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7" r:id="rId2"/>
    <p:sldId id="264" r:id="rId3"/>
    <p:sldId id="261" r:id="rId4"/>
    <p:sldId id="262" r:id="rId5"/>
    <p:sldId id="263" r:id="rId6"/>
    <p:sldId id="266" r:id="rId7"/>
    <p:sldId id="265" r:id="rId8"/>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B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A89EA5-C74D-C439-410F-5A200AE184AE}" v="44" dt="2023-04-25T12:22:32.819"/>
    <p1510:client id="{A5803771-3A66-5464-3576-17BFD5DCAC54}" v="191" dt="2023-04-13T16:01:57.123"/>
    <p1510:client id="{A896D3C9-0FC1-A1FF-50A3-086DF327C2FF}" v="88" dt="2023-04-18T09:03:07.211"/>
    <p1510:client id="{B8BF5DD9-9DF5-A582-57DF-3737D02E846A}" v="12" dt="2023-04-11T16:38:02.350"/>
    <p1510:client id="{C5FD995B-7E6E-FCFF-9D68-7B31F662B263}" v="100" dt="2023-04-20T08:58:52.723"/>
    <p1510:client id="{D070027D-E4A2-AB79-8459-41D97AF1AE03}" v="35" dt="2023-04-18T11:31:05.337"/>
    <p1510:client id="{E59A27C4-F047-4B80-3FBA-65468EB1A1F5}" v="148" dt="2023-04-24T08:32:46.13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2477" y="8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2E6B34CC-D52F-318D-96AE-DEF08987D3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864AE69D-5FCC-19E2-128A-B0E0885388C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271C45-CF78-470D-8EFD-38308B09C810}" type="datetimeFigureOut">
              <a:rPr lang="fr-BE" smtClean="0"/>
              <a:t>25-04-23</a:t>
            </a:fld>
            <a:endParaRPr lang="fr-BE"/>
          </a:p>
        </p:txBody>
      </p:sp>
      <p:sp>
        <p:nvSpPr>
          <p:cNvPr id="4" name="Espace réservé du pied de page 3">
            <a:extLst>
              <a:ext uri="{FF2B5EF4-FFF2-40B4-BE49-F238E27FC236}">
                <a16:creationId xmlns:a16="http://schemas.microsoft.com/office/drawing/2014/main" id="{8EBF5926-362C-DD83-1635-BDAC5D38D74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a:extLst>
              <a:ext uri="{FF2B5EF4-FFF2-40B4-BE49-F238E27FC236}">
                <a16:creationId xmlns:a16="http://schemas.microsoft.com/office/drawing/2014/main" id="{60FD1C8D-F084-1774-DDEB-710A06D41E1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77F315-29B4-4AE9-8304-A057C1C4B56B}" type="slidenum">
              <a:rPr lang="fr-BE" smtClean="0"/>
              <a:t>‹N°›</a:t>
            </a:fld>
            <a:endParaRPr lang="fr-BE"/>
          </a:p>
        </p:txBody>
      </p:sp>
    </p:spTree>
    <p:extLst>
      <p:ext uri="{BB962C8B-B14F-4D97-AF65-F5344CB8AC3E}">
        <p14:creationId xmlns:p14="http://schemas.microsoft.com/office/powerpoint/2010/main" val="1435763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9FA3E2-AE86-41D8-A729-89403BBF8ADF}" type="datetimeFigureOut">
              <a:rPr lang="fr-BE" smtClean="0"/>
              <a:t>25-04-23</a:t>
            </a:fld>
            <a:endParaRPr lang="fr-BE"/>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7593402-0F73-4C04-8593-4F831D346985}" type="slidenum">
              <a:rPr lang="fr-BE" smtClean="0"/>
              <a:t>‹N°›</a:t>
            </a:fld>
            <a:endParaRPr lang="fr-BE"/>
          </a:p>
        </p:txBody>
      </p:sp>
    </p:spTree>
    <p:extLst>
      <p:ext uri="{BB962C8B-B14F-4D97-AF65-F5344CB8AC3E}">
        <p14:creationId xmlns:p14="http://schemas.microsoft.com/office/powerpoint/2010/main" val="228005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2.png"/><Relationship Id="rId13" Type="http://schemas.openxmlformats.org/officeDocument/2006/relationships/image" Target="../media/image7.jpeg"/><Relationship Id="rId3" Type="http://schemas.openxmlformats.org/officeDocument/2006/relationships/tags" Target="../tags/tag3.xml"/><Relationship Id="rId7" Type="http://schemas.openxmlformats.org/officeDocument/2006/relationships/image" Target="../media/image1.png"/><Relationship Id="rId12" Type="http://schemas.openxmlformats.org/officeDocument/2006/relationships/image" Target="../media/image6.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11" Type="http://schemas.openxmlformats.org/officeDocument/2006/relationships/image" Target="../media/image5.jpeg"/><Relationship Id="rId5" Type="http://schemas.openxmlformats.org/officeDocument/2006/relationships/tags" Target="../tags/tag5.xml"/><Relationship Id="rId10" Type="http://schemas.openxmlformats.org/officeDocument/2006/relationships/image" Target="../media/image4.png"/><Relationship Id="rId4" Type="http://schemas.openxmlformats.org/officeDocument/2006/relationships/tags" Target="../tags/tag4.xml"/><Relationship Id="rId9"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utos LLL">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927894" y="163512"/>
            <a:ext cx="2135595" cy="1160887"/>
          </a:xfrm>
        </p:spPr>
        <p:txBody>
          <a:bodyPr anchor="b">
            <a:noAutofit/>
          </a:bodyPr>
          <a:lstStyle>
            <a:lvl1pPr algn="ctr">
              <a:lnSpc>
                <a:spcPct val="150000"/>
              </a:lnSpc>
              <a:defRPr sz="2400" b="1" cap="all" spc="100" normalizeH="1" baseline="0">
                <a:latin typeface="Montserrat" panose="00000500000000000000" pitchFamily="2" charset="0"/>
              </a:defRPr>
            </a:lvl1pPr>
          </a:lstStyle>
          <a:p>
            <a:r>
              <a:rPr lang="fr-FR"/>
              <a:t>Les Tutos du LLL</a:t>
            </a:r>
            <a:endParaRPr lang="en-US"/>
          </a:p>
        </p:txBody>
      </p:sp>
      <p:sp>
        <p:nvSpPr>
          <p:cNvPr id="3" name="Subtitle 2"/>
          <p:cNvSpPr>
            <a:spLocks noGrp="1"/>
          </p:cNvSpPr>
          <p:nvPr>
            <p:ph type="subTitle" idx="1"/>
          </p:nvPr>
        </p:nvSpPr>
        <p:spPr>
          <a:xfrm>
            <a:off x="471488" y="2561344"/>
            <a:ext cx="3746182" cy="1519166"/>
          </a:xfrm>
        </p:spPr>
        <p:txBody>
          <a:bodyPr>
            <a:normAutofit/>
          </a:bodyPr>
          <a:lstStyle>
            <a:lvl1pPr marL="0" indent="0" algn="just">
              <a:buNone/>
              <a:defRPr sz="1200" baseline="0">
                <a:latin typeface="Garamond" panose="02020404030301010803"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a:p>
        </p:txBody>
      </p:sp>
      <p:sp>
        <p:nvSpPr>
          <p:cNvPr id="4" name="Date Placeholder 3"/>
          <p:cNvSpPr>
            <a:spLocks noGrp="1"/>
          </p:cNvSpPr>
          <p:nvPr>
            <p:ph type="dt" sz="half" idx="10"/>
          </p:nvPr>
        </p:nvSpPr>
        <p:spPr>
          <a:xfrm>
            <a:off x="471488" y="8869623"/>
            <a:ext cx="682942" cy="337754"/>
          </a:xfrm>
        </p:spPr>
        <p:txBody>
          <a:bodyPr/>
          <a:lstStyle>
            <a:lvl1pPr>
              <a:defRPr sz="1000">
                <a:latin typeface="Garamond" panose="02020404030301010803" pitchFamily="18" charset="0"/>
              </a:defRPr>
            </a:lvl1pPr>
          </a:lstStyle>
          <a:p>
            <a:fld id="{AF3E68D8-39E5-4832-8EF2-25E95B67E886}" type="datetime1">
              <a:rPr lang="fr-BE" smtClean="0"/>
              <a:t>25-04-23</a:t>
            </a:fld>
            <a:endParaRPr lang="fr-BE"/>
          </a:p>
        </p:txBody>
      </p:sp>
      <p:sp>
        <p:nvSpPr>
          <p:cNvPr id="11" name="Espace réservé du texte 10">
            <a:extLst>
              <a:ext uri="{FF2B5EF4-FFF2-40B4-BE49-F238E27FC236}">
                <a16:creationId xmlns:a16="http://schemas.microsoft.com/office/drawing/2014/main" id="{A1C32613-C0C2-D9C1-03C9-9F82DFE6EE52}"/>
              </a:ext>
            </a:extLst>
          </p:cNvPr>
          <p:cNvSpPr>
            <a:spLocks noGrp="1"/>
          </p:cNvSpPr>
          <p:nvPr>
            <p:ph type="body" sz="quarter" idx="14"/>
          </p:nvPr>
        </p:nvSpPr>
        <p:spPr>
          <a:xfrm>
            <a:off x="471488" y="1725613"/>
            <a:ext cx="5915026" cy="585787"/>
          </a:xfrm>
        </p:spPr>
        <p:txBody>
          <a:bodyPr>
            <a:noAutofit/>
          </a:bodyPr>
          <a:lstStyle>
            <a:lvl1pPr marL="0" indent="0" algn="ctr">
              <a:buNone/>
              <a:defRPr sz="1800" b="1" cap="all" baseline="0">
                <a:solidFill>
                  <a:srgbClr val="9B0B38"/>
                </a:solidFill>
                <a:latin typeface="Garamond" panose="02020404030301010803" pitchFamily="18" charset="0"/>
              </a:defRPr>
            </a:lvl1pPr>
          </a:lstStyle>
          <a:p>
            <a:pPr lvl="0"/>
            <a:r>
              <a:rPr lang="fr-FR"/>
              <a:t>Cliquez pour modifier les styles du texte du masque</a:t>
            </a:r>
          </a:p>
        </p:txBody>
      </p:sp>
      <p:sp>
        <p:nvSpPr>
          <p:cNvPr id="13" name="Espace réservé pour une image  12">
            <a:extLst>
              <a:ext uri="{FF2B5EF4-FFF2-40B4-BE49-F238E27FC236}">
                <a16:creationId xmlns:a16="http://schemas.microsoft.com/office/drawing/2014/main" id="{80E8137B-F183-2B0D-30CE-EAA4ED60E36E}"/>
              </a:ext>
            </a:extLst>
          </p:cNvPr>
          <p:cNvSpPr>
            <a:spLocks noGrp="1"/>
          </p:cNvSpPr>
          <p:nvPr>
            <p:ph type="pic" sz="quarter" idx="15"/>
          </p:nvPr>
        </p:nvSpPr>
        <p:spPr>
          <a:xfrm>
            <a:off x="4309110" y="2549524"/>
            <a:ext cx="2077402" cy="1530986"/>
          </a:xfrm>
        </p:spPr>
        <p:txBody>
          <a:bodyPr/>
          <a:lstStyle/>
          <a:p>
            <a:endParaRPr lang="fr-BE"/>
          </a:p>
        </p:txBody>
      </p:sp>
      <p:sp>
        <p:nvSpPr>
          <p:cNvPr id="15" name="Espace réservé du texte 14">
            <a:extLst>
              <a:ext uri="{FF2B5EF4-FFF2-40B4-BE49-F238E27FC236}">
                <a16:creationId xmlns:a16="http://schemas.microsoft.com/office/drawing/2014/main" id="{3CBD60E1-2A5F-B349-6617-2849B8CC48A7}"/>
              </a:ext>
            </a:extLst>
          </p:cNvPr>
          <p:cNvSpPr>
            <a:spLocks noGrp="1"/>
          </p:cNvSpPr>
          <p:nvPr>
            <p:ph type="body" sz="quarter" idx="16"/>
          </p:nvPr>
        </p:nvSpPr>
        <p:spPr>
          <a:xfrm>
            <a:off x="471488" y="4330454"/>
            <a:ext cx="5915025" cy="4447786"/>
          </a:xfrm>
        </p:spPr>
        <p:txBody>
          <a:bodyPr>
            <a:normAutofit/>
          </a:bodyPr>
          <a:lstStyle>
            <a:lvl1pPr>
              <a:defRPr sz="1200">
                <a:latin typeface="Garamond" panose="02020404030301010803" pitchFamily="18" charset="0"/>
              </a:defRPr>
            </a:lvl1pPr>
            <a:lvl2pPr>
              <a:defRPr sz="1200">
                <a:latin typeface="Garamond" panose="02020404030301010803" pitchFamily="18" charset="0"/>
              </a:defRPr>
            </a:lvl2pPr>
            <a:lvl3pPr>
              <a:defRPr sz="1200">
                <a:latin typeface="Garamond" panose="02020404030301010803" pitchFamily="18" charset="0"/>
              </a:defRPr>
            </a:lvl3pPr>
            <a:lvl4pPr>
              <a:defRPr sz="1200">
                <a:latin typeface="Garamond" panose="02020404030301010803" pitchFamily="18" charset="0"/>
              </a:defRPr>
            </a:lvl4pPr>
            <a:lvl5pPr>
              <a:defRPr sz="1200">
                <a:latin typeface="Garamond" panose="02020404030301010803" pitchFamily="18" charset="0"/>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pic>
        <p:nvPicPr>
          <p:cNvPr id="12" name="Image 11" descr="Une image contenant logo&#10;&#10;Description générée automatiquement">
            <a:extLst>
              <a:ext uri="{FF2B5EF4-FFF2-40B4-BE49-F238E27FC236}">
                <a16:creationId xmlns:a16="http://schemas.microsoft.com/office/drawing/2014/main" id="{575FEE09-413F-53E7-E77D-8077A7BECC0D}"/>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5244" y="-1234440"/>
            <a:ext cx="2787310" cy="2740333"/>
          </a:xfrm>
          <a:prstGeom prst="rect">
            <a:avLst/>
          </a:prstGeom>
        </p:spPr>
      </p:pic>
      <p:pic>
        <p:nvPicPr>
          <p:cNvPr id="16" name="Image 15" descr="Une image contenant logo&#10;&#10;Description générée automatiquement">
            <a:extLst>
              <a:ext uri="{FF2B5EF4-FFF2-40B4-BE49-F238E27FC236}">
                <a16:creationId xmlns:a16="http://schemas.microsoft.com/office/drawing/2014/main" id="{38C31900-DCF6-E12C-C0AD-FD1E7BC8E015}"/>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4503264" y="9453428"/>
            <a:ext cx="1125449" cy="371611"/>
          </a:xfrm>
          <a:prstGeom prst="rect">
            <a:avLst/>
          </a:prstGeom>
        </p:spPr>
      </p:pic>
      <p:pic>
        <p:nvPicPr>
          <p:cNvPr id="25" name="Image 24">
            <a:extLst>
              <a:ext uri="{FF2B5EF4-FFF2-40B4-BE49-F238E27FC236}">
                <a16:creationId xmlns:a16="http://schemas.microsoft.com/office/drawing/2014/main" id="{6B3C1117-5795-E7EC-9B05-8EC12F20438E}"/>
              </a:ext>
            </a:extLst>
          </p:cNvPr>
          <p:cNvPicPr>
            <a:picLocks noChangeAspect="1"/>
          </p:cNvPicPr>
          <p:nvPr userDrawn="1">
            <p:custDataLst>
              <p:tags r:id="rId1"/>
            </p:custDataLst>
          </p:nvPr>
        </p:nvPicPr>
        <p:blipFill>
          <a:blip r:embed="rId9">
            <a:extLst>
              <a:ext uri="{28A0092B-C50C-407E-A947-70E740481C1C}">
                <a14:useLocalDpi xmlns:a14="http://schemas.microsoft.com/office/drawing/2010/main" val="0"/>
              </a:ext>
            </a:extLst>
          </a:blip>
          <a:stretch>
            <a:fillRect/>
          </a:stretch>
        </p:blipFill>
        <p:spPr>
          <a:xfrm>
            <a:off x="1780349" y="9453428"/>
            <a:ext cx="554583" cy="371611"/>
          </a:xfrm>
          <a:prstGeom prst="rect">
            <a:avLst/>
          </a:prstGeom>
        </p:spPr>
      </p:pic>
      <p:pic>
        <p:nvPicPr>
          <p:cNvPr id="26" name="Image 25" descr="Une image contenant texte, clipart&#10;&#10;Description générée automatiquement">
            <a:extLst>
              <a:ext uri="{FF2B5EF4-FFF2-40B4-BE49-F238E27FC236}">
                <a16:creationId xmlns:a16="http://schemas.microsoft.com/office/drawing/2014/main" id="{0EDC2AB2-C0DB-8A54-BFC0-2D7E1D1F65E0}"/>
              </a:ext>
            </a:extLst>
          </p:cNvPr>
          <p:cNvPicPr>
            <a:picLocks noChangeAspect="1"/>
          </p:cNvPicPr>
          <p:nvPr userDrawn="1">
            <p:custDataLst>
              <p:tags r:id="rId2"/>
            </p:custDataLst>
          </p:nvPr>
        </p:nvPicPr>
        <p:blipFill>
          <a:blip r:embed="rId10">
            <a:extLst>
              <a:ext uri="{28A0092B-C50C-407E-A947-70E740481C1C}">
                <a14:useLocalDpi xmlns:a14="http://schemas.microsoft.com/office/drawing/2010/main" val="0"/>
              </a:ext>
            </a:extLst>
          </a:blip>
          <a:stretch>
            <a:fillRect/>
          </a:stretch>
        </p:blipFill>
        <p:spPr>
          <a:xfrm>
            <a:off x="-1" y="9428617"/>
            <a:ext cx="1716447" cy="396422"/>
          </a:xfrm>
          <a:prstGeom prst="rect">
            <a:avLst/>
          </a:prstGeom>
        </p:spPr>
      </p:pic>
      <p:pic>
        <p:nvPicPr>
          <p:cNvPr id="27" name="Image 26" descr="Une image contenant texte&#10;&#10;Description générée automatiquement">
            <a:extLst>
              <a:ext uri="{FF2B5EF4-FFF2-40B4-BE49-F238E27FC236}">
                <a16:creationId xmlns:a16="http://schemas.microsoft.com/office/drawing/2014/main" id="{8CE09719-5264-514F-6E34-94A1DD200311}"/>
              </a:ext>
            </a:extLst>
          </p:cNvPr>
          <p:cNvPicPr>
            <a:picLocks noChangeAspect="1"/>
          </p:cNvPicPr>
          <p:nvPr userDrawn="1">
            <p:custDataLst>
              <p:tags r:id="rId3"/>
            </p:custDataLst>
          </p:nvPr>
        </p:nvPicPr>
        <p:blipFill rotWithShape="1">
          <a:blip r:embed="rId11">
            <a:extLst>
              <a:ext uri="{28A0092B-C50C-407E-A947-70E740481C1C}">
                <a14:useLocalDpi xmlns:a14="http://schemas.microsoft.com/office/drawing/2010/main" val="0"/>
              </a:ext>
            </a:extLst>
          </a:blip>
          <a:srcRect r="9455"/>
          <a:stretch/>
        </p:blipFill>
        <p:spPr>
          <a:xfrm>
            <a:off x="2398835" y="9429959"/>
            <a:ext cx="1605011" cy="395080"/>
          </a:xfrm>
          <a:prstGeom prst="rect">
            <a:avLst/>
          </a:prstGeom>
        </p:spPr>
      </p:pic>
      <p:pic>
        <p:nvPicPr>
          <p:cNvPr id="29" name="Image 28" descr="Une image contenant texte, clipart&#10;&#10;Description générée automatiquement">
            <a:extLst>
              <a:ext uri="{FF2B5EF4-FFF2-40B4-BE49-F238E27FC236}">
                <a16:creationId xmlns:a16="http://schemas.microsoft.com/office/drawing/2014/main" id="{349D4608-FAA8-EEC5-A537-17DB5FC36A5B}"/>
              </a:ext>
            </a:extLst>
          </p:cNvPr>
          <p:cNvPicPr>
            <a:picLocks noChangeAspect="1"/>
          </p:cNvPicPr>
          <p:nvPr userDrawn="1">
            <p:custDataLst>
              <p:tags r:id="rId4"/>
            </p:custDataLst>
          </p:nvPr>
        </p:nvPicPr>
        <p:blipFill>
          <a:blip r:embed="rId12">
            <a:extLst>
              <a:ext uri="{28A0092B-C50C-407E-A947-70E740481C1C}">
                <a14:useLocalDpi xmlns:a14="http://schemas.microsoft.com/office/drawing/2010/main" val="0"/>
              </a:ext>
            </a:extLst>
          </a:blip>
          <a:stretch>
            <a:fillRect/>
          </a:stretch>
        </p:blipFill>
        <p:spPr>
          <a:xfrm>
            <a:off x="5692616" y="9431271"/>
            <a:ext cx="1125449" cy="393768"/>
          </a:xfrm>
          <a:prstGeom prst="rect">
            <a:avLst/>
          </a:prstGeom>
        </p:spPr>
      </p:pic>
      <p:pic>
        <p:nvPicPr>
          <p:cNvPr id="30" name="Image 29">
            <a:extLst>
              <a:ext uri="{FF2B5EF4-FFF2-40B4-BE49-F238E27FC236}">
                <a16:creationId xmlns:a16="http://schemas.microsoft.com/office/drawing/2014/main" id="{E5FDFDD5-10B7-8116-7DD6-6B9A0AA192B5}"/>
              </a:ext>
            </a:extLst>
          </p:cNvPr>
          <p:cNvPicPr>
            <a:picLocks noChangeAspect="1"/>
          </p:cNvPicPr>
          <p:nvPr userDrawn="1">
            <p:custDataLst>
              <p:tags r:id="rId5"/>
            </p:custDataLst>
          </p:nvPr>
        </p:nvPicPr>
        <p:blipFill>
          <a:blip r:embed="rId13">
            <a:extLst>
              <a:ext uri="{28A0092B-C50C-407E-A947-70E740481C1C}">
                <a14:useLocalDpi xmlns:a14="http://schemas.microsoft.com/office/drawing/2010/main" val="0"/>
              </a:ext>
            </a:extLst>
          </a:blip>
          <a:stretch>
            <a:fillRect/>
          </a:stretch>
        </p:blipFill>
        <p:spPr>
          <a:xfrm>
            <a:off x="4067749" y="9453427"/>
            <a:ext cx="371612" cy="371612"/>
          </a:xfrm>
          <a:prstGeom prst="rect">
            <a:avLst/>
          </a:prstGeom>
        </p:spPr>
      </p:pic>
      <p:sp>
        <p:nvSpPr>
          <p:cNvPr id="7" name="Espace réservé du texte 6">
            <a:extLst>
              <a:ext uri="{FF2B5EF4-FFF2-40B4-BE49-F238E27FC236}">
                <a16:creationId xmlns:a16="http://schemas.microsoft.com/office/drawing/2014/main" id="{12E332FF-5FFF-B61C-B072-E99053A6A5DC}"/>
              </a:ext>
            </a:extLst>
          </p:cNvPr>
          <p:cNvSpPr>
            <a:spLocks noGrp="1"/>
          </p:cNvSpPr>
          <p:nvPr>
            <p:ph type="body" sz="quarter" idx="17" hasCustomPrompt="1"/>
          </p:nvPr>
        </p:nvSpPr>
        <p:spPr>
          <a:xfrm>
            <a:off x="3279549" y="8869363"/>
            <a:ext cx="3224122" cy="479994"/>
          </a:xfrm>
        </p:spPr>
        <p:txBody>
          <a:bodyPr wrap="square" tIns="72000" bIns="0" anchor="t" anchorCtr="0">
            <a:spAutoFit/>
          </a:bodyPr>
          <a:lstStyle>
            <a:lvl1pPr marL="0" indent="0" algn="ctr">
              <a:buNone/>
              <a:defRPr sz="1100" baseline="0">
                <a:solidFill>
                  <a:srgbClr val="9B0B38"/>
                </a:solidFill>
                <a:latin typeface="Montserrat" panose="00000500000000000000" pitchFamily="2" charset="0"/>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fr-BE"/>
              <a:t>ENSEIGNER-A-DISTANCE@UCLOUVAIN.BE</a:t>
            </a:r>
          </a:p>
          <a:p>
            <a:pPr lvl="0"/>
            <a:endParaRPr lang="fr-BE"/>
          </a:p>
        </p:txBody>
      </p:sp>
    </p:spTree>
    <p:extLst>
      <p:ext uri="{BB962C8B-B14F-4D97-AF65-F5344CB8AC3E}">
        <p14:creationId xmlns:p14="http://schemas.microsoft.com/office/powerpoint/2010/main" val="214411278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BFEB421-DB0A-48F8-816B-4DC7765B9CB4}" type="datetime1">
              <a:rPr lang="fr-BE" smtClean="0"/>
              <a:t>25-04-23</a:t>
            </a:fld>
            <a:endParaRPr lang="fr-B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0C6F519-D009-4262-83D6-DCF1FB000BF5}" type="slidenum">
              <a:rPr lang="fr-BE" smtClean="0"/>
              <a:t>‹N°›</a:t>
            </a:fld>
            <a:endParaRPr lang="fr-BE"/>
          </a:p>
        </p:txBody>
      </p:sp>
    </p:spTree>
    <p:extLst>
      <p:ext uri="{BB962C8B-B14F-4D97-AF65-F5344CB8AC3E}">
        <p14:creationId xmlns:p14="http://schemas.microsoft.com/office/powerpoint/2010/main" val="612660039"/>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hyperlink" Target="https://sites.uclouvain.be/training/lll/view.php?id=284&amp;l=fr" TargetMode="External"/><Relationship Id="rId2" Type="http://schemas.openxmlformats.org/officeDocument/2006/relationships/hyperlink" Target="https://moodle.uclouvain.be/course/view.php?id=6254" TargetMode="Externa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sutori.com/en/story/la-petite-histoire-de-h5p-et-de-son-integration-a-moodle--WPPbVVWcMVg7Tkzy3BMbQcPF"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moodle.uclouvain.be/course/view.php?id=3611"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h5p.org/oer-hub-coming#progres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s://moodle.uclouvain.be/mod/data/view.php?d=1&amp;rid=60&amp;filter=1" TargetMode="External"/><Relationship Id="rId1" Type="http://schemas.openxmlformats.org/officeDocument/2006/relationships/slideLayout" Target="../slideLayouts/slideLayout1.xml"/><Relationship Id="rId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7C867F-9652-3967-7C39-1F08E6B67F86}"/>
              </a:ext>
            </a:extLst>
          </p:cNvPr>
          <p:cNvSpPr>
            <a:spLocks noGrp="1"/>
          </p:cNvSpPr>
          <p:nvPr>
            <p:ph type="ctrTitle"/>
          </p:nvPr>
        </p:nvSpPr>
        <p:spPr>
          <a:xfrm>
            <a:off x="2927894" y="163512"/>
            <a:ext cx="2570081" cy="1160887"/>
          </a:xfrm>
        </p:spPr>
        <p:txBody>
          <a:bodyPr/>
          <a:lstStyle/>
          <a:p>
            <a:r>
              <a:rPr lang="fr-BE" sz="2200"/>
              <a:t>Scenario </a:t>
            </a:r>
            <a:r>
              <a:rPr lang="fr-BE" sz="2200" err="1"/>
              <a:t>pedagogique</a:t>
            </a:r>
            <a:r>
              <a:rPr lang="fr-BE" sz="2200"/>
              <a:t> </a:t>
            </a:r>
          </a:p>
        </p:txBody>
      </p:sp>
      <p:sp>
        <p:nvSpPr>
          <p:cNvPr id="3" name="Sous-titre 2">
            <a:extLst>
              <a:ext uri="{FF2B5EF4-FFF2-40B4-BE49-F238E27FC236}">
                <a16:creationId xmlns:a16="http://schemas.microsoft.com/office/drawing/2014/main" id="{5BF880D9-A28C-C5B2-0984-D790A3EEC2CA}"/>
              </a:ext>
            </a:extLst>
          </p:cNvPr>
          <p:cNvSpPr>
            <a:spLocks noGrp="1"/>
          </p:cNvSpPr>
          <p:nvPr>
            <p:ph type="subTitle" idx="1"/>
          </p:nvPr>
        </p:nvSpPr>
        <p:spPr>
          <a:xfrm>
            <a:off x="471488" y="2336174"/>
            <a:ext cx="5915024" cy="1025363"/>
          </a:xfrm>
        </p:spPr>
        <p:txBody>
          <a:bodyPr vert="horz" lIns="91440" tIns="45720" rIns="91440" bIns="45720" rtlCol="0" anchor="t">
            <a:normAutofit/>
          </a:bodyPr>
          <a:lstStyle/>
          <a:p>
            <a:pPr>
              <a:lnSpc>
                <a:spcPct val="100000"/>
              </a:lnSpc>
            </a:pPr>
            <a:r>
              <a:rPr lang="fr-BE" sz="1400" b="1"/>
              <a:t>Contextualisation</a:t>
            </a:r>
            <a:endParaRPr lang="fr-BE" sz="1400"/>
          </a:p>
          <a:p>
            <a:pPr>
              <a:lnSpc>
                <a:spcPct val="120000"/>
              </a:lnSpc>
            </a:pPr>
            <a:r>
              <a:rPr lang="fr-BE" sz="1100">
                <a:latin typeface="Garamond"/>
              </a:rPr>
              <a:t>Cette fiche est un scénario pédagogique relatif à l'espace de cours </a:t>
            </a:r>
            <a:r>
              <a:rPr lang="fr-BE" sz="1100">
                <a:latin typeface="Garamond"/>
                <a:hlinkClick r:id="rId2"/>
              </a:rPr>
              <a:t>Moodle</a:t>
            </a:r>
            <a:r>
              <a:rPr lang="fr-BE" sz="1100">
                <a:latin typeface="Garamond"/>
              </a:rPr>
              <a:t> destiné à introduire H5P et son usage dans Moodle auprès des </a:t>
            </a:r>
            <a:r>
              <a:rPr lang="fr-BE" sz="1100" err="1">
                <a:latin typeface="Garamond"/>
              </a:rPr>
              <a:t>enseignant·es</a:t>
            </a:r>
            <a:r>
              <a:rPr lang="fr-BE" sz="1100">
                <a:latin typeface="Garamond"/>
              </a:rPr>
              <a:t>. Certains éléments présentés ici sont relatifs à la licence </a:t>
            </a:r>
            <a:r>
              <a:rPr lang="fr-BE" sz="1100" err="1">
                <a:latin typeface="Garamond"/>
              </a:rPr>
              <a:t>UCLouvain</a:t>
            </a:r>
            <a:r>
              <a:rPr lang="fr-BE" sz="1100">
                <a:latin typeface="Garamond"/>
              </a:rPr>
              <a:t> et ne s’appliquent donc pas aux </a:t>
            </a:r>
            <a:r>
              <a:rPr lang="fr-BE" sz="1100" err="1">
                <a:latin typeface="Garamond"/>
              </a:rPr>
              <a:t>extérieur·es</a:t>
            </a:r>
            <a:r>
              <a:rPr lang="fr-BE" sz="1100">
                <a:latin typeface="Garamond"/>
              </a:rPr>
              <a:t>.</a:t>
            </a:r>
          </a:p>
        </p:txBody>
      </p:sp>
      <p:sp>
        <p:nvSpPr>
          <p:cNvPr id="4" name="Espace réservé du texte 3">
            <a:extLst>
              <a:ext uri="{FF2B5EF4-FFF2-40B4-BE49-F238E27FC236}">
                <a16:creationId xmlns:a16="http://schemas.microsoft.com/office/drawing/2014/main" id="{267DB49A-529A-885A-0362-1ADE68E866A1}"/>
              </a:ext>
            </a:extLst>
          </p:cNvPr>
          <p:cNvSpPr>
            <a:spLocks noGrp="1"/>
          </p:cNvSpPr>
          <p:nvPr>
            <p:ph type="body" sz="quarter" idx="14"/>
          </p:nvPr>
        </p:nvSpPr>
        <p:spPr>
          <a:xfrm>
            <a:off x="471488" y="1469262"/>
            <a:ext cx="5915026" cy="585787"/>
          </a:xfrm>
        </p:spPr>
        <p:txBody>
          <a:bodyPr/>
          <a:lstStyle/>
          <a:p>
            <a:pPr>
              <a:lnSpc>
                <a:spcPct val="150000"/>
              </a:lnSpc>
            </a:pPr>
            <a:r>
              <a:rPr lang="fr-BE"/>
              <a:t>Introduction à H5P, la boîte à outils complémentaire à Moodle</a:t>
            </a:r>
          </a:p>
        </p:txBody>
      </p:sp>
      <p:sp>
        <p:nvSpPr>
          <p:cNvPr id="7" name="ZoneTexte 6">
            <a:extLst>
              <a:ext uri="{FF2B5EF4-FFF2-40B4-BE49-F238E27FC236}">
                <a16:creationId xmlns:a16="http://schemas.microsoft.com/office/drawing/2014/main" id="{53E43D82-E26F-7B35-A90C-97DDEE33B4C0}"/>
              </a:ext>
            </a:extLst>
          </p:cNvPr>
          <p:cNvSpPr txBox="1"/>
          <p:nvPr/>
        </p:nvSpPr>
        <p:spPr>
          <a:xfrm>
            <a:off x="5313710" y="513122"/>
            <a:ext cx="1386249" cy="461665"/>
          </a:xfrm>
          <a:prstGeom prst="rect">
            <a:avLst/>
          </a:prstGeom>
          <a:noFill/>
        </p:spPr>
        <p:txBody>
          <a:bodyPr wrap="square" rtlCol="0">
            <a:spAutoFit/>
          </a:bodyPr>
          <a:lstStyle/>
          <a:p>
            <a:pPr algn="ctr"/>
            <a:r>
              <a:rPr lang="fr-BE" sz="2400" b="1">
                <a:solidFill>
                  <a:srgbClr val="9B0B38"/>
                </a:solidFill>
                <a:latin typeface="Montserrat" panose="00000500000000000000" pitchFamily="2" charset="0"/>
              </a:rPr>
              <a:t>N° 4</a:t>
            </a:r>
          </a:p>
        </p:txBody>
      </p:sp>
      <p:sp>
        <p:nvSpPr>
          <p:cNvPr id="9" name="ZoneTexte 8">
            <a:extLst>
              <a:ext uri="{FF2B5EF4-FFF2-40B4-BE49-F238E27FC236}">
                <a16:creationId xmlns:a16="http://schemas.microsoft.com/office/drawing/2014/main" id="{9F95469D-403C-73E5-8037-FB2C042DD525}"/>
              </a:ext>
            </a:extLst>
          </p:cNvPr>
          <p:cNvSpPr txBox="1"/>
          <p:nvPr/>
        </p:nvSpPr>
        <p:spPr>
          <a:xfrm>
            <a:off x="5272270" y="122038"/>
            <a:ext cx="1114243" cy="246221"/>
          </a:xfrm>
          <a:prstGeom prst="rect">
            <a:avLst/>
          </a:prstGeom>
          <a:noFill/>
        </p:spPr>
        <p:txBody>
          <a:bodyPr wrap="square" rtlCol="0">
            <a:spAutoFit/>
          </a:bodyPr>
          <a:lstStyle/>
          <a:p>
            <a:r>
              <a:rPr lang="fr-BE" sz="1000">
                <a:latin typeface="Garamond" panose="02020404030301010803" pitchFamily="18" charset="0"/>
              </a:rPr>
              <a:t>MAJ : 2023-04-07</a:t>
            </a:r>
          </a:p>
        </p:txBody>
      </p:sp>
      <p:sp>
        <p:nvSpPr>
          <p:cNvPr id="15" name="ZoneTexte 14">
            <a:extLst>
              <a:ext uri="{FF2B5EF4-FFF2-40B4-BE49-F238E27FC236}">
                <a16:creationId xmlns:a16="http://schemas.microsoft.com/office/drawing/2014/main" id="{A42E7F48-9E4E-901B-567E-C91FB1FED7E2}"/>
              </a:ext>
            </a:extLst>
          </p:cNvPr>
          <p:cNvSpPr txBox="1"/>
          <p:nvPr/>
        </p:nvSpPr>
        <p:spPr>
          <a:xfrm>
            <a:off x="471488" y="9182100"/>
            <a:ext cx="655320" cy="246221"/>
          </a:xfrm>
          <a:prstGeom prst="rect">
            <a:avLst/>
          </a:prstGeom>
          <a:noFill/>
        </p:spPr>
        <p:txBody>
          <a:bodyPr wrap="square" lIns="91440" tIns="45720" rIns="91440" bIns="45720" rtlCol="0" anchor="t">
            <a:spAutoFit/>
          </a:bodyPr>
          <a:lstStyle/>
          <a:p>
            <a:r>
              <a:rPr lang="fr-BE" sz="1000">
                <a:latin typeface="Garamond"/>
              </a:rPr>
              <a:t>Page 1/7</a:t>
            </a:r>
            <a:endParaRPr lang="fr-BE" sz="1000">
              <a:latin typeface="Garamond" panose="02020404030301010803" pitchFamily="18" charset="0"/>
            </a:endParaRPr>
          </a:p>
        </p:txBody>
      </p:sp>
      <p:pic>
        <p:nvPicPr>
          <p:cNvPr id="25" name="Image 24" descr="Une image contenant logo&#10;&#10;Description générée automatiquement">
            <a:extLst>
              <a:ext uri="{FF2B5EF4-FFF2-40B4-BE49-F238E27FC236}">
                <a16:creationId xmlns:a16="http://schemas.microsoft.com/office/drawing/2014/main" id="{3AF48EE3-A23D-8F1B-0CD4-A1BB8E00E1C2}"/>
              </a:ext>
            </a:extLst>
          </p:cNvPr>
          <p:cNvPicPr>
            <a:picLocks noChangeAspect="1"/>
          </p:cNvPicPr>
          <p:nvPr/>
        </p:nvPicPr>
        <p:blipFill rotWithShape="1">
          <a:blip r:embed="rId3">
            <a:extLst>
              <a:ext uri="{28A0092B-C50C-407E-A947-70E740481C1C}">
                <a14:useLocalDpi xmlns:a14="http://schemas.microsoft.com/office/drawing/2010/main" val="0"/>
              </a:ext>
            </a:extLst>
          </a:blip>
          <a:srcRect l="29811" t="28589" r="29416" b="29592"/>
          <a:stretch/>
        </p:blipFill>
        <p:spPr>
          <a:xfrm>
            <a:off x="2511443" y="3425939"/>
            <a:ext cx="500619" cy="513475"/>
          </a:xfrm>
          <a:prstGeom prst="rect">
            <a:avLst/>
          </a:prstGeom>
        </p:spPr>
      </p:pic>
      <p:pic>
        <p:nvPicPr>
          <p:cNvPr id="26" name="Image 25">
            <a:extLst>
              <a:ext uri="{FF2B5EF4-FFF2-40B4-BE49-F238E27FC236}">
                <a16:creationId xmlns:a16="http://schemas.microsoft.com/office/drawing/2014/main" id="{9401BE67-BD83-66DA-E7B6-3B0A7C547C04}"/>
              </a:ext>
            </a:extLst>
          </p:cNvPr>
          <p:cNvPicPr>
            <a:picLocks noChangeAspect="1"/>
          </p:cNvPicPr>
          <p:nvPr/>
        </p:nvPicPr>
        <p:blipFill rotWithShape="1">
          <a:blip r:embed="rId4">
            <a:extLst>
              <a:ext uri="{28A0092B-C50C-407E-A947-70E740481C1C}">
                <a14:useLocalDpi xmlns:a14="http://schemas.microsoft.com/office/drawing/2010/main" val="0"/>
              </a:ext>
            </a:extLst>
          </a:blip>
          <a:srcRect l="31611" t="28532" r="31036" b="29380"/>
          <a:stretch/>
        </p:blipFill>
        <p:spPr>
          <a:xfrm>
            <a:off x="4131571" y="3425939"/>
            <a:ext cx="455709" cy="513475"/>
          </a:xfrm>
          <a:prstGeom prst="rect">
            <a:avLst/>
          </a:prstGeom>
        </p:spPr>
      </p:pic>
      <p:pic>
        <p:nvPicPr>
          <p:cNvPr id="27" name="Image 26">
            <a:extLst>
              <a:ext uri="{FF2B5EF4-FFF2-40B4-BE49-F238E27FC236}">
                <a16:creationId xmlns:a16="http://schemas.microsoft.com/office/drawing/2014/main" id="{A181D95F-3DE2-0A8E-5FF7-BC38BA9E1DDB}"/>
              </a:ext>
            </a:extLst>
          </p:cNvPr>
          <p:cNvPicPr>
            <a:picLocks noChangeAspect="1"/>
          </p:cNvPicPr>
          <p:nvPr/>
        </p:nvPicPr>
        <p:blipFill rotWithShape="1">
          <a:blip r:embed="rId5">
            <a:extLst>
              <a:ext uri="{28A0092B-C50C-407E-A947-70E740481C1C}">
                <a14:useLocalDpi xmlns:a14="http://schemas.microsoft.com/office/drawing/2010/main" val="0"/>
              </a:ext>
            </a:extLst>
          </a:blip>
          <a:srcRect l="28199" t="28014" r="27083" b="29845"/>
          <a:stretch/>
        </p:blipFill>
        <p:spPr>
          <a:xfrm>
            <a:off x="884330" y="3443498"/>
            <a:ext cx="507604" cy="478357"/>
          </a:xfrm>
          <a:prstGeom prst="rect">
            <a:avLst/>
          </a:prstGeom>
        </p:spPr>
      </p:pic>
      <p:sp>
        <p:nvSpPr>
          <p:cNvPr id="28" name="ZoneTexte 27">
            <a:extLst>
              <a:ext uri="{FF2B5EF4-FFF2-40B4-BE49-F238E27FC236}">
                <a16:creationId xmlns:a16="http://schemas.microsoft.com/office/drawing/2014/main" id="{4E77AAF7-5775-75BD-3864-89D683E7DBD3}"/>
              </a:ext>
            </a:extLst>
          </p:cNvPr>
          <p:cNvSpPr txBox="1"/>
          <p:nvPr/>
        </p:nvSpPr>
        <p:spPr>
          <a:xfrm>
            <a:off x="2511443" y="3939205"/>
            <a:ext cx="464724" cy="261610"/>
          </a:xfrm>
          <a:prstGeom prst="rect">
            <a:avLst/>
          </a:prstGeom>
          <a:noFill/>
        </p:spPr>
        <p:txBody>
          <a:bodyPr wrap="square" rtlCol="0">
            <a:spAutoFit/>
          </a:bodyPr>
          <a:lstStyle/>
          <a:p>
            <a:r>
              <a:rPr lang="fr-BE" sz="1100">
                <a:latin typeface="Garamond" panose="02020404030301010803" pitchFamily="18" charset="0"/>
              </a:rPr>
              <a:t>1h30</a:t>
            </a:r>
          </a:p>
        </p:txBody>
      </p:sp>
      <p:sp>
        <p:nvSpPr>
          <p:cNvPr id="29" name="ZoneTexte 28">
            <a:extLst>
              <a:ext uri="{FF2B5EF4-FFF2-40B4-BE49-F238E27FC236}">
                <a16:creationId xmlns:a16="http://schemas.microsoft.com/office/drawing/2014/main" id="{5231F0BC-77D1-C117-CA9D-E0E6CA2D9296}"/>
              </a:ext>
            </a:extLst>
          </p:cNvPr>
          <p:cNvSpPr txBox="1"/>
          <p:nvPr/>
        </p:nvSpPr>
        <p:spPr>
          <a:xfrm>
            <a:off x="498550" y="3918894"/>
            <a:ext cx="1279163" cy="261610"/>
          </a:xfrm>
          <a:prstGeom prst="rect">
            <a:avLst/>
          </a:prstGeom>
          <a:noFill/>
        </p:spPr>
        <p:txBody>
          <a:bodyPr wrap="square" rtlCol="0">
            <a:spAutoFit/>
          </a:bodyPr>
          <a:lstStyle/>
          <a:p>
            <a:pPr algn="ctr"/>
            <a:r>
              <a:rPr lang="fr-BE" sz="1100">
                <a:latin typeface="Garamond" panose="02020404030301010803" pitchFamily="18" charset="0"/>
              </a:rPr>
              <a:t>1-2 </a:t>
            </a:r>
            <a:r>
              <a:rPr lang="fr-BE" sz="1100" err="1">
                <a:latin typeface="Garamond" panose="02020404030301010803" pitchFamily="18" charset="0"/>
              </a:rPr>
              <a:t>formateur·rices</a:t>
            </a:r>
            <a:endParaRPr lang="fr-BE" sz="1100">
              <a:latin typeface="Garamond" panose="02020404030301010803" pitchFamily="18" charset="0"/>
            </a:endParaRPr>
          </a:p>
        </p:txBody>
      </p:sp>
      <p:sp>
        <p:nvSpPr>
          <p:cNvPr id="30" name="ZoneTexte 29">
            <a:extLst>
              <a:ext uri="{FF2B5EF4-FFF2-40B4-BE49-F238E27FC236}">
                <a16:creationId xmlns:a16="http://schemas.microsoft.com/office/drawing/2014/main" id="{637564B7-E3ED-F617-7A00-C982D87A0315}"/>
              </a:ext>
            </a:extLst>
          </p:cNvPr>
          <p:cNvSpPr txBox="1"/>
          <p:nvPr/>
        </p:nvSpPr>
        <p:spPr>
          <a:xfrm>
            <a:off x="3770592" y="3918894"/>
            <a:ext cx="1162776" cy="261610"/>
          </a:xfrm>
          <a:prstGeom prst="rect">
            <a:avLst/>
          </a:prstGeom>
          <a:noFill/>
        </p:spPr>
        <p:txBody>
          <a:bodyPr wrap="square" rtlCol="0">
            <a:spAutoFit/>
          </a:bodyPr>
          <a:lstStyle/>
          <a:p>
            <a:pPr algn="ctr"/>
            <a:r>
              <a:rPr lang="fr-BE" sz="1100">
                <a:latin typeface="Garamond" panose="02020404030301010803" pitchFamily="18" charset="0"/>
              </a:rPr>
              <a:t>1-25 </a:t>
            </a:r>
            <a:r>
              <a:rPr lang="fr-BE" sz="1100" err="1">
                <a:latin typeface="Garamond" panose="02020404030301010803" pitchFamily="18" charset="0"/>
              </a:rPr>
              <a:t>apprenant·es</a:t>
            </a:r>
            <a:endParaRPr lang="fr-BE" sz="1100">
              <a:latin typeface="Garamond" panose="02020404030301010803" pitchFamily="18" charset="0"/>
            </a:endParaRPr>
          </a:p>
        </p:txBody>
      </p:sp>
      <p:pic>
        <p:nvPicPr>
          <p:cNvPr id="31" name="Image 30">
            <a:extLst>
              <a:ext uri="{FF2B5EF4-FFF2-40B4-BE49-F238E27FC236}">
                <a16:creationId xmlns:a16="http://schemas.microsoft.com/office/drawing/2014/main" id="{F0D94582-DA9C-BC93-BB38-54182C02B834}"/>
              </a:ext>
            </a:extLst>
          </p:cNvPr>
          <p:cNvPicPr>
            <a:picLocks noChangeAspect="1"/>
          </p:cNvPicPr>
          <p:nvPr/>
        </p:nvPicPr>
        <p:blipFill rotWithShape="1">
          <a:blip r:embed="rId6">
            <a:extLst>
              <a:ext uri="{28A0092B-C50C-407E-A947-70E740481C1C}">
                <a14:useLocalDpi xmlns:a14="http://schemas.microsoft.com/office/drawing/2010/main" val="0"/>
              </a:ext>
            </a:extLst>
          </a:blip>
          <a:srcRect l="28496" t="29061" r="30732" b="32679"/>
          <a:stretch/>
        </p:blipFill>
        <p:spPr>
          <a:xfrm>
            <a:off x="5555797" y="3435985"/>
            <a:ext cx="547190" cy="513475"/>
          </a:xfrm>
          <a:prstGeom prst="rect">
            <a:avLst/>
          </a:prstGeom>
        </p:spPr>
      </p:pic>
      <p:sp>
        <p:nvSpPr>
          <p:cNvPr id="32" name="ZoneTexte 31">
            <a:extLst>
              <a:ext uri="{FF2B5EF4-FFF2-40B4-BE49-F238E27FC236}">
                <a16:creationId xmlns:a16="http://schemas.microsoft.com/office/drawing/2014/main" id="{7AF77BE7-5AF9-EB96-F9CD-737A9B243843}"/>
              </a:ext>
            </a:extLst>
          </p:cNvPr>
          <p:cNvSpPr txBox="1"/>
          <p:nvPr/>
        </p:nvSpPr>
        <p:spPr>
          <a:xfrm>
            <a:off x="5311970" y="3923064"/>
            <a:ext cx="1074542" cy="430887"/>
          </a:xfrm>
          <a:prstGeom prst="rect">
            <a:avLst/>
          </a:prstGeom>
          <a:noFill/>
        </p:spPr>
        <p:txBody>
          <a:bodyPr wrap="square" rtlCol="0">
            <a:spAutoFit/>
          </a:bodyPr>
          <a:lstStyle/>
          <a:p>
            <a:pPr algn="ctr"/>
            <a:r>
              <a:rPr lang="fr-BE" sz="1100">
                <a:latin typeface="Garamond" panose="02020404030301010803" pitchFamily="18" charset="0"/>
              </a:rPr>
              <a:t>Ordinateur, projecteur</a:t>
            </a:r>
          </a:p>
        </p:txBody>
      </p:sp>
      <p:graphicFrame>
        <p:nvGraphicFramePr>
          <p:cNvPr id="35" name="Tableau 35">
            <a:extLst>
              <a:ext uri="{FF2B5EF4-FFF2-40B4-BE49-F238E27FC236}">
                <a16:creationId xmlns:a16="http://schemas.microsoft.com/office/drawing/2014/main" id="{BABC2BB8-FC32-4A5F-5AE2-98B3E272B97C}"/>
              </a:ext>
            </a:extLst>
          </p:cNvPr>
          <p:cNvGraphicFramePr>
            <a:graphicFrameLocks noGrp="1"/>
          </p:cNvGraphicFramePr>
          <p:nvPr>
            <p:extLst>
              <p:ext uri="{D42A27DB-BD31-4B8C-83A1-F6EECF244321}">
                <p14:modId xmlns:p14="http://schemas.microsoft.com/office/powerpoint/2010/main" val="1469410922"/>
              </p:ext>
            </p:extLst>
          </p:nvPr>
        </p:nvGraphicFramePr>
        <p:xfrm>
          <a:off x="475861" y="5741932"/>
          <a:ext cx="5948654" cy="3442148"/>
        </p:xfrm>
        <a:graphic>
          <a:graphicData uri="http://schemas.openxmlformats.org/drawingml/2006/table">
            <a:tbl>
              <a:tblPr firstRow="1" bandRow="1">
                <a:tableStyleId>{5C22544A-7EE6-4342-B048-85BDC9FD1C3A}</a:tableStyleId>
              </a:tblPr>
              <a:tblGrid>
                <a:gridCol w="721094">
                  <a:extLst>
                    <a:ext uri="{9D8B030D-6E8A-4147-A177-3AD203B41FA5}">
                      <a16:colId xmlns:a16="http://schemas.microsoft.com/office/drawing/2014/main" val="2622952"/>
                    </a:ext>
                  </a:extLst>
                </a:gridCol>
                <a:gridCol w="1063255">
                  <a:extLst>
                    <a:ext uri="{9D8B030D-6E8A-4147-A177-3AD203B41FA5}">
                      <a16:colId xmlns:a16="http://schemas.microsoft.com/office/drawing/2014/main" val="3519297938"/>
                    </a:ext>
                  </a:extLst>
                </a:gridCol>
                <a:gridCol w="2434855">
                  <a:extLst>
                    <a:ext uri="{9D8B030D-6E8A-4147-A177-3AD203B41FA5}">
                      <a16:colId xmlns:a16="http://schemas.microsoft.com/office/drawing/2014/main" val="2282465911"/>
                    </a:ext>
                  </a:extLst>
                </a:gridCol>
                <a:gridCol w="701749">
                  <a:extLst>
                    <a:ext uri="{9D8B030D-6E8A-4147-A177-3AD203B41FA5}">
                      <a16:colId xmlns:a16="http://schemas.microsoft.com/office/drawing/2014/main" val="3627315424"/>
                    </a:ext>
                  </a:extLst>
                </a:gridCol>
                <a:gridCol w="1027701">
                  <a:extLst>
                    <a:ext uri="{9D8B030D-6E8A-4147-A177-3AD203B41FA5}">
                      <a16:colId xmlns:a16="http://schemas.microsoft.com/office/drawing/2014/main" val="3990328533"/>
                    </a:ext>
                  </a:extLst>
                </a:gridCol>
              </a:tblGrid>
              <a:tr h="391907">
                <a:tc>
                  <a:txBody>
                    <a:bodyPr/>
                    <a:lstStyle/>
                    <a:p>
                      <a:r>
                        <a:rPr lang="fr-BE" sz="1100">
                          <a:latin typeface="Garamond"/>
                        </a:rPr>
                        <a:t>Qui</a:t>
                      </a:r>
                    </a:p>
                  </a:txBody>
                  <a:tcPr>
                    <a:solidFill>
                      <a:srgbClr val="9B0B38"/>
                    </a:solidFill>
                  </a:tcPr>
                </a:tc>
                <a:tc>
                  <a:txBody>
                    <a:bodyPr/>
                    <a:lstStyle/>
                    <a:p>
                      <a:r>
                        <a:rPr lang="fr-BE" sz="1100">
                          <a:latin typeface="Garamond"/>
                        </a:rPr>
                        <a:t>Action</a:t>
                      </a:r>
                    </a:p>
                  </a:txBody>
                  <a:tcPr>
                    <a:solidFill>
                      <a:srgbClr val="9B0B38"/>
                    </a:solidFill>
                  </a:tcPr>
                </a:tc>
                <a:tc>
                  <a:txBody>
                    <a:bodyPr/>
                    <a:lstStyle/>
                    <a:p>
                      <a:r>
                        <a:rPr lang="fr-BE" sz="1100">
                          <a:latin typeface="Garamond"/>
                        </a:rPr>
                        <a:t>Consigne</a:t>
                      </a:r>
                    </a:p>
                  </a:txBody>
                  <a:tcPr>
                    <a:solidFill>
                      <a:srgbClr val="9B0B38"/>
                    </a:solidFill>
                  </a:tcPr>
                </a:tc>
                <a:tc>
                  <a:txBody>
                    <a:bodyPr/>
                    <a:lstStyle/>
                    <a:p>
                      <a:r>
                        <a:rPr lang="fr-BE" sz="1100">
                          <a:latin typeface="Garamond"/>
                        </a:rPr>
                        <a:t>Timing</a:t>
                      </a:r>
                    </a:p>
                  </a:txBody>
                  <a:tcPr>
                    <a:solidFill>
                      <a:srgbClr val="9B0B38"/>
                    </a:solidFill>
                  </a:tcPr>
                </a:tc>
                <a:tc>
                  <a:txBody>
                    <a:bodyPr/>
                    <a:lstStyle/>
                    <a:p>
                      <a:r>
                        <a:rPr lang="fr-BE" sz="1100">
                          <a:latin typeface="Garamond"/>
                        </a:rPr>
                        <a:t>Avec quoi</a:t>
                      </a:r>
                    </a:p>
                  </a:txBody>
                  <a:tcPr>
                    <a:solidFill>
                      <a:srgbClr val="9B0B38"/>
                    </a:solidFill>
                  </a:tcPr>
                </a:tc>
                <a:extLst>
                  <a:ext uri="{0D108BD9-81ED-4DB2-BD59-A6C34878D82A}">
                    <a16:rowId xmlns:a16="http://schemas.microsoft.com/office/drawing/2014/main" val="3998701862"/>
                  </a:ext>
                </a:extLst>
              </a:tr>
              <a:tr h="391907">
                <a:tc>
                  <a:txBody>
                    <a:bodyPr/>
                    <a:lstStyle/>
                    <a:p>
                      <a:r>
                        <a:rPr lang="fr-BE" sz="1100">
                          <a:latin typeface="Garamond"/>
                        </a:rPr>
                        <a:t>Forma</a:t>
                      </a:r>
                    </a:p>
                  </a:txBody>
                  <a:tcPr>
                    <a:solidFill>
                      <a:schemeClr val="accent3">
                        <a:lumMod val="20000"/>
                        <a:lumOff val="80000"/>
                      </a:schemeClr>
                    </a:solidFill>
                  </a:tcPr>
                </a:tc>
                <a:tc>
                  <a:txBody>
                    <a:bodyPr/>
                    <a:lstStyle/>
                    <a:p>
                      <a:r>
                        <a:rPr lang="fr-BE" sz="1100">
                          <a:latin typeface="Garamond"/>
                        </a:rPr>
                        <a:t>Introduire</a:t>
                      </a:r>
                    </a:p>
                  </a:txBody>
                  <a:tcPr>
                    <a:solidFill>
                      <a:schemeClr val="accent3">
                        <a:lumMod val="20000"/>
                        <a:lumOff val="80000"/>
                      </a:schemeClr>
                    </a:solidFill>
                  </a:tcPr>
                </a:tc>
                <a:tc>
                  <a:txBody>
                    <a:bodyPr/>
                    <a:lstStyle/>
                    <a:p>
                      <a:r>
                        <a:rPr lang="fr-BE" sz="1100">
                          <a:latin typeface="Garamond"/>
                        </a:rPr>
                        <a:t>Introduction à la formation</a:t>
                      </a:r>
                    </a:p>
                  </a:txBody>
                  <a:tcPr>
                    <a:solidFill>
                      <a:schemeClr val="accent3">
                        <a:lumMod val="20000"/>
                        <a:lumOff val="80000"/>
                      </a:schemeClr>
                    </a:solidFill>
                  </a:tcPr>
                </a:tc>
                <a:tc>
                  <a:txBody>
                    <a:bodyPr/>
                    <a:lstStyle/>
                    <a:p>
                      <a:r>
                        <a:rPr lang="fr-BE" sz="1100">
                          <a:latin typeface="Garamond"/>
                        </a:rPr>
                        <a:t>5’</a:t>
                      </a:r>
                    </a:p>
                  </a:txBody>
                  <a:tcPr>
                    <a:solidFill>
                      <a:schemeClr val="accent3">
                        <a:lumMod val="20000"/>
                        <a:lumOff val="80000"/>
                      </a:schemeClr>
                    </a:solidFill>
                  </a:tcPr>
                </a:tc>
                <a:tc>
                  <a:txBody>
                    <a:bodyPr/>
                    <a:lstStyle/>
                    <a:p>
                      <a:r>
                        <a:rPr lang="fr-BE" sz="1100">
                          <a:latin typeface="Garamond"/>
                        </a:rPr>
                        <a:t>NA</a:t>
                      </a:r>
                    </a:p>
                  </a:txBody>
                  <a:tcPr>
                    <a:solidFill>
                      <a:schemeClr val="accent3">
                        <a:lumMod val="20000"/>
                        <a:lumOff val="80000"/>
                      </a:schemeClr>
                    </a:solidFill>
                  </a:tcPr>
                </a:tc>
                <a:extLst>
                  <a:ext uri="{0D108BD9-81ED-4DB2-BD59-A6C34878D82A}">
                    <a16:rowId xmlns:a16="http://schemas.microsoft.com/office/drawing/2014/main" val="1357546939"/>
                  </a:ext>
                </a:extLst>
              </a:tr>
              <a:tr h="391907">
                <a:tc>
                  <a:txBody>
                    <a:bodyPr/>
                    <a:lstStyle/>
                    <a:p>
                      <a:r>
                        <a:rPr lang="fr-BE" sz="1100">
                          <a:latin typeface="Garamond"/>
                        </a:rPr>
                        <a:t>Groupe</a:t>
                      </a:r>
                    </a:p>
                  </a:txBody>
                  <a:tcPr>
                    <a:solidFill>
                      <a:schemeClr val="bg1">
                        <a:lumMod val="85000"/>
                      </a:schemeClr>
                    </a:solidFill>
                  </a:tcPr>
                </a:tc>
                <a:tc>
                  <a:txBody>
                    <a:bodyPr/>
                    <a:lstStyle/>
                    <a:p>
                      <a:r>
                        <a:rPr lang="fr-BE" sz="1100">
                          <a:latin typeface="Garamond"/>
                        </a:rPr>
                        <a:t>Répondre</a:t>
                      </a:r>
                    </a:p>
                  </a:txBody>
                  <a:tcPr>
                    <a:solidFill>
                      <a:schemeClr val="bg1">
                        <a:lumMod val="85000"/>
                      </a:schemeClr>
                    </a:solidFill>
                  </a:tcPr>
                </a:tc>
                <a:tc>
                  <a:txBody>
                    <a:bodyPr/>
                    <a:lstStyle/>
                    <a:p>
                      <a:r>
                        <a:rPr lang="fr-BE" sz="1100" err="1">
                          <a:latin typeface="Garamond"/>
                        </a:rPr>
                        <a:t>Wooclap</a:t>
                      </a:r>
                      <a:r>
                        <a:rPr lang="fr-BE" sz="1100">
                          <a:latin typeface="Garamond"/>
                        </a:rPr>
                        <a:t>/mains levées</a:t>
                      </a:r>
                      <a:endParaRPr lang="fr-BE" sz="1100">
                        <a:latin typeface="Garamond" panose="02020404030301010803" pitchFamily="18" charset="0"/>
                      </a:endParaRPr>
                    </a:p>
                  </a:txBody>
                  <a:tcPr>
                    <a:solidFill>
                      <a:schemeClr val="bg1">
                        <a:lumMod val="85000"/>
                      </a:schemeClr>
                    </a:solidFill>
                  </a:tcPr>
                </a:tc>
                <a:tc>
                  <a:txBody>
                    <a:bodyPr/>
                    <a:lstStyle/>
                    <a:p>
                      <a:r>
                        <a:rPr lang="fr-BE" sz="1100">
                          <a:latin typeface="Garamond"/>
                        </a:rPr>
                        <a:t>2’</a:t>
                      </a:r>
                    </a:p>
                  </a:txBody>
                  <a:tcPr>
                    <a:solidFill>
                      <a:schemeClr val="bg1">
                        <a:lumMod val="85000"/>
                      </a:schemeClr>
                    </a:solidFill>
                  </a:tcPr>
                </a:tc>
                <a:tc>
                  <a:txBody>
                    <a:bodyPr/>
                    <a:lstStyle/>
                    <a:p>
                      <a:r>
                        <a:rPr lang="fr-BE" sz="1100">
                          <a:latin typeface="Garamond"/>
                        </a:rPr>
                        <a:t>Internet</a:t>
                      </a:r>
                    </a:p>
                  </a:txBody>
                  <a:tcPr>
                    <a:solidFill>
                      <a:schemeClr val="bg1">
                        <a:lumMod val="85000"/>
                      </a:schemeClr>
                    </a:solidFill>
                  </a:tcPr>
                </a:tc>
                <a:extLst>
                  <a:ext uri="{0D108BD9-81ED-4DB2-BD59-A6C34878D82A}">
                    <a16:rowId xmlns:a16="http://schemas.microsoft.com/office/drawing/2014/main" val="3943211967"/>
                  </a:ext>
                </a:extLst>
              </a:tr>
              <a:tr h="391907">
                <a:tc>
                  <a:txBody>
                    <a:bodyPr/>
                    <a:lstStyle/>
                    <a:p>
                      <a:r>
                        <a:rPr lang="fr-BE" sz="1100">
                          <a:latin typeface="Garamond"/>
                        </a:rPr>
                        <a:t>Forma</a:t>
                      </a:r>
                    </a:p>
                  </a:txBody>
                  <a:tcPr>
                    <a:solidFill>
                      <a:schemeClr val="accent3">
                        <a:lumMod val="20000"/>
                        <a:lumOff val="80000"/>
                      </a:schemeClr>
                    </a:solidFill>
                  </a:tcPr>
                </a:tc>
                <a:tc>
                  <a:txBody>
                    <a:bodyPr/>
                    <a:lstStyle/>
                    <a:p>
                      <a:r>
                        <a:rPr lang="fr-BE" sz="1100">
                          <a:latin typeface="Garamond"/>
                        </a:rPr>
                        <a:t>Présenter</a:t>
                      </a:r>
                    </a:p>
                  </a:txBody>
                  <a:tcPr>
                    <a:solidFill>
                      <a:schemeClr val="accent3">
                        <a:lumMod val="20000"/>
                        <a:lumOff val="80000"/>
                      </a:schemeClr>
                    </a:solidFill>
                  </a:tcPr>
                </a:tc>
                <a:tc>
                  <a:txBody>
                    <a:bodyPr/>
                    <a:lstStyle/>
                    <a:p>
                      <a:r>
                        <a:rPr lang="fr-BE" sz="1100">
                          <a:latin typeface="Garamond"/>
                        </a:rPr>
                        <a:t>Présentation de l’outil et de ses caractéristiques + accès</a:t>
                      </a:r>
                    </a:p>
                  </a:txBody>
                  <a:tcPr>
                    <a:solidFill>
                      <a:schemeClr val="accent3">
                        <a:lumMod val="20000"/>
                        <a:lumOff val="80000"/>
                      </a:schemeClr>
                    </a:solidFill>
                  </a:tcPr>
                </a:tc>
                <a:tc>
                  <a:txBody>
                    <a:bodyPr/>
                    <a:lstStyle/>
                    <a:p>
                      <a:r>
                        <a:rPr lang="fr-BE" sz="1100">
                          <a:latin typeface="Garamond"/>
                        </a:rPr>
                        <a:t>10’</a:t>
                      </a:r>
                    </a:p>
                  </a:txBody>
                  <a:tcPr>
                    <a:solidFill>
                      <a:schemeClr val="accent3">
                        <a:lumMod val="20000"/>
                        <a:lumOff val="80000"/>
                      </a:schemeClr>
                    </a:solidFill>
                  </a:tcPr>
                </a:tc>
                <a:tc>
                  <a:txBody>
                    <a:bodyPr/>
                    <a:lstStyle/>
                    <a:p>
                      <a:r>
                        <a:rPr lang="fr-BE" sz="1100">
                          <a:latin typeface="Garamond"/>
                        </a:rPr>
                        <a:t>NA</a:t>
                      </a:r>
                    </a:p>
                  </a:txBody>
                  <a:tcPr>
                    <a:solidFill>
                      <a:schemeClr val="accent3">
                        <a:lumMod val="20000"/>
                        <a:lumOff val="80000"/>
                      </a:schemeClr>
                    </a:solidFill>
                  </a:tcPr>
                </a:tc>
                <a:extLst>
                  <a:ext uri="{0D108BD9-81ED-4DB2-BD59-A6C34878D82A}">
                    <a16:rowId xmlns:a16="http://schemas.microsoft.com/office/drawing/2014/main" val="2080479141"/>
                  </a:ext>
                </a:extLst>
              </a:tr>
              <a:tr h="391907">
                <a:tc>
                  <a:txBody>
                    <a:bodyPr/>
                    <a:lstStyle/>
                    <a:p>
                      <a:r>
                        <a:rPr lang="fr-BE" sz="1100">
                          <a:latin typeface="Garamond"/>
                        </a:rPr>
                        <a:t>Forma</a:t>
                      </a:r>
                    </a:p>
                  </a:txBody>
                  <a:tcPr>
                    <a:solidFill>
                      <a:schemeClr val="bg1">
                        <a:lumMod val="85000"/>
                      </a:schemeClr>
                    </a:solidFill>
                  </a:tcPr>
                </a:tc>
                <a:tc>
                  <a:txBody>
                    <a:bodyPr/>
                    <a:lstStyle/>
                    <a:p>
                      <a:r>
                        <a:rPr lang="fr-BE" sz="1100">
                          <a:latin typeface="Garamond"/>
                        </a:rPr>
                        <a:t>Présenter</a:t>
                      </a:r>
                    </a:p>
                  </a:txBody>
                  <a:tcPr>
                    <a:solidFill>
                      <a:schemeClr val="bg1">
                        <a:lumMod val="85000"/>
                      </a:schemeClr>
                    </a:solidFill>
                  </a:tcPr>
                </a:tc>
                <a:tc>
                  <a:txBody>
                    <a:bodyPr/>
                    <a:lstStyle/>
                    <a:p>
                      <a:r>
                        <a:rPr lang="fr-BE" sz="1100">
                          <a:latin typeface="Garamond"/>
                        </a:rPr>
                        <a:t>Développer pour chaque activité les intérêts pédagogiques, un exemple inspirant et un mini-tuto live</a:t>
                      </a:r>
                    </a:p>
                  </a:txBody>
                  <a:tcPr>
                    <a:solidFill>
                      <a:schemeClr val="bg1">
                        <a:lumMod val="85000"/>
                      </a:schemeClr>
                    </a:solidFill>
                  </a:tcPr>
                </a:tc>
                <a:tc>
                  <a:txBody>
                    <a:bodyPr/>
                    <a:lstStyle/>
                    <a:p>
                      <a:r>
                        <a:rPr lang="fr-BE" sz="1100">
                          <a:latin typeface="Garamond"/>
                        </a:rPr>
                        <a:t>15’ par activité</a:t>
                      </a:r>
                    </a:p>
                  </a:txBody>
                  <a:tcPr>
                    <a:solidFill>
                      <a:schemeClr val="bg1">
                        <a:lumMod val="85000"/>
                      </a:schemeClr>
                    </a:solidFill>
                  </a:tcPr>
                </a:tc>
                <a:tc>
                  <a:txBody>
                    <a:bodyPr/>
                    <a:lstStyle/>
                    <a:p>
                      <a:r>
                        <a:rPr lang="fr-BE" sz="1100">
                          <a:latin typeface="Garamond"/>
                        </a:rPr>
                        <a:t>Ordinateur + projection</a:t>
                      </a:r>
                    </a:p>
                  </a:txBody>
                  <a:tcPr>
                    <a:solidFill>
                      <a:schemeClr val="bg1">
                        <a:lumMod val="85000"/>
                      </a:schemeClr>
                    </a:solidFill>
                  </a:tcPr>
                </a:tc>
                <a:extLst>
                  <a:ext uri="{0D108BD9-81ED-4DB2-BD59-A6C34878D82A}">
                    <a16:rowId xmlns:a16="http://schemas.microsoft.com/office/drawing/2014/main" val="4030551500"/>
                  </a:ext>
                </a:extLst>
              </a:tr>
              <a:tr h="391907">
                <a:tc>
                  <a:txBody>
                    <a:bodyPr/>
                    <a:lstStyle/>
                    <a:p>
                      <a:r>
                        <a:rPr lang="fr-BE" sz="1100">
                          <a:latin typeface="Garamond"/>
                        </a:rPr>
                        <a:t>Forma</a:t>
                      </a:r>
                    </a:p>
                  </a:txBody>
                  <a:tcPr>
                    <a:solidFill>
                      <a:schemeClr val="accent3">
                        <a:lumMod val="20000"/>
                        <a:lumOff val="80000"/>
                      </a:schemeClr>
                    </a:solidFill>
                  </a:tcPr>
                </a:tc>
                <a:tc>
                  <a:txBody>
                    <a:bodyPr/>
                    <a:lstStyle/>
                    <a:p>
                      <a:r>
                        <a:rPr lang="fr-BE" sz="1100">
                          <a:latin typeface="Garamond"/>
                        </a:rPr>
                        <a:t>Récapituler</a:t>
                      </a:r>
                    </a:p>
                  </a:txBody>
                  <a:tcPr>
                    <a:solidFill>
                      <a:schemeClr val="accent3">
                        <a:lumMod val="20000"/>
                        <a:lumOff val="80000"/>
                      </a:schemeClr>
                    </a:solidFill>
                  </a:tcPr>
                </a:tc>
                <a:tc>
                  <a:txBody>
                    <a:bodyPr/>
                    <a:lstStyle/>
                    <a:p>
                      <a:r>
                        <a:rPr lang="fr-BE" sz="1100">
                          <a:latin typeface="Garamond"/>
                        </a:rPr>
                        <a:t>Rappels usages pédagogiques</a:t>
                      </a:r>
                    </a:p>
                  </a:txBody>
                  <a:tcPr>
                    <a:solidFill>
                      <a:schemeClr val="accent3">
                        <a:lumMod val="20000"/>
                        <a:lumOff val="80000"/>
                      </a:schemeClr>
                    </a:solidFill>
                  </a:tcPr>
                </a:tc>
                <a:tc>
                  <a:txBody>
                    <a:bodyPr/>
                    <a:lstStyle/>
                    <a:p>
                      <a:r>
                        <a:rPr lang="fr-BE" sz="1100">
                          <a:latin typeface="Garamond"/>
                        </a:rPr>
                        <a:t>10’</a:t>
                      </a:r>
                    </a:p>
                  </a:txBody>
                  <a:tcPr>
                    <a:solidFill>
                      <a:schemeClr val="accent3">
                        <a:lumMod val="20000"/>
                        <a:lumOff val="80000"/>
                      </a:schemeClr>
                    </a:solidFill>
                  </a:tcPr>
                </a:tc>
                <a:tc>
                  <a:txBody>
                    <a:bodyPr/>
                    <a:lstStyle/>
                    <a:p>
                      <a:r>
                        <a:rPr lang="fr-BE" sz="1100">
                          <a:latin typeface="Garamond"/>
                        </a:rPr>
                        <a:t>NA</a:t>
                      </a:r>
                    </a:p>
                  </a:txBody>
                  <a:tcPr>
                    <a:solidFill>
                      <a:schemeClr val="accent3">
                        <a:lumMod val="20000"/>
                        <a:lumOff val="80000"/>
                      </a:schemeClr>
                    </a:solidFill>
                  </a:tcPr>
                </a:tc>
                <a:extLst>
                  <a:ext uri="{0D108BD9-81ED-4DB2-BD59-A6C34878D82A}">
                    <a16:rowId xmlns:a16="http://schemas.microsoft.com/office/drawing/2014/main" val="984298166"/>
                  </a:ext>
                </a:extLst>
              </a:tr>
              <a:tr h="391907">
                <a:tc>
                  <a:txBody>
                    <a:bodyPr/>
                    <a:lstStyle/>
                    <a:p>
                      <a:r>
                        <a:rPr lang="fr-BE" sz="1100">
                          <a:latin typeface="Garamond"/>
                        </a:rPr>
                        <a:t>Forma</a:t>
                      </a:r>
                    </a:p>
                  </a:txBody>
                  <a:tcPr>
                    <a:solidFill>
                      <a:schemeClr val="bg1">
                        <a:lumMod val="85000"/>
                      </a:schemeClr>
                    </a:solidFill>
                  </a:tcPr>
                </a:tc>
                <a:tc>
                  <a:txBody>
                    <a:bodyPr/>
                    <a:lstStyle/>
                    <a:p>
                      <a:r>
                        <a:rPr lang="fr-BE" sz="1100">
                          <a:latin typeface="Garamond"/>
                        </a:rPr>
                        <a:t>Introduire</a:t>
                      </a:r>
                    </a:p>
                  </a:txBody>
                  <a:tcPr>
                    <a:solidFill>
                      <a:schemeClr val="bg1">
                        <a:lumMod val="85000"/>
                      </a:schemeClr>
                    </a:solidFill>
                  </a:tcPr>
                </a:tc>
                <a:tc>
                  <a:txBody>
                    <a:bodyPr/>
                    <a:lstStyle/>
                    <a:p>
                      <a:r>
                        <a:rPr lang="fr-BE" sz="1100">
                          <a:latin typeface="Garamond"/>
                        </a:rPr>
                        <a:t>Présenter les logiciels alternatifs éventuels / réutilisation des activités</a:t>
                      </a:r>
                      <a:endParaRPr lang="fr-BE" sz="1100">
                        <a:latin typeface="Garamond" panose="02020404030301010803" pitchFamily="18" charset="0"/>
                      </a:endParaRPr>
                    </a:p>
                  </a:txBody>
                  <a:tcPr>
                    <a:solidFill>
                      <a:schemeClr val="bg1">
                        <a:lumMod val="85000"/>
                      </a:schemeClr>
                    </a:solidFill>
                  </a:tcPr>
                </a:tc>
                <a:tc>
                  <a:txBody>
                    <a:bodyPr/>
                    <a:lstStyle/>
                    <a:p>
                      <a:r>
                        <a:rPr lang="fr-BE" sz="1100">
                          <a:latin typeface="Garamond"/>
                        </a:rPr>
                        <a:t>5’</a:t>
                      </a:r>
                    </a:p>
                  </a:txBody>
                  <a:tcPr>
                    <a:solidFill>
                      <a:schemeClr val="bg1">
                        <a:lumMod val="85000"/>
                      </a:schemeClr>
                    </a:solidFill>
                  </a:tcPr>
                </a:tc>
                <a:tc>
                  <a:txBody>
                    <a:bodyPr/>
                    <a:lstStyle/>
                    <a:p>
                      <a:r>
                        <a:rPr lang="fr-BE" sz="1100">
                          <a:latin typeface="Garamond"/>
                        </a:rPr>
                        <a:t>NA</a:t>
                      </a:r>
                    </a:p>
                  </a:txBody>
                  <a:tcPr>
                    <a:solidFill>
                      <a:schemeClr val="bg1">
                        <a:lumMod val="85000"/>
                      </a:schemeClr>
                    </a:solidFill>
                  </a:tcPr>
                </a:tc>
                <a:extLst>
                  <a:ext uri="{0D108BD9-81ED-4DB2-BD59-A6C34878D82A}">
                    <a16:rowId xmlns:a16="http://schemas.microsoft.com/office/drawing/2014/main" val="3951574684"/>
                  </a:ext>
                </a:extLst>
              </a:tr>
              <a:tr h="391907">
                <a:tc>
                  <a:txBody>
                    <a:bodyPr/>
                    <a:lstStyle/>
                    <a:p>
                      <a:r>
                        <a:rPr lang="fr-BE" sz="1100">
                          <a:latin typeface="Garamond"/>
                        </a:rPr>
                        <a:t>Groupe</a:t>
                      </a:r>
                    </a:p>
                  </a:txBody>
                  <a:tcPr>
                    <a:solidFill>
                      <a:schemeClr val="accent3">
                        <a:lumMod val="20000"/>
                        <a:lumOff val="80000"/>
                      </a:schemeClr>
                    </a:solidFill>
                  </a:tcPr>
                </a:tc>
                <a:tc>
                  <a:txBody>
                    <a:bodyPr/>
                    <a:lstStyle/>
                    <a:p>
                      <a:r>
                        <a:rPr lang="fr-BE" sz="1100">
                          <a:latin typeface="Garamond"/>
                        </a:rPr>
                        <a:t>Questionner</a:t>
                      </a:r>
                    </a:p>
                  </a:txBody>
                  <a:tcPr>
                    <a:solidFill>
                      <a:schemeClr val="accent3">
                        <a:lumMod val="20000"/>
                        <a:lumOff val="80000"/>
                      </a:schemeClr>
                    </a:solidFill>
                  </a:tcPr>
                </a:tc>
                <a:tc>
                  <a:txBody>
                    <a:bodyPr/>
                    <a:lstStyle/>
                    <a:p>
                      <a:r>
                        <a:rPr lang="fr-BE" sz="1100">
                          <a:latin typeface="Garamond"/>
                        </a:rPr>
                        <a:t>Temps de questions-réponses / discussion commune</a:t>
                      </a:r>
                      <a:endParaRPr lang="fr-BE" sz="1100">
                        <a:latin typeface="Garamond" panose="02020404030301010803" pitchFamily="18" charset="0"/>
                      </a:endParaRPr>
                    </a:p>
                  </a:txBody>
                  <a:tcPr>
                    <a:solidFill>
                      <a:schemeClr val="accent3">
                        <a:lumMod val="20000"/>
                        <a:lumOff val="80000"/>
                      </a:schemeClr>
                    </a:solidFill>
                  </a:tcPr>
                </a:tc>
                <a:tc>
                  <a:txBody>
                    <a:bodyPr/>
                    <a:lstStyle/>
                    <a:p>
                      <a:r>
                        <a:rPr lang="fr-BE" sz="1100">
                          <a:latin typeface="Garamond"/>
                        </a:rPr>
                        <a:t>5’</a:t>
                      </a:r>
                    </a:p>
                  </a:txBody>
                  <a:tcPr>
                    <a:solidFill>
                      <a:schemeClr val="accent3">
                        <a:lumMod val="20000"/>
                        <a:lumOff val="80000"/>
                      </a:schemeClr>
                    </a:solidFill>
                  </a:tcPr>
                </a:tc>
                <a:tc>
                  <a:txBody>
                    <a:bodyPr/>
                    <a:lstStyle/>
                    <a:p>
                      <a:r>
                        <a:rPr lang="fr-BE" sz="1100">
                          <a:latin typeface="Garamond"/>
                        </a:rPr>
                        <a:t>NA</a:t>
                      </a:r>
                    </a:p>
                  </a:txBody>
                  <a:tcPr>
                    <a:solidFill>
                      <a:schemeClr val="accent3">
                        <a:lumMod val="20000"/>
                        <a:lumOff val="80000"/>
                      </a:schemeClr>
                    </a:solidFill>
                  </a:tcPr>
                </a:tc>
                <a:extLst>
                  <a:ext uri="{0D108BD9-81ED-4DB2-BD59-A6C34878D82A}">
                    <a16:rowId xmlns:a16="http://schemas.microsoft.com/office/drawing/2014/main" val="1896615788"/>
                  </a:ext>
                </a:extLst>
              </a:tr>
            </a:tbl>
          </a:graphicData>
        </a:graphic>
      </p:graphicFrame>
      <p:sp>
        <p:nvSpPr>
          <p:cNvPr id="36" name="Sous-titre 2">
            <a:extLst>
              <a:ext uri="{FF2B5EF4-FFF2-40B4-BE49-F238E27FC236}">
                <a16:creationId xmlns:a16="http://schemas.microsoft.com/office/drawing/2014/main" id="{E001EFD3-6B67-CD96-C3B9-16485F7F2F8A}"/>
              </a:ext>
            </a:extLst>
          </p:cNvPr>
          <p:cNvSpPr txBox="1">
            <a:spLocks/>
          </p:cNvSpPr>
          <p:nvPr/>
        </p:nvSpPr>
        <p:spPr>
          <a:xfrm>
            <a:off x="414863" y="4595854"/>
            <a:ext cx="5915024" cy="1025363"/>
          </a:xfrm>
          <a:prstGeom prst="rect">
            <a:avLst/>
          </a:prstGeom>
        </p:spPr>
        <p:txBody>
          <a:bodyPr vert="horz" lIns="91440" tIns="45720" rIns="91440" bIns="45720" numCol="1" rtlCol="0">
            <a:noAutofit/>
          </a:bodyPr>
          <a:lstStyle>
            <a:lvl1pPr marL="0" indent="0" algn="just" defTabSz="685800" rtl="0" eaLnBrk="1" latinLnBrk="0" hangingPunct="1">
              <a:lnSpc>
                <a:spcPct val="90000"/>
              </a:lnSpc>
              <a:spcBef>
                <a:spcPts val="750"/>
              </a:spcBef>
              <a:buFont typeface="Arial" panose="020B0604020202020204" pitchFamily="34" charset="0"/>
              <a:buNone/>
              <a:defRPr sz="1200" kern="1200" baseline="0">
                <a:solidFill>
                  <a:schemeClr val="tx1"/>
                </a:solidFill>
                <a:latin typeface="Garamond" panose="02020404030301010803" pitchFamily="18" charset="0"/>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20000"/>
              </a:lnSpc>
              <a:spcBef>
                <a:spcPts val="0"/>
              </a:spcBef>
            </a:pPr>
            <a:r>
              <a:rPr lang="fr-FR" sz="1100"/>
              <a:t>Réutiliser et modifier du contenu H5P ;</a:t>
            </a:r>
          </a:p>
          <a:p>
            <a:pPr>
              <a:lnSpc>
                <a:spcPct val="120000"/>
              </a:lnSpc>
              <a:spcBef>
                <a:spcPts val="0"/>
              </a:spcBef>
            </a:pPr>
            <a:r>
              <a:rPr lang="fr-FR" sz="1100"/>
              <a:t>Insérer des questions dans des vidéos pour les rendre interactives ;</a:t>
            </a:r>
          </a:p>
          <a:p>
            <a:pPr>
              <a:lnSpc>
                <a:spcPct val="120000"/>
              </a:lnSpc>
              <a:spcBef>
                <a:spcPts val="0"/>
              </a:spcBef>
            </a:pPr>
            <a:r>
              <a:rPr lang="fr-FR" sz="1100">
                <a:latin typeface="Garamond" panose="02020404030301010803" pitchFamily="18" charset="0"/>
              </a:rPr>
              <a:t>Comprendre les principes pour créer des présentations interactives ;</a:t>
            </a:r>
          </a:p>
          <a:p>
            <a:pPr>
              <a:lnSpc>
                <a:spcPct val="120000"/>
              </a:lnSpc>
              <a:spcBef>
                <a:spcPts val="0"/>
              </a:spcBef>
            </a:pPr>
            <a:r>
              <a:rPr lang="fr-FR" sz="1100">
                <a:latin typeface="Garamond" panose="02020404030301010803" pitchFamily="18" charset="0"/>
              </a:rPr>
              <a:t>Comprendre les principes pour créer des lignes du temps.</a:t>
            </a:r>
          </a:p>
          <a:p>
            <a:pPr>
              <a:lnSpc>
                <a:spcPct val="120000"/>
              </a:lnSpc>
              <a:spcBef>
                <a:spcPts val="0"/>
              </a:spcBef>
            </a:pPr>
            <a:r>
              <a:rPr lang="fr-BE" sz="1100">
                <a:latin typeface="Garamond" panose="02020404030301010803" pitchFamily="18" charset="0"/>
              </a:rPr>
              <a:t>Les informations complémentaires sur la formation sont disponibles </a:t>
            </a:r>
            <a:r>
              <a:rPr lang="fr-BE" sz="1100">
                <a:latin typeface="Garamond" panose="02020404030301010803" pitchFamily="18" charset="0"/>
                <a:hlinkClick r:id="rId7"/>
              </a:rPr>
              <a:t>ici</a:t>
            </a:r>
            <a:r>
              <a:rPr lang="fr-BE" sz="1100">
                <a:latin typeface="Garamond" panose="02020404030301010803" pitchFamily="18" charset="0"/>
              </a:rPr>
              <a:t>.</a:t>
            </a:r>
          </a:p>
          <a:p>
            <a:pPr>
              <a:lnSpc>
                <a:spcPct val="120000"/>
              </a:lnSpc>
              <a:spcBef>
                <a:spcPts val="0"/>
              </a:spcBef>
            </a:pPr>
            <a:endParaRPr lang="fr-FR" sz="1100"/>
          </a:p>
        </p:txBody>
      </p:sp>
      <p:sp>
        <p:nvSpPr>
          <p:cNvPr id="39" name="ZoneTexte 38">
            <a:extLst>
              <a:ext uri="{FF2B5EF4-FFF2-40B4-BE49-F238E27FC236}">
                <a16:creationId xmlns:a16="http://schemas.microsoft.com/office/drawing/2014/main" id="{122F8CC3-759C-720E-9771-BA11D4368CCA}"/>
              </a:ext>
            </a:extLst>
          </p:cNvPr>
          <p:cNvSpPr txBox="1"/>
          <p:nvPr/>
        </p:nvSpPr>
        <p:spPr>
          <a:xfrm>
            <a:off x="459887" y="4312373"/>
            <a:ext cx="2389639" cy="523220"/>
          </a:xfrm>
          <a:prstGeom prst="rect">
            <a:avLst/>
          </a:prstGeom>
          <a:noFill/>
        </p:spPr>
        <p:txBody>
          <a:bodyPr wrap="square" rtlCol="0">
            <a:spAutoFit/>
          </a:bodyPr>
          <a:lstStyle/>
          <a:p>
            <a:r>
              <a:rPr lang="fr-BE" sz="1400" b="1">
                <a:latin typeface="Garamond" panose="02020404030301010803" pitchFamily="18" charset="0"/>
              </a:rPr>
              <a:t>Acquis d’apprentissage visés</a:t>
            </a:r>
            <a:endParaRPr lang="fr-BE" sz="1400">
              <a:latin typeface="Garamond" panose="02020404030301010803" pitchFamily="18" charset="0"/>
            </a:endParaRPr>
          </a:p>
          <a:p>
            <a:endParaRPr lang="fr-BE" sz="1400">
              <a:latin typeface="Garamond" panose="02020404030301010803" pitchFamily="18" charset="0"/>
            </a:endParaRPr>
          </a:p>
        </p:txBody>
      </p:sp>
    </p:spTree>
    <p:extLst>
      <p:ext uri="{BB962C8B-B14F-4D97-AF65-F5344CB8AC3E}">
        <p14:creationId xmlns:p14="http://schemas.microsoft.com/office/powerpoint/2010/main" val="3981315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7C867F-9652-3967-7C39-1F08E6B67F86}"/>
              </a:ext>
            </a:extLst>
          </p:cNvPr>
          <p:cNvSpPr>
            <a:spLocks noGrp="1"/>
          </p:cNvSpPr>
          <p:nvPr>
            <p:ph type="ctrTitle"/>
          </p:nvPr>
        </p:nvSpPr>
        <p:spPr>
          <a:xfrm>
            <a:off x="2927894" y="163512"/>
            <a:ext cx="2570081" cy="1160887"/>
          </a:xfrm>
        </p:spPr>
        <p:txBody>
          <a:bodyPr/>
          <a:lstStyle/>
          <a:p>
            <a:r>
              <a:rPr lang="fr-BE" sz="2200"/>
              <a:t>Scenario </a:t>
            </a:r>
            <a:r>
              <a:rPr lang="fr-BE" sz="2200" err="1"/>
              <a:t>pedagogique</a:t>
            </a:r>
            <a:r>
              <a:rPr lang="fr-BE" sz="2200"/>
              <a:t> </a:t>
            </a:r>
          </a:p>
        </p:txBody>
      </p:sp>
      <p:sp>
        <p:nvSpPr>
          <p:cNvPr id="4" name="Espace réservé du texte 3">
            <a:extLst>
              <a:ext uri="{FF2B5EF4-FFF2-40B4-BE49-F238E27FC236}">
                <a16:creationId xmlns:a16="http://schemas.microsoft.com/office/drawing/2014/main" id="{267DB49A-529A-885A-0362-1ADE68E866A1}"/>
              </a:ext>
            </a:extLst>
          </p:cNvPr>
          <p:cNvSpPr>
            <a:spLocks noGrp="1"/>
          </p:cNvSpPr>
          <p:nvPr>
            <p:ph type="body" sz="quarter" idx="14"/>
          </p:nvPr>
        </p:nvSpPr>
        <p:spPr>
          <a:xfrm>
            <a:off x="471488" y="1469262"/>
            <a:ext cx="5915026" cy="585787"/>
          </a:xfrm>
        </p:spPr>
        <p:txBody>
          <a:bodyPr/>
          <a:lstStyle/>
          <a:p>
            <a:pPr>
              <a:lnSpc>
                <a:spcPct val="150000"/>
              </a:lnSpc>
            </a:pPr>
            <a:r>
              <a:rPr lang="fr-BE"/>
              <a:t>Introduction à H5P, la boîte à outils complémentaire à Moodle</a:t>
            </a:r>
          </a:p>
        </p:txBody>
      </p:sp>
      <p:sp>
        <p:nvSpPr>
          <p:cNvPr id="6" name="Espace réservé du texte 5">
            <a:extLst>
              <a:ext uri="{FF2B5EF4-FFF2-40B4-BE49-F238E27FC236}">
                <a16:creationId xmlns:a16="http://schemas.microsoft.com/office/drawing/2014/main" id="{41459EEB-E39C-3302-CCFA-7B0DA5B7FCF3}"/>
              </a:ext>
            </a:extLst>
          </p:cNvPr>
          <p:cNvSpPr>
            <a:spLocks noGrp="1"/>
          </p:cNvSpPr>
          <p:nvPr>
            <p:ph type="body" sz="quarter" idx="16"/>
          </p:nvPr>
        </p:nvSpPr>
        <p:spPr>
          <a:xfrm>
            <a:off x="526491" y="2528774"/>
            <a:ext cx="5915025" cy="6551431"/>
          </a:xfrm>
        </p:spPr>
        <p:txBody>
          <a:bodyPr>
            <a:normAutofit fontScale="55000" lnSpcReduction="20000"/>
          </a:bodyPr>
          <a:lstStyle/>
          <a:p>
            <a:pPr marL="342900" indent="-342900">
              <a:lnSpc>
                <a:spcPct val="120000"/>
              </a:lnSpc>
              <a:buFont typeface="+mj-lt"/>
              <a:buAutoNum type="arabicPeriod"/>
            </a:pPr>
            <a:r>
              <a:rPr lang="fr-BE" sz="2500" b="1"/>
              <a:t>Introduction</a:t>
            </a:r>
          </a:p>
          <a:p>
            <a:pPr lvl="1">
              <a:lnSpc>
                <a:spcPct val="120000"/>
              </a:lnSpc>
            </a:pPr>
            <a:r>
              <a:rPr lang="fr-BE" sz="2000"/>
              <a:t>Présenter les </a:t>
            </a:r>
            <a:r>
              <a:rPr lang="fr-BE" sz="2000" err="1"/>
              <a:t>formateur·rices</a:t>
            </a:r>
            <a:endParaRPr lang="fr-BE" sz="2000"/>
          </a:p>
          <a:p>
            <a:pPr lvl="1">
              <a:lnSpc>
                <a:spcPct val="120000"/>
              </a:lnSpc>
            </a:pPr>
            <a:r>
              <a:rPr lang="fr-BE" sz="2000"/>
              <a:t>Présenter le cadre dans lequel prend place la formation</a:t>
            </a:r>
          </a:p>
          <a:p>
            <a:pPr lvl="1">
              <a:lnSpc>
                <a:spcPct val="120000"/>
              </a:lnSpc>
            </a:pPr>
            <a:r>
              <a:rPr lang="fr-BE" sz="2000"/>
              <a:t>Présenter les modalités de la formation</a:t>
            </a:r>
          </a:p>
          <a:p>
            <a:pPr lvl="1">
              <a:lnSpc>
                <a:spcPct val="120000"/>
              </a:lnSpc>
            </a:pPr>
            <a:r>
              <a:rPr lang="fr-BE" sz="2000"/>
              <a:t>Présenter le plan de déroulé de la formation</a:t>
            </a:r>
          </a:p>
          <a:p>
            <a:pPr marL="342900" indent="-342900">
              <a:lnSpc>
                <a:spcPct val="120000"/>
              </a:lnSpc>
              <a:buFont typeface="+mj-lt"/>
              <a:buAutoNum type="arabicPeriod"/>
            </a:pPr>
            <a:r>
              <a:rPr lang="fr-BE" sz="2500" b="1"/>
              <a:t>Présentation de l’outil</a:t>
            </a:r>
          </a:p>
          <a:p>
            <a:pPr lvl="1" algn="just">
              <a:lnSpc>
                <a:spcPct val="120000"/>
              </a:lnSpc>
            </a:pPr>
            <a:r>
              <a:rPr lang="fr-BE" sz="2000"/>
              <a:t>Commencer par demander aux </a:t>
            </a:r>
            <a:r>
              <a:rPr lang="fr-BE" sz="2000" err="1"/>
              <a:t>participant·es</a:t>
            </a:r>
            <a:r>
              <a:rPr lang="fr-BE" sz="2000"/>
              <a:t> s’</a:t>
            </a:r>
            <a:r>
              <a:rPr lang="fr-BE" sz="2000" err="1"/>
              <a:t>iels</a:t>
            </a:r>
            <a:r>
              <a:rPr lang="fr-BE" sz="2000"/>
              <a:t> connaissant H5P et travailler à mains levées</a:t>
            </a:r>
          </a:p>
          <a:p>
            <a:pPr lvl="1" algn="just">
              <a:lnSpc>
                <a:spcPct val="120000"/>
              </a:lnSpc>
            </a:pPr>
            <a:r>
              <a:rPr lang="fr-BE" sz="2000"/>
              <a:t>Proposer un </a:t>
            </a:r>
            <a:r>
              <a:rPr lang="fr-BE" sz="2000" err="1"/>
              <a:t>Wooclap</a:t>
            </a:r>
            <a:r>
              <a:rPr lang="fr-BE" sz="2000"/>
              <a:t> ou un travail au tableau en demandant aux </a:t>
            </a:r>
            <a:r>
              <a:rPr lang="fr-BE" sz="2000" err="1"/>
              <a:t>participant·es</a:t>
            </a:r>
            <a:r>
              <a:rPr lang="fr-BE" sz="2000"/>
              <a:t> quels seraient, selon elleux, les applications et utilités de H5P.</a:t>
            </a:r>
          </a:p>
          <a:p>
            <a:pPr lvl="1" algn="just">
              <a:lnSpc>
                <a:spcPct val="120000"/>
              </a:lnSpc>
            </a:pPr>
            <a:r>
              <a:rPr lang="fr-BE" sz="2000"/>
              <a:t>Présenter ensuite les principes généraux de l’outil. </a:t>
            </a:r>
          </a:p>
          <a:p>
            <a:pPr lvl="2" algn="just">
              <a:lnSpc>
                <a:spcPct val="120000"/>
              </a:lnSpc>
              <a:buFont typeface="Courier New" panose="02070309020205020404" pitchFamily="49" charset="0"/>
              <a:buChar char="o"/>
            </a:pPr>
            <a:r>
              <a:rPr lang="fr-FR" sz="2000"/>
              <a:t>H5P est un logiciel open source proposant un très </a:t>
            </a:r>
            <a:r>
              <a:rPr lang="fr-FR" sz="2000" b="1"/>
              <a:t>large panel d’activités </a:t>
            </a:r>
            <a:r>
              <a:rPr lang="fr-FR" sz="2000"/>
              <a:t>intégrées à Moodle. Parmi celles-ci, toutes ne sont pas pertinentes ou certaines font double emploi avec un LMS que l’institution pourrait avoir. Initialement gratuit, le logiciel est maintenant partiellement payant pour celleux ne bénéficiant pas d’une intégration LMS ou d’une licence institutionnelle.</a:t>
            </a:r>
          </a:p>
          <a:p>
            <a:pPr lvl="2" algn="just">
              <a:lnSpc>
                <a:spcPct val="120000"/>
              </a:lnSpc>
              <a:buFont typeface="Courier New" panose="02070309020205020404" pitchFamily="49" charset="0"/>
              <a:buChar char="o"/>
            </a:pPr>
            <a:r>
              <a:rPr lang="fr-FR" sz="2000"/>
              <a:t>Les activités créées peuvent être rendues réutilisables par leur </a:t>
            </a:r>
            <a:r>
              <a:rPr lang="fr-FR" sz="2000" err="1"/>
              <a:t>créateur·rice</a:t>
            </a:r>
            <a:r>
              <a:rPr lang="fr-FR" sz="2000"/>
              <a:t> et peuvent facilement être modifiées le cas échéant.</a:t>
            </a:r>
          </a:p>
          <a:p>
            <a:pPr lvl="2" algn="just">
              <a:lnSpc>
                <a:spcPct val="120000"/>
              </a:lnSpc>
              <a:buFont typeface="Courier New" panose="02070309020205020404" pitchFamily="49" charset="0"/>
              <a:buChar char="o"/>
            </a:pPr>
            <a:r>
              <a:rPr lang="fr-FR" sz="2000"/>
              <a:t>Dans le cas de l’</a:t>
            </a:r>
            <a:r>
              <a:rPr lang="fr-FR" sz="2000" err="1"/>
              <a:t>UCLouvain</a:t>
            </a:r>
            <a:r>
              <a:rPr lang="fr-FR" sz="2000"/>
              <a:t>, H5P est actuellement utilisé en plug-in intégré dans Moodle, en attendant de mieux comprendre les interactions entre le futur hub OER d’H5P et l’intégration native dans Moodle. </a:t>
            </a:r>
            <a:r>
              <a:rPr lang="fr-FR" sz="2000">
                <a:hlinkClick r:id="rId2"/>
              </a:rPr>
              <a:t>Plus d’infos…</a:t>
            </a:r>
            <a:endParaRPr lang="fr-FR" sz="2000"/>
          </a:p>
          <a:p>
            <a:pPr lvl="2" algn="just">
              <a:lnSpc>
                <a:spcPct val="120000"/>
              </a:lnSpc>
              <a:buFont typeface="Courier New" panose="02070309020205020404" pitchFamily="49" charset="0"/>
              <a:buChar char="o"/>
            </a:pPr>
            <a:r>
              <a:rPr lang="fr-FR" sz="2000"/>
              <a:t>Les </a:t>
            </a:r>
            <a:r>
              <a:rPr lang="fr-FR" sz="2000" b="1"/>
              <a:t>inconvénients</a:t>
            </a:r>
            <a:r>
              <a:rPr lang="fr-FR" sz="2000"/>
              <a:t> de l’outil se situent entre autres au niveau du suivi des </a:t>
            </a:r>
            <a:r>
              <a:rPr lang="fr-FR" sz="2000" err="1"/>
              <a:t>étudiant·es</a:t>
            </a:r>
            <a:r>
              <a:rPr lang="fr-FR" sz="2000"/>
              <a:t>. En effet, contrairement aux activités Moodle où le suivi peut être particulièrement fin sur les activités effectuées par les </a:t>
            </a:r>
            <a:r>
              <a:rPr lang="fr-FR" sz="2000" err="1"/>
              <a:t>étudiant·es</a:t>
            </a:r>
            <a:r>
              <a:rPr lang="fr-FR" sz="2000"/>
              <a:t> et les réponses données aux questions, H5P fonctionne davantage comme une « boîte noire » où le seul feedback obtenu par l’enseignant est celui de la complétion ou non de l’activité et de sa réussite ou non. Il est donc impossible ici de travailler en rétroaction sur certains points de matière avec les </a:t>
            </a:r>
            <a:r>
              <a:rPr lang="fr-FR" sz="2000" err="1"/>
              <a:t>étudiant·es</a:t>
            </a:r>
            <a:r>
              <a:rPr lang="fr-FR" sz="2000"/>
              <a:t>, puisque les difficultés rencontrées ne sont pas lisibles par l’</a:t>
            </a:r>
            <a:r>
              <a:rPr lang="fr-FR" sz="2000" err="1"/>
              <a:t>enseignant·e</a:t>
            </a:r>
            <a:r>
              <a:rPr lang="fr-FR" sz="2000"/>
              <a:t>.</a:t>
            </a:r>
          </a:p>
          <a:p>
            <a:pPr lvl="2" algn="just">
              <a:lnSpc>
                <a:spcPct val="120000"/>
              </a:lnSpc>
              <a:buFont typeface="Courier New" panose="02070309020205020404" pitchFamily="49" charset="0"/>
              <a:buChar char="o"/>
            </a:pPr>
            <a:endParaRPr lang="fr-FR" sz="2000"/>
          </a:p>
        </p:txBody>
      </p:sp>
      <p:sp>
        <p:nvSpPr>
          <p:cNvPr id="7" name="ZoneTexte 6">
            <a:extLst>
              <a:ext uri="{FF2B5EF4-FFF2-40B4-BE49-F238E27FC236}">
                <a16:creationId xmlns:a16="http://schemas.microsoft.com/office/drawing/2014/main" id="{53E43D82-E26F-7B35-A90C-97DDEE33B4C0}"/>
              </a:ext>
            </a:extLst>
          </p:cNvPr>
          <p:cNvSpPr txBox="1"/>
          <p:nvPr/>
        </p:nvSpPr>
        <p:spPr>
          <a:xfrm>
            <a:off x="5313710" y="513122"/>
            <a:ext cx="1386249" cy="461665"/>
          </a:xfrm>
          <a:prstGeom prst="rect">
            <a:avLst/>
          </a:prstGeom>
          <a:noFill/>
        </p:spPr>
        <p:txBody>
          <a:bodyPr wrap="square" rtlCol="0">
            <a:spAutoFit/>
          </a:bodyPr>
          <a:lstStyle/>
          <a:p>
            <a:pPr algn="ctr"/>
            <a:r>
              <a:rPr lang="fr-BE" sz="2400" b="1">
                <a:solidFill>
                  <a:srgbClr val="9B0B38"/>
                </a:solidFill>
                <a:latin typeface="Montserrat" panose="00000500000000000000" pitchFamily="2" charset="0"/>
              </a:rPr>
              <a:t>N° 4</a:t>
            </a:r>
          </a:p>
        </p:txBody>
      </p:sp>
      <p:sp>
        <p:nvSpPr>
          <p:cNvPr id="9" name="ZoneTexte 8">
            <a:extLst>
              <a:ext uri="{FF2B5EF4-FFF2-40B4-BE49-F238E27FC236}">
                <a16:creationId xmlns:a16="http://schemas.microsoft.com/office/drawing/2014/main" id="{9F95469D-403C-73E5-8037-FB2C042DD525}"/>
              </a:ext>
            </a:extLst>
          </p:cNvPr>
          <p:cNvSpPr txBox="1"/>
          <p:nvPr/>
        </p:nvSpPr>
        <p:spPr>
          <a:xfrm>
            <a:off x="5272270" y="122038"/>
            <a:ext cx="1114243" cy="246221"/>
          </a:xfrm>
          <a:prstGeom prst="rect">
            <a:avLst/>
          </a:prstGeom>
          <a:noFill/>
        </p:spPr>
        <p:txBody>
          <a:bodyPr wrap="square" rtlCol="0">
            <a:spAutoFit/>
          </a:bodyPr>
          <a:lstStyle/>
          <a:p>
            <a:r>
              <a:rPr lang="fr-BE" sz="1000">
                <a:latin typeface="Garamond" panose="02020404030301010803" pitchFamily="18" charset="0"/>
              </a:rPr>
              <a:t>MAJ : 2023-04-07</a:t>
            </a:r>
          </a:p>
        </p:txBody>
      </p:sp>
      <p:sp>
        <p:nvSpPr>
          <p:cNvPr id="15" name="ZoneTexte 14">
            <a:extLst>
              <a:ext uri="{FF2B5EF4-FFF2-40B4-BE49-F238E27FC236}">
                <a16:creationId xmlns:a16="http://schemas.microsoft.com/office/drawing/2014/main" id="{A42E7F48-9E4E-901B-567E-C91FB1FED7E2}"/>
              </a:ext>
            </a:extLst>
          </p:cNvPr>
          <p:cNvSpPr txBox="1"/>
          <p:nvPr/>
        </p:nvSpPr>
        <p:spPr>
          <a:xfrm>
            <a:off x="471488" y="9182100"/>
            <a:ext cx="655320" cy="246221"/>
          </a:xfrm>
          <a:prstGeom prst="rect">
            <a:avLst/>
          </a:prstGeom>
          <a:noFill/>
        </p:spPr>
        <p:txBody>
          <a:bodyPr wrap="square" lIns="91440" tIns="45720" rIns="91440" bIns="45720" rtlCol="0" anchor="t">
            <a:spAutoFit/>
          </a:bodyPr>
          <a:lstStyle/>
          <a:p>
            <a:r>
              <a:rPr lang="fr-BE" sz="1000">
                <a:latin typeface="Garamond"/>
              </a:rPr>
              <a:t>Page 2/7</a:t>
            </a:r>
            <a:endParaRPr lang="fr-BE" sz="1000">
              <a:latin typeface="Garamond" panose="02020404030301010803" pitchFamily="18" charset="0"/>
            </a:endParaRPr>
          </a:p>
        </p:txBody>
      </p:sp>
      <p:pic>
        <p:nvPicPr>
          <p:cNvPr id="11" name="Image 10" descr="Une image contenant texte, noir, blanc&#10;&#10;Description générée automatiquement">
            <a:extLst>
              <a:ext uri="{FF2B5EF4-FFF2-40B4-BE49-F238E27FC236}">
                <a16:creationId xmlns:a16="http://schemas.microsoft.com/office/drawing/2014/main" id="{2D38EF61-7D6F-C67F-3D42-4BF42F217D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24871" y="2875851"/>
            <a:ext cx="1010298" cy="1010298"/>
          </a:xfrm>
          <a:prstGeom prst="rect">
            <a:avLst/>
          </a:prstGeom>
        </p:spPr>
      </p:pic>
    </p:spTree>
    <p:extLst>
      <p:ext uri="{BB962C8B-B14F-4D97-AF65-F5344CB8AC3E}">
        <p14:creationId xmlns:p14="http://schemas.microsoft.com/office/powerpoint/2010/main" val="683569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7C867F-9652-3967-7C39-1F08E6B67F86}"/>
              </a:ext>
            </a:extLst>
          </p:cNvPr>
          <p:cNvSpPr>
            <a:spLocks noGrp="1"/>
          </p:cNvSpPr>
          <p:nvPr>
            <p:ph type="ctrTitle"/>
          </p:nvPr>
        </p:nvSpPr>
        <p:spPr>
          <a:xfrm>
            <a:off x="2927894" y="163512"/>
            <a:ext cx="2570081" cy="1160887"/>
          </a:xfrm>
        </p:spPr>
        <p:txBody>
          <a:bodyPr/>
          <a:lstStyle/>
          <a:p>
            <a:r>
              <a:rPr lang="fr-BE" sz="2200"/>
              <a:t>Scenario </a:t>
            </a:r>
            <a:r>
              <a:rPr lang="fr-BE" sz="2200" err="1"/>
              <a:t>pedagogique</a:t>
            </a:r>
            <a:r>
              <a:rPr lang="fr-BE" sz="2200"/>
              <a:t> </a:t>
            </a:r>
          </a:p>
        </p:txBody>
      </p:sp>
      <p:sp>
        <p:nvSpPr>
          <p:cNvPr id="4" name="Espace réservé du texte 3">
            <a:extLst>
              <a:ext uri="{FF2B5EF4-FFF2-40B4-BE49-F238E27FC236}">
                <a16:creationId xmlns:a16="http://schemas.microsoft.com/office/drawing/2014/main" id="{267DB49A-529A-885A-0362-1ADE68E866A1}"/>
              </a:ext>
            </a:extLst>
          </p:cNvPr>
          <p:cNvSpPr>
            <a:spLocks noGrp="1"/>
          </p:cNvSpPr>
          <p:nvPr>
            <p:ph type="body" sz="quarter" idx="14"/>
          </p:nvPr>
        </p:nvSpPr>
        <p:spPr>
          <a:xfrm>
            <a:off x="471488" y="1614125"/>
            <a:ext cx="5915026" cy="585787"/>
          </a:xfrm>
        </p:spPr>
        <p:txBody>
          <a:bodyPr/>
          <a:lstStyle/>
          <a:p>
            <a:pPr>
              <a:lnSpc>
                <a:spcPct val="150000"/>
              </a:lnSpc>
            </a:pPr>
            <a:r>
              <a:rPr lang="fr-BE"/>
              <a:t>Introduction à H5P, la boîte à outils complémentaire à Moodle</a:t>
            </a:r>
          </a:p>
        </p:txBody>
      </p:sp>
      <p:sp>
        <p:nvSpPr>
          <p:cNvPr id="6" name="Espace réservé du texte 5">
            <a:extLst>
              <a:ext uri="{FF2B5EF4-FFF2-40B4-BE49-F238E27FC236}">
                <a16:creationId xmlns:a16="http://schemas.microsoft.com/office/drawing/2014/main" id="{41459EEB-E39C-3302-CCFA-7B0DA5B7FCF3}"/>
              </a:ext>
            </a:extLst>
          </p:cNvPr>
          <p:cNvSpPr>
            <a:spLocks noGrp="1"/>
          </p:cNvSpPr>
          <p:nvPr>
            <p:ph type="body" sz="quarter" idx="16"/>
          </p:nvPr>
        </p:nvSpPr>
        <p:spPr>
          <a:xfrm>
            <a:off x="471487" y="2642903"/>
            <a:ext cx="5915025" cy="6539197"/>
          </a:xfrm>
        </p:spPr>
        <p:txBody>
          <a:bodyPr vert="horz" lIns="91440" tIns="45720" rIns="91440" bIns="45720" rtlCol="0" anchor="t">
            <a:normAutofit/>
          </a:bodyPr>
          <a:lstStyle/>
          <a:p>
            <a:pPr marL="342900" marR="0" lvl="0" indent="-342900" algn="l" defTabSz="685800" rtl="0" eaLnBrk="1" fontAlgn="auto" latinLnBrk="0" hangingPunct="1">
              <a:lnSpc>
                <a:spcPct val="90000"/>
              </a:lnSpc>
              <a:spcBef>
                <a:spcPts val="750"/>
              </a:spcBef>
              <a:spcAft>
                <a:spcPts val="0"/>
              </a:spcAft>
              <a:buClrTx/>
              <a:buSzTx/>
              <a:buFont typeface="+mj-lt"/>
              <a:buAutoNum type="arabicPeriod" startAt="3"/>
              <a:tabLst/>
              <a:defRPr/>
            </a:pPr>
            <a:r>
              <a:rPr kumimoji="0" lang="fr-BE" sz="1400" b="1" i="0" u="none" strike="noStrike" kern="1200" cap="none" spc="0" normalizeH="0" baseline="0" noProof="0">
                <a:ln>
                  <a:noFill/>
                </a:ln>
                <a:solidFill>
                  <a:prstClr val="black"/>
                </a:solidFill>
                <a:effectLst/>
                <a:uLnTx/>
                <a:uFillTx/>
                <a:latin typeface="Garamond" panose="02020404030301010803" pitchFamily="18" charset="0"/>
                <a:ea typeface="+mn-ea"/>
                <a:cs typeface="+mn-cs"/>
              </a:rPr>
              <a:t>Accéder à l’outil</a:t>
            </a:r>
          </a:p>
          <a:p>
            <a:pPr marL="514350" marR="0" lvl="1" indent="-171450" algn="just" defTabSz="685800" rtl="0" eaLnBrk="1" fontAlgn="auto" latinLnBrk="0" hangingPunct="1">
              <a:lnSpc>
                <a:spcPct val="100000"/>
              </a:lnSpc>
              <a:spcBef>
                <a:spcPts val="375"/>
              </a:spcBef>
              <a:spcAft>
                <a:spcPts val="0"/>
              </a:spcAft>
              <a:buClrTx/>
              <a:buSzTx/>
              <a:buFont typeface="Arial" panose="020B0604020202020204" pitchFamily="34" charset="0"/>
              <a:buChar char="•"/>
              <a:tabLst/>
              <a:defRPr/>
            </a:pPr>
            <a:r>
              <a:rPr kumimoji="0" lang="fr-BE" sz="1100" b="0" i="0" u="none" strike="noStrike" kern="1200" cap="none" spc="0" normalizeH="0" baseline="0" noProof="0">
                <a:ln>
                  <a:noFill/>
                </a:ln>
                <a:solidFill>
                  <a:prstClr val="black"/>
                </a:solidFill>
                <a:effectLst/>
                <a:uLnTx/>
                <a:uFillTx/>
                <a:latin typeface="Garamond" panose="02020404030301010803" pitchFamily="18" charset="0"/>
                <a:ea typeface="+mn-ea"/>
                <a:cs typeface="+mn-cs"/>
              </a:rPr>
              <a:t>Monter dans Moodle où se situe le plug-in H5P.</a:t>
            </a:r>
          </a:p>
          <a:p>
            <a:pPr marL="228600" indent="-228600" algn="just">
              <a:lnSpc>
                <a:spcPct val="100000"/>
              </a:lnSpc>
              <a:spcBef>
                <a:spcPts val="375"/>
              </a:spcBef>
              <a:buFont typeface="+mj-lt"/>
              <a:buAutoNum type="arabicPeriod" startAt="3"/>
              <a:defRPr/>
            </a:pPr>
            <a:r>
              <a:rPr lang="fr-BE" sz="1400" b="1" noProof="0">
                <a:solidFill>
                  <a:prstClr val="black"/>
                </a:solidFill>
              </a:rPr>
              <a:t>Présentation d’une sélection d’activités pertinentes</a:t>
            </a:r>
          </a:p>
          <a:p>
            <a:pPr marL="571500" lvl="1" indent="-228600" algn="just">
              <a:lnSpc>
                <a:spcPct val="100000"/>
              </a:lnSpc>
              <a:buFont typeface="+mj-lt"/>
              <a:buAutoNum type="alphaUcPeriod"/>
              <a:defRPr/>
            </a:pPr>
            <a:r>
              <a:rPr kumimoji="0" lang="fr-BE" sz="1100" i="0" u="sng" strike="noStrike" kern="1200" cap="none" spc="0" normalizeH="0" baseline="0">
                <a:ln>
                  <a:noFill/>
                </a:ln>
                <a:solidFill>
                  <a:prstClr val="black"/>
                </a:solidFill>
                <a:effectLst/>
                <a:uLnTx/>
                <a:uFillTx/>
                <a:latin typeface="Garamond" panose="02020404030301010803" pitchFamily="18" charset="0"/>
                <a:ea typeface="+mn-ea"/>
                <a:cs typeface="+mn-cs"/>
              </a:rPr>
              <a:t>L’outil « Ligne du temps »</a:t>
            </a:r>
          </a:p>
          <a:p>
            <a:pPr lvl="2" algn="just">
              <a:lnSpc>
                <a:spcPct val="100000"/>
              </a:lnSpc>
              <a:buFont typeface="Courier New" panose="02070309020205020404" pitchFamily="49" charset="0"/>
              <a:buChar char="o"/>
              <a:defRPr/>
            </a:pPr>
            <a:r>
              <a:rPr lang="fr-BE" sz="1100">
                <a:solidFill>
                  <a:prstClr val="black"/>
                </a:solidFill>
              </a:rPr>
              <a:t>Intérêt pédagogique et cas d’usages</a:t>
            </a:r>
          </a:p>
          <a:p>
            <a:pPr lvl="3" algn="just">
              <a:lnSpc>
                <a:spcPct val="100000"/>
              </a:lnSpc>
              <a:defRPr/>
            </a:pPr>
            <a:r>
              <a:rPr lang="fr-BE" sz="1100">
                <a:latin typeface="Garamond"/>
              </a:rPr>
              <a:t>La ligne du temps peut présenter une multitude de dates diverses et est facilement exploitable pour présenter un enchaînement chronologique sur le temps court ou long. Cela permet aussi de regrouper visuellement une série d’éléments clefs, que ce soit entre différents cours pour aider les </a:t>
            </a:r>
            <a:r>
              <a:rPr lang="fr-BE" sz="1100" err="1">
                <a:latin typeface="Garamond"/>
              </a:rPr>
              <a:t>étudiant·es</a:t>
            </a:r>
            <a:r>
              <a:rPr lang="fr-BE" sz="1100">
                <a:latin typeface="Garamond"/>
              </a:rPr>
              <a:t> à faire les liens entre les matières ou au sein d’un seul cours. </a:t>
            </a:r>
            <a:endParaRPr lang="fr-BE" sz="1100"/>
          </a:p>
          <a:p>
            <a:pPr lvl="3" algn="just">
              <a:lnSpc>
                <a:spcPct val="100000"/>
              </a:lnSpc>
              <a:defRPr/>
            </a:pPr>
            <a:r>
              <a:rPr lang="fr-BE" sz="1100">
                <a:solidFill>
                  <a:prstClr val="black"/>
                </a:solidFill>
              </a:rPr>
              <a:t>On peut ainsi proposer une série de dates en histoire, l’historiographie d’une discipline, ou encore les étapes de la réalisation d’une manipulation scientifique.</a:t>
            </a:r>
          </a:p>
          <a:p>
            <a:pPr lvl="3" algn="just">
              <a:lnSpc>
                <a:spcPct val="100000"/>
              </a:lnSpc>
              <a:defRPr/>
            </a:pPr>
            <a:r>
              <a:rPr lang="fr-BE" sz="1100">
                <a:solidFill>
                  <a:prstClr val="black"/>
                </a:solidFill>
              </a:rPr>
              <a:t>On peut également proposer une ligne du temps des séances du cours, ou des Acquis d’Apprentissage (AA) qui seront assimilés au fil de l’année.</a:t>
            </a:r>
          </a:p>
          <a:p>
            <a:pPr lvl="2" algn="just">
              <a:lnSpc>
                <a:spcPct val="100000"/>
              </a:lnSpc>
              <a:buFont typeface="Courier New" panose="02070309020205020404" pitchFamily="49" charset="0"/>
              <a:buChar char="o"/>
              <a:defRPr/>
            </a:pPr>
            <a:r>
              <a:rPr lang="fr-BE" sz="1100">
                <a:solidFill>
                  <a:prstClr val="black"/>
                </a:solidFill>
              </a:rPr>
              <a:t>Présentation d’un e</a:t>
            </a:r>
            <a:r>
              <a:rPr kumimoji="0" lang="fr-BE" sz="1100" i="0" u="none" strike="noStrike" kern="1200" cap="none" spc="0" normalizeH="0" baseline="0">
                <a:ln>
                  <a:noFill/>
                </a:ln>
                <a:solidFill>
                  <a:prstClr val="black"/>
                </a:solidFill>
                <a:effectLst/>
                <a:uLnTx/>
                <a:uFillTx/>
                <a:latin typeface="Garamond" panose="02020404030301010803" pitchFamily="18" charset="0"/>
                <a:ea typeface="+mn-ea"/>
                <a:cs typeface="+mn-cs"/>
              </a:rPr>
              <a:t>xemple inspirant</a:t>
            </a:r>
          </a:p>
          <a:p>
            <a:pPr lvl="3" algn="just">
              <a:lnSpc>
                <a:spcPct val="100000"/>
              </a:lnSpc>
              <a:defRPr/>
            </a:pPr>
            <a:r>
              <a:rPr lang="fr-BE" sz="1100">
                <a:latin typeface="Garamond"/>
                <a:hlinkClick r:id="rId2"/>
              </a:rPr>
              <a:t>Présentation de MetaC</a:t>
            </a:r>
            <a:r>
              <a:rPr lang="fr-BE" sz="1100">
                <a:latin typeface="Garamond"/>
              </a:rPr>
              <a:t>, outil en FIAL.</a:t>
            </a:r>
          </a:p>
          <a:p>
            <a:pPr lvl="2" algn="just">
              <a:lnSpc>
                <a:spcPct val="100000"/>
              </a:lnSpc>
              <a:buFont typeface="Courier New" panose="02070309020205020404" pitchFamily="49" charset="0"/>
              <a:buChar char="o"/>
              <a:defRPr/>
            </a:pPr>
            <a:r>
              <a:rPr kumimoji="0" lang="fr-BE" sz="1100" i="0" u="none" strike="noStrike" kern="1200" cap="none" spc="0" normalizeH="0" baseline="0">
                <a:ln>
                  <a:noFill/>
                </a:ln>
                <a:solidFill>
                  <a:prstClr val="black"/>
                </a:solidFill>
                <a:effectLst/>
                <a:uLnTx/>
                <a:uFillTx/>
                <a:latin typeface="Garamond" panose="02020404030301010803" pitchFamily="18" charset="0"/>
                <a:ea typeface="+mn-ea"/>
                <a:cs typeface="+mn-cs"/>
              </a:rPr>
              <a:t>How to ?</a:t>
            </a:r>
          </a:p>
          <a:p>
            <a:pPr lvl="3" algn="just">
              <a:lnSpc>
                <a:spcPct val="100000"/>
              </a:lnSpc>
              <a:defRPr/>
            </a:pPr>
            <a:endParaRPr kumimoji="0" lang="fr-BE" sz="1100" i="0" u="none" strike="noStrike" kern="1200" cap="none" spc="0" normalizeH="0" baseline="0">
              <a:ln>
                <a:noFill/>
              </a:ln>
              <a:solidFill>
                <a:prstClr val="black"/>
              </a:solidFill>
              <a:effectLst/>
              <a:uLnTx/>
              <a:uFillTx/>
              <a:latin typeface="Garamond" panose="02020404030301010803" pitchFamily="18" charset="0"/>
              <a:ea typeface="+mn-ea"/>
              <a:cs typeface="+mn-cs"/>
            </a:endParaRPr>
          </a:p>
          <a:p>
            <a:pPr lvl="2" algn="just">
              <a:buFont typeface="Courier New" panose="02070309020205020404" pitchFamily="49" charset="0"/>
              <a:buChar char="o"/>
            </a:pPr>
            <a:endParaRPr lang="fr-FR" sz="2800"/>
          </a:p>
        </p:txBody>
      </p:sp>
      <p:sp>
        <p:nvSpPr>
          <p:cNvPr id="7" name="ZoneTexte 6">
            <a:extLst>
              <a:ext uri="{FF2B5EF4-FFF2-40B4-BE49-F238E27FC236}">
                <a16:creationId xmlns:a16="http://schemas.microsoft.com/office/drawing/2014/main" id="{53E43D82-E26F-7B35-A90C-97DDEE33B4C0}"/>
              </a:ext>
            </a:extLst>
          </p:cNvPr>
          <p:cNvSpPr txBox="1"/>
          <p:nvPr/>
        </p:nvSpPr>
        <p:spPr>
          <a:xfrm>
            <a:off x="5313710" y="513122"/>
            <a:ext cx="1386249" cy="461665"/>
          </a:xfrm>
          <a:prstGeom prst="rect">
            <a:avLst/>
          </a:prstGeom>
          <a:noFill/>
        </p:spPr>
        <p:txBody>
          <a:bodyPr wrap="square" rtlCol="0">
            <a:spAutoFit/>
          </a:bodyPr>
          <a:lstStyle/>
          <a:p>
            <a:pPr algn="ctr"/>
            <a:r>
              <a:rPr lang="fr-BE" sz="2400" b="1">
                <a:solidFill>
                  <a:srgbClr val="9B0B38"/>
                </a:solidFill>
                <a:latin typeface="Montserrat" panose="00000500000000000000" pitchFamily="2" charset="0"/>
              </a:rPr>
              <a:t>N° 4</a:t>
            </a:r>
          </a:p>
        </p:txBody>
      </p:sp>
      <p:sp>
        <p:nvSpPr>
          <p:cNvPr id="9" name="ZoneTexte 8">
            <a:extLst>
              <a:ext uri="{FF2B5EF4-FFF2-40B4-BE49-F238E27FC236}">
                <a16:creationId xmlns:a16="http://schemas.microsoft.com/office/drawing/2014/main" id="{9F95469D-403C-73E5-8037-FB2C042DD525}"/>
              </a:ext>
            </a:extLst>
          </p:cNvPr>
          <p:cNvSpPr txBox="1"/>
          <p:nvPr/>
        </p:nvSpPr>
        <p:spPr>
          <a:xfrm>
            <a:off x="5272271" y="86185"/>
            <a:ext cx="1114243" cy="246221"/>
          </a:xfrm>
          <a:prstGeom prst="rect">
            <a:avLst/>
          </a:prstGeom>
          <a:noFill/>
        </p:spPr>
        <p:txBody>
          <a:bodyPr wrap="square" rtlCol="0">
            <a:spAutoFit/>
          </a:bodyPr>
          <a:lstStyle/>
          <a:p>
            <a:r>
              <a:rPr lang="fr-BE" sz="1000">
                <a:latin typeface="Garamond" panose="02020404030301010803" pitchFamily="18" charset="0"/>
              </a:rPr>
              <a:t>MAJ : 2023-04-07</a:t>
            </a:r>
          </a:p>
        </p:txBody>
      </p:sp>
      <p:sp>
        <p:nvSpPr>
          <p:cNvPr id="15" name="ZoneTexte 14">
            <a:extLst>
              <a:ext uri="{FF2B5EF4-FFF2-40B4-BE49-F238E27FC236}">
                <a16:creationId xmlns:a16="http://schemas.microsoft.com/office/drawing/2014/main" id="{A42E7F48-9E4E-901B-567E-C91FB1FED7E2}"/>
              </a:ext>
            </a:extLst>
          </p:cNvPr>
          <p:cNvSpPr txBox="1"/>
          <p:nvPr/>
        </p:nvSpPr>
        <p:spPr>
          <a:xfrm>
            <a:off x="471488" y="9182100"/>
            <a:ext cx="655320" cy="246221"/>
          </a:xfrm>
          <a:prstGeom prst="rect">
            <a:avLst/>
          </a:prstGeom>
          <a:noFill/>
        </p:spPr>
        <p:txBody>
          <a:bodyPr wrap="square" lIns="91440" tIns="45720" rIns="91440" bIns="45720" rtlCol="0" anchor="t">
            <a:spAutoFit/>
          </a:bodyPr>
          <a:lstStyle/>
          <a:p>
            <a:r>
              <a:rPr lang="fr-BE" sz="1000">
                <a:latin typeface="Garamond"/>
              </a:rPr>
              <a:t>Page 3/7</a:t>
            </a:r>
            <a:endParaRPr lang="fr-BE" sz="1000">
              <a:latin typeface="Garamond" panose="02020404030301010803" pitchFamily="18" charset="0"/>
            </a:endParaRPr>
          </a:p>
        </p:txBody>
      </p:sp>
    </p:spTree>
    <p:extLst>
      <p:ext uri="{BB962C8B-B14F-4D97-AF65-F5344CB8AC3E}">
        <p14:creationId xmlns:p14="http://schemas.microsoft.com/office/powerpoint/2010/main" val="197935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7C867F-9652-3967-7C39-1F08E6B67F86}"/>
              </a:ext>
            </a:extLst>
          </p:cNvPr>
          <p:cNvSpPr>
            <a:spLocks noGrp="1"/>
          </p:cNvSpPr>
          <p:nvPr>
            <p:ph type="ctrTitle"/>
          </p:nvPr>
        </p:nvSpPr>
        <p:spPr>
          <a:xfrm>
            <a:off x="2927894" y="163512"/>
            <a:ext cx="2570081" cy="1160887"/>
          </a:xfrm>
        </p:spPr>
        <p:txBody>
          <a:bodyPr/>
          <a:lstStyle/>
          <a:p>
            <a:r>
              <a:rPr lang="fr-BE" sz="2200"/>
              <a:t>Scenario </a:t>
            </a:r>
            <a:r>
              <a:rPr lang="fr-BE" sz="2200" err="1"/>
              <a:t>pedagogique</a:t>
            </a:r>
            <a:r>
              <a:rPr lang="fr-BE" sz="2200"/>
              <a:t> </a:t>
            </a:r>
          </a:p>
        </p:txBody>
      </p:sp>
      <p:sp>
        <p:nvSpPr>
          <p:cNvPr id="4" name="Espace réservé du texte 3">
            <a:extLst>
              <a:ext uri="{FF2B5EF4-FFF2-40B4-BE49-F238E27FC236}">
                <a16:creationId xmlns:a16="http://schemas.microsoft.com/office/drawing/2014/main" id="{267DB49A-529A-885A-0362-1ADE68E866A1}"/>
              </a:ext>
            </a:extLst>
          </p:cNvPr>
          <p:cNvSpPr>
            <a:spLocks noGrp="1"/>
          </p:cNvSpPr>
          <p:nvPr>
            <p:ph type="body" sz="quarter" idx="14"/>
          </p:nvPr>
        </p:nvSpPr>
        <p:spPr>
          <a:xfrm>
            <a:off x="471488" y="1614125"/>
            <a:ext cx="5915026" cy="585787"/>
          </a:xfrm>
        </p:spPr>
        <p:txBody>
          <a:bodyPr/>
          <a:lstStyle/>
          <a:p>
            <a:pPr>
              <a:lnSpc>
                <a:spcPct val="150000"/>
              </a:lnSpc>
            </a:pPr>
            <a:r>
              <a:rPr lang="fr-BE"/>
              <a:t>Introduction à H5P, la boîte à outils complémentaire à Moodle</a:t>
            </a:r>
          </a:p>
        </p:txBody>
      </p:sp>
      <p:sp>
        <p:nvSpPr>
          <p:cNvPr id="6" name="Espace réservé du texte 5">
            <a:extLst>
              <a:ext uri="{FF2B5EF4-FFF2-40B4-BE49-F238E27FC236}">
                <a16:creationId xmlns:a16="http://schemas.microsoft.com/office/drawing/2014/main" id="{41459EEB-E39C-3302-CCFA-7B0DA5B7FCF3}"/>
              </a:ext>
            </a:extLst>
          </p:cNvPr>
          <p:cNvSpPr>
            <a:spLocks noGrp="1"/>
          </p:cNvSpPr>
          <p:nvPr>
            <p:ph type="body" sz="quarter" idx="16"/>
          </p:nvPr>
        </p:nvSpPr>
        <p:spPr>
          <a:xfrm>
            <a:off x="471487" y="2642903"/>
            <a:ext cx="5915025" cy="5476245"/>
          </a:xfrm>
        </p:spPr>
        <p:txBody>
          <a:bodyPr vert="horz" lIns="91440" tIns="45720" rIns="91440" bIns="45720" rtlCol="0" anchor="t">
            <a:normAutofit/>
          </a:bodyPr>
          <a:lstStyle/>
          <a:p>
            <a:pPr marL="571500" lvl="1" indent="-228600" algn="just">
              <a:lnSpc>
                <a:spcPct val="100000"/>
              </a:lnSpc>
              <a:buFont typeface="+mj-lt"/>
              <a:buAutoNum type="alphaUcPeriod" startAt="2"/>
              <a:defRPr/>
            </a:pPr>
            <a:r>
              <a:rPr lang="fr-BE" sz="1100" u="sng">
                <a:solidFill>
                  <a:prstClr val="black"/>
                </a:solidFill>
              </a:rPr>
              <a:t>L’outil « Vidéo interactive »</a:t>
            </a:r>
          </a:p>
          <a:p>
            <a:pPr lvl="2" algn="just">
              <a:lnSpc>
                <a:spcPct val="100000"/>
              </a:lnSpc>
              <a:buFont typeface="Courier New" panose="02070309020205020404" pitchFamily="49" charset="0"/>
              <a:buChar char="o"/>
              <a:defRPr/>
            </a:pPr>
            <a:r>
              <a:rPr lang="fr-BE" sz="1100">
                <a:solidFill>
                  <a:prstClr val="black"/>
                </a:solidFill>
              </a:rPr>
              <a:t>Intérêt pédagogique et cas d’usages</a:t>
            </a:r>
          </a:p>
          <a:p>
            <a:pPr lvl="3" algn="just">
              <a:lnSpc>
                <a:spcPct val="100000"/>
              </a:lnSpc>
              <a:defRPr/>
            </a:pPr>
            <a:r>
              <a:rPr lang="fr-BE" sz="1100">
                <a:solidFill>
                  <a:prstClr val="black"/>
                </a:solidFill>
              </a:rPr>
              <a:t>La vidéo interactive permet d’insérer un contenu vidéo (vos propres contenus ou des contenus extérieurs, en veillant toujours aux droits d’auteur) que vous allez pouvoir rendre plus ludique et animer.</a:t>
            </a:r>
          </a:p>
          <a:p>
            <a:pPr lvl="3" algn="just">
              <a:lnSpc>
                <a:spcPct val="100000"/>
              </a:lnSpc>
              <a:defRPr/>
            </a:pPr>
            <a:r>
              <a:rPr lang="fr-BE" sz="1100">
                <a:latin typeface="Garamond"/>
              </a:rPr>
              <a:t>Il est possible d’intégrer plusieurs types d’interactions, dont de l’ajout de contenu supplémentaire (approfondissement ou explicitation) ainsi que des quiz. Cela permet de garder l’attention de l’</a:t>
            </a:r>
            <a:r>
              <a:rPr lang="fr-BE" sz="1100" err="1">
                <a:latin typeface="Garamond"/>
              </a:rPr>
              <a:t>étudiant·e</a:t>
            </a:r>
            <a:r>
              <a:rPr lang="fr-BE" sz="1100">
                <a:latin typeface="Garamond"/>
              </a:rPr>
              <a:t> tout en l’aidant à mémoriser certains points de matière, Cela peut être particulièrement pertinent dans le cadre de classes inversées ou encore pour préparer un TP.</a:t>
            </a:r>
          </a:p>
          <a:p>
            <a:pPr lvl="2" algn="just">
              <a:lnSpc>
                <a:spcPct val="120000"/>
              </a:lnSpc>
              <a:buFont typeface="Courier New" panose="02070309020205020404" pitchFamily="49" charset="0"/>
              <a:buChar char="o"/>
            </a:pPr>
            <a:r>
              <a:rPr lang="fr-FR" sz="1100">
                <a:latin typeface="Garamond"/>
              </a:rPr>
              <a:t>Présentation d’un exemple inspirant</a:t>
            </a:r>
          </a:p>
          <a:p>
            <a:pPr lvl="3" algn="just">
              <a:lnSpc>
                <a:spcPct val="120000"/>
              </a:lnSpc>
              <a:buFont typeface="Arial" panose="02070309020205020404" pitchFamily="49" charset="0"/>
              <a:buChar char="•"/>
            </a:pPr>
            <a:r>
              <a:rPr lang="fr-FR" sz="1100">
                <a:latin typeface="Garamond"/>
              </a:rPr>
              <a:t>Vidéo sur Moodle de Céline </a:t>
            </a:r>
            <a:r>
              <a:rPr lang="fr-FR" sz="1100" err="1">
                <a:latin typeface="Garamond"/>
              </a:rPr>
              <a:t>Polain</a:t>
            </a:r>
            <a:endParaRPr lang="fr-FR" sz="1100">
              <a:latin typeface="Garamond"/>
            </a:endParaRPr>
          </a:p>
          <a:p>
            <a:pPr lvl="2" algn="just">
              <a:lnSpc>
                <a:spcPct val="120000"/>
              </a:lnSpc>
              <a:buFont typeface="Courier New" panose="02070309020205020404" pitchFamily="49" charset="0"/>
              <a:buChar char="o"/>
            </a:pPr>
            <a:r>
              <a:rPr lang="fr-FR" sz="1100"/>
              <a:t>How to ?</a:t>
            </a:r>
          </a:p>
          <a:p>
            <a:pPr marL="571500" lvl="1" indent="-228600" algn="just">
              <a:lnSpc>
                <a:spcPct val="100000"/>
              </a:lnSpc>
              <a:buFont typeface="+mj-lt"/>
              <a:buAutoNum type="alphaUcPeriod" startAt="2"/>
              <a:defRPr/>
            </a:pPr>
            <a:r>
              <a:rPr kumimoji="0" lang="fr-BE" sz="1100" i="0" u="sng" strike="noStrike" kern="1200" cap="none" spc="0" normalizeH="0" baseline="0">
                <a:ln>
                  <a:noFill/>
                </a:ln>
                <a:solidFill>
                  <a:prstClr val="black"/>
                </a:solidFill>
                <a:effectLst/>
                <a:uLnTx/>
                <a:uFillTx/>
                <a:latin typeface="Garamond" panose="02020404030301010803" pitchFamily="18" charset="0"/>
                <a:ea typeface="+mn-ea"/>
                <a:cs typeface="+mn-cs"/>
              </a:rPr>
              <a:t>L’outil « </a:t>
            </a:r>
            <a:r>
              <a:rPr kumimoji="0" lang="fr-BE" sz="1100" i="0" u="sng" strike="noStrike" kern="1200" cap="none" spc="0" normalizeH="0" baseline="0" err="1">
                <a:ln>
                  <a:noFill/>
                </a:ln>
                <a:solidFill>
                  <a:prstClr val="black"/>
                </a:solidFill>
                <a:effectLst/>
                <a:uLnTx/>
                <a:uFillTx/>
                <a:latin typeface="Garamond" panose="02020404030301010803" pitchFamily="18" charset="0"/>
                <a:ea typeface="+mn-ea"/>
                <a:cs typeface="+mn-cs"/>
              </a:rPr>
              <a:t>Inframe</a:t>
            </a:r>
            <a:r>
              <a:rPr kumimoji="0" lang="fr-BE" sz="1100" i="0" u="sng" strike="noStrike" kern="1200" cap="none" spc="0" normalizeH="0" baseline="0">
                <a:ln>
                  <a:noFill/>
                </a:ln>
                <a:solidFill>
                  <a:prstClr val="black"/>
                </a:solidFill>
                <a:effectLst/>
                <a:uLnTx/>
                <a:uFillTx/>
                <a:latin typeface="Garamond" panose="02020404030301010803" pitchFamily="18" charset="0"/>
                <a:ea typeface="+mn-ea"/>
                <a:cs typeface="+mn-cs"/>
              </a:rPr>
              <a:t> </a:t>
            </a:r>
            <a:r>
              <a:rPr kumimoji="0" lang="fr-BE" sz="1100" i="0" u="sng" strike="noStrike" kern="1200" cap="none" spc="0" normalizeH="0" baseline="0" err="1">
                <a:ln>
                  <a:noFill/>
                </a:ln>
                <a:solidFill>
                  <a:prstClr val="black"/>
                </a:solidFill>
                <a:effectLst/>
                <a:uLnTx/>
                <a:uFillTx/>
                <a:latin typeface="Garamond" panose="02020404030301010803" pitchFamily="18" charset="0"/>
                <a:ea typeface="+mn-ea"/>
                <a:cs typeface="+mn-cs"/>
              </a:rPr>
              <a:t>embedder</a:t>
            </a:r>
            <a:r>
              <a:rPr kumimoji="0" lang="fr-BE" sz="1100" i="0" u="sng" strike="noStrike" kern="1200" cap="none" spc="0" normalizeH="0" baseline="0">
                <a:ln>
                  <a:noFill/>
                </a:ln>
                <a:solidFill>
                  <a:prstClr val="black"/>
                </a:solidFill>
                <a:effectLst/>
                <a:uLnTx/>
                <a:uFillTx/>
                <a:latin typeface="Garamond" panose="02020404030301010803" pitchFamily="18" charset="0"/>
                <a:ea typeface="+mn-ea"/>
                <a:cs typeface="+mn-cs"/>
              </a:rPr>
              <a:t> »</a:t>
            </a:r>
          </a:p>
          <a:p>
            <a:pPr lvl="2" algn="just">
              <a:lnSpc>
                <a:spcPct val="100000"/>
              </a:lnSpc>
              <a:buFont typeface="Courier New" panose="02070309020205020404" pitchFamily="49" charset="0"/>
              <a:buChar char="o"/>
              <a:defRPr/>
            </a:pPr>
            <a:r>
              <a:rPr lang="fr-BE" sz="1100">
                <a:solidFill>
                  <a:prstClr val="black"/>
                </a:solidFill>
              </a:rPr>
              <a:t>Intérêt pédagogique et cas d’usages</a:t>
            </a:r>
          </a:p>
          <a:p>
            <a:pPr lvl="3" algn="just">
              <a:lnSpc>
                <a:spcPct val="100000"/>
              </a:lnSpc>
              <a:defRPr/>
            </a:pPr>
            <a:r>
              <a:rPr lang="fr-BE" sz="1100">
                <a:solidFill>
                  <a:prstClr val="black"/>
                </a:solidFill>
              </a:rPr>
              <a:t>Cet outil permet d’intégrer au mieux des contenus externes à Moodle, La présentation de la page web par exemple d’où vient le contenu se fait directement du sein du LMS, et le rendu est plus harmonieux que l’intégration Moodle via URL.</a:t>
            </a:r>
          </a:p>
          <a:p>
            <a:pPr lvl="3" algn="just">
              <a:lnSpc>
                <a:spcPct val="100000"/>
              </a:lnSpc>
              <a:defRPr/>
            </a:pPr>
            <a:r>
              <a:rPr lang="fr-BE" sz="1100">
                <a:solidFill>
                  <a:prstClr val="black"/>
                </a:solidFill>
              </a:rPr>
              <a:t>Cela vous permet entre autres d’ajouter des éléments comme des présentations interactives crées avec des outils extérieurs ou des infographies.</a:t>
            </a:r>
          </a:p>
          <a:p>
            <a:pPr lvl="2" algn="just">
              <a:lnSpc>
                <a:spcPct val="120000"/>
              </a:lnSpc>
              <a:buFont typeface="Courier New" panose="02070309020205020404" pitchFamily="49" charset="0"/>
              <a:buChar char="o"/>
            </a:pPr>
            <a:r>
              <a:rPr lang="fr-FR" sz="1100">
                <a:latin typeface="Garamond"/>
              </a:rPr>
              <a:t>Présentation d’un exemple inspirant</a:t>
            </a:r>
          </a:p>
          <a:p>
            <a:pPr lvl="3" algn="just">
              <a:lnSpc>
                <a:spcPct val="120000"/>
              </a:lnSpc>
              <a:buFont typeface="Arial" panose="02070309020205020404" pitchFamily="49" charset="0"/>
              <a:buChar char="•"/>
            </a:pPr>
            <a:r>
              <a:rPr lang="fr-FR" sz="1100">
                <a:latin typeface="Garamond"/>
              </a:rPr>
              <a:t>Présentation d'intégration d'un </a:t>
            </a:r>
            <a:r>
              <a:rPr lang="fr-FR" sz="1100" err="1">
                <a:latin typeface="Garamond"/>
              </a:rPr>
              <a:t>Wooclap</a:t>
            </a:r>
            <a:r>
              <a:rPr lang="fr-FR" sz="1100">
                <a:latin typeface="Garamond"/>
              </a:rPr>
              <a:t>, qui permet également de faire l'évaluation de la formation.</a:t>
            </a:r>
          </a:p>
          <a:p>
            <a:pPr lvl="2" algn="just">
              <a:lnSpc>
                <a:spcPct val="120000"/>
              </a:lnSpc>
              <a:buFont typeface="Courier New" panose="02070309020205020404" pitchFamily="49" charset="0"/>
              <a:buChar char="o"/>
            </a:pPr>
            <a:r>
              <a:rPr lang="fr-FR" sz="1100"/>
              <a:t>How to ?</a:t>
            </a:r>
            <a:endParaRPr kumimoji="0" lang="fr-BE" sz="1100" i="0" u="none" strike="noStrike" kern="1200" cap="none" spc="0" normalizeH="0" baseline="0">
              <a:ln>
                <a:noFill/>
              </a:ln>
              <a:solidFill>
                <a:prstClr val="black"/>
              </a:solidFill>
              <a:effectLst/>
              <a:uLnTx/>
              <a:uFillTx/>
              <a:latin typeface="Garamond" panose="02020404030301010803" pitchFamily="18" charset="0"/>
              <a:ea typeface="+mn-ea"/>
              <a:cs typeface="+mn-cs"/>
            </a:endParaRPr>
          </a:p>
          <a:p>
            <a:pPr lvl="2" algn="just">
              <a:lnSpc>
                <a:spcPct val="120000"/>
              </a:lnSpc>
              <a:buFont typeface="Courier New" panose="02070309020205020404" pitchFamily="49" charset="0"/>
              <a:buChar char="o"/>
            </a:pPr>
            <a:endParaRPr lang="fr-FR" sz="1100"/>
          </a:p>
          <a:p>
            <a:pPr lvl="2" algn="just">
              <a:buFont typeface="Courier New" panose="02070309020205020404" pitchFamily="49" charset="0"/>
              <a:buChar char="o"/>
            </a:pPr>
            <a:endParaRPr lang="fr-FR" sz="2800"/>
          </a:p>
        </p:txBody>
      </p:sp>
      <p:sp>
        <p:nvSpPr>
          <p:cNvPr id="7" name="ZoneTexte 6">
            <a:extLst>
              <a:ext uri="{FF2B5EF4-FFF2-40B4-BE49-F238E27FC236}">
                <a16:creationId xmlns:a16="http://schemas.microsoft.com/office/drawing/2014/main" id="{53E43D82-E26F-7B35-A90C-97DDEE33B4C0}"/>
              </a:ext>
            </a:extLst>
          </p:cNvPr>
          <p:cNvSpPr txBox="1"/>
          <p:nvPr/>
        </p:nvSpPr>
        <p:spPr>
          <a:xfrm>
            <a:off x="5313710" y="513122"/>
            <a:ext cx="1386249" cy="461665"/>
          </a:xfrm>
          <a:prstGeom prst="rect">
            <a:avLst/>
          </a:prstGeom>
          <a:noFill/>
        </p:spPr>
        <p:txBody>
          <a:bodyPr wrap="square" rtlCol="0">
            <a:spAutoFit/>
          </a:bodyPr>
          <a:lstStyle/>
          <a:p>
            <a:pPr algn="ctr"/>
            <a:r>
              <a:rPr lang="fr-BE" sz="2400" b="1">
                <a:solidFill>
                  <a:srgbClr val="9B0B38"/>
                </a:solidFill>
                <a:latin typeface="Montserrat" panose="00000500000000000000" pitchFamily="2" charset="0"/>
              </a:rPr>
              <a:t>N° 4</a:t>
            </a:r>
          </a:p>
        </p:txBody>
      </p:sp>
      <p:sp>
        <p:nvSpPr>
          <p:cNvPr id="9" name="ZoneTexte 8">
            <a:extLst>
              <a:ext uri="{FF2B5EF4-FFF2-40B4-BE49-F238E27FC236}">
                <a16:creationId xmlns:a16="http://schemas.microsoft.com/office/drawing/2014/main" id="{9F95469D-403C-73E5-8037-FB2C042DD525}"/>
              </a:ext>
            </a:extLst>
          </p:cNvPr>
          <p:cNvSpPr txBox="1"/>
          <p:nvPr/>
        </p:nvSpPr>
        <p:spPr>
          <a:xfrm>
            <a:off x="5272271" y="86185"/>
            <a:ext cx="1114243" cy="246221"/>
          </a:xfrm>
          <a:prstGeom prst="rect">
            <a:avLst/>
          </a:prstGeom>
          <a:noFill/>
        </p:spPr>
        <p:txBody>
          <a:bodyPr wrap="square" rtlCol="0">
            <a:spAutoFit/>
          </a:bodyPr>
          <a:lstStyle/>
          <a:p>
            <a:r>
              <a:rPr lang="fr-BE" sz="1000">
                <a:latin typeface="Garamond" panose="02020404030301010803" pitchFamily="18" charset="0"/>
              </a:rPr>
              <a:t>MAJ : 2023-04-07</a:t>
            </a:r>
          </a:p>
        </p:txBody>
      </p:sp>
      <p:sp>
        <p:nvSpPr>
          <p:cNvPr id="15" name="ZoneTexte 14">
            <a:extLst>
              <a:ext uri="{FF2B5EF4-FFF2-40B4-BE49-F238E27FC236}">
                <a16:creationId xmlns:a16="http://schemas.microsoft.com/office/drawing/2014/main" id="{A42E7F48-9E4E-901B-567E-C91FB1FED7E2}"/>
              </a:ext>
            </a:extLst>
          </p:cNvPr>
          <p:cNvSpPr txBox="1"/>
          <p:nvPr/>
        </p:nvSpPr>
        <p:spPr>
          <a:xfrm>
            <a:off x="471488" y="9182100"/>
            <a:ext cx="655320" cy="246221"/>
          </a:xfrm>
          <a:prstGeom prst="rect">
            <a:avLst/>
          </a:prstGeom>
          <a:noFill/>
        </p:spPr>
        <p:txBody>
          <a:bodyPr wrap="square" lIns="91440" tIns="45720" rIns="91440" bIns="45720" rtlCol="0" anchor="t">
            <a:spAutoFit/>
          </a:bodyPr>
          <a:lstStyle/>
          <a:p>
            <a:r>
              <a:rPr lang="fr-BE" sz="1000">
                <a:latin typeface="Garamond"/>
              </a:rPr>
              <a:t>Page 4/7</a:t>
            </a:r>
            <a:endParaRPr lang="fr-BE" sz="1000">
              <a:latin typeface="Garamond" panose="02020404030301010803" pitchFamily="18" charset="0"/>
            </a:endParaRPr>
          </a:p>
        </p:txBody>
      </p:sp>
    </p:spTree>
    <p:extLst>
      <p:ext uri="{BB962C8B-B14F-4D97-AF65-F5344CB8AC3E}">
        <p14:creationId xmlns:p14="http://schemas.microsoft.com/office/powerpoint/2010/main" val="278566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7C867F-9652-3967-7C39-1F08E6B67F86}"/>
              </a:ext>
            </a:extLst>
          </p:cNvPr>
          <p:cNvSpPr>
            <a:spLocks noGrp="1"/>
          </p:cNvSpPr>
          <p:nvPr>
            <p:ph type="ctrTitle"/>
          </p:nvPr>
        </p:nvSpPr>
        <p:spPr>
          <a:xfrm>
            <a:off x="2927894" y="163512"/>
            <a:ext cx="2570081" cy="1160887"/>
          </a:xfrm>
        </p:spPr>
        <p:txBody>
          <a:bodyPr/>
          <a:lstStyle/>
          <a:p>
            <a:r>
              <a:rPr lang="fr-BE" sz="2200"/>
              <a:t>Scenario </a:t>
            </a:r>
            <a:r>
              <a:rPr lang="fr-BE" sz="2200" err="1"/>
              <a:t>pedagogique</a:t>
            </a:r>
            <a:r>
              <a:rPr lang="fr-BE" sz="2200"/>
              <a:t> </a:t>
            </a:r>
          </a:p>
        </p:txBody>
      </p:sp>
      <p:sp>
        <p:nvSpPr>
          <p:cNvPr id="4" name="Espace réservé du texte 3">
            <a:extLst>
              <a:ext uri="{FF2B5EF4-FFF2-40B4-BE49-F238E27FC236}">
                <a16:creationId xmlns:a16="http://schemas.microsoft.com/office/drawing/2014/main" id="{267DB49A-529A-885A-0362-1ADE68E866A1}"/>
              </a:ext>
            </a:extLst>
          </p:cNvPr>
          <p:cNvSpPr>
            <a:spLocks noGrp="1"/>
          </p:cNvSpPr>
          <p:nvPr>
            <p:ph type="body" sz="quarter" idx="14"/>
          </p:nvPr>
        </p:nvSpPr>
        <p:spPr>
          <a:xfrm>
            <a:off x="471488" y="1614125"/>
            <a:ext cx="5915026" cy="585787"/>
          </a:xfrm>
        </p:spPr>
        <p:txBody>
          <a:bodyPr/>
          <a:lstStyle/>
          <a:p>
            <a:pPr>
              <a:lnSpc>
                <a:spcPct val="150000"/>
              </a:lnSpc>
            </a:pPr>
            <a:r>
              <a:rPr lang="fr-BE"/>
              <a:t>Introduction à H5P, la boîte à outils complémentaire à Moodle</a:t>
            </a:r>
          </a:p>
        </p:txBody>
      </p:sp>
      <p:sp>
        <p:nvSpPr>
          <p:cNvPr id="6" name="Espace réservé du texte 5">
            <a:extLst>
              <a:ext uri="{FF2B5EF4-FFF2-40B4-BE49-F238E27FC236}">
                <a16:creationId xmlns:a16="http://schemas.microsoft.com/office/drawing/2014/main" id="{41459EEB-E39C-3302-CCFA-7B0DA5B7FCF3}"/>
              </a:ext>
            </a:extLst>
          </p:cNvPr>
          <p:cNvSpPr>
            <a:spLocks noGrp="1"/>
          </p:cNvSpPr>
          <p:nvPr>
            <p:ph type="body" sz="quarter" idx="16"/>
          </p:nvPr>
        </p:nvSpPr>
        <p:spPr>
          <a:xfrm>
            <a:off x="471487" y="2642903"/>
            <a:ext cx="5915025" cy="6539197"/>
          </a:xfrm>
        </p:spPr>
        <p:txBody>
          <a:bodyPr vert="horz" lIns="91440" tIns="45720" rIns="91440" bIns="45720" rtlCol="0" anchor="t">
            <a:normAutofit/>
          </a:bodyPr>
          <a:lstStyle/>
          <a:p>
            <a:pPr marL="571500" lvl="1" indent="-228600" algn="just">
              <a:lnSpc>
                <a:spcPct val="100000"/>
              </a:lnSpc>
              <a:buFont typeface="+mj-lt"/>
              <a:buAutoNum type="alphaUcPeriod" startAt="4"/>
              <a:defRPr/>
            </a:pPr>
            <a:r>
              <a:rPr lang="fr-BE" sz="1100" u="sng">
                <a:latin typeface="Garamond"/>
              </a:rPr>
              <a:t>Les outils « </a:t>
            </a:r>
            <a:r>
              <a:rPr lang="fr-BE" sz="1100" u="sng" err="1">
                <a:latin typeface="Garamond"/>
              </a:rPr>
              <a:t>Column</a:t>
            </a:r>
            <a:r>
              <a:rPr lang="fr-BE" sz="1100" u="sng">
                <a:latin typeface="Garamond"/>
              </a:rPr>
              <a:t> » et « </a:t>
            </a:r>
            <a:r>
              <a:rPr lang="fr-BE" sz="1100" u="sng" err="1">
                <a:latin typeface="Garamond"/>
              </a:rPr>
              <a:t>Accordion</a:t>
            </a:r>
            <a:r>
              <a:rPr lang="fr-BE" sz="1100" u="sng">
                <a:latin typeface="Garamond"/>
              </a:rPr>
              <a:t> »</a:t>
            </a:r>
          </a:p>
          <a:p>
            <a:pPr lvl="2" algn="just">
              <a:lnSpc>
                <a:spcPct val="100000"/>
              </a:lnSpc>
              <a:buFont typeface="Courier New" panose="02070309020205020404" pitchFamily="49" charset="0"/>
              <a:buChar char="o"/>
              <a:defRPr/>
            </a:pPr>
            <a:r>
              <a:rPr lang="fr-BE" sz="1100">
                <a:latin typeface="Garamond"/>
              </a:rPr>
              <a:t>Intérêt pédagogique et cas d’usages</a:t>
            </a:r>
          </a:p>
          <a:p>
            <a:pPr lvl="3" algn="just">
              <a:lnSpc>
                <a:spcPct val="100000"/>
              </a:lnSpc>
              <a:defRPr/>
            </a:pPr>
            <a:r>
              <a:rPr lang="fr-BE" sz="1100">
                <a:latin typeface="Garamond"/>
              </a:rPr>
              <a:t>L’outil « </a:t>
            </a:r>
            <a:r>
              <a:rPr lang="fr-BE" sz="1100" err="1">
                <a:latin typeface="Garamond"/>
              </a:rPr>
              <a:t>Column</a:t>
            </a:r>
            <a:r>
              <a:rPr lang="fr-BE" sz="1100">
                <a:latin typeface="Garamond"/>
              </a:rPr>
              <a:t> » vous rappellera peut-être par certains aspects l’outil leçon de Moodle. L’avantage de </a:t>
            </a:r>
            <a:r>
              <a:rPr lang="fr-BE" sz="1100" err="1">
                <a:latin typeface="Garamond"/>
              </a:rPr>
              <a:t>column</a:t>
            </a:r>
            <a:r>
              <a:rPr lang="fr-BE" sz="1100">
                <a:latin typeface="Garamond"/>
              </a:rPr>
              <a:t> par rapport à la leçon est la mise en page plus « user-</a:t>
            </a:r>
            <a:r>
              <a:rPr lang="fr-BE" sz="1100" err="1">
                <a:latin typeface="Garamond"/>
              </a:rPr>
              <a:t>friendly</a:t>
            </a:r>
            <a:r>
              <a:rPr lang="fr-BE" sz="1100">
                <a:latin typeface="Garamond"/>
              </a:rPr>
              <a:t> » de l’outil d’H5P, mais nous rappelons ici son inconvénient de boîte noire en termes de suivi des </a:t>
            </a:r>
            <a:r>
              <a:rPr lang="fr-BE" sz="1100" err="1">
                <a:latin typeface="Garamond"/>
              </a:rPr>
              <a:t>étudiant·es</a:t>
            </a:r>
            <a:r>
              <a:rPr lang="fr-BE" sz="1100">
                <a:latin typeface="Garamond"/>
              </a:rPr>
              <a:t>. Cet outil vous permet de proposer des contenus très diversifiés, reprenant la panoplie complète des contenus H5P, et donc d’organiser des petits morceaux de cours avec des activités, comme une vidéo interactive, suivie d’un quiz, ou une lecture suivie d’un texte à trous. Cette activité a l'avantage de présenter de manière pédagogique les différents contenus et de les grouper en un seul endroit et non en plusieurs activités.</a:t>
            </a:r>
          </a:p>
          <a:p>
            <a:pPr lvl="3" algn="just">
              <a:lnSpc>
                <a:spcPct val="100000"/>
              </a:lnSpc>
              <a:defRPr/>
            </a:pPr>
            <a:r>
              <a:rPr lang="fr-BE" sz="1100">
                <a:latin typeface="Garamond"/>
              </a:rPr>
              <a:t>L’outil accordéon permet aussi une mise en page qui permet de varier la présentation des contenus Moodle, avec des onglets à ouvrir. Cela diminue de prime abord la longueur du texte proposé à l'</a:t>
            </a:r>
            <a:r>
              <a:rPr lang="fr-BE" sz="1100" err="1">
                <a:latin typeface="Garamond"/>
              </a:rPr>
              <a:t>utilisateur·rice</a:t>
            </a:r>
            <a:r>
              <a:rPr lang="fr-BE" sz="1100">
                <a:latin typeface="Garamond"/>
              </a:rPr>
              <a:t>, et lui permet aussi d'approfondir certains sujets de son choix ou à son rythme, là où iel aurait pu être rebuté par la longueur de texte initiale.</a:t>
            </a:r>
            <a:endParaRPr lang="fr-BE" sz="1100"/>
          </a:p>
          <a:p>
            <a:pPr lvl="3" algn="just"/>
            <a:r>
              <a:rPr lang="fr-BE" sz="1100">
                <a:solidFill>
                  <a:srgbClr val="2B2E38"/>
                </a:solidFill>
                <a:latin typeface="Garamond"/>
              </a:rPr>
              <a:t>Il vous est possible, en utilisant ces éléments, de proposer du contenu de manière un peu </a:t>
            </a:r>
            <a:r>
              <a:rPr lang="fr-BE" sz="1100" b="1">
                <a:solidFill>
                  <a:srgbClr val="2B2E38"/>
                </a:solidFill>
                <a:latin typeface="Garamond"/>
              </a:rPr>
              <a:t>différente </a:t>
            </a:r>
            <a:r>
              <a:rPr lang="fr-BE" sz="1100">
                <a:solidFill>
                  <a:srgbClr val="2B2E38"/>
                </a:solidFill>
                <a:latin typeface="Garamond"/>
              </a:rPr>
              <a:t>aux </a:t>
            </a:r>
            <a:r>
              <a:rPr lang="fr-BE" sz="1100" err="1">
                <a:solidFill>
                  <a:srgbClr val="2B2E38"/>
                </a:solidFill>
                <a:latin typeface="Garamond"/>
              </a:rPr>
              <a:t>étudiant·es</a:t>
            </a:r>
            <a:r>
              <a:rPr lang="fr-BE" sz="1100">
                <a:solidFill>
                  <a:srgbClr val="2B2E38"/>
                </a:solidFill>
                <a:latin typeface="Garamond"/>
              </a:rPr>
              <a:t>, et de tenter de les impliquer davantage dans leurs activités d'apprentissage.</a:t>
            </a:r>
            <a:endParaRPr lang="fr-BE" sz="1100">
              <a:solidFill>
                <a:srgbClr val="000000"/>
              </a:solidFill>
              <a:latin typeface="Garamond"/>
            </a:endParaRPr>
          </a:p>
          <a:p>
            <a:pPr lvl="3" algn="just"/>
            <a:r>
              <a:rPr lang="fr-BE" sz="1100">
                <a:solidFill>
                  <a:srgbClr val="2B2E38"/>
                </a:solidFill>
                <a:latin typeface="Garamond"/>
              </a:rPr>
              <a:t>Ainsi, vous pouvez par exemple utiliser l'outil </a:t>
            </a:r>
            <a:r>
              <a:rPr lang="fr-BE" sz="1100" err="1">
                <a:solidFill>
                  <a:srgbClr val="2B2E38"/>
                </a:solidFill>
                <a:latin typeface="Garamond"/>
              </a:rPr>
              <a:t>accordion</a:t>
            </a:r>
            <a:r>
              <a:rPr lang="fr-BE" sz="1100">
                <a:solidFill>
                  <a:srgbClr val="2B2E38"/>
                </a:solidFill>
                <a:latin typeface="Garamond"/>
              </a:rPr>
              <a:t> pour faire une </a:t>
            </a:r>
            <a:r>
              <a:rPr lang="fr-BE" sz="1100" b="1">
                <a:solidFill>
                  <a:srgbClr val="2B2E38"/>
                </a:solidFill>
                <a:latin typeface="Garamond"/>
              </a:rPr>
              <a:t>introduction</a:t>
            </a:r>
            <a:r>
              <a:rPr lang="fr-BE" sz="1100">
                <a:solidFill>
                  <a:srgbClr val="2B2E38"/>
                </a:solidFill>
                <a:latin typeface="Garamond"/>
              </a:rPr>
              <a:t> à votre cours en rappelant les objectifs du cours, sa structure et les AA.</a:t>
            </a:r>
            <a:endParaRPr lang="fr-BE"/>
          </a:p>
          <a:p>
            <a:pPr lvl="3" algn="just"/>
            <a:r>
              <a:rPr lang="fr-BE" sz="1100">
                <a:solidFill>
                  <a:srgbClr val="2B2E38"/>
                </a:solidFill>
                <a:latin typeface="Garamond"/>
              </a:rPr>
              <a:t>Pour l'outil </a:t>
            </a:r>
            <a:r>
              <a:rPr lang="fr-BE" sz="1100" err="1">
                <a:solidFill>
                  <a:srgbClr val="2B2E38"/>
                </a:solidFill>
                <a:latin typeface="Garamond"/>
              </a:rPr>
              <a:t>column</a:t>
            </a:r>
            <a:r>
              <a:rPr lang="fr-BE" sz="1100">
                <a:solidFill>
                  <a:srgbClr val="2B2E38"/>
                </a:solidFill>
                <a:latin typeface="Garamond"/>
              </a:rPr>
              <a:t>, cela vous permet entre autres de proposer des capsules de contenu et d'</a:t>
            </a:r>
            <a:r>
              <a:rPr lang="fr-BE" sz="1100" b="1">
                <a:solidFill>
                  <a:srgbClr val="2B2E38"/>
                </a:solidFill>
                <a:latin typeface="Garamond"/>
              </a:rPr>
              <a:t>activités cohérentes</a:t>
            </a:r>
            <a:r>
              <a:rPr lang="fr-BE" sz="1100">
                <a:solidFill>
                  <a:srgbClr val="2B2E38"/>
                </a:solidFill>
                <a:latin typeface="Garamond"/>
              </a:rPr>
              <a:t> entre elles, sur un sujet ou une compétence par exemple, en mêlant contenu et activités pédagogiques. C'est une manière intéressante de </a:t>
            </a:r>
            <a:r>
              <a:rPr lang="fr-BE" sz="1100" b="1">
                <a:solidFill>
                  <a:srgbClr val="2B2E38"/>
                </a:solidFill>
                <a:latin typeface="Garamond"/>
              </a:rPr>
              <a:t>diversifier </a:t>
            </a:r>
            <a:r>
              <a:rPr lang="fr-BE" sz="1100">
                <a:solidFill>
                  <a:srgbClr val="2B2E38"/>
                </a:solidFill>
                <a:latin typeface="Garamond"/>
              </a:rPr>
              <a:t>les activités relatives à des contenus adaptables à vos cours, qu'ils soient visuels (vidéos, images, </a:t>
            </a:r>
            <a:r>
              <a:rPr lang="fr-BE" sz="1100" err="1">
                <a:solidFill>
                  <a:srgbClr val="2B2E38"/>
                </a:solidFill>
                <a:latin typeface="Garamond"/>
              </a:rPr>
              <a:t>etc</a:t>
            </a:r>
            <a:r>
              <a:rPr lang="fr-BE" sz="1100">
                <a:solidFill>
                  <a:srgbClr val="2B2E38"/>
                </a:solidFill>
                <a:latin typeface="Garamond"/>
              </a:rPr>
              <a:t>) ou textuels. Vous permettez également ainsi à vos </a:t>
            </a:r>
            <a:r>
              <a:rPr lang="fr-BE" sz="1100" err="1">
                <a:solidFill>
                  <a:srgbClr val="2B2E38"/>
                </a:solidFill>
                <a:latin typeface="Garamond"/>
              </a:rPr>
              <a:t>étudiant·es</a:t>
            </a:r>
            <a:r>
              <a:rPr lang="fr-BE" sz="1100">
                <a:solidFill>
                  <a:srgbClr val="2B2E38"/>
                </a:solidFill>
                <a:latin typeface="Garamond"/>
              </a:rPr>
              <a:t> de diversifier les</a:t>
            </a:r>
            <a:r>
              <a:rPr lang="fr-BE" sz="1100" b="1">
                <a:solidFill>
                  <a:srgbClr val="2B2E38"/>
                </a:solidFill>
                <a:latin typeface="Garamond"/>
              </a:rPr>
              <a:t> portes d'entrées</a:t>
            </a:r>
            <a:r>
              <a:rPr lang="fr-BE" sz="1100">
                <a:solidFill>
                  <a:srgbClr val="2B2E38"/>
                </a:solidFill>
                <a:latin typeface="Garamond"/>
              </a:rPr>
              <a:t> dans la matière enseignée.</a:t>
            </a:r>
            <a:endParaRPr lang="fr-BE"/>
          </a:p>
          <a:p>
            <a:pPr lvl="2" algn="just">
              <a:lnSpc>
                <a:spcPct val="120000"/>
              </a:lnSpc>
              <a:buFont typeface="Courier New" panose="02070309020205020404" pitchFamily="49" charset="0"/>
              <a:buChar char="o"/>
            </a:pPr>
            <a:r>
              <a:rPr lang="fr-FR" sz="1100">
                <a:latin typeface="Garamond"/>
              </a:rPr>
              <a:t>Présentation d’un exemple inspirant</a:t>
            </a:r>
          </a:p>
          <a:p>
            <a:pPr lvl="3" algn="just">
              <a:lnSpc>
                <a:spcPct val="120000"/>
              </a:lnSpc>
              <a:buFont typeface="Arial" panose="02070309020205020404" pitchFamily="49" charset="0"/>
              <a:buChar char="•"/>
            </a:pPr>
            <a:r>
              <a:rPr lang="fr-FR" sz="1100">
                <a:latin typeface="Garamond"/>
              </a:rPr>
              <a:t>Exemple de communication du contrat pédagogique</a:t>
            </a:r>
          </a:p>
          <a:p>
            <a:pPr lvl="3" algn="just">
              <a:lnSpc>
                <a:spcPct val="120000"/>
              </a:lnSpc>
              <a:buFont typeface="Arial" panose="02070309020205020404" pitchFamily="49" charset="0"/>
              <a:buChar char="•"/>
            </a:pPr>
            <a:r>
              <a:rPr lang="fr-FR" sz="1100">
                <a:latin typeface="Garamond"/>
              </a:rPr>
              <a:t>Exemple d'un cours de COMU : visualisation de l'information et présentation multimodale (Suzanne Kieffer) - non-soumis à la licence CC.</a:t>
            </a:r>
          </a:p>
          <a:p>
            <a:pPr lvl="2" algn="just">
              <a:lnSpc>
                <a:spcPct val="120000"/>
              </a:lnSpc>
              <a:buFont typeface="Courier New" panose="02070309020205020404" pitchFamily="49" charset="0"/>
              <a:buChar char="o"/>
            </a:pPr>
            <a:r>
              <a:rPr lang="fr-FR" sz="1100">
                <a:latin typeface="Garamond"/>
              </a:rPr>
              <a:t>How to ?</a:t>
            </a:r>
            <a:endParaRPr kumimoji="0" lang="fr-BE" sz="1100" i="0" u="none" strike="noStrike" kern="1200" cap="none" spc="0" normalizeH="0" baseline="0">
              <a:ln>
                <a:noFill/>
              </a:ln>
              <a:solidFill>
                <a:prstClr val="black"/>
              </a:solidFill>
              <a:effectLst/>
              <a:uLnTx/>
              <a:uFillTx/>
              <a:latin typeface="Garamond"/>
            </a:endParaRPr>
          </a:p>
          <a:p>
            <a:pPr lvl="2" algn="just">
              <a:lnSpc>
                <a:spcPct val="120000"/>
              </a:lnSpc>
              <a:spcBef>
                <a:spcPts val="375"/>
              </a:spcBef>
              <a:buFont typeface="Courier New" panose="02070309020205020404" pitchFamily="49" charset="0"/>
              <a:buChar char="o"/>
              <a:defRPr/>
            </a:pPr>
            <a:endParaRPr lang="fr-FR" sz="1100"/>
          </a:p>
          <a:p>
            <a:pPr lvl="2" algn="just">
              <a:buFont typeface="Courier New" panose="02070309020205020404" pitchFamily="49" charset="0"/>
              <a:buChar char="o"/>
            </a:pPr>
            <a:endParaRPr lang="fr-FR" sz="2800"/>
          </a:p>
        </p:txBody>
      </p:sp>
      <p:sp>
        <p:nvSpPr>
          <p:cNvPr id="7" name="ZoneTexte 6">
            <a:extLst>
              <a:ext uri="{FF2B5EF4-FFF2-40B4-BE49-F238E27FC236}">
                <a16:creationId xmlns:a16="http://schemas.microsoft.com/office/drawing/2014/main" id="{53E43D82-E26F-7B35-A90C-97DDEE33B4C0}"/>
              </a:ext>
            </a:extLst>
          </p:cNvPr>
          <p:cNvSpPr txBox="1"/>
          <p:nvPr/>
        </p:nvSpPr>
        <p:spPr>
          <a:xfrm>
            <a:off x="5313710" y="513122"/>
            <a:ext cx="1386249" cy="461665"/>
          </a:xfrm>
          <a:prstGeom prst="rect">
            <a:avLst/>
          </a:prstGeom>
          <a:noFill/>
        </p:spPr>
        <p:txBody>
          <a:bodyPr wrap="square" rtlCol="0">
            <a:spAutoFit/>
          </a:bodyPr>
          <a:lstStyle/>
          <a:p>
            <a:pPr algn="ctr"/>
            <a:r>
              <a:rPr lang="fr-BE" sz="2400" b="1">
                <a:solidFill>
                  <a:srgbClr val="9B0B38"/>
                </a:solidFill>
                <a:latin typeface="Montserrat" panose="00000500000000000000" pitchFamily="2" charset="0"/>
              </a:rPr>
              <a:t>N° 4</a:t>
            </a:r>
          </a:p>
        </p:txBody>
      </p:sp>
      <p:sp>
        <p:nvSpPr>
          <p:cNvPr id="9" name="ZoneTexte 8">
            <a:extLst>
              <a:ext uri="{FF2B5EF4-FFF2-40B4-BE49-F238E27FC236}">
                <a16:creationId xmlns:a16="http://schemas.microsoft.com/office/drawing/2014/main" id="{9F95469D-403C-73E5-8037-FB2C042DD525}"/>
              </a:ext>
            </a:extLst>
          </p:cNvPr>
          <p:cNvSpPr txBox="1"/>
          <p:nvPr/>
        </p:nvSpPr>
        <p:spPr>
          <a:xfrm>
            <a:off x="5272271" y="86185"/>
            <a:ext cx="1114243" cy="246221"/>
          </a:xfrm>
          <a:prstGeom prst="rect">
            <a:avLst/>
          </a:prstGeom>
          <a:noFill/>
        </p:spPr>
        <p:txBody>
          <a:bodyPr wrap="square" rtlCol="0">
            <a:spAutoFit/>
          </a:bodyPr>
          <a:lstStyle/>
          <a:p>
            <a:r>
              <a:rPr lang="fr-BE" sz="1000">
                <a:latin typeface="Garamond" panose="02020404030301010803" pitchFamily="18" charset="0"/>
              </a:rPr>
              <a:t>MAJ : 2023-04-07</a:t>
            </a:r>
          </a:p>
        </p:txBody>
      </p:sp>
      <p:sp>
        <p:nvSpPr>
          <p:cNvPr id="15" name="ZoneTexte 14">
            <a:extLst>
              <a:ext uri="{FF2B5EF4-FFF2-40B4-BE49-F238E27FC236}">
                <a16:creationId xmlns:a16="http://schemas.microsoft.com/office/drawing/2014/main" id="{A42E7F48-9E4E-901B-567E-C91FB1FED7E2}"/>
              </a:ext>
            </a:extLst>
          </p:cNvPr>
          <p:cNvSpPr txBox="1"/>
          <p:nvPr/>
        </p:nvSpPr>
        <p:spPr>
          <a:xfrm>
            <a:off x="471488" y="9182100"/>
            <a:ext cx="655320" cy="246221"/>
          </a:xfrm>
          <a:prstGeom prst="rect">
            <a:avLst/>
          </a:prstGeom>
          <a:noFill/>
        </p:spPr>
        <p:txBody>
          <a:bodyPr wrap="square" lIns="91440" tIns="45720" rIns="91440" bIns="45720" rtlCol="0" anchor="t">
            <a:spAutoFit/>
          </a:bodyPr>
          <a:lstStyle/>
          <a:p>
            <a:r>
              <a:rPr lang="fr-BE" sz="1000">
                <a:latin typeface="Garamond"/>
              </a:rPr>
              <a:t>Page 5/7</a:t>
            </a:r>
            <a:endParaRPr lang="fr-BE" sz="1000">
              <a:latin typeface="Garamond" panose="02020404030301010803" pitchFamily="18" charset="0"/>
            </a:endParaRPr>
          </a:p>
        </p:txBody>
      </p:sp>
    </p:spTree>
    <p:extLst>
      <p:ext uri="{BB962C8B-B14F-4D97-AF65-F5344CB8AC3E}">
        <p14:creationId xmlns:p14="http://schemas.microsoft.com/office/powerpoint/2010/main" val="3808123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7C867F-9652-3967-7C39-1F08E6B67F86}"/>
              </a:ext>
            </a:extLst>
          </p:cNvPr>
          <p:cNvSpPr>
            <a:spLocks noGrp="1"/>
          </p:cNvSpPr>
          <p:nvPr>
            <p:ph type="ctrTitle"/>
          </p:nvPr>
        </p:nvSpPr>
        <p:spPr>
          <a:xfrm>
            <a:off x="2927894" y="163512"/>
            <a:ext cx="2570081" cy="1160887"/>
          </a:xfrm>
        </p:spPr>
        <p:txBody>
          <a:bodyPr/>
          <a:lstStyle/>
          <a:p>
            <a:r>
              <a:rPr lang="fr-BE" sz="2200"/>
              <a:t>Scenario </a:t>
            </a:r>
            <a:r>
              <a:rPr lang="fr-BE" sz="2200" err="1"/>
              <a:t>pedagogique</a:t>
            </a:r>
            <a:r>
              <a:rPr lang="fr-BE" sz="2200"/>
              <a:t> </a:t>
            </a:r>
          </a:p>
        </p:txBody>
      </p:sp>
      <p:sp>
        <p:nvSpPr>
          <p:cNvPr id="4" name="Espace réservé du texte 3">
            <a:extLst>
              <a:ext uri="{FF2B5EF4-FFF2-40B4-BE49-F238E27FC236}">
                <a16:creationId xmlns:a16="http://schemas.microsoft.com/office/drawing/2014/main" id="{267DB49A-529A-885A-0362-1ADE68E866A1}"/>
              </a:ext>
            </a:extLst>
          </p:cNvPr>
          <p:cNvSpPr>
            <a:spLocks noGrp="1"/>
          </p:cNvSpPr>
          <p:nvPr>
            <p:ph type="body" sz="quarter" idx="14"/>
          </p:nvPr>
        </p:nvSpPr>
        <p:spPr>
          <a:xfrm>
            <a:off x="471488" y="1614125"/>
            <a:ext cx="5915026" cy="585787"/>
          </a:xfrm>
        </p:spPr>
        <p:txBody>
          <a:bodyPr/>
          <a:lstStyle/>
          <a:p>
            <a:pPr>
              <a:lnSpc>
                <a:spcPct val="150000"/>
              </a:lnSpc>
            </a:pPr>
            <a:r>
              <a:rPr lang="fr-BE"/>
              <a:t>Introduction à H5P, la boîte à outils complémentaire à Moodle</a:t>
            </a:r>
          </a:p>
        </p:txBody>
      </p:sp>
      <p:sp>
        <p:nvSpPr>
          <p:cNvPr id="6" name="Espace réservé du texte 5">
            <a:extLst>
              <a:ext uri="{FF2B5EF4-FFF2-40B4-BE49-F238E27FC236}">
                <a16:creationId xmlns:a16="http://schemas.microsoft.com/office/drawing/2014/main" id="{41459EEB-E39C-3302-CCFA-7B0DA5B7FCF3}"/>
              </a:ext>
            </a:extLst>
          </p:cNvPr>
          <p:cNvSpPr>
            <a:spLocks noGrp="1"/>
          </p:cNvSpPr>
          <p:nvPr>
            <p:ph type="body" sz="quarter" idx="16"/>
          </p:nvPr>
        </p:nvSpPr>
        <p:spPr>
          <a:xfrm>
            <a:off x="471487" y="2642903"/>
            <a:ext cx="5915025" cy="6539197"/>
          </a:xfrm>
        </p:spPr>
        <p:txBody>
          <a:bodyPr vert="horz" lIns="91440" tIns="45720" rIns="91440" bIns="45720" rtlCol="0" anchor="t">
            <a:normAutofit/>
          </a:bodyPr>
          <a:lstStyle/>
          <a:p>
            <a:pPr marL="342900" indent="-342900" algn="just">
              <a:lnSpc>
                <a:spcPct val="100000"/>
              </a:lnSpc>
              <a:spcBef>
                <a:spcPts val="375"/>
              </a:spcBef>
              <a:buFont typeface="+mj-lt"/>
              <a:buAutoNum type="arabicPeriod" startAt="5"/>
              <a:defRPr/>
            </a:pPr>
            <a:r>
              <a:rPr lang="fr-BE" sz="1400" b="1">
                <a:latin typeface="Garamond"/>
              </a:rPr>
              <a:t>Quelques petites choses à savoir…</a:t>
            </a:r>
            <a:endParaRPr lang="fr-FR"/>
          </a:p>
          <a:p>
            <a:pPr lvl="1" algn="just">
              <a:lnSpc>
                <a:spcPct val="100000"/>
              </a:lnSpc>
              <a:defRPr/>
            </a:pPr>
            <a:r>
              <a:rPr kumimoji="0" lang="fr-BE" sz="1100" i="0" u="none" strike="noStrike" kern="1200" cap="none" spc="0" normalizeH="0" baseline="0">
                <a:ln>
                  <a:noFill/>
                </a:ln>
                <a:effectLst/>
                <a:uLnTx/>
                <a:uFillTx/>
                <a:latin typeface="Garamond"/>
              </a:rPr>
              <a:t>Nous vous conseillons de toujours vérifier dans Moodle l’existence d’une activité similaire et de vous demander </a:t>
            </a:r>
            <a:r>
              <a:rPr lang="fr-BE" sz="1100">
                <a:latin typeface="Garamond"/>
              </a:rPr>
              <a:t>quelle</a:t>
            </a:r>
            <a:r>
              <a:rPr kumimoji="0" lang="fr-BE" sz="1100" i="0" u="none" strike="noStrike" kern="1200" cap="none" spc="0" normalizeH="0" baseline="0">
                <a:ln>
                  <a:noFill/>
                </a:ln>
                <a:effectLst/>
                <a:uLnTx/>
                <a:uFillTx/>
                <a:latin typeface="Garamond"/>
              </a:rPr>
              <a:t> est la finalité pédagogique que vous souhaitez amener. Comme mentionné, le suivi est moins poussé via les activités H5P. Dans le cas où vous souhaiterie</a:t>
            </a:r>
            <a:r>
              <a:rPr lang="fr-BE" sz="1100">
                <a:latin typeface="Garamond"/>
              </a:rPr>
              <a:t>z travailler en formatif, ou vous fonder sur des taux de réussite ou des difficultés spécifiques dans le cadre de vos cours, nous vous conseillons plutôt de passer par les activités « Test » de Moodle e.a.</a:t>
            </a:r>
          </a:p>
          <a:p>
            <a:pPr lvl="1" algn="just">
              <a:lnSpc>
                <a:spcPct val="100000"/>
              </a:lnSpc>
              <a:defRPr/>
            </a:pPr>
            <a:r>
              <a:rPr kumimoji="0" lang="fr-BE" sz="1100" i="0" u="none" strike="noStrike" kern="1200" cap="none" spc="0" normalizeH="0" baseline="0">
                <a:ln>
                  <a:noFill/>
                </a:ln>
                <a:effectLst/>
                <a:uLnTx/>
                <a:uFillTx/>
                <a:latin typeface="Garamond"/>
              </a:rPr>
              <a:t>H5P est un</a:t>
            </a:r>
            <a:r>
              <a:rPr lang="fr-BE" sz="1100">
                <a:latin typeface="Garamond"/>
              </a:rPr>
              <a:t> outil extrêmement varié, et toutes les possibilités ne sont pas forcément pertinentes dans votre scénario pédagogique. Idéalement, veillez à ce que les activités que vous proposez fassent sens dans la manière dont vous souhaitez interroger ultérieurement vos </a:t>
            </a:r>
            <a:r>
              <a:rPr lang="fr-BE" sz="1100" err="1">
                <a:latin typeface="Garamond"/>
              </a:rPr>
              <a:t>étudiant·es</a:t>
            </a:r>
            <a:r>
              <a:rPr lang="fr-BE" sz="1100">
                <a:latin typeface="Garamond"/>
              </a:rPr>
              <a:t>, par exemple en examen, ou des compétences que vous souhaitez les voir acquérir.</a:t>
            </a:r>
          </a:p>
          <a:p>
            <a:pPr lvl="1" algn="just">
              <a:lnSpc>
                <a:spcPct val="100000"/>
              </a:lnSpc>
              <a:defRPr/>
            </a:pPr>
            <a:r>
              <a:rPr kumimoji="0" lang="fr-BE" sz="1100" i="0" u="none" strike="noStrike" kern="1200" cap="none" spc="0" normalizeH="0" baseline="0">
                <a:ln>
                  <a:noFill/>
                </a:ln>
                <a:effectLst/>
                <a:uLnTx/>
                <a:uFillTx/>
                <a:latin typeface="Garamond"/>
              </a:rPr>
              <a:t>Il est possible de rendre « réutilisable » et modifiable son contenu H5P. Pour ce faire, chaque activité doit être paramétrée correctement. D’autres </a:t>
            </a:r>
            <a:r>
              <a:rPr kumimoji="0" lang="fr-BE" sz="1100" i="0" u="none" strike="noStrike" kern="1200" cap="none" spc="0" normalizeH="0" baseline="0" err="1">
                <a:ln>
                  <a:noFill/>
                </a:ln>
                <a:effectLst/>
                <a:uLnTx/>
                <a:uFillTx/>
                <a:latin typeface="Garamond"/>
              </a:rPr>
              <a:t>utilisateur·rices</a:t>
            </a:r>
            <a:r>
              <a:rPr kumimoji="0" lang="fr-BE" sz="1100" i="0" u="none" strike="noStrike" kern="1200" cap="none" spc="0" normalizeH="0" baseline="0">
                <a:ln>
                  <a:noFill/>
                </a:ln>
                <a:effectLst/>
                <a:uLnTx/>
                <a:uFillTx/>
                <a:latin typeface="Garamond"/>
              </a:rPr>
              <a:t>, ou vous-même vers un </a:t>
            </a:r>
            <a:r>
              <a:rPr lang="fr-BE" sz="1100">
                <a:latin typeface="Garamond"/>
              </a:rPr>
              <a:t>autre</a:t>
            </a:r>
            <a:r>
              <a:rPr kumimoji="0" lang="fr-BE" sz="1100" i="0" u="none" strike="noStrike" kern="1200" cap="none" spc="0" normalizeH="0" baseline="0">
                <a:ln>
                  <a:noFill/>
                </a:ln>
                <a:effectLst/>
                <a:uLnTx/>
                <a:uFillTx/>
                <a:latin typeface="Garamond"/>
              </a:rPr>
              <a:t> cours, pourrez alors soit la télécharger et la téléverser ensuite à l’endroit désiré, soit utiliser l’URL de l’activité pour ce faire. C’est également possible via les options </a:t>
            </a:r>
            <a:r>
              <a:rPr lang="fr-BE" sz="1100">
                <a:latin typeface="Garamond"/>
              </a:rPr>
              <a:t>d’import-export</a:t>
            </a:r>
            <a:r>
              <a:rPr kumimoji="0" lang="fr-BE" sz="1100" i="0" u="none" strike="noStrike" kern="1200" cap="none" spc="0" normalizeH="0" baseline="0">
                <a:ln>
                  <a:noFill/>
                </a:ln>
                <a:effectLst/>
                <a:uLnTx/>
                <a:uFillTx/>
                <a:latin typeface="Garamond"/>
              </a:rPr>
              <a:t> de Moodle. Il est également prévu qu’une </a:t>
            </a:r>
            <a:r>
              <a:rPr kumimoji="0" lang="fr-BE" sz="1100" i="0" u="none" strike="noStrike" kern="1200" cap="none" spc="0" normalizeH="0" baseline="0">
                <a:ln>
                  <a:noFill/>
                </a:ln>
                <a:effectLst/>
                <a:uLnTx/>
                <a:uFillTx/>
                <a:latin typeface="Garamond"/>
                <a:hlinkClick r:id="rId2">
                  <a:extLst>
                    <a:ext uri="{A12FA001-AC4F-418D-AE19-62706E023703}">
                      <ahyp:hlinkClr xmlns:ahyp="http://schemas.microsoft.com/office/drawing/2018/hyperlinkcolor" val="tx"/>
                    </a:ext>
                  </a:extLst>
                </a:hlinkClick>
              </a:rPr>
              <a:t>centralisation d’activités réutilisables</a:t>
            </a:r>
            <a:r>
              <a:rPr kumimoji="0" lang="fr-BE" sz="1100" i="0" u="none" strike="noStrike" kern="1200" cap="none" spc="0" normalizeH="0" baseline="0">
                <a:ln>
                  <a:noFill/>
                </a:ln>
                <a:effectLst/>
                <a:uLnTx/>
                <a:uFillTx/>
                <a:latin typeface="Garamond"/>
              </a:rPr>
              <a:t> soit mis en place par H5P.</a:t>
            </a:r>
            <a:endParaRPr lang="fr-BE" sz="1100" i="0" u="none" strike="noStrike" kern="1200" cap="none" spc="0" normalizeH="0" baseline="0">
              <a:ln>
                <a:noFill/>
              </a:ln>
              <a:effectLst/>
              <a:uLnTx/>
              <a:uFillTx/>
              <a:latin typeface="Garamond"/>
            </a:endParaRPr>
          </a:p>
          <a:p>
            <a:pPr lvl="2" algn="just">
              <a:lnSpc>
                <a:spcPct val="120000"/>
              </a:lnSpc>
              <a:buFont typeface="Courier New" panose="02070309020205020404" pitchFamily="49" charset="0"/>
              <a:buChar char="o"/>
            </a:pPr>
            <a:endParaRPr lang="fr-FR" sz="1100"/>
          </a:p>
          <a:p>
            <a:pPr lvl="2" algn="just">
              <a:buFont typeface="Courier New" panose="02070309020205020404" pitchFamily="49" charset="0"/>
              <a:buChar char="o"/>
            </a:pPr>
            <a:endParaRPr lang="fr-FR" sz="2800"/>
          </a:p>
        </p:txBody>
      </p:sp>
      <p:sp>
        <p:nvSpPr>
          <p:cNvPr id="7" name="ZoneTexte 6">
            <a:extLst>
              <a:ext uri="{FF2B5EF4-FFF2-40B4-BE49-F238E27FC236}">
                <a16:creationId xmlns:a16="http://schemas.microsoft.com/office/drawing/2014/main" id="{53E43D82-E26F-7B35-A90C-97DDEE33B4C0}"/>
              </a:ext>
            </a:extLst>
          </p:cNvPr>
          <p:cNvSpPr txBox="1"/>
          <p:nvPr/>
        </p:nvSpPr>
        <p:spPr>
          <a:xfrm>
            <a:off x="5313710" y="513122"/>
            <a:ext cx="1386249" cy="461665"/>
          </a:xfrm>
          <a:prstGeom prst="rect">
            <a:avLst/>
          </a:prstGeom>
          <a:noFill/>
        </p:spPr>
        <p:txBody>
          <a:bodyPr wrap="square" rtlCol="0">
            <a:spAutoFit/>
          </a:bodyPr>
          <a:lstStyle/>
          <a:p>
            <a:pPr algn="ctr"/>
            <a:r>
              <a:rPr lang="fr-BE" sz="2400" b="1">
                <a:solidFill>
                  <a:srgbClr val="9B0B38"/>
                </a:solidFill>
                <a:latin typeface="Montserrat" panose="00000500000000000000" pitchFamily="2" charset="0"/>
              </a:rPr>
              <a:t>N° 4</a:t>
            </a:r>
          </a:p>
        </p:txBody>
      </p:sp>
      <p:sp>
        <p:nvSpPr>
          <p:cNvPr id="9" name="ZoneTexte 8">
            <a:extLst>
              <a:ext uri="{FF2B5EF4-FFF2-40B4-BE49-F238E27FC236}">
                <a16:creationId xmlns:a16="http://schemas.microsoft.com/office/drawing/2014/main" id="{9F95469D-403C-73E5-8037-FB2C042DD525}"/>
              </a:ext>
            </a:extLst>
          </p:cNvPr>
          <p:cNvSpPr txBox="1"/>
          <p:nvPr/>
        </p:nvSpPr>
        <p:spPr>
          <a:xfrm>
            <a:off x="5272271" y="86185"/>
            <a:ext cx="1114243" cy="246221"/>
          </a:xfrm>
          <a:prstGeom prst="rect">
            <a:avLst/>
          </a:prstGeom>
          <a:noFill/>
        </p:spPr>
        <p:txBody>
          <a:bodyPr wrap="square" rtlCol="0">
            <a:spAutoFit/>
          </a:bodyPr>
          <a:lstStyle/>
          <a:p>
            <a:r>
              <a:rPr lang="fr-BE" sz="1000">
                <a:latin typeface="Garamond" panose="02020404030301010803" pitchFamily="18" charset="0"/>
              </a:rPr>
              <a:t>MAJ : 2023-04-07</a:t>
            </a:r>
          </a:p>
        </p:txBody>
      </p:sp>
      <p:sp>
        <p:nvSpPr>
          <p:cNvPr id="15" name="ZoneTexte 14">
            <a:extLst>
              <a:ext uri="{FF2B5EF4-FFF2-40B4-BE49-F238E27FC236}">
                <a16:creationId xmlns:a16="http://schemas.microsoft.com/office/drawing/2014/main" id="{A42E7F48-9E4E-901B-567E-C91FB1FED7E2}"/>
              </a:ext>
            </a:extLst>
          </p:cNvPr>
          <p:cNvSpPr txBox="1"/>
          <p:nvPr/>
        </p:nvSpPr>
        <p:spPr>
          <a:xfrm>
            <a:off x="471488" y="9182100"/>
            <a:ext cx="655320" cy="246221"/>
          </a:xfrm>
          <a:prstGeom prst="rect">
            <a:avLst/>
          </a:prstGeom>
          <a:noFill/>
        </p:spPr>
        <p:txBody>
          <a:bodyPr wrap="square" lIns="91440" tIns="45720" rIns="91440" bIns="45720" rtlCol="0" anchor="t">
            <a:spAutoFit/>
          </a:bodyPr>
          <a:lstStyle/>
          <a:p>
            <a:r>
              <a:rPr lang="fr-BE" sz="1000">
                <a:latin typeface="Garamond"/>
              </a:rPr>
              <a:t>Page 6/7</a:t>
            </a:r>
            <a:endParaRPr lang="fr-BE" sz="1000">
              <a:latin typeface="Garamond" panose="02020404030301010803" pitchFamily="18" charset="0"/>
            </a:endParaRPr>
          </a:p>
        </p:txBody>
      </p:sp>
    </p:spTree>
    <p:extLst>
      <p:ext uri="{BB962C8B-B14F-4D97-AF65-F5344CB8AC3E}">
        <p14:creationId xmlns:p14="http://schemas.microsoft.com/office/powerpoint/2010/main" val="18916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7C867F-9652-3967-7C39-1F08E6B67F86}"/>
              </a:ext>
            </a:extLst>
          </p:cNvPr>
          <p:cNvSpPr>
            <a:spLocks noGrp="1"/>
          </p:cNvSpPr>
          <p:nvPr>
            <p:ph type="ctrTitle"/>
          </p:nvPr>
        </p:nvSpPr>
        <p:spPr>
          <a:xfrm>
            <a:off x="2927894" y="163512"/>
            <a:ext cx="2570081" cy="1160887"/>
          </a:xfrm>
        </p:spPr>
        <p:txBody>
          <a:bodyPr/>
          <a:lstStyle/>
          <a:p>
            <a:r>
              <a:rPr lang="fr-BE" sz="2200"/>
              <a:t>Scenario </a:t>
            </a:r>
            <a:r>
              <a:rPr lang="fr-BE" sz="2200" err="1"/>
              <a:t>pedagogique</a:t>
            </a:r>
            <a:r>
              <a:rPr lang="fr-BE" sz="2200"/>
              <a:t> </a:t>
            </a:r>
          </a:p>
        </p:txBody>
      </p:sp>
      <p:sp>
        <p:nvSpPr>
          <p:cNvPr id="4" name="Espace réservé du texte 3">
            <a:extLst>
              <a:ext uri="{FF2B5EF4-FFF2-40B4-BE49-F238E27FC236}">
                <a16:creationId xmlns:a16="http://schemas.microsoft.com/office/drawing/2014/main" id="{267DB49A-529A-885A-0362-1ADE68E866A1}"/>
              </a:ext>
            </a:extLst>
          </p:cNvPr>
          <p:cNvSpPr>
            <a:spLocks noGrp="1"/>
          </p:cNvSpPr>
          <p:nvPr>
            <p:ph type="body" sz="quarter" idx="14"/>
          </p:nvPr>
        </p:nvSpPr>
        <p:spPr>
          <a:xfrm>
            <a:off x="471488" y="1614125"/>
            <a:ext cx="5915026" cy="585787"/>
          </a:xfrm>
        </p:spPr>
        <p:txBody>
          <a:bodyPr/>
          <a:lstStyle/>
          <a:p>
            <a:pPr>
              <a:lnSpc>
                <a:spcPct val="150000"/>
              </a:lnSpc>
            </a:pPr>
            <a:r>
              <a:rPr lang="fr-BE"/>
              <a:t>Introduction à H5P, la boîte à outils complémentaire à Moodle</a:t>
            </a:r>
          </a:p>
        </p:txBody>
      </p:sp>
      <p:sp>
        <p:nvSpPr>
          <p:cNvPr id="6" name="Espace réservé du texte 5">
            <a:extLst>
              <a:ext uri="{FF2B5EF4-FFF2-40B4-BE49-F238E27FC236}">
                <a16:creationId xmlns:a16="http://schemas.microsoft.com/office/drawing/2014/main" id="{41459EEB-E39C-3302-CCFA-7B0DA5B7FCF3}"/>
              </a:ext>
            </a:extLst>
          </p:cNvPr>
          <p:cNvSpPr>
            <a:spLocks noGrp="1"/>
          </p:cNvSpPr>
          <p:nvPr>
            <p:ph type="body" sz="quarter" idx="16"/>
          </p:nvPr>
        </p:nvSpPr>
        <p:spPr>
          <a:xfrm>
            <a:off x="471487" y="2642903"/>
            <a:ext cx="5915025" cy="6539197"/>
          </a:xfrm>
        </p:spPr>
        <p:txBody>
          <a:bodyPr vert="horz" lIns="91440" tIns="45720" rIns="91440" bIns="45720" rtlCol="0" anchor="t">
            <a:normAutofit/>
          </a:bodyPr>
          <a:lstStyle/>
          <a:p>
            <a:pPr marL="342900" indent="-342900" algn="just">
              <a:lnSpc>
                <a:spcPct val="100000"/>
              </a:lnSpc>
              <a:spcBef>
                <a:spcPts val="375"/>
              </a:spcBef>
              <a:buFont typeface="+mj-lt"/>
              <a:buAutoNum type="arabicPeriod" startAt="6"/>
              <a:defRPr/>
            </a:pPr>
            <a:r>
              <a:rPr kumimoji="0" lang="fr-BE" sz="1400" b="1" i="0" u="none" strike="noStrike" kern="1200" cap="none" spc="0" normalizeH="0" baseline="0">
                <a:ln>
                  <a:noFill/>
                </a:ln>
                <a:solidFill>
                  <a:prstClr val="black"/>
                </a:solidFill>
                <a:effectLst/>
                <a:uLnTx/>
                <a:uFillTx/>
                <a:latin typeface="Garamond" panose="02020404030301010803" pitchFamily="18" charset="0"/>
                <a:ea typeface="+mn-ea"/>
                <a:cs typeface="+mn-cs"/>
              </a:rPr>
              <a:t>Les alternatives</a:t>
            </a:r>
          </a:p>
          <a:p>
            <a:pPr marL="0" indent="0" algn="just">
              <a:lnSpc>
                <a:spcPct val="100000"/>
              </a:lnSpc>
              <a:spcBef>
                <a:spcPts val="375"/>
              </a:spcBef>
              <a:buNone/>
              <a:defRPr/>
            </a:pPr>
            <a:r>
              <a:rPr kumimoji="0" lang="fr-FR" sz="1100" i="0" u="none" strike="noStrike" kern="1200" cap="none" spc="0" normalizeH="0" baseline="0">
                <a:ln>
                  <a:noFill/>
                </a:ln>
                <a:solidFill>
                  <a:prstClr val="black"/>
                </a:solidFill>
                <a:effectLst/>
                <a:uLnTx/>
                <a:uFillTx/>
                <a:latin typeface="Garamond" panose="02020404030301010803" pitchFamily="18" charset="0"/>
                <a:ea typeface="+mn-ea"/>
                <a:cs typeface="+mn-cs"/>
              </a:rPr>
              <a:t>H5P est clairement un outil très pratique puisqu'il est intégré à Moodle. Cependant, des alternatives existent pour réaliser des contenus interactifs hors Moodle, ou à intégrer via l’</a:t>
            </a:r>
            <a:r>
              <a:rPr kumimoji="0" lang="fr-FR" sz="1100" i="0" u="none" strike="noStrike" kern="1200" cap="none" spc="0" normalizeH="0" baseline="0" err="1">
                <a:ln>
                  <a:noFill/>
                </a:ln>
                <a:solidFill>
                  <a:prstClr val="black"/>
                </a:solidFill>
                <a:effectLst/>
                <a:uLnTx/>
                <a:uFillTx/>
                <a:latin typeface="Garamond" panose="02020404030301010803" pitchFamily="18" charset="0"/>
                <a:ea typeface="+mn-ea"/>
                <a:cs typeface="+mn-cs"/>
              </a:rPr>
              <a:t>inframe</a:t>
            </a:r>
            <a:r>
              <a:rPr kumimoji="0" lang="fr-FR" sz="1100" i="0" u="none" strike="noStrike" kern="1200" cap="none" spc="0" normalizeH="0" baseline="0">
                <a:ln>
                  <a:noFill/>
                </a:ln>
                <a:solidFill>
                  <a:prstClr val="black"/>
                </a:solidFill>
                <a:effectLst/>
                <a:uLnTx/>
                <a:uFillTx/>
                <a:latin typeface="Garamond" panose="02020404030301010803" pitchFamily="18" charset="0"/>
                <a:ea typeface="+mn-ea"/>
                <a:cs typeface="+mn-cs"/>
              </a:rPr>
              <a:t> </a:t>
            </a:r>
            <a:r>
              <a:rPr kumimoji="0" lang="fr-FR" sz="1100" i="0" u="none" strike="noStrike" kern="1200" cap="none" spc="0" normalizeH="0" baseline="0" err="1">
                <a:ln>
                  <a:noFill/>
                </a:ln>
                <a:solidFill>
                  <a:prstClr val="black"/>
                </a:solidFill>
                <a:effectLst/>
                <a:uLnTx/>
                <a:uFillTx/>
                <a:latin typeface="Garamond" panose="02020404030301010803" pitchFamily="18" charset="0"/>
                <a:ea typeface="+mn-ea"/>
                <a:cs typeface="+mn-cs"/>
              </a:rPr>
              <a:t>embedder</a:t>
            </a:r>
            <a:r>
              <a:rPr kumimoji="0" lang="fr-FR" sz="1100" i="0" u="none" strike="noStrike" kern="1200" cap="none" spc="0" normalizeH="0" baseline="0">
                <a:ln>
                  <a:noFill/>
                </a:ln>
                <a:solidFill>
                  <a:prstClr val="black"/>
                </a:solidFill>
                <a:effectLst/>
                <a:uLnTx/>
                <a:uFillTx/>
                <a:latin typeface="Garamond" panose="02020404030301010803" pitchFamily="18" charset="0"/>
                <a:ea typeface="+mn-ea"/>
                <a:cs typeface="+mn-cs"/>
              </a:rPr>
              <a:t> par exemple, si vous cherchez une esthétique ou une fonctionnalité précise qu’H5P ne propose pas.</a:t>
            </a:r>
            <a:endParaRPr kumimoji="0" lang="fr-BE" sz="1100" i="0" u="none" strike="noStrike" kern="1200" cap="none" spc="0" normalizeH="0" baseline="0">
              <a:ln>
                <a:noFill/>
              </a:ln>
              <a:solidFill>
                <a:prstClr val="black"/>
              </a:solidFill>
              <a:effectLst/>
              <a:uLnTx/>
              <a:uFillTx/>
              <a:latin typeface="Garamond" panose="02020404030301010803" pitchFamily="18" charset="0"/>
              <a:ea typeface="+mn-ea"/>
              <a:cs typeface="+mn-cs"/>
            </a:endParaRPr>
          </a:p>
          <a:p>
            <a:pPr marL="685800" lvl="1" indent="-342900" algn="just">
              <a:lnSpc>
                <a:spcPct val="100000"/>
              </a:lnSpc>
              <a:buFont typeface="+mj-lt"/>
              <a:buAutoNum type="alphaUcPeriod"/>
              <a:defRPr/>
            </a:pPr>
            <a:r>
              <a:rPr lang="fr-BE" sz="1100" u="sng">
                <a:solidFill>
                  <a:prstClr val="black"/>
                </a:solidFill>
              </a:rPr>
              <a:t>Lignes du temps interactives</a:t>
            </a:r>
          </a:p>
          <a:p>
            <a:pPr lvl="2" algn="just">
              <a:lnSpc>
                <a:spcPct val="100000"/>
              </a:lnSpc>
              <a:defRPr/>
            </a:pPr>
            <a:r>
              <a:rPr lang="fr-FR" sz="1100" err="1">
                <a:solidFill>
                  <a:prstClr val="black"/>
                </a:solidFill>
              </a:rPr>
              <a:t>TimelineJS</a:t>
            </a:r>
            <a:r>
              <a:rPr lang="fr-FR" sz="1100">
                <a:solidFill>
                  <a:prstClr val="black"/>
                </a:solidFill>
              </a:rPr>
              <a:t> (gratuit, données encodées dans une feuille Google </a:t>
            </a:r>
            <a:r>
              <a:rPr lang="fr-FR" sz="1100" err="1">
                <a:solidFill>
                  <a:prstClr val="black"/>
                </a:solidFill>
              </a:rPr>
              <a:t>sheet</a:t>
            </a:r>
            <a:r>
              <a:rPr lang="fr-FR" sz="1100">
                <a:solidFill>
                  <a:prstClr val="black"/>
                </a:solidFill>
              </a:rPr>
              <a:t>) ​</a:t>
            </a:r>
          </a:p>
          <a:p>
            <a:pPr lvl="2" algn="just">
              <a:lnSpc>
                <a:spcPct val="100000"/>
              </a:lnSpc>
              <a:defRPr/>
            </a:pPr>
            <a:r>
              <a:rPr lang="fr-FR" sz="1100" err="1">
                <a:solidFill>
                  <a:prstClr val="black"/>
                </a:solidFill>
              </a:rPr>
              <a:t>Sutori</a:t>
            </a:r>
            <a:r>
              <a:rPr lang="fr-FR" sz="1100">
                <a:solidFill>
                  <a:prstClr val="black"/>
                </a:solidFill>
              </a:rPr>
              <a:t> (version gratuite limitée à du texte et des images)</a:t>
            </a:r>
            <a:endParaRPr lang="fr-BE" sz="1100">
              <a:solidFill>
                <a:prstClr val="black"/>
              </a:solidFill>
            </a:endParaRPr>
          </a:p>
          <a:p>
            <a:pPr marL="685800" lvl="1" indent="-342900" algn="just">
              <a:lnSpc>
                <a:spcPct val="100000"/>
              </a:lnSpc>
              <a:buFont typeface="+mj-lt"/>
              <a:buAutoNum type="alphaUcPeriod"/>
              <a:defRPr/>
            </a:pPr>
            <a:r>
              <a:rPr kumimoji="0" lang="fr-BE" sz="1100" i="0" u="sng" strike="noStrike" kern="1200" cap="none" spc="0" normalizeH="0" baseline="0">
                <a:ln>
                  <a:noFill/>
                </a:ln>
                <a:solidFill>
                  <a:prstClr val="black"/>
                </a:solidFill>
                <a:effectLst/>
                <a:uLnTx/>
                <a:uFillTx/>
                <a:latin typeface="Garamond" panose="02020404030301010803" pitchFamily="18" charset="0"/>
                <a:ea typeface="+mn-ea"/>
                <a:cs typeface="+mn-cs"/>
              </a:rPr>
              <a:t>Vidéo interactives</a:t>
            </a:r>
            <a:endParaRPr lang="fr-BE" sz="1100" i="0" u="sng" strike="noStrike" kern="1200" cap="none" spc="0" normalizeH="0" baseline="0">
              <a:ln>
                <a:noFill/>
              </a:ln>
              <a:effectLst/>
              <a:uLnTx/>
              <a:uFillTx/>
              <a:latin typeface="Garamond" panose="02020404030301010803" pitchFamily="18" charset="0"/>
            </a:endParaRPr>
          </a:p>
          <a:p>
            <a:pPr lvl="2" algn="just">
              <a:lnSpc>
                <a:spcPct val="100000"/>
              </a:lnSpc>
              <a:defRPr/>
            </a:pPr>
            <a:r>
              <a:rPr kumimoji="0" lang="fr-FR" sz="1100" i="0" strike="noStrike" kern="1200" cap="none" spc="0" normalizeH="0" baseline="0" err="1">
                <a:ln>
                  <a:noFill/>
                </a:ln>
                <a:solidFill>
                  <a:prstClr val="black"/>
                </a:solidFill>
                <a:effectLst/>
                <a:uLnTx/>
                <a:uFillTx/>
                <a:latin typeface="Garamond" panose="02020404030301010803" pitchFamily="18" charset="0"/>
                <a:ea typeface="+mn-ea"/>
                <a:cs typeface="+mn-cs"/>
              </a:rPr>
              <a:t>EDPuzzle</a:t>
            </a:r>
            <a:r>
              <a:rPr kumimoji="0" lang="fr-FR" sz="1100" i="0" strike="noStrike" kern="1200" cap="none" spc="0" normalizeH="0" baseline="0">
                <a:ln>
                  <a:noFill/>
                </a:ln>
                <a:solidFill>
                  <a:prstClr val="black"/>
                </a:solidFill>
                <a:effectLst/>
                <a:uLnTx/>
                <a:uFillTx/>
                <a:latin typeface="Garamond" panose="02020404030301010803" pitchFamily="18" charset="0"/>
                <a:ea typeface="+mn-ea"/>
                <a:cs typeface="+mn-cs"/>
              </a:rPr>
              <a:t> (gratuit jusqu'à 20 vidéos)</a:t>
            </a:r>
          </a:p>
          <a:p>
            <a:pPr lvl="2" algn="just">
              <a:lnSpc>
                <a:spcPct val="100000"/>
              </a:lnSpc>
              <a:defRPr/>
            </a:pPr>
            <a:r>
              <a:rPr kumimoji="0" lang="fr-FR" sz="1100" i="0" strike="noStrike" kern="1200" cap="none" spc="0" normalizeH="0" baseline="0" err="1">
                <a:ln>
                  <a:noFill/>
                </a:ln>
                <a:solidFill>
                  <a:prstClr val="black"/>
                </a:solidFill>
                <a:effectLst/>
                <a:uLnTx/>
                <a:uFillTx/>
                <a:latin typeface="Garamond" panose="02020404030301010803" pitchFamily="18" charset="0"/>
                <a:ea typeface="+mn-ea"/>
                <a:cs typeface="+mn-cs"/>
              </a:rPr>
              <a:t>Playposit</a:t>
            </a:r>
            <a:r>
              <a:rPr kumimoji="0" lang="fr-FR" sz="1100" i="0" strike="noStrike" kern="1200" cap="none" spc="0" normalizeH="0" baseline="0">
                <a:ln>
                  <a:noFill/>
                </a:ln>
                <a:solidFill>
                  <a:prstClr val="black"/>
                </a:solidFill>
                <a:effectLst/>
                <a:uLnTx/>
                <a:uFillTx/>
                <a:latin typeface="Garamond" panose="02020404030301010803" pitchFamily="18" charset="0"/>
                <a:ea typeface="+mn-ea"/>
                <a:cs typeface="+mn-cs"/>
              </a:rPr>
              <a:t> (gratuit jusqu'à 100 vues mensuelles)</a:t>
            </a:r>
            <a:endParaRPr kumimoji="0" lang="fr-BE" sz="1100" i="0" strike="noStrike" kern="1200" cap="none" spc="0" normalizeH="0" baseline="0">
              <a:ln>
                <a:noFill/>
              </a:ln>
              <a:solidFill>
                <a:prstClr val="black"/>
              </a:solidFill>
              <a:effectLst/>
              <a:uLnTx/>
              <a:uFillTx/>
              <a:latin typeface="Garamond" panose="02020404030301010803" pitchFamily="18" charset="0"/>
              <a:ea typeface="+mn-ea"/>
              <a:cs typeface="+mn-cs"/>
            </a:endParaRPr>
          </a:p>
          <a:p>
            <a:pPr marL="685800" lvl="1" indent="-342900" algn="just">
              <a:lnSpc>
                <a:spcPct val="100000"/>
              </a:lnSpc>
              <a:buFont typeface="+mj-lt"/>
              <a:buAutoNum type="alphaUcPeriod"/>
              <a:defRPr/>
            </a:pPr>
            <a:r>
              <a:rPr lang="fr-BE" sz="1100" u="sng">
                <a:solidFill>
                  <a:prstClr val="black"/>
                </a:solidFill>
              </a:rPr>
              <a:t>Livre interactif</a:t>
            </a:r>
          </a:p>
          <a:p>
            <a:pPr lvl="2" algn="just">
              <a:lnSpc>
                <a:spcPct val="100000"/>
              </a:lnSpc>
              <a:defRPr/>
            </a:pPr>
            <a:r>
              <a:rPr lang="fr-BE" sz="1100" err="1">
                <a:solidFill>
                  <a:prstClr val="black"/>
                </a:solidFill>
              </a:rPr>
              <a:t>BookCreator</a:t>
            </a:r>
            <a:r>
              <a:rPr lang="fr-BE" sz="1100">
                <a:solidFill>
                  <a:prstClr val="black"/>
                </a:solidFill>
              </a:rPr>
              <a:t> (gratuit)</a:t>
            </a:r>
          </a:p>
          <a:p>
            <a:pPr lvl="2" algn="just">
              <a:lnSpc>
                <a:spcPct val="100000"/>
              </a:lnSpc>
              <a:defRPr/>
            </a:pPr>
            <a:r>
              <a:rPr lang="fr-BE" sz="1100" err="1">
                <a:solidFill>
                  <a:prstClr val="black"/>
                </a:solidFill>
              </a:rPr>
              <a:t>Articulate</a:t>
            </a:r>
            <a:r>
              <a:rPr lang="fr-BE" sz="1100">
                <a:solidFill>
                  <a:prstClr val="black"/>
                </a:solidFill>
              </a:rPr>
              <a:t> Rise (payant)</a:t>
            </a:r>
          </a:p>
          <a:p>
            <a:pPr lvl="2" algn="just">
              <a:lnSpc>
                <a:spcPct val="100000"/>
              </a:lnSpc>
              <a:defRPr/>
            </a:pPr>
            <a:r>
              <a:rPr lang="fr-BE" sz="1100" err="1">
                <a:latin typeface="Garamond"/>
              </a:rPr>
              <a:t>PressBook</a:t>
            </a:r>
            <a:r>
              <a:rPr lang="fr-BE" sz="1100">
                <a:latin typeface="Garamond"/>
              </a:rPr>
              <a:t> (gratuit/licence </a:t>
            </a:r>
            <a:r>
              <a:rPr lang="fr-BE" sz="1100" err="1">
                <a:latin typeface="Garamond"/>
              </a:rPr>
              <a:t>UCLouvain</a:t>
            </a:r>
            <a:r>
              <a:rPr lang="fr-BE" sz="1100">
                <a:latin typeface="Garamond"/>
              </a:rPr>
              <a:t> ?)</a:t>
            </a:r>
          </a:p>
          <a:p>
            <a:pPr marL="685800" lvl="1" indent="-342900" algn="just">
              <a:lnSpc>
                <a:spcPct val="100000"/>
              </a:lnSpc>
              <a:buFont typeface="+mj-lt"/>
              <a:buAutoNum type="alphaUcPeriod"/>
              <a:defRPr/>
            </a:pPr>
            <a:r>
              <a:rPr kumimoji="0" lang="fr-BE" sz="1100" i="0" u="sng" strike="noStrike" kern="1200" cap="none" spc="0" normalizeH="0" baseline="0">
                <a:ln>
                  <a:noFill/>
                </a:ln>
                <a:solidFill>
                  <a:prstClr val="black"/>
                </a:solidFill>
                <a:effectLst/>
                <a:uLnTx/>
                <a:uFillTx/>
                <a:latin typeface="Garamond" panose="02020404030301010803" pitchFamily="18" charset="0"/>
                <a:ea typeface="+mn-ea"/>
                <a:cs typeface="+mn-cs"/>
              </a:rPr>
              <a:t>Présentation interactive</a:t>
            </a:r>
          </a:p>
          <a:p>
            <a:pPr lvl="2" algn="just">
              <a:lnSpc>
                <a:spcPct val="100000"/>
              </a:lnSpc>
              <a:defRPr/>
            </a:pPr>
            <a:r>
              <a:rPr kumimoji="0" lang="fr-BE" sz="1100" i="0" strike="noStrike" kern="1200" cap="none" spc="0" normalizeH="0" baseline="0">
                <a:ln>
                  <a:noFill/>
                </a:ln>
                <a:solidFill>
                  <a:prstClr val="black"/>
                </a:solidFill>
                <a:effectLst/>
                <a:uLnTx/>
                <a:uFillTx/>
                <a:latin typeface="Garamond" panose="02020404030301010803" pitchFamily="18" charset="0"/>
                <a:ea typeface="+mn-ea"/>
                <a:cs typeface="+mn-cs"/>
              </a:rPr>
              <a:t>Genial.ly (gratuit) </a:t>
            </a:r>
          </a:p>
          <a:p>
            <a:pPr lvl="2" algn="just">
              <a:lnSpc>
                <a:spcPct val="100000"/>
              </a:lnSpc>
              <a:defRPr/>
            </a:pPr>
            <a:r>
              <a:rPr kumimoji="0" lang="fr-BE" sz="1100" i="0" strike="noStrike" kern="1200" cap="none" spc="0" normalizeH="0" baseline="0" err="1">
                <a:ln>
                  <a:noFill/>
                </a:ln>
                <a:solidFill>
                  <a:prstClr val="black"/>
                </a:solidFill>
                <a:effectLst/>
                <a:uLnTx/>
                <a:uFillTx/>
                <a:latin typeface="Garamond" panose="02020404030301010803" pitchFamily="18" charset="0"/>
                <a:ea typeface="+mn-ea"/>
                <a:cs typeface="+mn-cs"/>
              </a:rPr>
              <a:t>Readfold</a:t>
            </a:r>
            <a:r>
              <a:rPr kumimoji="0" lang="fr-BE" sz="1100" i="0" strike="noStrike" kern="1200" cap="none" spc="0" normalizeH="0" baseline="0">
                <a:ln>
                  <a:noFill/>
                </a:ln>
                <a:solidFill>
                  <a:prstClr val="black"/>
                </a:solidFill>
                <a:effectLst/>
                <a:uLnTx/>
                <a:uFillTx/>
                <a:latin typeface="Garamond" panose="02020404030301010803" pitchFamily="18" charset="0"/>
                <a:ea typeface="+mn-ea"/>
                <a:cs typeface="+mn-cs"/>
              </a:rPr>
              <a:t> (gratuit)​</a:t>
            </a:r>
          </a:p>
          <a:p>
            <a:pPr lvl="2" algn="just">
              <a:lnSpc>
                <a:spcPct val="100000"/>
              </a:lnSpc>
              <a:defRPr/>
            </a:pPr>
            <a:r>
              <a:rPr kumimoji="0" lang="fr-BE" sz="1100" i="0" strike="noStrike" kern="1200" cap="none" spc="0" normalizeH="0" baseline="0">
                <a:ln>
                  <a:noFill/>
                </a:ln>
                <a:solidFill>
                  <a:prstClr val="black"/>
                </a:solidFill>
                <a:effectLst/>
                <a:uLnTx/>
                <a:uFillTx/>
                <a:latin typeface="Garamond" panose="02020404030301010803" pitchFamily="18" charset="0"/>
                <a:ea typeface="+mn-ea"/>
                <a:cs typeface="+mn-cs"/>
              </a:rPr>
              <a:t>Microsoft Sway (dans la suite Microsoft online)</a:t>
            </a:r>
          </a:p>
          <a:p>
            <a:pPr lvl="2" algn="just">
              <a:lnSpc>
                <a:spcPct val="100000"/>
              </a:lnSpc>
              <a:defRPr/>
            </a:pPr>
            <a:r>
              <a:rPr kumimoji="0" lang="fr-BE" sz="1100" i="0" strike="noStrike" kern="1200" cap="none" spc="0" normalizeH="0" baseline="0" err="1">
                <a:ln>
                  <a:noFill/>
                </a:ln>
                <a:solidFill>
                  <a:prstClr val="black"/>
                </a:solidFill>
                <a:effectLst/>
                <a:uLnTx/>
                <a:uFillTx/>
                <a:latin typeface="Garamond" panose="02020404030301010803" pitchFamily="18" charset="0"/>
                <a:ea typeface="+mn-ea"/>
                <a:cs typeface="+mn-cs"/>
              </a:rPr>
              <a:t>Articulate</a:t>
            </a:r>
            <a:r>
              <a:rPr kumimoji="0" lang="fr-BE" sz="1100" i="0" strike="noStrike" kern="1200" cap="none" spc="0" normalizeH="0" baseline="0">
                <a:ln>
                  <a:noFill/>
                </a:ln>
                <a:solidFill>
                  <a:prstClr val="black"/>
                </a:solidFill>
                <a:effectLst/>
                <a:uLnTx/>
                <a:uFillTx/>
                <a:latin typeface="Garamond" panose="02020404030301010803" pitchFamily="18" charset="0"/>
                <a:ea typeface="+mn-ea"/>
                <a:cs typeface="+mn-cs"/>
              </a:rPr>
              <a:t> Rise (payant)​</a:t>
            </a:r>
          </a:p>
          <a:p>
            <a:pPr marL="342900" indent="-342900" algn="just">
              <a:lnSpc>
                <a:spcPct val="100000"/>
              </a:lnSpc>
              <a:spcBef>
                <a:spcPts val="375"/>
              </a:spcBef>
              <a:buFont typeface="+mj-lt"/>
              <a:buAutoNum type="arabicPeriod" startAt="7"/>
              <a:defRPr/>
            </a:pPr>
            <a:r>
              <a:rPr kumimoji="0" lang="fr-BE" sz="1400" b="1" i="0" u="none" strike="noStrike" kern="1200" cap="none" spc="0" normalizeH="0" baseline="0">
                <a:ln>
                  <a:noFill/>
                </a:ln>
                <a:solidFill>
                  <a:prstClr val="black"/>
                </a:solidFill>
                <a:effectLst/>
                <a:uLnTx/>
                <a:uFillTx/>
                <a:latin typeface="Garamond" panose="02020404030301010803" pitchFamily="18" charset="0"/>
                <a:ea typeface="+mn-ea"/>
                <a:cs typeface="+mn-cs"/>
              </a:rPr>
              <a:t>Temps de questions-réponses</a:t>
            </a:r>
          </a:p>
          <a:p>
            <a:pPr marL="228600" indent="-228600" algn="just">
              <a:lnSpc>
                <a:spcPct val="100000"/>
              </a:lnSpc>
              <a:spcBef>
                <a:spcPts val="375"/>
              </a:spcBef>
              <a:buFont typeface="+mj-lt"/>
              <a:buAutoNum type="arabicPeriod" startAt="4"/>
              <a:defRPr/>
            </a:pPr>
            <a:endParaRPr lang="fr-BE" sz="1400" b="1" noProof="0">
              <a:solidFill>
                <a:prstClr val="black"/>
              </a:solidFill>
            </a:endParaRPr>
          </a:p>
          <a:p>
            <a:pPr marL="0" indent="0" algn="just">
              <a:lnSpc>
                <a:spcPct val="100000"/>
              </a:lnSpc>
              <a:spcBef>
                <a:spcPts val="375"/>
              </a:spcBef>
              <a:buNone/>
              <a:defRPr/>
            </a:pPr>
            <a:endParaRPr lang="fr-BE" sz="1100"/>
          </a:p>
          <a:p>
            <a:pPr marL="0" indent="0" algn="just">
              <a:lnSpc>
                <a:spcPct val="100000"/>
              </a:lnSpc>
              <a:spcBef>
                <a:spcPts val="375"/>
              </a:spcBef>
              <a:buNone/>
              <a:defRPr/>
            </a:pPr>
            <a:endParaRPr lang="fr-BE" sz="1100"/>
          </a:p>
          <a:p>
            <a:pPr marL="0" indent="0" algn="just">
              <a:lnSpc>
                <a:spcPct val="100000"/>
              </a:lnSpc>
              <a:spcBef>
                <a:spcPts val="375"/>
              </a:spcBef>
              <a:buNone/>
              <a:defRPr/>
            </a:pPr>
            <a:r>
              <a:rPr lang="fr-BE" sz="1100"/>
              <a:t>Un problème de paramétrage, un doute ? Rendez-vous sur la </a:t>
            </a:r>
            <a:r>
              <a:rPr lang="fr-BE" sz="1100">
                <a:hlinkClick r:id="rId2"/>
              </a:rPr>
              <a:t>FAQ de Moodle relative à H5P </a:t>
            </a:r>
            <a:r>
              <a:rPr lang="fr-BE" sz="1100"/>
              <a:t>ou écrivez-nous.</a:t>
            </a:r>
          </a:p>
          <a:p>
            <a:pPr marL="0" indent="0" algn="just">
              <a:lnSpc>
                <a:spcPct val="100000"/>
              </a:lnSpc>
              <a:spcBef>
                <a:spcPts val="375"/>
              </a:spcBef>
              <a:buNone/>
              <a:defRPr/>
            </a:pPr>
            <a:endParaRPr kumimoji="0" lang="fr-BE" sz="1400" b="1" i="0" u="none" strike="noStrike" kern="1200" cap="none" spc="0" normalizeH="0" baseline="0" noProof="0">
              <a:ln>
                <a:noFill/>
              </a:ln>
              <a:solidFill>
                <a:prstClr val="black"/>
              </a:solidFill>
              <a:effectLst/>
              <a:uLnTx/>
              <a:uFillTx/>
              <a:latin typeface="Garamond" panose="02020404030301010803" pitchFamily="18" charset="0"/>
              <a:ea typeface="+mn-ea"/>
              <a:cs typeface="+mn-cs"/>
            </a:endParaRPr>
          </a:p>
          <a:p>
            <a:pPr lvl="2" algn="just">
              <a:lnSpc>
                <a:spcPct val="120000"/>
              </a:lnSpc>
              <a:buFont typeface="Courier New" panose="02070309020205020404" pitchFamily="49" charset="0"/>
              <a:buChar char="o"/>
            </a:pPr>
            <a:endParaRPr lang="fr-FR" sz="1100"/>
          </a:p>
          <a:p>
            <a:pPr lvl="2" algn="just">
              <a:buFont typeface="Courier New" panose="02070309020205020404" pitchFamily="49" charset="0"/>
              <a:buChar char="o"/>
            </a:pPr>
            <a:endParaRPr lang="fr-FR" sz="2800"/>
          </a:p>
        </p:txBody>
      </p:sp>
      <p:sp>
        <p:nvSpPr>
          <p:cNvPr id="7" name="ZoneTexte 6">
            <a:extLst>
              <a:ext uri="{FF2B5EF4-FFF2-40B4-BE49-F238E27FC236}">
                <a16:creationId xmlns:a16="http://schemas.microsoft.com/office/drawing/2014/main" id="{53E43D82-E26F-7B35-A90C-97DDEE33B4C0}"/>
              </a:ext>
            </a:extLst>
          </p:cNvPr>
          <p:cNvSpPr txBox="1"/>
          <p:nvPr/>
        </p:nvSpPr>
        <p:spPr>
          <a:xfrm>
            <a:off x="5313710" y="513122"/>
            <a:ext cx="1386249" cy="461665"/>
          </a:xfrm>
          <a:prstGeom prst="rect">
            <a:avLst/>
          </a:prstGeom>
          <a:noFill/>
        </p:spPr>
        <p:txBody>
          <a:bodyPr wrap="square" rtlCol="0">
            <a:spAutoFit/>
          </a:bodyPr>
          <a:lstStyle/>
          <a:p>
            <a:pPr algn="ctr"/>
            <a:r>
              <a:rPr lang="fr-BE" sz="2400" b="1">
                <a:solidFill>
                  <a:srgbClr val="9B0B38"/>
                </a:solidFill>
                <a:latin typeface="Montserrat" panose="00000500000000000000" pitchFamily="2" charset="0"/>
              </a:rPr>
              <a:t>N° 4</a:t>
            </a:r>
          </a:p>
        </p:txBody>
      </p:sp>
      <p:sp>
        <p:nvSpPr>
          <p:cNvPr id="9" name="ZoneTexte 8">
            <a:extLst>
              <a:ext uri="{FF2B5EF4-FFF2-40B4-BE49-F238E27FC236}">
                <a16:creationId xmlns:a16="http://schemas.microsoft.com/office/drawing/2014/main" id="{9F95469D-403C-73E5-8037-FB2C042DD525}"/>
              </a:ext>
            </a:extLst>
          </p:cNvPr>
          <p:cNvSpPr txBox="1"/>
          <p:nvPr/>
        </p:nvSpPr>
        <p:spPr>
          <a:xfrm>
            <a:off x="5272271" y="86185"/>
            <a:ext cx="1114243" cy="246221"/>
          </a:xfrm>
          <a:prstGeom prst="rect">
            <a:avLst/>
          </a:prstGeom>
          <a:noFill/>
        </p:spPr>
        <p:txBody>
          <a:bodyPr wrap="square" rtlCol="0">
            <a:spAutoFit/>
          </a:bodyPr>
          <a:lstStyle/>
          <a:p>
            <a:r>
              <a:rPr lang="fr-BE" sz="1000">
                <a:latin typeface="Garamond" panose="02020404030301010803" pitchFamily="18" charset="0"/>
              </a:rPr>
              <a:t>MAJ : 2023-04-07</a:t>
            </a:r>
          </a:p>
        </p:txBody>
      </p:sp>
      <p:sp>
        <p:nvSpPr>
          <p:cNvPr id="15" name="ZoneTexte 14">
            <a:extLst>
              <a:ext uri="{FF2B5EF4-FFF2-40B4-BE49-F238E27FC236}">
                <a16:creationId xmlns:a16="http://schemas.microsoft.com/office/drawing/2014/main" id="{A42E7F48-9E4E-901B-567E-C91FB1FED7E2}"/>
              </a:ext>
            </a:extLst>
          </p:cNvPr>
          <p:cNvSpPr txBox="1"/>
          <p:nvPr/>
        </p:nvSpPr>
        <p:spPr>
          <a:xfrm>
            <a:off x="471488" y="9182100"/>
            <a:ext cx="655320" cy="246221"/>
          </a:xfrm>
          <a:prstGeom prst="rect">
            <a:avLst/>
          </a:prstGeom>
          <a:noFill/>
        </p:spPr>
        <p:txBody>
          <a:bodyPr wrap="square" lIns="91440" tIns="45720" rIns="91440" bIns="45720" rtlCol="0" anchor="t">
            <a:spAutoFit/>
          </a:bodyPr>
          <a:lstStyle/>
          <a:p>
            <a:r>
              <a:rPr lang="fr-BE" sz="1000">
                <a:latin typeface="Garamond"/>
              </a:rPr>
              <a:t>Page 7/7</a:t>
            </a:r>
            <a:endParaRPr lang="fr-BE" sz="1000">
              <a:latin typeface="Garamond" panose="02020404030301010803" pitchFamily="18" charset="0"/>
            </a:endParaRPr>
          </a:p>
        </p:txBody>
      </p:sp>
      <p:sp>
        <p:nvSpPr>
          <p:cNvPr id="3" name="ZoneTexte 2">
            <a:extLst>
              <a:ext uri="{FF2B5EF4-FFF2-40B4-BE49-F238E27FC236}">
                <a16:creationId xmlns:a16="http://schemas.microsoft.com/office/drawing/2014/main" id="{0999D1BA-97B1-7587-8C18-D88D9356BABC}"/>
              </a:ext>
            </a:extLst>
          </p:cNvPr>
          <p:cNvSpPr txBox="1"/>
          <p:nvPr/>
        </p:nvSpPr>
        <p:spPr>
          <a:xfrm>
            <a:off x="3345084" y="9033968"/>
            <a:ext cx="3041428" cy="261610"/>
          </a:xfrm>
          <a:prstGeom prst="rect">
            <a:avLst/>
          </a:prstGeom>
          <a:noFill/>
        </p:spPr>
        <p:txBody>
          <a:bodyPr wrap="square" rtlCol="0">
            <a:spAutoFit/>
          </a:bodyPr>
          <a:lstStyle/>
          <a:p>
            <a:pPr algn="ctr"/>
            <a:r>
              <a:rPr lang="fr-BE" sz="1100">
                <a:solidFill>
                  <a:srgbClr val="9B0B38"/>
                </a:solidFill>
                <a:latin typeface="Garamond" panose="02020404030301010803" pitchFamily="18" charset="0"/>
              </a:rPr>
              <a:t>ENSEIGNER-A-DISTANCE@UCLOUVAIN.BE</a:t>
            </a:r>
          </a:p>
        </p:txBody>
      </p:sp>
      <p:pic>
        <p:nvPicPr>
          <p:cNvPr id="5" name="Graphique 4" descr="Envoyer avec un remplissage uni">
            <a:extLst>
              <a:ext uri="{FF2B5EF4-FFF2-40B4-BE49-F238E27FC236}">
                <a16:creationId xmlns:a16="http://schemas.microsoft.com/office/drawing/2014/main" id="{D968AB30-5AB5-809D-762F-73F9B380AFB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27895" y="9029643"/>
            <a:ext cx="351654" cy="351654"/>
          </a:xfrm>
          <a:prstGeom prst="rect">
            <a:avLst/>
          </a:prstGeom>
        </p:spPr>
      </p:pic>
    </p:spTree>
    <p:extLst>
      <p:ext uri="{BB962C8B-B14F-4D97-AF65-F5344CB8AC3E}">
        <p14:creationId xmlns:p14="http://schemas.microsoft.com/office/powerpoint/2010/main" val="15157231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6"/>
</p:tagLst>
</file>

<file path=ppt/tags/tag2.xml><?xml version="1.0" encoding="utf-8"?>
<p:tagLst xmlns:a="http://schemas.openxmlformats.org/drawingml/2006/main" xmlns:r="http://schemas.openxmlformats.org/officeDocument/2006/relationships" xmlns:p="http://schemas.openxmlformats.org/presentationml/2006/main">
  <p:tag name="NUM" val="7"/>
</p:tagLst>
</file>

<file path=ppt/tags/tag3.xml><?xml version="1.0" encoding="utf-8"?>
<p:tagLst xmlns:a="http://schemas.openxmlformats.org/drawingml/2006/main" xmlns:r="http://schemas.openxmlformats.org/officeDocument/2006/relationships" xmlns:p="http://schemas.openxmlformats.org/presentationml/2006/main">
  <p:tag name="NUM" val="8"/>
</p:tagLst>
</file>

<file path=ppt/tags/tag4.xml><?xml version="1.0" encoding="utf-8"?>
<p:tagLst xmlns:a="http://schemas.openxmlformats.org/drawingml/2006/main" xmlns:r="http://schemas.openxmlformats.org/officeDocument/2006/relationships" xmlns:p="http://schemas.openxmlformats.org/presentationml/2006/main">
  <p:tag name="NUM" val="10"/>
</p:tagLst>
</file>

<file path=ppt/tags/tag5.xml><?xml version="1.0" encoding="utf-8"?>
<p:tagLst xmlns:a="http://schemas.openxmlformats.org/drawingml/2006/main" xmlns:r="http://schemas.openxmlformats.org/officeDocument/2006/relationships" xmlns:p="http://schemas.openxmlformats.org/presentationml/2006/main">
  <p:tag name="NUM" val="11"/>
</p:tagLst>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TotalTime>
  <Words>1848</Words>
  <Application>Microsoft Office PowerPoint</Application>
  <PresentationFormat>Format A4 (210 x 297 mm)</PresentationFormat>
  <Paragraphs>164</Paragraphs>
  <Slides>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7</vt:i4>
      </vt:variant>
    </vt:vector>
  </HeadingPairs>
  <TitlesOfParts>
    <vt:vector size="14" baseType="lpstr">
      <vt:lpstr>Arial</vt:lpstr>
      <vt:lpstr>Calibri</vt:lpstr>
      <vt:lpstr>Calibri Light</vt:lpstr>
      <vt:lpstr>Courier New</vt:lpstr>
      <vt:lpstr>Garamond</vt:lpstr>
      <vt:lpstr>Montserrat</vt:lpstr>
      <vt:lpstr>Thème Office</vt:lpstr>
      <vt:lpstr>Scenario pedagogique </vt:lpstr>
      <vt:lpstr>Scenario pedagogique </vt:lpstr>
      <vt:lpstr>Scenario pedagogique </vt:lpstr>
      <vt:lpstr>Scenario pedagogique </vt:lpstr>
      <vt:lpstr>Scenario pedagogique </vt:lpstr>
      <vt:lpstr>Scenario pedagogique </vt:lpstr>
      <vt:lpstr>Scenario pedagogique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Alizé Van Brussel</dc:creator>
  <cp:lastModifiedBy>Alizé Van Brussel</cp:lastModifiedBy>
  <cp:revision>3</cp:revision>
  <dcterms:created xsi:type="dcterms:W3CDTF">2023-03-24T09:22:37Z</dcterms:created>
  <dcterms:modified xsi:type="dcterms:W3CDTF">2023-04-25T12:27:30Z</dcterms:modified>
</cp:coreProperties>
</file>