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ppt/tags/tag26.xml" ContentType="application/vnd.openxmlformats-officedocument.presentationml.tags+xml"/>
  <Override PartName="/ppt/notesSlides/notesSlide25.xml" ContentType="application/vnd.openxmlformats-officedocument.presentationml.notesSlide+xml"/>
  <Override PartName="/ppt/tags/tag27.xml" ContentType="application/vnd.openxmlformats-officedocument.presentationml.tags+xml"/>
  <Override PartName="/ppt/notesSlides/notesSlide26.xml" ContentType="application/vnd.openxmlformats-officedocument.presentationml.notesSlide+xml"/>
  <Override PartName="/ppt/tags/tag28.xml" ContentType="application/vnd.openxmlformats-officedocument.presentationml.tags+xml"/>
  <Override PartName="/ppt/notesSlides/notesSlide27.xml" ContentType="application/vnd.openxmlformats-officedocument.presentationml.notesSlide+xml"/>
  <Override PartName="/ppt/tags/tag29.xml" ContentType="application/vnd.openxmlformats-officedocument.presentationml.tags+xml"/>
  <Override PartName="/ppt/notesSlides/notesSlide28.xml" ContentType="application/vnd.openxmlformats-officedocument.presentationml.notesSlide+xml"/>
  <Override PartName="/ppt/tags/tag30.xml" ContentType="application/vnd.openxmlformats-officedocument.presentationml.tags+xml"/>
  <Override PartName="/ppt/notesSlides/notesSlide29.xml" ContentType="application/vnd.openxmlformats-officedocument.presentationml.notesSlide+xml"/>
  <Override PartName="/ppt/tags/tag31.xml" ContentType="application/vnd.openxmlformats-officedocument.presentationml.tags+xml"/>
  <Override PartName="/ppt/notesSlides/notesSlide30.xml" ContentType="application/vnd.openxmlformats-officedocument.presentationml.notesSlide+xml"/>
  <Override PartName="/ppt/tags/tag32.xml" ContentType="application/vnd.openxmlformats-officedocument.presentationml.tags+xml"/>
  <Override PartName="/ppt/notesSlides/notesSlide31.xml" ContentType="application/vnd.openxmlformats-officedocument.presentationml.notesSlide+xml"/>
  <Override PartName="/ppt/tags/tag33.xml" ContentType="application/vnd.openxmlformats-officedocument.presentationml.tags+xml"/>
  <Override PartName="/ppt/notesSlides/notesSlide32.xml" ContentType="application/vnd.openxmlformats-officedocument.presentationml.notesSlide+xml"/>
  <Override PartName="/ppt/tags/tag34.xml" ContentType="application/vnd.openxmlformats-officedocument.presentationml.tags+xml"/>
  <Override PartName="/ppt/notesSlides/notesSlide33.xml" ContentType="application/vnd.openxmlformats-officedocument.presentationml.notesSlide+xml"/>
  <Override PartName="/ppt/tags/tag35.xml" ContentType="application/vnd.openxmlformats-officedocument.presentationml.tags+xml"/>
  <Override PartName="/ppt/notesSlides/notesSlide34.xml" ContentType="application/vnd.openxmlformats-officedocument.presentationml.notesSlide+xml"/>
  <Override PartName="/ppt/tags/tag36.xml" ContentType="application/vnd.openxmlformats-officedocument.presentationml.tags+xml"/>
  <Override PartName="/ppt/notesSlides/notesSlide35.xml" ContentType="application/vnd.openxmlformats-officedocument.presentationml.notesSlide+xml"/>
  <Override PartName="/ppt/tags/tag37.xml" ContentType="application/vnd.openxmlformats-officedocument.presentationml.tags+xml"/>
  <Override PartName="/ppt/notesSlides/notesSlide36.xml" ContentType="application/vnd.openxmlformats-officedocument.presentationml.notesSlide+xml"/>
  <Override PartName="/ppt/tags/tag38.xml" ContentType="application/vnd.openxmlformats-officedocument.presentationml.tags+xml"/>
  <Override PartName="/ppt/notesSlides/notesSlide37.xml" ContentType="application/vnd.openxmlformats-officedocument.presentationml.notesSlide+xml"/>
  <Override PartName="/ppt/tags/tag39.xml" ContentType="application/vnd.openxmlformats-officedocument.presentationml.tags+xml"/>
  <Override PartName="/ppt/notesSlides/notesSlide38.xml" ContentType="application/vnd.openxmlformats-officedocument.presentationml.notesSlide+xml"/>
  <Override PartName="/ppt/tags/tag40.xml" ContentType="application/vnd.openxmlformats-officedocument.presentationml.tags+xml"/>
  <Override PartName="/ppt/notesSlides/notesSlide39.xml" ContentType="application/vnd.openxmlformats-officedocument.presentationml.notesSlide+xml"/>
  <Override PartName="/ppt/tags/tag41.xml" ContentType="application/vnd.openxmlformats-officedocument.presentationml.tags+xml"/>
  <Override PartName="/ppt/notesSlides/notesSlide40.xml" ContentType="application/vnd.openxmlformats-officedocument.presentationml.notesSlide+xml"/>
  <Override PartName="/ppt/tags/tag42.xml" ContentType="application/vnd.openxmlformats-officedocument.presentationml.tags+xml"/>
  <Override PartName="/ppt/notesSlides/notesSlide41.xml" ContentType="application/vnd.openxmlformats-officedocument.presentationml.notesSlide+xml"/>
  <Override PartName="/ppt/tags/tag43.xml" ContentType="application/vnd.openxmlformats-officedocument.presentationml.tags+xml"/>
  <Override PartName="/ppt/notesSlides/notesSlide4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95" r:id="rId4"/>
    <p:sldMasterId id="2147483783" r:id="rId5"/>
    <p:sldMasterId id="2147483807" r:id="rId6"/>
    <p:sldMasterId id="2147483648" r:id="rId7"/>
  </p:sldMasterIdLst>
  <p:notesMasterIdLst>
    <p:notesMasterId r:id="rId51"/>
  </p:notesMasterIdLst>
  <p:sldIdLst>
    <p:sldId id="256" r:id="rId8"/>
    <p:sldId id="302" r:id="rId9"/>
    <p:sldId id="709" r:id="rId10"/>
    <p:sldId id="711" r:id="rId11"/>
    <p:sldId id="713" r:id="rId12"/>
    <p:sldId id="746" r:id="rId13"/>
    <p:sldId id="714" r:id="rId14"/>
    <p:sldId id="716" r:id="rId15"/>
    <p:sldId id="712" r:id="rId16"/>
    <p:sldId id="717" r:id="rId17"/>
    <p:sldId id="718" r:id="rId18"/>
    <p:sldId id="719" r:id="rId19"/>
    <p:sldId id="720" r:id="rId20"/>
    <p:sldId id="721" r:id="rId21"/>
    <p:sldId id="728" r:id="rId22"/>
    <p:sldId id="729" r:id="rId23"/>
    <p:sldId id="730" r:id="rId24"/>
    <p:sldId id="738" r:id="rId25"/>
    <p:sldId id="744" r:id="rId26"/>
    <p:sldId id="753" r:id="rId27"/>
    <p:sldId id="747" r:id="rId28"/>
    <p:sldId id="732" r:id="rId29"/>
    <p:sldId id="733" r:id="rId30"/>
    <p:sldId id="745" r:id="rId31"/>
    <p:sldId id="748" r:id="rId32"/>
    <p:sldId id="750" r:id="rId33"/>
    <p:sldId id="751" r:id="rId34"/>
    <p:sldId id="749" r:id="rId35"/>
    <p:sldId id="754" r:id="rId36"/>
    <p:sldId id="739" r:id="rId37"/>
    <p:sldId id="743" r:id="rId38"/>
    <p:sldId id="740" r:id="rId39"/>
    <p:sldId id="741" r:id="rId40"/>
    <p:sldId id="742" r:id="rId41"/>
    <p:sldId id="722" r:id="rId42"/>
    <p:sldId id="723" r:id="rId43"/>
    <p:sldId id="724" r:id="rId44"/>
    <p:sldId id="725" r:id="rId45"/>
    <p:sldId id="731" r:id="rId46"/>
    <p:sldId id="734" r:id="rId47"/>
    <p:sldId id="735" r:id="rId48"/>
    <p:sldId id="736" r:id="rId49"/>
    <p:sldId id="737" r:id="rId50"/>
  </p:sldIdLst>
  <p:sldSz cx="12192000" cy="6858000"/>
  <p:notesSz cx="6858000" cy="9144000"/>
  <p:custDataLst>
    <p:tags r:id="rId52"/>
  </p:custData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793" userDrawn="1">
          <p15:clr>
            <a:srgbClr val="A4A3A4"/>
          </p15:clr>
        </p15:guide>
        <p15:guide id="2" pos="7242" userDrawn="1">
          <p15:clr>
            <a:srgbClr val="A4A3A4"/>
          </p15:clr>
        </p15:guide>
        <p15:guide id="5" pos="846" userDrawn="1">
          <p15:clr>
            <a:srgbClr val="A4A3A4"/>
          </p15:clr>
        </p15:guide>
        <p15:guide id="6" pos="2547" userDrawn="1">
          <p15:clr>
            <a:srgbClr val="A4A3A4"/>
          </p15:clr>
        </p15:guide>
        <p15:guide id="7" pos="5110" userDrawn="1">
          <p15:clr>
            <a:srgbClr val="A4A3A4"/>
          </p15:clr>
        </p15:guide>
        <p15:guide id="9" pos="4725" userDrawn="1">
          <p15:clr>
            <a:srgbClr val="A4A3A4"/>
          </p15:clr>
        </p15:guide>
        <p15:guide id="10" pos="2865" userDrawn="1">
          <p15:clr>
            <a:srgbClr val="A4A3A4"/>
          </p15:clr>
        </p15:guide>
        <p15:guide id="11" orient="horz" pos="754" userDrawn="1">
          <p15:clr>
            <a:srgbClr val="A4A3A4"/>
          </p15:clr>
        </p15:guide>
        <p15:guide id="12" pos="619" userDrawn="1">
          <p15:clr>
            <a:srgbClr val="A4A3A4"/>
          </p15:clr>
        </p15:guide>
        <p15:guide id="13" orient="horz" pos="4110" userDrawn="1">
          <p15:clr>
            <a:srgbClr val="A4A3A4"/>
          </p15:clr>
        </p15:guide>
        <p15:guide id="14" orient="horz" pos="232" userDrawn="1">
          <p15:clr>
            <a:srgbClr val="A4A3A4"/>
          </p15:clr>
        </p15:guide>
        <p15:guide id="15" pos="7446" userDrawn="1">
          <p15:clr>
            <a:srgbClr val="A4A3A4"/>
          </p15:clr>
        </p15:guide>
        <p15:guide id="16" orient="horz" pos="3702" userDrawn="1">
          <p15:clr>
            <a:srgbClr val="A4A3A4"/>
          </p15:clr>
        </p15:guide>
        <p15:guide id="17" pos="579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ierre Escoyez" initials="PE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DB3E6"/>
    <a:srgbClr val="4D72A6"/>
    <a:srgbClr val="8EAADD"/>
    <a:srgbClr val="FF6174"/>
    <a:srgbClr val="FFFFFF"/>
    <a:srgbClr val="C55911"/>
    <a:srgbClr val="F4B183"/>
    <a:srgbClr val="00214E"/>
    <a:srgbClr val="054C53"/>
    <a:srgbClr val="D9D9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BB945BE-795D-A17D-AA83-9DD6E44C4FF5}" v="59" dt="2023-03-09T13:04:06.349"/>
    <p1510:client id="{13750EB8-584E-4E28-A4A0-54B783C27749}" v="6" dt="2023-03-09T16:27:09.229"/>
    <p1510:client id="{1B3BFDE5-E9BD-4030-9275-A5E095F524B4}" v="104" dt="2023-03-09T13:29:10.946"/>
    <p1510:client id="{32A3577D-FA80-FF3A-6C04-49C38A23DE66}" v="86" dt="2023-03-08T13:56:38.122"/>
    <p1510:client id="{5FC00E99-8053-203B-3182-BCD4C3EEA3DB}" v="134" dt="2023-03-14T09:03:19.215"/>
    <p1510:client id="{B13D1B7C-32C6-DF44-BDF9-FEF6BD8DD81D}" v="15" dt="2023-03-08T09:55:59.729"/>
    <p1510:client id="{C158EE8D-778C-44C3-BBB6-621F09B1506E}" v="71" dt="2023-03-09T14:06:54.590"/>
    <p1510:client id="{C16372FB-9614-E455-8F91-4DF6F7F88680}" v="3" dt="2023-03-08T10:31:34.870"/>
    <p1510:client id="{E317B947-5D93-742A-8636-9881B8467A03}" v="19" dt="2023-03-16T08:37:40.061"/>
    <p1510:client id="{EBBA6AE5-C23A-4D46-99E3-D2D681B005C4}" v="82" dt="2023-03-08T09:53:13.47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590"/>
  </p:normalViewPr>
  <p:slideViewPr>
    <p:cSldViewPr snapToGrid="0">
      <p:cViewPr varScale="1">
        <p:scale>
          <a:sx n="95" d="100"/>
          <a:sy n="95" d="100"/>
        </p:scale>
        <p:origin x="584" y="168"/>
      </p:cViewPr>
      <p:guideLst>
        <p:guide orient="horz" pos="3793"/>
        <p:guide pos="7242"/>
        <p:guide pos="846"/>
        <p:guide pos="2547"/>
        <p:guide pos="5110"/>
        <p:guide pos="4725"/>
        <p:guide pos="2865"/>
        <p:guide orient="horz" pos="754"/>
        <p:guide pos="619"/>
        <p:guide orient="horz" pos="4110"/>
        <p:guide orient="horz" pos="232"/>
        <p:guide pos="7446"/>
        <p:guide orient="horz" pos="3702"/>
        <p:guide pos="579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commentAuthors" Target="commentAuthors.xml"/><Relationship Id="rId58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theme" Target="theme/theme1.xml"/><Relationship Id="rId8" Type="http://schemas.openxmlformats.org/officeDocument/2006/relationships/slide" Target="slides/slide1.xml"/><Relationship Id="rId51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tableStyles" Target="tableStyles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BA923C-985C-4F45-A4D2-883E30911E4B}" type="datetimeFigureOut">
              <a:rPr lang="fr-FR" smtClean="0"/>
              <a:t>28/03/2023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B20B35-BCFD-2D4F-B770-36572368DF8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429077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s10251.pcdn.co/wp-content/uploads/2022/05/2022-Alan-D-Thompson-Whats-in-my-AI-Alt-Rev-1.png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B20B35-BCFD-2D4F-B770-36572368DF8A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79049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B20B35-BCFD-2D4F-B770-36572368DF8A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81676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B20B35-BCFD-2D4F-B770-36572368DF8A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5683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B20B35-BCFD-2D4F-B770-36572368DF8A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26320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B20B35-BCFD-2D4F-B770-36572368DF8A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94083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B20B35-BCFD-2D4F-B770-36572368DF8A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419777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B20B35-BCFD-2D4F-B770-36572368DF8A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307304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B20B35-BCFD-2D4F-B770-36572368DF8A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309292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B20B35-BCFD-2D4F-B770-36572368DF8A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899557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B20B35-BCFD-2D4F-B770-36572368DF8A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49714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B20B35-BCFD-2D4F-B770-36572368DF8A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570882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B20B35-BCFD-2D4F-B770-36572368DF8A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7983094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B20B35-BCFD-2D4F-B770-36572368DF8A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7715923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B20B35-BCFD-2D4F-B770-36572368DF8A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8455109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B20B35-BCFD-2D4F-B770-36572368DF8A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1828699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B20B35-BCFD-2D4F-B770-36572368DF8A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3730115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B20B35-BCFD-2D4F-B770-36572368DF8A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404581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B20B35-BCFD-2D4F-B770-36572368DF8A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739369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B20B35-BCFD-2D4F-B770-36572368DF8A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666469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B20B35-BCFD-2D4F-B770-36572368DF8A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6701401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B20B35-BCFD-2D4F-B770-36572368DF8A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3768840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B20B35-BCFD-2D4F-B770-36572368DF8A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671370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Je suis </a:t>
            </a:r>
            <a:r>
              <a:rPr lang="en-US" dirty="0" err="1">
                <a:cs typeface="Calibri"/>
              </a:rPr>
              <a:t>désolée</a:t>
            </a:r>
            <a:r>
              <a:rPr lang="en-US" dirty="0">
                <a:cs typeface="Calibri"/>
              </a:rPr>
              <a:t> par </a:t>
            </a:r>
            <a:r>
              <a:rPr lang="en-US" dirty="0" err="1">
                <a:cs typeface="Calibri"/>
              </a:rPr>
              <a:t>avance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s'il</a:t>
            </a:r>
            <a:r>
              <a:rPr lang="en-US" dirty="0">
                <a:cs typeface="Calibri"/>
              </a:rPr>
              <a:t> y a des </a:t>
            </a:r>
            <a:r>
              <a:rPr lang="en-US" dirty="0" err="1">
                <a:cs typeface="Calibri"/>
              </a:rPr>
              <a:t>informaticiens</a:t>
            </a:r>
            <a:r>
              <a:rPr lang="en-US" dirty="0">
                <a:cs typeface="Calibri"/>
              </a:rPr>
              <a:t> dans la salle, je </a:t>
            </a:r>
            <a:r>
              <a:rPr lang="en-US" dirty="0" err="1">
                <a:cs typeface="Calibri"/>
              </a:rPr>
              <a:t>vais</a:t>
            </a:r>
            <a:r>
              <a:rPr lang="en-US" dirty="0">
                <a:cs typeface="Calibri"/>
              </a:rPr>
              <a:t> faire </a:t>
            </a:r>
            <a:r>
              <a:rPr lang="en-US" dirty="0" err="1">
                <a:cs typeface="Calibri"/>
              </a:rPr>
              <a:t>grincer</a:t>
            </a:r>
            <a:r>
              <a:rPr lang="en-US" dirty="0">
                <a:cs typeface="Calibri"/>
              </a:rPr>
              <a:t> des dents </a:t>
            </a:r>
            <a:r>
              <a:rPr lang="en-US" dirty="0" err="1">
                <a:cs typeface="Calibri"/>
              </a:rPr>
              <a:t>parce</a:t>
            </a:r>
            <a:r>
              <a:rPr lang="en-US" dirty="0">
                <a:cs typeface="Calibri"/>
              </a:rPr>
              <a:t> que je </a:t>
            </a:r>
            <a:r>
              <a:rPr lang="en-US" dirty="0" err="1">
                <a:cs typeface="Calibri"/>
              </a:rPr>
              <a:t>vais</a:t>
            </a:r>
            <a:r>
              <a:rPr lang="en-US" dirty="0">
                <a:cs typeface="Calibri"/>
              </a:rPr>
              <a:t> simplifier. Beaucoup ! Mais </a:t>
            </a:r>
            <a:r>
              <a:rPr lang="en-US" dirty="0" err="1">
                <a:cs typeface="Calibri"/>
              </a:rPr>
              <a:t>ce</a:t>
            </a:r>
            <a:r>
              <a:rPr lang="en-US" dirty="0">
                <a:cs typeface="Calibri"/>
              </a:rPr>
              <a:t> qui </a:t>
            </a:r>
            <a:r>
              <a:rPr lang="en-US" dirty="0" err="1">
                <a:cs typeface="Calibri"/>
              </a:rPr>
              <a:t>compte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c'est</a:t>
            </a:r>
            <a:r>
              <a:rPr lang="en-US" dirty="0">
                <a:cs typeface="Calibri"/>
              </a:rPr>
              <a:t> de </a:t>
            </a:r>
            <a:r>
              <a:rPr lang="en-US" dirty="0" err="1">
                <a:cs typeface="Calibri"/>
              </a:rPr>
              <a:t>comprendre</a:t>
            </a:r>
            <a:r>
              <a:rPr lang="en-US" dirty="0">
                <a:cs typeface="Calibri"/>
              </a:rPr>
              <a:t> le </a:t>
            </a:r>
            <a:r>
              <a:rPr lang="en-US" dirty="0" err="1">
                <a:cs typeface="Calibri"/>
              </a:rPr>
              <a:t>principe</a:t>
            </a:r>
            <a:r>
              <a:rPr lang="en-US" dirty="0">
                <a:cs typeface="Calibri"/>
              </a:rPr>
              <a:t>.</a:t>
            </a:r>
          </a:p>
          <a:p>
            <a:r>
              <a:rPr lang="en-US" dirty="0">
                <a:cs typeface="Calibri"/>
              </a:rPr>
              <a:t>On </a:t>
            </a:r>
            <a:r>
              <a:rPr lang="en-US" dirty="0" err="1">
                <a:cs typeface="Calibri"/>
              </a:rPr>
              <a:t>reprend</a:t>
            </a:r>
            <a:r>
              <a:rPr lang="en-US" dirty="0">
                <a:cs typeface="Calibri"/>
              </a:rPr>
              <a:t> la </a:t>
            </a:r>
            <a:r>
              <a:rPr lang="en-US" dirty="0" err="1">
                <a:cs typeface="Calibri"/>
              </a:rPr>
              <a:t>métaphore</a:t>
            </a:r>
            <a:r>
              <a:rPr lang="en-US" dirty="0">
                <a:cs typeface="Calibri"/>
              </a:rPr>
              <a:t> du </a:t>
            </a:r>
            <a:r>
              <a:rPr lang="en-US" dirty="0" err="1">
                <a:cs typeface="Calibri"/>
              </a:rPr>
              <a:t>neurone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humain</a:t>
            </a:r>
            <a:r>
              <a:rPr lang="en-US" dirty="0">
                <a:cs typeface="Calibri"/>
              </a:rPr>
              <a:t> : il </a:t>
            </a:r>
            <a:r>
              <a:rPr lang="en-US" dirty="0" err="1">
                <a:cs typeface="Calibri"/>
              </a:rPr>
              <a:t>reçoit</a:t>
            </a:r>
            <a:r>
              <a:rPr lang="en-US" dirty="0">
                <a:cs typeface="Calibri"/>
              </a:rPr>
              <a:t> des </a:t>
            </a:r>
            <a:r>
              <a:rPr lang="en-US" dirty="0" err="1">
                <a:cs typeface="Calibri"/>
              </a:rPr>
              <a:t>données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en</a:t>
            </a:r>
            <a:r>
              <a:rPr lang="en-US" dirty="0">
                <a:cs typeface="Calibri"/>
              </a:rPr>
              <a:t> entrée (input), il les </a:t>
            </a:r>
            <a:r>
              <a:rPr lang="en-US" dirty="0" err="1">
                <a:cs typeface="Calibri"/>
              </a:rPr>
              <a:t>traite</a:t>
            </a:r>
            <a:r>
              <a:rPr lang="en-US" dirty="0">
                <a:cs typeface="Calibri"/>
              </a:rPr>
              <a:t> et </a:t>
            </a:r>
            <a:r>
              <a:rPr lang="en-US" dirty="0" err="1">
                <a:cs typeface="Calibri"/>
              </a:rPr>
              <a:t>renvoie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une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donnée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en</a:t>
            </a:r>
            <a:r>
              <a:rPr lang="en-US" dirty="0">
                <a:cs typeface="Calibri"/>
              </a:rPr>
              <a:t> sortie (output). </a:t>
            </a:r>
            <a:endParaRPr lang="en-US"/>
          </a:p>
          <a:p>
            <a:r>
              <a:rPr lang="en-US" dirty="0">
                <a:cs typeface="Calibri"/>
              </a:rPr>
              <a:t>Ici </a:t>
            </a:r>
            <a:r>
              <a:rPr lang="en-US" dirty="0" err="1">
                <a:cs typeface="Calibri"/>
              </a:rPr>
              <a:t>en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l'occurrence</a:t>
            </a:r>
            <a:r>
              <a:rPr lang="en-US" dirty="0">
                <a:cs typeface="Calibri"/>
              </a:rPr>
              <a:t> on a </a:t>
            </a:r>
            <a:r>
              <a:rPr lang="en-US" dirty="0" err="1">
                <a:cs typeface="Calibri"/>
              </a:rPr>
              <a:t>plusieurs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données</a:t>
            </a:r>
            <a:r>
              <a:rPr lang="en-US" dirty="0">
                <a:cs typeface="Calibri"/>
              </a:rPr>
              <a:t> (et on </a:t>
            </a:r>
            <a:r>
              <a:rPr lang="en-US" dirty="0" err="1">
                <a:cs typeface="Calibri"/>
              </a:rPr>
              <a:t>peut</a:t>
            </a:r>
            <a:r>
              <a:rPr lang="en-US" dirty="0">
                <a:cs typeface="Calibri"/>
              </a:rPr>
              <a:t> se rappeler que les </a:t>
            </a:r>
            <a:r>
              <a:rPr lang="en-US" dirty="0" err="1">
                <a:cs typeface="Calibri"/>
              </a:rPr>
              <a:t>systèmes</a:t>
            </a:r>
            <a:r>
              <a:rPr lang="en-US" dirty="0">
                <a:cs typeface="Calibri"/>
              </a:rPr>
              <a:t> de Spotify par </a:t>
            </a:r>
            <a:r>
              <a:rPr lang="en-US" dirty="0" err="1">
                <a:cs typeface="Calibri"/>
              </a:rPr>
              <a:t>exemple</a:t>
            </a:r>
            <a:r>
              <a:rPr lang="en-US" dirty="0">
                <a:cs typeface="Calibri"/>
              </a:rPr>
              <a:t>, </a:t>
            </a:r>
            <a:r>
              <a:rPr lang="en-US" dirty="0" err="1">
                <a:cs typeface="Calibri"/>
              </a:rPr>
              <a:t>possèdent</a:t>
            </a:r>
            <a:r>
              <a:rPr lang="en-US" dirty="0">
                <a:cs typeface="Calibri"/>
              </a:rPr>
              <a:t> des milliards de </a:t>
            </a:r>
            <a:r>
              <a:rPr lang="en-US" dirty="0" err="1">
                <a:cs typeface="Calibri"/>
              </a:rPr>
              <a:t>données</a:t>
            </a:r>
            <a:r>
              <a:rPr lang="en-US" dirty="0">
                <a:cs typeface="Calibri"/>
              </a:rPr>
              <a:t> : qui </a:t>
            </a:r>
            <a:r>
              <a:rPr lang="en-US" dirty="0" err="1">
                <a:cs typeface="Calibri"/>
              </a:rPr>
              <a:t>écoute</a:t>
            </a:r>
            <a:r>
              <a:rPr lang="en-US" dirty="0">
                <a:cs typeface="Calibri"/>
              </a:rPr>
              <a:t> quoi </a:t>
            </a:r>
            <a:r>
              <a:rPr lang="en-US" dirty="0" err="1">
                <a:cs typeface="Calibri"/>
              </a:rPr>
              <a:t>quand</a:t>
            </a:r>
            <a:r>
              <a:rPr lang="en-US" dirty="0">
                <a:cs typeface="Calibri"/>
              </a:rPr>
              <a:t> sur quelle durée et avec quelle </a:t>
            </a:r>
            <a:r>
              <a:rPr lang="en-US" dirty="0" err="1">
                <a:cs typeface="Calibri"/>
              </a:rPr>
              <a:t>fréquence</a:t>
            </a:r>
            <a:r>
              <a:rPr lang="en-US" dirty="0">
                <a:cs typeface="Calibri"/>
              </a:rPr>
              <a:t>). De la </a:t>
            </a:r>
            <a:r>
              <a:rPr lang="en-US" dirty="0" err="1">
                <a:cs typeface="Calibri"/>
              </a:rPr>
              <a:t>même</a:t>
            </a:r>
            <a:r>
              <a:rPr lang="en-US" dirty="0">
                <a:cs typeface="Calibri"/>
              </a:rPr>
              <a:t> manière, les </a:t>
            </a:r>
            <a:r>
              <a:rPr lang="en-US" dirty="0" err="1">
                <a:cs typeface="Calibri"/>
              </a:rPr>
              <a:t>générations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successives</a:t>
            </a:r>
            <a:r>
              <a:rPr lang="en-US" dirty="0">
                <a:cs typeface="Calibri"/>
              </a:rPr>
              <a:t> de GPT </a:t>
            </a:r>
            <a:r>
              <a:rPr lang="en-US" dirty="0" err="1">
                <a:cs typeface="Calibri"/>
              </a:rPr>
              <a:t>travaillent</a:t>
            </a:r>
            <a:r>
              <a:rPr lang="en-US" dirty="0">
                <a:cs typeface="Calibri"/>
              </a:rPr>
              <a:t> sur des corpus de plus </a:t>
            </a:r>
            <a:r>
              <a:rPr lang="en-US" dirty="0" err="1">
                <a:cs typeface="Calibri"/>
              </a:rPr>
              <a:t>en</a:t>
            </a:r>
            <a:r>
              <a:rPr lang="en-US" dirty="0">
                <a:cs typeface="Calibri"/>
              </a:rPr>
              <a:t> plus massifs (</a:t>
            </a:r>
            <a:r>
              <a:rPr lang="en-US" dirty="0"/>
              <a:t>570GB of data  (https://www.sciencefocus.com/future-technology/gpt-3/)) (</a:t>
            </a:r>
            <a:r>
              <a:rPr lang="en-US" dirty="0">
                <a:hlinkClick r:id="rId3"/>
              </a:rPr>
              <a:t>https://s10251.pcdn.co/wp-content/uploads/2022/05/2022-Alan-D-Thompson-Whats-in-my-AI-Alt-Rev-1.png</a:t>
            </a:r>
            <a:r>
              <a:rPr lang="en-US" dirty="0"/>
              <a:t> ). </a:t>
            </a:r>
            <a:endParaRPr lang="en-US" dirty="0"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B20B35-BCFD-2D4F-B770-36572368DF8A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840557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B20B35-BCFD-2D4F-B770-36572368DF8A}" type="slidenum">
              <a:rPr lang="fr-FR" smtClean="0"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403574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B20B35-BCFD-2D4F-B770-36572368DF8A}" type="slidenum">
              <a:rPr lang="fr-FR" smtClean="0"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8528566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B20B35-BCFD-2D4F-B770-36572368DF8A}" type="slidenum">
              <a:rPr lang="fr-FR" smtClean="0"/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191042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B20B35-BCFD-2D4F-B770-36572368DF8A}" type="slidenum">
              <a:rPr lang="fr-FR" smtClean="0"/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3831932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B20B35-BCFD-2D4F-B770-36572368DF8A}" type="slidenum">
              <a:rPr lang="fr-FR" smtClean="0"/>
              <a:t>35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3296523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B20B35-BCFD-2D4F-B770-36572368DF8A}" type="slidenum">
              <a:rPr lang="fr-FR" smtClean="0"/>
              <a:t>36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22916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B20B35-BCFD-2D4F-B770-36572368DF8A}" type="slidenum">
              <a:rPr lang="fr-FR" smtClean="0"/>
              <a:t>37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1998257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B20B35-BCFD-2D4F-B770-36572368DF8A}" type="slidenum">
              <a:rPr lang="fr-FR" smtClean="0"/>
              <a:t>38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7927206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B20B35-BCFD-2D4F-B770-36572368DF8A}" type="slidenum">
              <a:rPr lang="fr-FR" smtClean="0"/>
              <a:t>39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50880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B20B35-BCFD-2D4F-B770-36572368DF8A}" type="slidenum">
              <a:rPr lang="fr-FR" smtClean="0"/>
              <a:t>40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771592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>
                <a:cs typeface="Calibri"/>
              </a:rPr>
              <a:t>Vous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savez</a:t>
            </a:r>
            <a:r>
              <a:rPr lang="en-US">
                <a:cs typeface="Calibri"/>
              </a:rPr>
              <a:t>, les "</a:t>
            </a:r>
            <a:r>
              <a:rPr lang="en-US" err="1">
                <a:cs typeface="Calibri"/>
              </a:rPr>
              <a:t>montrez</a:t>
            </a:r>
            <a:r>
              <a:rPr lang="en-US">
                <a:cs typeface="Calibri"/>
              </a:rPr>
              <a:t> que </a:t>
            </a:r>
            <a:r>
              <a:rPr lang="en-US" err="1">
                <a:cs typeface="Calibri"/>
              </a:rPr>
              <a:t>vous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êtes</a:t>
            </a:r>
            <a:r>
              <a:rPr lang="en-US">
                <a:cs typeface="Calibri"/>
              </a:rPr>
              <a:t> un </a:t>
            </a:r>
            <a:r>
              <a:rPr lang="en-US" err="1">
                <a:cs typeface="Calibri"/>
              </a:rPr>
              <a:t>humain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en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cliquant</a:t>
            </a:r>
            <a:r>
              <a:rPr lang="en-US">
                <a:cs typeface="Calibri"/>
              </a:rPr>
              <a:t> sur les </a:t>
            </a:r>
            <a:r>
              <a:rPr lang="en-US" err="1">
                <a:cs typeface="Calibri"/>
              </a:rPr>
              <a:t>feux</a:t>
            </a:r>
            <a:r>
              <a:rPr lang="en-US">
                <a:cs typeface="Calibri"/>
              </a:rPr>
              <a:t> de circulation" ? </a:t>
            </a:r>
            <a:r>
              <a:rPr lang="en-US" err="1">
                <a:cs typeface="Calibri"/>
              </a:rPr>
              <a:t>Vous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donnez</a:t>
            </a:r>
            <a:r>
              <a:rPr lang="en-US">
                <a:cs typeface="Calibri"/>
              </a:rPr>
              <a:t> des indications </a:t>
            </a:r>
            <a:r>
              <a:rPr lang="en-US" err="1">
                <a:cs typeface="Calibri"/>
              </a:rPr>
              <a:t>précieuses</a:t>
            </a:r>
            <a:r>
              <a:rPr lang="en-US">
                <a:cs typeface="Calibri"/>
              </a:rPr>
              <a:t> aux </a:t>
            </a:r>
            <a:r>
              <a:rPr lang="en-US" err="1">
                <a:cs typeface="Calibri"/>
              </a:rPr>
              <a:t>modèles</a:t>
            </a:r>
            <a:r>
              <a:rPr lang="en-US">
                <a:cs typeface="Calibri"/>
              </a:rPr>
              <a:t> de classification </a:t>
            </a:r>
            <a:r>
              <a:rPr lang="en-US" err="1">
                <a:cs typeface="Calibri"/>
              </a:rPr>
              <a:t>en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indiquant</a:t>
            </a:r>
            <a:r>
              <a:rPr lang="en-US">
                <a:cs typeface="Calibri"/>
              </a:rPr>
              <a:t> les </a:t>
            </a:r>
            <a:r>
              <a:rPr lang="en-US" err="1">
                <a:cs typeface="Calibri"/>
              </a:rPr>
              <a:t>bonnes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réponses</a:t>
            </a:r>
            <a:r>
              <a:rPr lang="en-US">
                <a:cs typeface="Calibri"/>
              </a:rPr>
              <a:t>.</a:t>
            </a:r>
          </a:p>
          <a:p>
            <a:r>
              <a:rPr lang="en-US">
                <a:cs typeface="Calibri"/>
              </a:rPr>
              <a:t>On compare le </a:t>
            </a:r>
            <a:r>
              <a:rPr lang="en-US" err="1">
                <a:cs typeface="Calibri"/>
              </a:rPr>
              <a:t>résultat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prédit</a:t>
            </a:r>
            <a:r>
              <a:rPr lang="en-US">
                <a:cs typeface="Calibri"/>
              </a:rPr>
              <a:t> au </a:t>
            </a:r>
            <a:r>
              <a:rPr lang="en-US" err="1">
                <a:cs typeface="Calibri"/>
              </a:rPr>
              <a:t>résultat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attendu</a:t>
            </a:r>
            <a:r>
              <a:rPr lang="en-US">
                <a:cs typeface="Calibri"/>
              </a:rPr>
              <a:t> et on </a:t>
            </a:r>
            <a:r>
              <a:rPr lang="en-US" err="1">
                <a:cs typeface="Calibri"/>
              </a:rPr>
              <a:t>mesure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l'erreur</a:t>
            </a:r>
            <a:r>
              <a:rPr lang="en-US">
                <a:cs typeface="Calibri"/>
              </a:rPr>
              <a:t>. Si </a:t>
            </a:r>
            <a:r>
              <a:rPr lang="en-US" err="1">
                <a:cs typeface="Calibri"/>
              </a:rPr>
              <a:t>elle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est</a:t>
            </a:r>
            <a:r>
              <a:rPr lang="en-US">
                <a:cs typeface="Calibri"/>
              </a:rPr>
              <a:t> trop </a:t>
            </a:r>
            <a:r>
              <a:rPr lang="en-US" err="1">
                <a:cs typeface="Calibri"/>
              </a:rPr>
              <a:t>importante</a:t>
            </a:r>
            <a:r>
              <a:rPr lang="en-US">
                <a:cs typeface="Calibri"/>
              </a:rPr>
              <a:t>, on </a:t>
            </a:r>
            <a:r>
              <a:rPr lang="en-US" err="1">
                <a:cs typeface="Calibri"/>
              </a:rPr>
              <a:t>modifie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l'importance</a:t>
            </a:r>
            <a:r>
              <a:rPr lang="en-US">
                <a:cs typeface="Calibri"/>
              </a:rPr>
              <a:t> des </a:t>
            </a:r>
            <a:r>
              <a:rPr lang="en-US" err="1">
                <a:cs typeface="Calibri"/>
              </a:rPr>
              <a:t>différents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critères</a:t>
            </a:r>
            <a:r>
              <a:rPr lang="en-US">
                <a:cs typeface="Calibri"/>
              </a:rPr>
              <a:t> (</a:t>
            </a:r>
            <a:r>
              <a:rPr lang="en-US" err="1">
                <a:cs typeface="Calibri"/>
              </a:rPr>
              <a:t>rétropropagation</a:t>
            </a:r>
            <a:r>
              <a:rPr lang="en-US">
                <a:cs typeface="Calibri"/>
              </a:rPr>
              <a:t>) et on recommence, </a:t>
            </a:r>
            <a:r>
              <a:rPr lang="en-US" err="1">
                <a:cs typeface="Calibri"/>
              </a:rPr>
              <a:t>jusqu'à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ce</a:t>
            </a:r>
            <a:r>
              <a:rPr lang="en-US">
                <a:cs typeface="Calibri"/>
              </a:rPr>
              <a:t> que </a:t>
            </a:r>
            <a:r>
              <a:rPr lang="en-US" err="1">
                <a:cs typeface="Calibri"/>
              </a:rPr>
              <a:t>l'erreur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soit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jugée</a:t>
            </a:r>
            <a:r>
              <a:rPr lang="en-US">
                <a:cs typeface="Calibri"/>
              </a:rPr>
              <a:t> acceptable.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B20B35-BCFD-2D4F-B770-36572368DF8A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390285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B20B35-BCFD-2D4F-B770-36572368DF8A}" type="slidenum">
              <a:rPr lang="fr-FR" smtClean="0"/>
              <a:t>41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4510593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B20B35-BCFD-2D4F-B770-36572368DF8A}" type="slidenum">
              <a:rPr lang="fr-FR" smtClean="0"/>
              <a:t>42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254928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B20B35-BCFD-2D4F-B770-36572368DF8A}" type="slidenum">
              <a:rPr lang="fr-FR" smtClean="0"/>
              <a:t>43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108526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B20B35-BCFD-2D4F-B770-36572368DF8A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836597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B20B35-BCFD-2D4F-B770-36572368DF8A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079157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B20B35-BCFD-2D4F-B770-36572368DF8A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13664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Les </a:t>
            </a:r>
            <a:r>
              <a:rPr lang="en-US" err="1">
                <a:cs typeface="Calibri"/>
              </a:rPr>
              <a:t>étudiants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n'ont</a:t>
            </a:r>
            <a:r>
              <a:rPr lang="en-US">
                <a:cs typeface="Calibri"/>
              </a:rPr>
              <a:t> pas </a:t>
            </a:r>
            <a:r>
              <a:rPr lang="en-US" err="1">
                <a:cs typeface="Calibri"/>
              </a:rPr>
              <a:t>attendu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ChatGPT</a:t>
            </a:r>
            <a:r>
              <a:rPr lang="en-US">
                <a:cs typeface="Calibri"/>
              </a:rPr>
              <a:t> pour commencer </a:t>
            </a:r>
            <a:r>
              <a:rPr lang="en-US" err="1">
                <a:cs typeface="Calibri"/>
              </a:rPr>
              <a:t>à</a:t>
            </a:r>
            <a:r>
              <a:rPr lang="en-US">
                <a:cs typeface="Calibri"/>
              </a:rPr>
              <a:t> "</a:t>
            </a:r>
            <a:r>
              <a:rPr lang="en-US" err="1">
                <a:cs typeface="Calibri"/>
              </a:rPr>
              <a:t>tricher</a:t>
            </a:r>
            <a:r>
              <a:rPr lang="en-US">
                <a:cs typeface="Calibri"/>
              </a:rPr>
              <a:t>". </a:t>
            </a:r>
          </a:p>
          <a:p>
            <a:r>
              <a:rPr lang="en-US">
                <a:cs typeface="Calibri"/>
              </a:rPr>
              <a:t>Il </a:t>
            </a:r>
            <a:r>
              <a:rPr lang="en-US" err="1">
                <a:cs typeface="Calibri"/>
              </a:rPr>
              <a:t>est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illusoire</a:t>
            </a:r>
            <a:r>
              <a:rPr lang="en-US">
                <a:cs typeface="Calibri"/>
              </a:rPr>
              <a:t> de les </a:t>
            </a:r>
            <a:r>
              <a:rPr lang="en-US" err="1">
                <a:cs typeface="Calibri"/>
              </a:rPr>
              <a:t>empêcher</a:t>
            </a:r>
            <a:r>
              <a:rPr lang="en-US">
                <a:cs typeface="Calibri"/>
              </a:rPr>
              <a:t> de </a:t>
            </a:r>
            <a:r>
              <a:rPr lang="en-US" err="1">
                <a:cs typeface="Calibri"/>
              </a:rPr>
              <a:t>l'utiliser</a:t>
            </a:r>
            <a:r>
              <a:rPr lang="en-US">
                <a:cs typeface="Calibri"/>
              </a:rPr>
              <a:t>. Le </a:t>
            </a:r>
            <a:r>
              <a:rPr lang="en-US" err="1">
                <a:cs typeface="Calibri"/>
              </a:rPr>
              <a:t>risque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est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davantage</a:t>
            </a:r>
            <a:r>
              <a:rPr lang="en-US">
                <a:cs typeface="Calibri"/>
              </a:rPr>
              <a:t> que les </a:t>
            </a:r>
            <a:r>
              <a:rPr lang="en-US" err="1">
                <a:cs typeface="Calibri"/>
              </a:rPr>
              <a:t>étudiants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l'utilisent</a:t>
            </a:r>
            <a:r>
              <a:rPr lang="en-US">
                <a:cs typeface="Calibri"/>
              </a:rPr>
              <a:t> mal. </a:t>
            </a:r>
          </a:p>
          <a:p>
            <a:r>
              <a:rPr lang="en-US">
                <a:cs typeface="Calibri"/>
              </a:rPr>
              <a:t>=&gt; </a:t>
            </a:r>
            <a:r>
              <a:rPr lang="en-US" err="1">
                <a:cs typeface="Calibri"/>
              </a:rPr>
              <a:t>compétences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à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développer</a:t>
            </a:r>
            <a:r>
              <a:rPr lang="en-US">
                <a:cs typeface="Calibri"/>
              </a:rPr>
              <a:t>.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B20B35-BCFD-2D4F-B770-36572368DF8A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557441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>
                <a:cs typeface="Calibri"/>
              </a:rPr>
              <a:t>Vous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savez</a:t>
            </a:r>
            <a:r>
              <a:rPr lang="en-US">
                <a:cs typeface="Calibri"/>
              </a:rPr>
              <a:t>, les "</a:t>
            </a:r>
            <a:r>
              <a:rPr lang="en-US" err="1">
                <a:cs typeface="Calibri"/>
              </a:rPr>
              <a:t>montrez</a:t>
            </a:r>
            <a:r>
              <a:rPr lang="en-US">
                <a:cs typeface="Calibri"/>
              </a:rPr>
              <a:t> que </a:t>
            </a:r>
            <a:r>
              <a:rPr lang="en-US" err="1">
                <a:cs typeface="Calibri"/>
              </a:rPr>
              <a:t>vous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êtes</a:t>
            </a:r>
            <a:r>
              <a:rPr lang="en-US">
                <a:cs typeface="Calibri"/>
              </a:rPr>
              <a:t> un </a:t>
            </a:r>
            <a:r>
              <a:rPr lang="en-US" err="1">
                <a:cs typeface="Calibri"/>
              </a:rPr>
              <a:t>humain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en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cliquant</a:t>
            </a:r>
            <a:r>
              <a:rPr lang="en-US">
                <a:cs typeface="Calibri"/>
              </a:rPr>
              <a:t> sur les </a:t>
            </a:r>
            <a:r>
              <a:rPr lang="en-US" err="1">
                <a:cs typeface="Calibri"/>
              </a:rPr>
              <a:t>feux</a:t>
            </a:r>
            <a:r>
              <a:rPr lang="en-US">
                <a:cs typeface="Calibri"/>
              </a:rPr>
              <a:t> de circulation" ? </a:t>
            </a:r>
            <a:r>
              <a:rPr lang="en-US" err="1">
                <a:cs typeface="Calibri"/>
              </a:rPr>
              <a:t>Vous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donnez</a:t>
            </a:r>
            <a:r>
              <a:rPr lang="en-US">
                <a:cs typeface="Calibri"/>
              </a:rPr>
              <a:t> des indications </a:t>
            </a:r>
            <a:r>
              <a:rPr lang="en-US" err="1">
                <a:cs typeface="Calibri"/>
              </a:rPr>
              <a:t>précieuses</a:t>
            </a:r>
            <a:r>
              <a:rPr lang="en-US">
                <a:cs typeface="Calibri"/>
              </a:rPr>
              <a:t> aux </a:t>
            </a:r>
            <a:r>
              <a:rPr lang="en-US" err="1">
                <a:cs typeface="Calibri"/>
              </a:rPr>
              <a:t>modèles</a:t>
            </a:r>
            <a:r>
              <a:rPr lang="en-US">
                <a:cs typeface="Calibri"/>
              </a:rPr>
              <a:t> de classification </a:t>
            </a:r>
            <a:r>
              <a:rPr lang="en-US" err="1">
                <a:cs typeface="Calibri"/>
              </a:rPr>
              <a:t>en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indiquant</a:t>
            </a:r>
            <a:r>
              <a:rPr lang="en-US">
                <a:cs typeface="Calibri"/>
              </a:rPr>
              <a:t> les </a:t>
            </a:r>
            <a:r>
              <a:rPr lang="en-US" err="1">
                <a:cs typeface="Calibri"/>
              </a:rPr>
              <a:t>bonnes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réponses</a:t>
            </a:r>
            <a:r>
              <a:rPr lang="en-US">
                <a:cs typeface="Calibri"/>
              </a:rPr>
              <a:t>.</a:t>
            </a:r>
          </a:p>
          <a:p>
            <a:r>
              <a:rPr lang="en-US">
                <a:cs typeface="Calibri"/>
              </a:rPr>
              <a:t>On compare le </a:t>
            </a:r>
            <a:r>
              <a:rPr lang="en-US" err="1">
                <a:cs typeface="Calibri"/>
              </a:rPr>
              <a:t>résultat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prédit</a:t>
            </a:r>
            <a:r>
              <a:rPr lang="en-US">
                <a:cs typeface="Calibri"/>
              </a:rPr>
              <a:t> au </a:t>
            </a:r>
            <a:r>
              <a:rPr lang="en-US" err="1">
                <a:cs typeface="Calibri"/>
              </a:rPr>
              <a:t>résultat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attendu</a:t>
            </a:r>
            <a:r>
              <a:rPr lang="en-US">
                <a:cs typeface="Calibri"/>
              </a:rPr>
              <a:t> et on </a:t>
            </a:r>
            <a:r>
              <a:rPr lang="en-US" err="1">
                <a:cs typeface="Calibri"/>
              </a:rPr>
              <a:t>mesure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l'erreur</a:t>
            </a:r>
            <a:r>
              <a:rPr lang="en-US">
                <a:cs typeface="Calibri"/>
              </a:rPr>
              <a:t>. Si </a:t>
            </a:r>
            <a:r>
              <a:rPr lang="en-US" err="1">
                <a:cs typeface="Calibri"/>
              </a:rPr>
              <a:t>elle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est</a:t>
            </a:r>
            <a:r>
              <a:rPr lang="en-US">
                <a:cs typeface="Calibri"/>
              </a:rPr>
              <a:t> trop </a:t>
            </a:r>
            <a:r>
              <a:rPr lang="en-US" err="1">
                <a:cs typeface="Calibri"/>
              </a:rPr>
              <a:t>importante</a:t>
            </a:r>
            <a:r>
              <a:rPr lang="en-US">
                <a:cs typeface="Calibri"/>
              </a:rPr>
              <a:t>, on </a:t>
            </a:r>
            <a:r>
              <a:rPr lang="en-US" err="1">
                <a:cs typeface="Calibri"/>
              </a:rPr>
              <a:t>modifie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l'importance</a:t>
            </a:r>
            <a:r>
              <a:rPr lang="en-US">
                <a:cs typeface="Calibri"/>
              </a:rPr>
              <a:t> des </a:t>
            </a:r>
            <a:r>
              <a:rPr lang="en-US" err="1">
                <a:cs typeface="Calibri"/>
              </a:rPr>
              <a:t>différents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critères</a:t>
            </a:r>
            <a:r>
              <a:rPr lang="en-US">
                <a:cs typeface="Calibri"/>
              </a:rPr>
              <a:t> (</a:t>
            </a:r>
            <a:r>
              <a:rPr lang="en-US" err="1">
                <a:cs typeface="Calibri"/>
              </a:rPr>
              <a:t>rétropropagation</a:t>
            </a:r>
            <a:r>
              <a:rPr lang="en-US">
                <a:cs typeface="Calibri"/>
              </a:rPr>
              <a:t>) et on recommence, </a:t>
            </a:r>
            <a:r>
              <a:rPr lang="en-US" err="1">
                <a:cs typeface="Calibri"/>
              </a:rPr>
              <a:t>jusqu'à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ce</a:t>
            </a:r>
            <a:r>
              <a:rPr lang="en-US">
                <a:cs typeface="Calibri"/>
              </a:rPr>
              <a:t> que </a:t>
            </a:r>
            <a:r>
              <a:rPr lang="en-US" err="1">
                <a:cs typeface="Calibri"/>
              </a:rPr>
              <a:t>l'erreur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soit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jugée</a:t>
            </a:r>
            <a:r>
              <a:rPr lang="en-US">
                <a:cs typeface="Calibri"/>
              </a:rPr>
              <a:t> acceptable.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B20B35-BCFD-2D4F-B770-36572368DF8A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22205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211F8C4-B257-174D-8BFC-05917F6AB7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32DABA7-DC69-3B4A-8A69-ED889E5C20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6137" y="6384241"/>
            <a:ext cx="898565" cy="277217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68" y="6334770"/>
            <a:ext cx="1773712" cy="409813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4022" y="6257022"/>
            <a:ext cx="1009398" cy="51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3211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4A3659F-E9CA-A84C-BB74-B45B4CDBF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12401F79-06B8-8A4B-90B5-690A14AB62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9548D60-74F4-574F-90DF-187525664E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19AEE-F167-4F41-B5DD-23837DD191A4}" type="datetime1">
              <a:rPr lang="fr-BE" smtClean="0"/>
              <a:t>28/03/23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518B9EC-C370-EE4C-BC6C-C8B2DA8101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5285148-12A9-B14C-AA96-2796989B8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4C690-31FD-FA48-9DB0-BA3040C933A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844248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FA586017-F5C3-A24E-967B-ADBA3AC133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713E1174-C455-6C4A-8A31-6E1D84D28C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62A475F-DAE2-CC41-9016-A75745959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4A283-6221-9148-B9E3-65D8F4471F55}" type="datetime1">
              <a:rPr lang="fr-BE" smtClean="0"/>
              <a:t>28/03/23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61EABEB-38E7-DF40-AA6C-5E1B541818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1942A94-56FF-A646-90AA-78D6791DF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4C690-31FD-FA48-9DB0-BA3040C933A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114180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19"/>
          <p:cNvSpPr>
            <a:spLocks noGrp="1"/>
          </p:cNvSpPr>
          <p:nvPr>
            <p:ph type="body" sz="quarter" idx="11" hasCustomPrompt="1"/>
          </p:nvPr>
        </p:nvSpPr>
        <p:spPr>
          <a:xfrm>
            <a:off x="2285658" y="2878926"/>
            <a:ext cx="7332358" cy="101932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tabLst>
                <a:tab pos="179388" algn="l"/>
              </a:tabLst>
              <a:defRPr sz="66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BE"/>
              <a:t>	Titre du chapitre</a:t>
            </a:r>
          </a:p>
        </p:txBody>
      </p:sp>
    </p:spTree>
    <p:extLst>
      <p:ext uri="{BB962C8B-B14F-4D97-AF65-F5344CB8AC3E}">
        <p14:creationId xmlns:p14="http://schemas.microsoft.com/office/powerpoint/2010/main" val="21073825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1770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70C0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7283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685932926"/>
      </p:ext>
    </p:extLst>
  </p:cSld>
  <p:clrMapOvr>
    <a:masterClrMapping/>
  </p:clrMapOvr>
  <p:hf hd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4970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2081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8423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66422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9805E32-8400-2D45-B614-7B7AA22346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A404E00-E89C-474F-A509-67D28EF8EB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E272341-0AFC-714D-B563-E93F0D8EC8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97F31-D5DD-CD4F-992C-A8106E5A5B8D}" type="datetime1">
              <a:rPr lang="fr-BE" smtClean="0"/>
              <a:t>28/03/23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7F14379-B400-9E45-87A9-6B30015C2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098DA6E-1375-4A4A-927E-07272208B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4C690-31FD-FA48-9DB0-BA3040C933A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825704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4069429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772037093"/>
      </p:ext>
    </p:extLst>
  </p:cSld>
  <p:clrMapOvr>
    <a:masterClrMapping/>
  </p:clrMapOvr>
  <p:hf hd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227224"/>
      </p:ext>
    </p:extLst>
  </p:cSld>
  <p:clrMapOvr>
    <a:masterClrMapping/>
  </p:clrMapOvr>
  <p:hf hd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129744"/>
      </p:ext>
    </p:extLst>
  </p:cSld>
  <p:clrMapOvr>
    <a:masterClrMapping/>
  </p:clrMapOvr>
  <p:hf hd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AA5AF6A-6DF8-15C4-644B-F288DA856F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PF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D25D6173-35EA-8F5B-C125-347425E838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PF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7D5EC4D-7D44-A51A-F96C-EA495BE0F0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8CED1-C1B6-394D-B053-6236C5704946}" type="datetimeFigureOut">
              <a:rPr lang="fr-PF" smtClean="0"/>
              <a:t>28/03/2023</a:t>
            </a:fld>
            <a:endParaRPr lang="fr-PF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691215B-BC86-DDB7-4A50-18D2E8745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PF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3FD4C3E-4EB6-4797-8C2D-F1D5DF2DE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A3465-45B5-8C48-BA3B-AC876A0002F1}" type="slidenum">
              <a:rPr lang="fr-PF" smtClean="0"/>
              <a:t>‹N°›</a:t>
            </a:fld>
            <a:endParaRPr lang="fr-PF"/>
          </a:p>
        </p:txBody>
      </p:sp>
    </p:spTree>
    <p:extLst>
      <p:ext uri="{BB962C8B-B14F-4D97-AF65-F5344CB8AC3E}">
        <p14:creationId xmlns:p14="http://schemas.microsoft.com/office/powerpoint/2010/main" val="6850546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17F58C8-AF53-9643-1F1A-A2CAA5548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PF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585B7A7-F250-C31A-1CA0-B0CA489A9F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PF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DEFA9BE-7576-34AA-AFEB-35B289F7D1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8CED1-C1B6-394D-B053-6236C5704946}" type="datetimeFigureOut">
              <a:rPr lang="fr-PF" smtClean="0"/>
              <a:t>28/03/2023</a:t>
            </a:fld>
            <a:endParaRPr lang="fr-PF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B4F7F2F-D1A7-9440-40BD-0CB6FD23D3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PF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5D3952B-131F-068A-92A9-CBABA9148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A3465-45B5-8C48-BA3B-AC876A0002F1}" type="slidenum">
              <a:rPr lang="fr-PF" smtClean="0"/>
              <a:t>‹N°›</a:t>
            </a:fld>
            <a:endParaRPr lang="fr-PF"/>
          </a:p>
        </p:txBody>
      </p:sp>
    </p:spTree>
    <p:extLst>
      <p:ext uri="{BB962C8B-B14F-4D97-AF65-F5344CB8AC3E}">
        <p14:creationId xmlns:p14="http://schemas.microsoft.com/office/powerpoint/2010/main" val="39772961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210695F-97D4-D866-A717-7F9395EDA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PF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85B82AE-B306-4B8A-F936-150172B32F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91C7302-53E0-5ED2-F303-4159CF46BE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8CED1-C1B6-394D-B053-6236C5704946}" type="datetimeFigureOut">
              <a:rPr lang="fr-PF" smtClean="0"/>
              <a:t>28/03/2023</a:t>
            </a:fld>
            <a:endParaRPr lang="fr-PF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7CE2306-BE21-482C-41A1-B7C7CD419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PF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602E7D0-3F8A-B7D3-1E1C-A2E162816D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A3465-45B5-8C48-BA3B-AC876A0002F1}" type="slidenum">
              <a:rPr lang="fr-PF" smtClean="0"/>
              <a:t>‹N°›</a:t>
            </a:fld>
            <a:endParaRPr lang="fr-PF"/>
          </a:p>
        </p:txBody>
      </p:sp>
    </p:spTree>
    <p:extLst>
      <p:ext uri="{BB962C8B-B14F-4D97-AF65-F5344CB8AC3E}">
        <p14:creationId xmlns:p14="http://schemas.microsoft.com/office/powerpoint/2010/main" val="2764403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54A6C7-B674-61C3-E162-443475B293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PF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BAA7B0A-09BE-B008-423A-3EC138551D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PF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E0116BD-7C2E-4D2A-27D9-DCE2F8194F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PF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6F91754-4A4A-A5A8-CEDE-714E3FE312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8CED1-C1B6-394D-B053-6236C5704946}" type="datetimeFigureOut">
              <a:rPr lang="fr-PF" smtClean="0"/>
              <a:t>28/03/2023</a:t>
            </a:fld>
            <a:endParaRPr lang="fr-PF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1085573-7066-76F8-FA50-7F265DCC9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PF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C76688B-6155-69DC-F803-8E3B31C8E6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A3465-45B5-8C48-BA3B-AC876A0002F1}" type="slidenum">
              <a:rPr lang="fr-PF" smtClean="0"/>
              <a:t>‹N°›</a:t>
            </a:fld>
            <a:endParaRPr lang="fr-PF"/>
          </a:p>
        </p:txBody>
      </p:sp>
    </p:spTree>
    <p:extLst>
      <p:ext uri="{BB962C8B-B14F-4D97-AF65-F5344CB8AC3E}">
        <p14:creationId xmlns:p14="http://schemas.microsoft.com/office/powerpoint/2010/main" val="25719828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F149818-4EA7-68E2-9BFF-24FA0E455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PF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297F04F-10E0-5CD2-FFE2-C141BFB19C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C414612-1493-C6B7-8B2E-013432FC0C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PF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98C3926-1193-654F-8159-A8579E6ED9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93D1C57A-A6D0-F34F-F92C-640F72F61A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PF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3A9065AD-7277-E2E6-8845-91864B2782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8CED1-C1B6-394D-B053-6236C5704946}" type="datetimeFigureOut">
              <a:rPr lang="fr-PF" smtClean="0"/>
              <a:t>28/03/2023</a:t>
            </a:fld>
            <a:endParaRPr lang="fr-PF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8A93EBB5-F666-6409-2CBA-4942D1491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PF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7BE07DCD-F8FD-1C24-9722-49DEE4CEBF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A3465-45B5-8C48-BA3B-AC876A0002F1}" type="slidenum">
              <a:rPr lang="fr-PF" smtClean="0"/>
              <a:t>‹N°›</a:t>
            </a:fld>
            <a:endParaRPr lang="fr-PF"/>
          </a:p>
        </p:txBody>
      </p:sp>
    </p:spTree>
    <p:extLst>
      <p:ext uri="{BB962C8B-B14F-4D97-AF65-F5344CB8AC3E}">
        <p14:creationId xmlns:p14="http://schemas.microsoft.com/office/powerpoint/2010/main" val="14314423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98DA889-34C2-EA34-4477-5D22D88BC3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PF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1259C74-EEDC-7771-89EB-17F4EF980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8CED1-C1B6-394D-B053-6236C5704946}" type="datetimeFigureOut">
              <a:rPr lang="fr-PF" smtClean="0"/>
              <a:t>28/03/2023</a:t>
            </a:fld>
            <a:endParaRPr lang="fr-PF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6F85A96-B129-9272-E150-E1B944AEF5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PF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C72AEF6-143E-DEFC-7CB3-072B53C5B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A3465-45B5-8C48-BA3B-AC876A0002F1}" type="slidenum">
              <a:rPr lang="fr-PF" smtClean="0"/>
              <a:t>‹N°›</a:t>
            </a:fld>
            <a:endParaRPr lang="fr-PF"/>
          </a:p>
        </p:txBody>
      </p:sp>
    </p:spTree>
    <p:extLst>
      <p:ext uri="{BB962C8B-B14F-4D97-AF65-F5344CB8AC3E}">
        <p14:creationId xmlns:p14="http://schemas.microsoft.com/office/powerpoint/2010/main" val="42889666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8659482-58B4-1B48-A5A9-494F5F430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FA558B1-1405-024F-988D-B5C1CA385B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F4D14C7-034C-B747-AD50-D933C2A5E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0E500-3BB1-DB42-B63E-41A3671AFB03}" type="datetime1">
              <a:rPr lang="fr-BE" smtClean="0"/>
              <a:t>28/03/23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640F2F2-8A34-534E-8C7D-AD2A9DD30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51C708B-37C9-1440-BAD9-36FD9E9A8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4C690-31FD-FA48-9DB0-BA3040C933A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6344469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A3C76414-BD6E-2EA3-F34C-A1E0C1DA03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8CED1-C1B6-394D-B053-6236C5704946}" type="datetimeFigureOut">
              <a:rPr lang="fr-PF" smtClean="0"/>
              <a:t>28/03/2023</a:t>
            </a:fld>
            <a:endParaRPr lang="fr-PF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D2B05456-54E7-8689-0E24-768BB0ACAD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PF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37AFBEA-5AF5-12BD-6C6C-7BB61963F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A3465-45B5-8C48-BA3B-AC876A0002F1}" type="slidenum">
              <a:rPr lang="fr-PF" smtClean="0"/>
              <a:t>‹N°›</a:t>
            </a:fld>
            <a:endParaRPr lang="fr-PF"/>
          </a:p>
        </p:txBody>
      </p:sp>
    </p:spTree>
    <p:extLst>
      <p:ext uri="{BB962C8B-B14F-4D97-AF65-F5344CB8AC3E}">
        <p14:creationId xmlns:p14="http://schemas.microsoft.com/office/powerpoint/2010/main" val="12211686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27EDB2C-B023-AF1F-BDC5-08650AADB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PF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0AB26D4-909F-037A-BC70-EB0E0FF65A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PF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B4E8D11-CB13-171C-5950-F1E55E8B42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3164559-BF06-C33C-8901-B23B2C8ED9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8CED1-C1B6-394D-B053-6236C5704946}" type="datetimeFigureOut">
              <a:rPr lang="fr-PF" smtClean="0"/>
              <a:t>28/03/2023</a:t>
            </a:fld>
            <a:endParaRPr lang="fr-PF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C06C9D9-8067-2A61-52F8-4F1A47840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PF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A2A24A7-4B6B-1ED0-ED04-97AA4FC95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A3465-45B5-8C48-BA3B-AC876A0002F1}" type="slidenum">
              <a:rPr lang="fr-PF" smtClean="0"/>
              <a:t>‹N°›</a:t>
            </a:fld>
            <a:endParaRPr lang="fr-PF"/>
          </a:p>
        </p:txBody>
      </p:sp>
    </p:spTree>
    <p:extLst>
      <p:ext uri="{BB962C8B-B14F-4D97-AF65-F5344CB8AC3E}">
        <p14:creationId xmlns:p14="http://schemas.microsoft.com/office/powerpoint/2010/main" val="360587342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752737F-76E3-AC67-0D24-722954C5C9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PF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01D7A743-F13A-224A-E85D-2EEBF013CB6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PF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30FAFB3-C6CB-F067-627A-081FA04AE3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65B18A4-7D04-95F9-42FB-0CA64F7C3C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8CED1-C1B6-394D-B053-6236C5704946}" type="datetimeFigureOut">
              <a:rPr lang="fr-PF" smtClean="0"/>
              <a:t>28/03/2023</a:t>
            </a:fld>
            <a:endParaRPr lang="fr-PF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F541879-C731-E070-C4DB-896233A9D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PF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0A5E445-4464-7B41-BC1B-DB3C07AFF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A3465-45B5-8C48-BA3B-AC876A0002F1}" type="slidenum">
              <a:rPr lang="fr-PF" smtClean="0"/>
              <a:t>‹N°›</a:t>
            </a:fld>
            <a:endParaRPr lang="fr-PF"/>
          </a:p>
        </p:txBody>
      </p:sp>
    </p:spTree>
    <p:extLst>
      <p:ext uri="{BB962C8B-B14F-4D97-AF65-F5344CB8AC3E}">
        <p14:creationId xmlns:p14="http://schemas.microsoft.com/office/powerpoint/2010/main" val="159575737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46ABC7E-385F-9B59-8850-310A185CC8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PF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492043F-113D-35AC-227C-244A654F48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PF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478FBCB-2428-EC4C-66AB-5A847DDB7A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8CED1-C1B6-394D-B053-6236C5704946}" type="datetimeFigureOut">
              <a:rPr lang="fr-PF" smtClean="0"/>
              <a:t>28/03/2023</a:t>
            </a:fld>
            <a:endParaRPr lang="fr-PF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62A5294-8893-3C45-B1AE-DA3BD60FD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PF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E823084-C8D1-1FBC-201A-7BA119298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A3465-45B5-8C48-BA3B-AC876A0002F1}" type="slidenum">
              <a:rPr lang="fr-PF" smtClean="0"/>
              <a:t>‹N°›</a:t>
            </a:fld>
            <a:endParaRPr lang="fr-PF"/>
          </a:p>
        </p:txBody>
      </p:sp>
    </p:spTree>
    <p:extLst>
      <p:ext uri="{BB962C8B-B14F-4D97-AF65-F5344CB8AC3E}">
        <p14:creationId xmlns:p14="http://schemas.microsoft.com/office/powerpoint/2010/main" val="244460966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812F075A-EB78-F24B-8F1A-1CAE3D267C0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PF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70AA9DA-A8EA-C881-D4B9-22F2AB4B4E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PF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71EE7E7-5CC5-C2E8-3471-84F06D93A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8CED1-C1B6-394D-B053-6236C5704946}" type="datetimeFigureOut">
              <a:rPr lang="fr-PF" smtClean="0"/>
              <a:t>28/03/2023</a:t>
            </a:fld>
            <a:endParaRPr lang="fr-PF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3DC9412-88CB-A332-F1FF-94DBF2B31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PF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B7292BD-AE28-2614-35EA-35C33BA40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A3465-45B5-8C48-BA3B-AC876A0002F1}" type="slidenum">
              <a:rPr lang="fr-PF" smtClean="0"/>
              <a:t>‹N°›</a:t>
            </a:fld>
            <a:endParaRPr lang="fr-PF"/>
          </a:p>
        </p:txBody>
      </p:sp>
    </p:spTree>
    <p:extLst>
      <p:ext uri="{BB962C8B-B14F-4D97-AF65-F5344CB8AC3E}">
        <p14:creationId xmlns:p14="http://schemas.microsoft.com/office/powerpoint/2010/main" val="344042483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FCC5441-C65D-B35B-7341-5A3125ABE7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PF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9E74596-0582-6041-DBB8-10977458E3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PF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5CCDBE4-4343-F1F9-2193-F58CFE2F49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4903E-FB48-B342-8A90-4E3F2BC1BC18}" type="datetimeFigureOut">
              <a:rPr lang="fr-PF" smtClean="0"/>
              <a:t>28/03/2023</a:t>
            </a:fld>
            <a:endParaRPr lang="fr-PF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BD774AA-BA9E-2E33-AA7C-467DE13B0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PF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19E02CF-4E66-2DE8-F63B-7772DE86F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4A936-88EE-6840-B17B-F3A554A9E904}" type="slidenum">
              <a:rPr lang="fr-PF" smtClean="0"/>
              <a:t>‹N°›</a:t>
            </a:fld>
            <a:endParaRPr lang="fr-PF"/>
          </a:p>
        </p:txBody>
      </p:sp>
    </p:spTree>
    <p:extLst>
      <p:ext uri="{BB962C8B-B14F-4D97-AF65-F5344CB8AC3E}">
        <p14:creationId xmlns:p14="http://schemas.microsoft.com/office/powerpoint/2010/main" val="70287809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ABA8CD5-D8B5-D7AB-40BE-B1A4AB0926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PF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1FB5F91-4FA3-397A-3BE3-5C8902F007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PF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162BF25-D0D8-6C02-A767-2A46239CF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4903E-FB48-B342-8A90-4E3F2BC1BC18}" type="datetimeFigureOut">
              <a:rPr lang="fr-PF" smtClean="0"/>
              <a:t>28/03/2023</a:t>
            </a:fld>
            <a:endParaRPr lang="fr-PF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A1C7D9-5D90-E1B5-BC1C-512A529AD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PF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6F6320B-4DDB-0B5A-D4B1-DFC55DF7F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4A936-88EE-6840-B17B-F3A554A9E904}" type="slidenum">
              <a:rPr lang="fr-PF" smtClean="0"/>
              <a:t>‹N°›</a:t>
            </a:fld>
            <a:endParaRPr lang="fr-PF"/>
          </a:p>
        </p:txBody>
      </p:sp>
    </p:spTree>
    <p:extLst>
      <p:ext uri="{BB962C8B-B14F-4D97-AF65-F5344CB8AC3E}">
        <p14:creationId xmlns:p14="http://schemas.microsoft.com/office/powerpoint/2010/main" val="330348437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3D18D4F-4A09-6195-B10D-DE79C05441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PF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19B31DC-A0EA-D2D6-2AFB-7CDE3F50C4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01BFEAD-93F7-3BC3-7969-9D4D384D41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4903E-FB48-B342-8A90-4E3F2BC1BC18}" type="datetimeFigureOut">
              <a:rPr lang="fr-PF" smtClean="0"/>
              <a:t>28/03/2023</a:t>
            </a:fld>
            <a:endParaRPr lang="fr-PF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ACDDDC4-271F-CFE9-FC48-1A6D0C277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PF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7412AB2-9C40-4822-0EB5-6EB6C3EB6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4A936-88EE-6840-B17B-F3A554A9E904}" type="slidenum">
              <a:rPr lang="fr-PF" smtClean="0"/>
              <a:t>‹N°›</a:t>
            </a:fld>
            <a:endParaRPr lang="fr-PF"/>
          </a:p>
        </p:txBody>
      </p:sp>
    </p:spTree>
    <p:extLst>
      <p:ext uri="{BB962C8B-B14F-4D97-AF65-F5344CB8AC3E}">
        <p14:creationId xmlns:p14="http://schemas.microsoft.com/office/powerpoint/2010/main" val="393402517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5D0643-17C5-9719-B06D-31C7B215DE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PF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5347B8E-0F28-E41A-9AF6-AD917433FB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PF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E8A02A2-C347-76EE-2A71-6B970415DC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PF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03E2AFB-1F3E-5BB7-E134-5F90DE86B0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4903E-FB48-B342-8A90-4E3F2BC1BC18}" type="datetimeFigureOut">
              <a:rPr lang="fr-PF" smtClean="0"/>
              <a:t>28/03/2023</a:t>
            </a:fld>
            <a:endParaRPr lang="fr-PF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3F592BE-5D4C-7610-DE57-4D9CE0396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PF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9091303-AF28-DFE1-36BE-FA68A0947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4A936-88EE-6840-B17B-F3A554A9E904}" type="slidenum">
              <a:rPr lang="fr-PF" smtClean="0"/>
              <a:t>‹N°›</a:t>
            </a:fld>
            <a:endParaRPr lang="fr-PF"/>
          </a:p>
        </p:txBody>
      </p:sp>
    </p:spTree>
    <p:extLst>
      <p:ext uri="{BB962C8B-B14F-4D97-AF65-F5344CB8AC3E}">
        <p14:creationId xmlns:p14="http://schemas.microsoft.com/office/powerpoint/2010/main" val="236745198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7EB19DA-24DA-8ABF-D9DD-35C05A2181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PF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D00BDF7-548D-AB30-8874-005247A89C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ADC0054-C77E-B39A-AF30-A28AD9E783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PF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87333311-E8AB-1C53-C205-1283DF88AE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BCD19E3A-2327-1BBF-09E7-A9409E7087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PF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18710DEA-AB36-5FA4-8FB1-F91EAC17AA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4903E-FB48-B342-8A90-4E3F2BC1BC18}" type="datetimeFigureOut">
              <a:rPr lang="fr-PF" smtClean="0"/>
              <a:t>28/03/2023</a:t>
            </a:fld>
            <a:endParaRPr lang="fr-PF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3E0661F0-14AF-A695-2458-399B1333F0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PF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9344B810-9C25-CD77-CFBB-24C87947F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4A936-88EE-6840-B17B-F3A554A9E904}" type="slidenum">
              <a:rPr lang="fr-PF" smtClean="0"/>
              <a:t>‹N°›</a:t>
            </a:fld>
            <a:endParaRPr lang="fr-PF"/>
          </a:p>
        </p:txBody>
      </p:sp>
    </p:spTree>
    <p:extLst>
      <p:ext uri="{BB962C8B-B14F-4D97-AF65-F5344CB8AC3E}">
        <p14:creationId xmlns:p14="http://schemas.microsoft.com/office/powerpoint/2010/main" val="41708879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6832C19-6A5B-324E-BD87-8A4E74A21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2BFEA95-D58D-3C4F-8914-24B046B974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567144E-FE21-2241-80E5-6133FD100A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9719102-6A09-FB46-A251-86B598A8CF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ABCFE-0B27-3D49-9C2F-33A24789D48D}" type="datetime1">
              <a:rPr lang="fr-BE" smtClean="0"/>
              <a:t>28/03/23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44FC4EF-08CC-6646-92A5-A860B56628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65541ED-D830-144E-B706-903BAEC59E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4C690-31FD-FA48-9DB0-BA3040C933A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8375636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FD92AA-F042-6B1E-8B24-D7AEA6EB63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PF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1EB46E06-4E12-B838-62AE-EDDD11607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4903E-FB48-B342-8A90-4E3F2BC1BC18}" type="datetimeFigureOut">
              <a:rPr lang="fr-PF" smtClean="0"/>
              <a:t>28/03/2023</a:t>
            </a:fld>
            <a:endParaRPr lang="fr-PF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D9B38F6-0C90-DBB2-0FBA-A88AAF91FB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PF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FE865AB-74C2-2200-1654-4A72424FE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4A936-88EE-6840-B17B-F3A554A9E904}" type="slidenum">
              <a:rPr lang="fr-PF" smtClean="0"/>
              <a:t>‹N°›</a:t>
            </a:fld>
            <a:endParaRPr lang="fr-PF"/>
          </a:p>
        </p:txBody>
      </p:sp>
    </p:spTree>
    <p:extLst>
      <p:ext uri="{BB962C8B-B14F-4D97-AF65-F5344CB8AC3E}">
        <p14:creationId xmlns:p14="http://schemas.microsoft.com/office/powerpoint/2010/main" val="32637901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8949503D-F6B5-B349-9A62-ABA57F9F1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4903E-FB48-B342-8A90-4E3F2BC1BC18}" type="datetimeFigureOut">
              <a:rPr lang="fr-PF" smtClean="0"/>
              <a:t>28/03/2023</a:t>
            </a:fld>
            <a:endParaRPr lang="fr-PF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F777BD6-59AA-89F3-7D96-B8E4181A3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PF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7AD16D8-58C6-6F3D-0D06-F435C0928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4A936-88EE-6840-B17B-F3A554A9E904}" type="slidenum">
              <a:rPr lang="fr-PF" smtClean="0"/>
              <a:t>‹N°›</a:t>
            </a:fld>
            <a:endParaRPr lang="fr-PF"/>
          </a:p>
        </p:txBody>
      </p:sp>
    </p:spTree>
    <p:extLst>
      <p:ext uri="{BB962C8B-B14F-4D97-AF65-F5344CB8AC3E}">
        <p14:creationId xmlns:p14="http://schemas.microsoft.com/office/powerpoint/2010/main" val="84582821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FA2037F-2778-B00B-4BA8-623AEA2C9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PF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83D795C-AAAF-6ABE-24B9-9566712ADD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PF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D53507E-5050-56CC-50F0-2A86AA3198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61D096B-E3EE-D095-18F2-8620D57DE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4903E-FB48-B342-8A90-4E3F2BC1BC18}" type="datetimeFigureOut">
              <a:rPr lang="fr-PF" smtClean="0"/>
              <a:t>28/03/2023</a:t>
            </a:fld>
            <a:endParaRPr lang="fr-PF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40AAA54-AAA7-057C-AE44-8271E03563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PF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7404C0C-6131-CF92-9911-7C837C4B58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4A936-88EE-6840-B17B-F3A554A9E904}" type="slidenum">
              <a:rPr lang="fr-PF" smtClean="0"/>
              <a:t>‹N°›</a:t>
            </a:fld>
            <a:endParaRPr lang="fr-PF"/>
          </a:p>
        </p:txBody>
      </p:sp>
    </p:spTree>
    <p:extLst>
      <p:ext uri="{BB962C8B-B14F-4D97-AF65-F5344CB8AC3E}">
        <p14:creationId xmlns:p14="http://schemas.microsoft.com/office/powerpoint/2010/main" val="316706943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BD6C929-C452-B25E-3FD7-18A27A7D4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PF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5A550668-7B34-95BD-8B25-16314434A0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PF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D327BAD-5227-1468-ADAC-2DCA852ACA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EB17622-0F23-9F45-42FC-651A651E6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4903E-FB48-B342-8A90-4E3F2BC1BC18}" type="datetimeFigureOut">
              <a:rPr lang="fr-PF" smtClean="0"/>
              <a:t>28/03/2023</a:t>
            </a:fld>
            <a:endParaRPr lang="fr-PF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317CB8E-D7E4-EF69-7563-DA4E8D753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PF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E4FBF9C-6DB8-7690-A802-129E9016E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4A936-88EE-6840-B17B-F3A554A9E904}" type="slidenum">
              <a:rPr lang="fr-PF" smtClean="0"/>
              <a:t>‹N°›</a:t>
            </a:fld>
            <a:endParaRPr lang="fr-PF"/>
          </a:p>
        </p:txBody>
      </p:sp>
    </p:spTree>
    <p:extLst>
      <p:ext uri="{BB962C8B-B14F-4D97-AF65-F5344CB8AC3E}">
        <p14:creationId xmlns:p14="http://schemas.microsoft.com/office/powerpoint/2010/main" val="186923588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D40FEB4-B288-A066-5943-6188ADB47A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PF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9BBC1C6-02A6-CA56-E38C-A3D5A08637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PF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7EEEC6E-EF05-22C7-952A-F232EC4533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4903E-FB48-B342-8A90-4E3F2BC1BC18}" type="datetimeFigureOut">
              <a:rPr lang="fr-PF" smtClean="0"/>
              <a:t>28/03/2023</a:t>
            </a:fld>
            <a:endParaRPr lang="fr-PF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B5077FD-5727-470A-54AB-6B462A4B5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PF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34A4C03-4CCF-C24E-9406-C522E0EB4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4A936-88EE-6840-B17B-F3A554A9E904}" type="slidenum">
              <a:rPr lang="fr-PF" smtClean="0"/>
              <a:t>‹N°›</a:t>
            </a:fld>
            <a:endParaRPr lang="fr-PF"/>
          </a:p>
        </p:txBody>
      </p:sp>
    </p:spTree>
    <p:extLst>
      <p:ext uri="{BB962C8B-B14F-4D97-AF65-F5344CB8AC3E}">
        <p14:creationId xmlns:p14="http://schemas.microsoft.com/office/powerpoint/2010/main" val="264471738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85B6B718-848C-53F5-45A0-4736B18DD6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PF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BFF3CD0-FA8F-C039-4678-34A85AA5DE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PF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D591720-EDE9-2C26-C111-FDF0691C4F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4903E-FB48-B342-8A90-4E3F2BC1BC18}" type="datetimeFigureOut">
              <a:rPr lang="fr-PF" smtClean="0"/>
              <a:t>28/03/2023</a:t>
            </a:fld>
            <a:endParaRPr lang="fr-PF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FDBAAB0-8881-5356-5526-E90196F22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PF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26D6A85-1175-4F16-763E-C68512757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4A936-88EE-6840-B17B-F3A554A9E904}" type="slidenum">
              <a:rPr lang="fr-PF" smtClean="0"/>
              <a:t>‹N°›</a:t>
            </a:fld>
            <a:endParaRPr lang="fr-PF"/>
          </a:p>
        </p:txBody>
      </p:sp>
    </p:spTree>
    <p:extLst>
      <p:ext uri="{BB962C8B-B14F-4D97-AF65-F5344CB8AC3E}">
        <p14:creationId xmlns:p14="http://schemas.microsoft.com/office/powerpoint/2010/main" val="33331704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0700DC0-912D-BE44-AF32-D9175699AC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B7C60E1-D523-724D-AF56-2137DF4386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896A130-1FC5-D74C-BA3E-4134BE9695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CDD5E7B-162A-3B45-BC72-09CDDFB872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06A2C7EB-30F9-A54B-A138-C599151B69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4BBCB31A-9854-644D-AC6A-437F854FFF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593B2-FC19-0E40-8338-8CEC49F50E43}" type="datetime1">
              <a:rPr lang="fr-BE" smtClean="0"/>
              <a:t>28/03/23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D3CACA20-D6BD-1447-82B5-9BBB0B2E90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0B922F35-62B2-E346-8694-BEBBCC165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4C690-31FD-FA48-9DB0-BA3040C933A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11969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F190B1F-C1DC-264F-982E-4CFCC609B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5F00B491-E2FE-F34C-A232-265E144B3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9D354-D59E-1D40-8E06-66BB2055F3B4}" type="datetime1">
              <a:rPr lang="fr-BE" smtClean="0"/>
              <a:t>28/03/23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AD4C8CB-9F6E-4A46-8B46-D047B8FCA6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49D811E-490A-E440-AC38-11D620989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4C690-31FD-FA48-9DB0-BA3040C933A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288929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3C06B719-2531-3044-B04D-037F7CBE7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292EA-498C-3E49-A67F-9563C827B084}" type="datetime1">
              <a:rPr lang="fr-BE" smtClean="0"/>
              <a:t>28/03/23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612D2E58-EEB9-D84C-A3AD-E20AEEB6B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803EAE4-A144-CF42-A308-2EFF6BAF2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4C690-31FD-FA48-9DB0-BA3040C933A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26484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FC538D1-7349-8E4B-8CEC-7051D56E1B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20B2C9F-C25E-2D44-88D8-723010435E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3EACFAA-C03E-AA42-8B7C-407D346A8E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442F8EE-5EA6-624C-A985-CA0F92D95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A12CE-CE97-9B45-8D07-E22142B2F7BA}" type="datetime1">
              <a:rPr lang="fr-BE" smtClean="0"/>
              <a:t>28/03/23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521C13A-A26E-4844-B744-0FDB8BF2C5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6A11A15-4C88-734D-A32F-4CF2926CD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4C690-31FD-FA48-9DB0-BA3040C933A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012628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DF5C87F-7391-B340-8897-1ECDB7BD58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3E5DB232-9B1A-544C-9670-3A8E98ABCF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C32C801-826A-9A4B-8C7A-0E25F47BD3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020D932-18AA-0749-9210-86609B4E5E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5C21C-919C-7447-99D3-0CBA5E04BBE3}" type="datetime1">
              <a:rPr lang="fr-BE" smtClean="0"/>
              <a:t>28/03/23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4B0B105-C671-1641-958F-CBA8FA5946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CA58366-A4DF-DA43-A84D-1F7FFA51B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4C690-31FD-FA48-9DB0-BA3040C933A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361408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D953F78B-4C1D-394A-9788-BDD826149A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32E32D3-0ED9-D04D-8F01-2EB8312B43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891CAA4-257C-E042-A4A8-8FDF1F6594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0F8ADB-387B-7848-871F-7537EB9DB8AD}" type="datetime1">
              <a:rPr lang="fr-BE" smtClean="0"/>
              <a:t>28/03/23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1F40BDD-8D77-144E-A09C-8B3F5E595C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068F4FF-E9E6-C847-9A31-3ED2363C7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C690-31FD-FA48-9DB0-BA3040C933A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32346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  <p:sldLayoutId id="2147483660" r:id="rId12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8C1CB931-A14B-5CC3-49DB-95D7989562BF}"/>
              </a:ext>
            </a:extLst>
          </p:cNvPr>
          <p:cNvSpPr txBox="1">
            <a:spLocks/>
          </p:cNvSpPr>
          <p:nvPr userDrawn="1"/>
        </p:nvSpPr>
        <p:spPr>
          <a:xfrm>
            <a:off x="9898787" y="6461370"/>
            <a:ext cx="20091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82E26E2-71A5-8D4D-9F1A-FFE71A298FFD}" type="slidenum">
              <a:rPr lang="fr-FR" sz="1200" smtClean="0"/>
              <a:pPr/>
              <a:t>‹N°›</a:t>
            </a:fld>
            <a:endParaRPr lang="fr-FR" sz="12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6016ABA-AA54-ACA6-7824-D3E2B0F856A0}"/>
              </a:ext>
            </a:extLst>
          </p:cNvPr>
          <p:cNvSpPr/>
          <p:nvPr userDrawn="1"/>
        </p:nvSpPr>
        <p:spPr>
          <a:xfrm>
            <a:off x="2" y="0"/>
            <a:ext cx="24509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1351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56EE4D7F-ED12-5EE3-9B38-0A343E810381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245100" y="6393133"/>
            <a:ext cx="1594033" cy="369708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CD3B09C5-D20A-F3EC-396C-3BA060E679BE}"/>
              </a:ext>
            </a:extLst>
          </p:cNvPr>
          <p:cNvSpPr txBox="1"/>
          <p:nvPr userDrawn="1"/>
        </p:nvSpPr>
        <p:spPr>
          <a:xfrm>
            <a:off x="3538653" y="6424510"/>
            <a:ext cx="49065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err="1">
                <a:solidFill>
                  <a:schemeClr val="bg2">
                    <a:lumMod val="50000"/>
                  </a:schemeClr>
                </a:solidFill>
              </a:rPr>
              <a:t>ChatGPT</a:t>
            </a:r>
            <a:endParaRPr lang="en-US" sz="1600">
              <a:solidFill>
                <a:schemeClr val="bg2">
                  <a:lumMod val="50000"/>
                </a:schemeClr>
              </a:solidFill>
            </a:endParaRPr>
          </a:p>
          <a:p>
            <a:pPr algn="ctr"/>
            <a:endParaRPr lang="fr-FR" sz="1600"/>
          </a:p>
        </p:txBody>
      </p:sp>
    </p:spTree>
    <p:extLst>
      <p:ext uri="{BB962C8B-B14F-4D97-AF65-F5344CB8AC3E}">
        <p14:creationId xmlns:p14="http://schemas.microsoft.com/office/powerpoint/2010/main" val="4194277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</p:sldLayoutIdLst>
  <p:hf hd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Clr>
          <a:srgbClr val="0070C0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Clr>
          <a:srgbClr val="FFC000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95368" indent="-380990" algn="l" defTabSz="914377" rtl="0" eaLnBrk="1" latinLnBrk="0" hangingPunct="1">
        <a:lnSpc>
          <a:spcPct val="90000"/>
        </a:lnSpc>
        <a:spcBef>
          <a:spcPts val="500"/>
        </a:spcBef>
        <a:buClr>
          <a:srgbClr val="92D050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246D3B15-3006-569F-D48F-BCAD0CE38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PF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1A4471C-C81C-5417-1D2C-D0695FD099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PF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FF1E391-7264-DCBE-71AD-CFA8BDC005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58CED1-C1B6-394D-B053-6236C5704946}" type="datetimeFigureOut">
              <a:rPr lang="fr-PF" smtClean="0"/>
              <a:t>28/03/2023</a:t>
            </a:fld>
            <a:endParaRPr lang="fr-PF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6096A0-4F3E-DADF-8709-558EC7B8ED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PF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59CA063-53DB-B549-70A4-A8FB96595D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FA3465-45B5-8C48-BA3B-AC876A0002F1}" type="slidenum">
              <a:rPr lang="fr-PF" smtClean="0"/>
              <a:t>‹N°›</a:t>
            </a:fld>
            <a:endParaRPr lang="fr-PF"/>
          </a:p>
        </p:txBody>
      </p:sp>
    </p:spTree>
    <p:extLst>
      <p:ext uri="{BB962C8B-B14F-4D97-AF65-F5344CB8AC3E}">
        <p14:creationId xmlns:p14="http://schemas.microsoft.com/office/powerpoint/2010/main" val="1833543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PF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8F7FBC74-4E60-C719-D71B-E6D2E4B160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PF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11DDB74-909C-BA53-D581-5DE738A025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PF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00A7AD0-77C0-1723-4994-41E8392054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74903E-FB48-B342-8A90-4E3F2BC1BC18}" type="datetimeFigureOut">
              <a:rPr lang="fr-PF" smtClean="0"/>
              <a:t>28/03/2023</a:t>
            </a:fld>
            <a:endParaRPr lang="fr-PF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3A865C5-C356-1C9D-C067-E84D76AF16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PF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0B9FAE0-C9C0-BA9F-07D4-9A65EB56ED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24A936-88EE-6840-B17B-F3A554A9E904}" type="slidenum">
              <a:rPr lang="fr-PF" smtClean="0"/>
              <a:t>‹N°›</a:t>
            </a:fld>
            <a:endParaRPr lang="fr-PF"/>
          </a:p>
        </p:txBody>
      </p:sp>
    </p:spTree>
    <p:extLst>
      <p:ext uri="{BB962C8B-B14F-4D97-AF65-F5344CB8AC3E}">
        <p14:creationId xmlns:p14="http://schemas.microsoft.com/office/powerpoint/2010/main" val="1536974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PF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8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9.xml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0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2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7" Type="http://schemas.openxmlformats.org/officeDocument/2006/relationships/hyperlink" Target="https://pupp.uqo.ca/fr/accueil/" TargetMode="Externa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2.xml"/><Relationship Id="rId6" Type="http://schemas.openxmlformats.org/officeDocument/2006/relationships/hyperlink" Target="https://www.scribbr.fr/le-plagiat/types-de-plagiat/" TargetMode="External"/><Relationship Id="rId5" Type="http://schemas.openxmlformats.org/officeDocument/2006/relationships/hyperlink" Target="https://www.clubic.com/technologies-d-avenir/intelligence-artificielle/actualite-459927-des-professeurs-disent-reconnaitre-les-devoirs-faits-par-chatgpt-tres-facilement-voila-comment.html" TargetMode="External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3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4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5.xml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6.xml"/><Relationship Id="rId5" Type="http://schemas.openxmlformats.org/officeDocument/2006/relationships/image" Target="../media/image39.png"/><Relationship Id="rId4" Type="http://schemas.openxmlformats.org/officeDocument/2006/relationships/hyperlink" Target="https://miro.com/app/board/uXjVMfzeqI4=/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7.xml"/><Relationship Id="rId4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9.xml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apui.univ-avignon.fr/ead-tip-5-entrainer-les-savoir-faire/" TargetMode="External"/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1.xml"/><Relationship Id="rId4" Type="http://schemas.openxmlformats.org/officeDocument/2006/relationships/image" Target="../media/image4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7" Type="http://schemas.openxmlformats.org/officeDocument/2006/relationships/image" Target="../media/image4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3.xml"/><Relationship Id="rId6" Type="http://schemas.openxmlformats.org/officeDocument/2006/relationships/image" Target="../media/image46.png"/><Relationship Id="rId5" Type="http://schemas.openxmlformats.org/officeDocument/2006/relationships/hyperlink" Target="https://www.louvainlearninglab.blog/une-comprehension-critique-de-chatgpt/" TargetMode="External"/><Relationship Id="rId4" Type="http://schemas.openxmlformats.org/officeDocument/2006/relationships/image" Target="../media/image4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7" Type="http://schemas.openxmlformats.org/officeDocument/2006/relationships/image" Target="../media/image4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4.xml"/><Relationship Id="rId6" Type="http://schemas.openxmlformats.org/officeDocument/2006/relationships/hyperlink" Target="mailto:pascal.vangrunderbeeck@uclouvain.be" TargetMode="External"/><Relationship Id="rId5" Type="http://schemas.openxmlformats.org/officeDocument/2006/relationships/hyperlink" Target="mailto:Nathalie.Kruyts@uclouvain.be" TargetMode="External"/><Relationship Id="rId4" Type="http://schemas.openxmlformats.org/officeDocument/2006/relationships/hyperlink" Target="mailto:Martin.biot@uclouvain.be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5.xml"/><Relationship Id="rId6" Type="http://schemas.openxmlformats.org/officeDocument/2006/relationships/image" Target="../media/image51.pn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6.xml"/><Relationship Id="rId5" Type="http://schemas.openxmlformats.org/officeDocument/2006/relationships/image" Target="../media/image52.png"/><Relationship Id="rId4" Type="http://schemas.openxmlformats.org/officeDocument/2006/relationships/hyperlink" Target="https://murf.ai/share/ldcap0s0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7.xml"/><Relationship Id="rId4" Type="http://schemas.openxmlformats.org/officeDocument/2006/relationships/image" Target="../media/image5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8.xml"/><Relationship Id="rId4" Type="http://schemas.openxmlformats.org/officeDocument/2006/relationships/image" Target="../media/image5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9.xml"/><Relationship Id="rId4" Type="http://schemas.openxmlformats.org/officeDocument/2006/relationships/image" Target="../media/image5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0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1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3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4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5708C12-E252-FD4E-BFA8-CE6838481951}"/>
              </a:ext>
            </a:extLst>
          </p:cNvPr>
          <p:cNvSpPr/>
          <p:nvPr/>
        </p:nvSpPr>
        <p:spPr>
          <a:xfrm>
            <a:off x="1678898" y="569626"/>
            <a:ext cx="9998440" cy="35826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/>
          <p:cNvSpPr/>
          <p:nvPr/>
        </p:nvSpPr>
        <p:spPr>
          <a:xfrm>
            <a:off x="2648501" y="4968363"/>
            <a:ext cx="118346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sz="1400" dirty="0">
                <a:solidFill>
                  <a:srgbClr val="000000"/>
                </a:solidFill>
                <a:latin typeface="Calibri" charset="0"/>
              </a:rPr>
              <a:t>16 Mars 2023​</a:t>
            </a:r>
            <a:endParaRPr lang="en-GB" sz="1400" dirty="0"/>
          </a:p>
        </p:txBody>
      </p:sp>
      <p:sp>
        <p:nvSpPr>
          <p:cNvPr id="17" name="ZoneTexte 16"/>
          <p:cNvSpPr txBox="1"/>
          <p:nvPr/>
        </p:nvSpPr>
        <p:spPr>
          <a:xfrm>
            <a:off x="2130110" y="3611980"/>
            <a:ext cx="246689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Nathalie Kruyts</a:t>
            </a:r>
          </a:p>
          <a:p>
            <a:r>
              <a:rPr lang="en-GB" dirty="0"/>
              <a:t>Pascal </a:t>
            </a:r>
            <a:r>
              <a:rPr lang="en-GB" dirty="0" err="1"/>
              <a:t>Vangrunderbeeck</a:t>
            </a:r>
            <a:endParaRPr lang="en-GB" dirty="0"/>
          </a:p>
          <a:p>
            <a:endParaRPr lang="en-GB" dirty="0"/>
          </a:p>
        </p:txBody>
      </p:sp>
      <p:sp>
        <p:nvSpPr>
          <p:cNvPr id="24" name="Rectangle 23"/>
          <p:cNvSpPr/>
          <p:nvPr/>
        </p:nvSpPr>
        <p:spPr>
          <a:xfrm>
            <a:off x="574766" y="564486"/>
            <a:ext cx="5577839" cy="2583663"/>
          </a:xfrm>
          <a:prstGeom prst="rect">
            <a:avLst/>
          </a:prstGeom>
          <a:solidFill>
            <a:srgbClr val="5DB3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r-FR" sz="3600" b="1" dirty="0" err="1"/>
              <a:t>ChatGPT</a:t>
            </a:r>
            <a:r>
              <a:rPr lang="fr-FR" sz="3600" b="1" dirty="0"/>
              <a:t> et outils d’IA : quels enjeux sur la production d’un travail par les </a:t>
            </a:r>
            <a:r>
              <a:rPr lang="fr-FR" sz="3600" b="1" dirty="0" err="1"/>
              <a:t>étudiant·es</a:t>
            </a:r>
            <a:r>
              <a:rPr lang="fr-FR" sz="3600" b="1" dirty="0"/>
              <a:t> 2023 ?</a:t>
            </a:r>
            <a:r>
              <a:rPr lang="fr-FR" sz="3200" b="1" dirty="0">
                <a:solidFill>
                  <a:schemeClr val="bg1"/>
                </a:solidFill>
                <a:latin typeface="Calibri"/>
                <a:ea typeface="Calibri" charset="0"/>
                <a:cs typeface="Calibri"/>
              </a:rPr>
              <a:t> </a:t>
            </a:r>
          </a:p>
        </p:txBody>
      </p:sp>
      <p:sp>
        <p:nvSpPr>
          <p:cNvPr id="25" name="Rectangle 24"/>
          <p:cNvSpPr/>
          <p:nvPr/>
        </p:nvSpPr>
        <p:spPr>
          <a:xfrm>
            <a:off x="8554776" y="5532241"/>
            <a:ext cx="175278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>
                <a:cs typeface="Calibri"/>
              </a:rPr>
              <a:t>Image </a:t>
            </a:r>
            <a:r>
              <a:rPr lang="en-US" sz="1200" err="1">
                <a:cs typeface="Calibri"/>
              </a:rPr>
              <a:t>générée</a:t>
            </a:r>
            <a:r>
              <a:rPr lang="en-US" sz="1200">
                <a:cs typeface="Calibri"/>
              </a:rPr>
              <a:t> par Dall-e</a:t>
            </a:r>
            <a:endParaRPr lang="en-US" sz="120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5204960-CDB8-D6E3-F00C-2155223E5A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4132" y="564486"/>
            <a:ext cx="4711654" cy="4711654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1A428656-5386-27CE-BB45-E51846D13D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0349" y="6397034"/>
            <a:ext cx="849769" cy="298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66360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CD89B0D1-7A1A-0606-F6C3-E5D6152EB8F2}"/>
              </a:ext>
            </a:extLst>
          </p:cNvPr>
          <p:cNvSpPr txBox="1"/>
          <p:nvPr/>
        </p:nvSpPr>
        <p:spPr>
          <a:xfrm>
            <a:off x="7101438" y="5840823"/>
            <a:ext cx="4175066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/>
              <a:t>Source : </a:t>
            </a:r>
            <a:r>
              <a:rPr lang="en-US" sz="1600" err="1"/>
              <a:t>ditchthattextbook.com</a:t>
            </a:r>
            <a:r>
              <a:rPr lang="en-US" sz="1600"/>
              <a:t>/</a:t>
            </a:r>
            <a:r>
              <a:rPr lang="en-US" sz="1600" err="1"/>
              <a:t>ai</a:t>
            </a:r>
            <a:r>
              <a:rPr lang="en-US" sz="1600"/>
              <a:t>-tools/? 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2420EB1-0EF9-C9B3-3063-7093F4CEFF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666" y="980026"/>
            <a:ext cx="5904293" cy="5566547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D20ED80A-6D3A-88A4-E7B8-E7E1BE1984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2463" y="980026"/>
            <a:ext cx="5974730" cy="4860797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EDA42301-8370-4449-B4B4-98814C5EDF52}"/>
              </a:ext>
            </a:extLst>
          </p:cNvPr>
          <p:cNvSpPr txBox="1"/>
          <p:nvPr/>
        </p:nvSpPr>
        <p:spPr>
          <a:xfrm>
            <a:off x="290935" y="196024"/>
            <a:ext cx="11661579" cy="715917"/>
          </a:xfrm>
          <a:prstGeom prst="rect">
            <a:avLst/>
          </a:prstGeom>
          <a:solidFill>
            <a:srgbClr val="5DB2E6"/>
          </a:solidFill>
        </p:spPr>
        <p:txBody>
          <a:bodyPr wrap="square" lIns="91440" tIns="45720" rIns="91440" bIns="45720" rtlCol="0" anchor="ctr" anchorCtr="0">
            <a:noAutofit/>
          </a:bodyPr>
          <a:lstStyle>
            <a:defPPr>
              <a:defRPr lang="fr-FR"/>
            </a:defPPr>
            <a:lvl1pPr>
              <a:defRPr sz="2400">
                <a:solidFill>
                  <a:srgbClr val="182545"/>
                </a:solidFill>
                <a:latin typeface="Montserrat" pitchFamily="2" charset="77"/>
              </a:defRPr>
            </a:lvl1pPr>
          </a:lstStyle>
          <a:p>
            <a:pPr algn="ctr"/>
            <a:r>
              <a:rPr lang="fr-BE">
                <a:solidFill>
                  <a:schemeClr val="bg1"/>
                </a:solidFill>
                <a:latin typeface="Arial"/>
                <a:cs typeface="Arial"/>
              </a:rPr>
              <a:t>2. Différents cas d’usage</a:t>
            </a:r>
          </a:p>
        </p:txBody>
      </p:sp>
      <p:sp>
        <p:nvSpPr>
          <p:cNvPr id="2" name="Étoile à 6 branches 1">
            <a:extLst>
              <a:ext uri="{FF2B5EF4-FFF2-40B4-BE49-F238E27FC236}">
                <a16:creationId xmlns:a16="http://schemas.microsoft.com/office/drawing/2014/main" id="{82BD3E29-C47F-5604-99F8-E8F810D6B418}"/>
              </a:ext>
            </a:extLst>
          </p:cNvPr>
          <p:cNvSpPr/>
          <p:nvPr/>
        </p:nvSpPr>
        <p:spPr>
          <a:xfrm>
            <a:off x="11973677" y="45554"/>
            <a:ext cx="186049" cy="188367"/>
          </a:xfrm>
          <a:prstGeom prst="star6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71079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>
            <a:extLst>
              <a:ext uri="{FF2B5EF4-FFF2-40B4-BE49-F238E27FC236}">
                <a16:creationId xmlns:a16="http://schemas.microsoft.com/office/drawing/2014/main" id="{EDA42301-8370-4449-B4B4-98814C5EDF52}"/>
              </a:ext>
            </a:extLst>
          </p:cNvPr>
          <p:cNvSpPr txBox="1"/>
          <p:nvPr/>
        </p:nvSpPr>
        <p:spPr>
          <a:xfrm>
            <a:off x="290935" y="196024"/>
            <a:ext cx="11661579" cy="715917"/>
          </a:xfrm>
          <a:prstGeom prst="rect">
            <a:avLst/>
          </a:prstGeom>
          <a:solidFill>
            <a:srgbClr val="5DB2E6"/>
          </a:solidFill>
        </p:spPr>
        <p:txBody>
          <a:bodyPr wrap="square" lIns="91440" tIns="45720" rIns="91440" bIns="45720" rtlCol="0" anchor="ctr" anchorCtr="0">
            <a:noAutofit/>
          </a:bodyPr>
          <a:lstStyle>
            <a:defPPr>
              <a:defRPr lang="fr-FR"/>
            </a:defPPr>
            <a:lvl1pPr>
              <a:defRPr sz="2400">
                <a:solidFill>
                  <a:srgbClr val="182545"/>
                </a:solidFill>
                <a:latin typeface="Montserrat" pitchFamily="2" charset="77"/>
              </a:defRPr>
            </a:lvl1pPr>
          </a:lstStyle>
          <a:p>
            <a:pPr algn="ctr"/>
            <a:r>
              <a:rPr lang="fr-BE">
                <a:solidFill>
                  <a:schemeClr val="bg1"/>
                </a:solidFill>
                <a:latin typeface="Arial"/>
                <a:cs typeface="Arial"/>
              </a:rPr>
              <a:t>2. Différents cas d’usage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4B5EB4E-E75D-091C-43A0-B7BB46D2D4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7851" y="911941"/>
            <a:ext cx="4376010" cy="549806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E83E268-CBFA-9CDA-055D-7B7455F577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935" y="1311855"/>
            <a:ext cx="5994400" cy="2082800"/>
          </a:xfrm>
          <a:prstGeom prst="rect">
            <a:avLst/>
          </a:prstGeom>
        </p:spPr>
      </p:pic>
      <p:sp>
        <p:nvSpPr>
          <p:cNvPr id="2" name="Étoile à 6 branches 1">
            <a:extLst>
              <a:ext uri="{FF2B5EF4-FFF2-40B4-BE49-F238E27FC236}">
                <a16:creationId xmlns:a16="http://schemas.microsoft.com/office/drawing/2014/main" id="{5B3D2378-F375-F758-0746-59A507BDB7BD}"/>
              </a:ext>
            </a:extLst>
          </p:cNvPr>
          <p:cNvSpPr/>
          <p:nvPr/>
        </p:nvSpPr>
        <p:spPr>
          <a:xfrm>
            <a:off x="11973677" y="45554"/>
            <a:ext cx="186049" cy="188367"/>
          </a:xfrm>
          <a:prstGeom prst="star6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75166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>
            <a:extLst>
              <a:ext uri="{FF2B5EF4-FFF2-40B4-BE49-F238E27FC236}">
                <a16:creationId xmlns:a16="http://schemas.microsoft.com/office/drawing/2014/main" id="{EDA42301-8370-4449-B4B4-98814C5EDF52}"/>
              </a:ext>
            </a:extLst>
          </p:cNvPr>
          <p:cNvSpPr txBox="1"/>
          <p:nvPr/>
        </p:nvSpPr>
        <p:spPr>
          <a:xfrm>
            <a:off x="290935" y="196024"/>
            <a:ext cx="11661579" cy="715917"/>
          </a:xfrm>
          <a:prstGeom prst="rect">
            <a:avLst/>
          </a:prstGeom>
          <a:solidFill>
            <a:srgbClr val="5DB2E6"/>
          </a:solidFill>
        </p:spPr>
        <p:txBody>
          <a:bodyPr wrap="square" lIns="91440" tIns="45720" rIns="91440" bIns="45720" rtlCol="0" anchor="ctr" anchorCtr="0">
            <a:noAutofit/>
          </a:bodyPr>
          <a:lstStyle>
            <a:defPPr>
              <a:defRPr lang="fr-FR"/>
            </a:defPPr>
            <a:lvl1pPr>
              <a:defRPr sz="2400">
                <a:solidFill>
                  <a:srgbClr val="182545"/>
                </a:solidFill>
                <a:latin typeface="Montserrat" pitchFamily="2" charset="77"/>
              </a:defRPr>
            </a:lvl1pPr>
          </a:lstStyle>
          <a:p>
            <a:pPr algn="ctr"/>
            <a:r>
              <a:rPr lang="fr-BE">
                <a:solidFill>
                  <a:schemeClr val="bg1"/>
                </a:solidFill>
                <a:latin typeface="Arial"/>
                <a:cs typeface="Arial"/>
              </a:rPr>
              <a:t>2. Différents cas d’usage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E5DB564-91AD-8CCA-7798-8F91474BA6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9156" y="941208"/>
            <a:ext cx="3940972" cy="543988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3D7C390-8F47-5D72-894E-A1A7AC77F1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0556" y="911940"/>
            <a:ext cx="4094922" cy="5503645"/>
          </a:xfrm>
          <a:prstGeom prst="rect">
            <a:avLst/>
          </a:prstGeom>
        </p:spPr>
      </p:pic>
      <p:sp>
        <p:nvSpPr>
          <p:cNvPr id="2" name="Étoile à 6 branches 1">
            <a:extLst>
              <a:ext uri="{FF2B5EF4-FFF2-40B4-BE49-F238E27FC236}">
                <a16:creationId xmlns:a16="http://schemas.microsoft.com/office/drawing/2014/main" id="{04FB2679-4733-405F-99F4-5C164253F36F}"/>
              </a:ext>
            </a:extLst>
          </p:cNvPr>
          <p:cNvSpPr/>
          <p:nvPr/>
        </p:nvSpPr>
        <p:spPr>
          <a:xfrm>
            <a:off x="11973677" y="45554"/>
            <a:ext cx="186049" cy="188367"/>
          </a:xfrm>
          <a:prstGeom prst="star6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07565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>
            <a:extLst>
              <a:ext uri="{FF2B5EF4-FFF2-40B4-BE49-F238E27FC236}">
                <a16:creationId xmlns:a16="http://schemas.microsoft.com/office/drawing/2014/main" id="{EDA42301-8370-4449-B4B4-98814C5EDF52}"/>
              </a:ext>
            </a:extLst>
          </p:cNvPr>
          <p:cNvSpPr txBox="1"/>
          <p:nvPr/>
        </p:nvSpPr>
        <p:spPr>
          <a:xfrm>
            <a:off x="290935" y="196024"/>
            <a:ext cx="11661579" cy="715917"/>
          </a:xfrm>
          <a:prstGeom prst="rect">
            <a:avLst/>
          </a:prstGeom>
          <a:solidFill>
            <a:srgbClr val="5DB2E6"/>
          </a:solidFill>
        </p:spPr>
        <p:txBody>
          <a:bodyPr wrap="square" lIns="91440" tIns="45720" rIns="91440" bIns="45720" rtlCol="0" anchor="ctr" anchorCtr="0">
            <a:noAutofit/>
          </a:bodyPr>
          <a:lstStyle>
            <a:defPPr>
              <a:defRPr lang="fr-FR"/>
            </a:defPPr>
            <a:lvl1pPr>
              <a:defRPr sz="2400">
                <a:solidFill>
                  <a:srgbClr val="182545"/>
                </a:solidFill>
                <a:latin typeface="Montserrat" pitchFamily="2" charset="77"/>
              </a:defRPr>
            </a:lvl1pPr>
          </a:lstStyle>
          <a:p>
            <a:pPr algn="ctr"/>
            <a:r>
              <a:rPr lang="fr-BE">
                <a:solidFill>
                  <a:schemeClr val="bg1"/>
                </a:solidFill>
                <a:latin typeface="Arial"/>
                <a:cs typeface="Arial"/>
              </a:rPr>
              <a:t>2. Différents cas d’usage</a:t>
            </a:r>
          </a:p>
        </p:txBody>
      </p:sp>
      <p:pic>
        <p:nvPicPr>
          <p:cNvPr id="6" name="Image 5" descr="Une image contenant texte&#10;&#10;Description générée automatiquement">
            <a:extLst>
              <a:ext uri="{FF2B5EF4-FFF2-40B4-BE49-F238E27FC236}">
                <a16:creationId xmlns:a16="http://schemas.microsoft.com/office/drawing/2014/main" id="{2769D897-26E3-1671-8CDD-96D11EB659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7272" y="911941"/>
            <a:ext cx="9928903" cy="5314369"/>
          </a:xfrm>
          <a:prstGeom prst="rect">
            <a:avLst/>
          </a:prstGeom>
        </p:spPr>
      </p:pic>
      <p:sp>
        <p:nvSpPr>
          <p:cNvPr id="2" name="Étoile à 6 branches 1">
            <a:extLst>
              <a:ext uri="{FF2B5EF4-FFF2-40B4-BE49-F238E27FC236}">
                <a16:creationId xmlns:a16="http://schemas.microsoft.com/office/drawing/2014/main" id="{E1B03FD9-571F-C09A-51E7-C18BC68A7023}"/>
              </a:ext>
            </a:extLst>
          </p:cNvPr>
          <p:cNvSpPr/>
          <p:nvPr/>
        </p:nvSpPr>
        <p:spPr>
          <a:xfrm>
            <a:off x="11973677" y="45554"/>
            <a:ext cx="186049" cy="188367"/>
          </a:xfrm>
          <a:prstGeom prst="star6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79729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>
            <a:extLst>
              <a:ext uri="{FF2B5EF4-FFF2-40B4-BE49-F238E27FC236}">
                <a16:creationId xmlns:a16="http://schemas.microsoft.com/office/drawing/2014/main" id="{EDA42301-8370-4449-B4B4-98814C5EDF52}"/>
              </a:ext>
            </a:extLst>
          </p:cNvPr>
          <p:cNvSpPr txBox="1"/>
          <p:nvPr/>
        </p:nvSpPr>
        <p:spPr>
          <a:xfrm>
            <a:off x="290935" y="196024"/>
            <a:ext cx="11661579" cy="715917"/>
          </a:xfrm>
          <a:prstGeom prst="rect">
            <a:avLst/>
          </a:prstGeom>
          <a:solidFill>
            <a:srgbClr val="5DB2E6"/>
          </a:solidFill>
        </p:spPr>
        <p:txBody>
          <a:bodyPr wrap="square" lIns="91440" tIns="45720" rIns="91440" bIns="45720" rtlCol="0" anchor="ctr" anchorCtr="0">
            <a:noAutofit/>
          </a:bodyPr>
          <a:lstStyle>
            <a:defPPr>
              <a:defRPr lang="fr-FR"/>
            </a:defPPr>
            <a:lvl1pPr>
              <a:defRPr sz="2400">
                <a:solidFill>
                  <a:srgbClr val="182545"/>
                </a:solidFill>
                <a:latin typeface="Montserrat" pitchFamily="2" charset="77"/>
              </a:defRPr>
            </a:lvl1pPr>
          </a:lstStyle>
          <a:p>
            <a:pPr algn="ctr"/>
            <a:r>
              <a:rPr lang="fr-BE">
                <a:solidFill>
                  <a:schemeClr val="bg1"/>
                </a:solidFill>
                <a:latin typeface="Arial"/>
                <a:cs typeface="Arial"/>
              </a:rPr>
              <a:t>2. Différents cas d’usage</a:t>
            </a:r>
          </a:p>
        </p:txBody>
      </p:sp>
      <p:pic>
        <p:nvPicPr>
          <p:cNvPr id="4" name="Image 3" descr="Une image contenant texte, capture d’écran, moniteur, écran&#10;&#10;Description générée automatiquement">
            <a:extLst>
              <a:ext uri="{FF2B5EF4-FFF2-40B4-BE49-F238E27FC236}">
                <a16:creationId xmlns:a16="http://schemas.microsoft.com/office/drawing/2014/main" id="{16868A27-9067-6CE6-908B-E3487DE325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004" y="1057238"/>
            <a:ext cx="6689733" cy="3368988"/>
          </a:xfrm>
          <a:prstGeom prst="rect">
            <a:avLst/>
          </a:prstGeom>
        </p:spPr>
      </p:pic>
      <p:pic>
        <p:nvPicPr>
          <p:cNvPr id="5" name="Image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3CE6BC3E-ED5C-9856-54D9-34DBEF0B58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1607" y="4520291"/>
            <a:ext cx="4940300" cy="1841500"/>
          </a:xfrm>
          <a:prstGeom prst="rect">
            <a:avLst/>
          </a:prstGeom>
        </p:spPr>
      </p:pic>
      <p:pic>
        <p:nvPicPr>
          <p:cNvPr id="7" name="Image 6" descr="Une image contenant texte&#10;&#10;Description générée automatiquement">
            <a:extLst>
              <a:ext uri="{FF2B5EF4-FFF2-40B4-BE49-F238E27FC236}">
                <a16:creationId xmlns:a16="http://schemas.microsoft.com/office/drawing/2014/main" id="{56D79CB4-A845-BBA5-B360-C751164E0D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37217" y="2018165"/>
            <a:ext cx="4940300" cy="4000500"/>
          </a:xfrm>
          <a:prstGeom prst="rect">
            <a:avLst/>
          </a:prstGeom>
        </p:spPr>
      </p:pic>
      <p:sp>
        <p:nvSpPr>
          <p:cNvPr id="2" name="Étoile à 6 branches 1">
            <a:extLst>
              <a:ext uri="{FF2B5EF4-FFF2-40B4-BE49-F238E27FC236}">
                <a16:creationId xmlns:a16="http://schemas.microsoft.com/office/drawing/2014/main" id="{20E23D02-3D51-0203-BABC-84C907510845}"/>
              </a:ext>
            </a:extLst>
          </p:cNvPr>
          <p:cNvSpPr/>
          <p:nvPr/>
        </p:nvSpPr>
        <p:spPr>
          <a:xfrm>
            <a:off x="11973677" y="45554"/>
            <a:ext cx="186049" cy="188367"/>
          </a:xfrm>
          <a:prstGeom prst="star6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21392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>
            <a:extLst>
              <a:ext uri="{FF2B5EF4-FFF2-40B4-BE49-F238E27FC236}">
                <a16:creationId xmlns:a16="http://schemas.microsoft.com/office/drawing/2014/main" id="{EDA42301-8370-4449-B4B4-98814C5EDF52}"/>
              </a:ext>
            </a:extLst>
          </p:cNvPr>
          <p:cNvSpPr txBox="1"/>
          <p:nvPr/>
        </p:nvSpPr>
        <p:spPr>
          <a:xfrm>
            <a:off x="290935" y="196024"/>
            <a:ext cx="11661579" cy="715917"/>
          </a:xfrm>
          <a:prstGeom prst="rect">
            <a:avLst/>
          </a:prstGeom>
          <a:solidFill>
            <a:srgbClr val="5DB2E6"/>
          </a:solidFill>
        </p:spPr>
        <p:txBody>
          <a:bodyPr wrap="square" lIns="91440" tIns="45720" rIns="91440" bIns="45720" rtlCol="0" anchor="ctr" anchorCtr="0">
            <a:noAutofit/>
          </a:bodyPr>
          <a:lstStyle>
            <a:defPPr>
              <a:defRPr lang="fr-FR"/>
            </a:defPPr>
            <a:lvl1pPr>
              <a:defRPr sz="2400">
                <a:solidFill>
                  <a:srgbClr val="182545"/>
                </a:solidFill>
                <a:latin typeface="Montserrat" pitchFamily="2" charset="77"/>
              </a:defRPr>
            </a:lvl1pPr>
          </a:lstStyle>
          <a:p>
            <a:pPr algn="ctr"/>
            <a:r>
              <a:rPr lang="fr-BE">
                <a:solidFill>
                  <a:schemeClr val="bg1"/>
                </a:solidFill>
                <a:latin typeface="Arial"/>
                <a:cs typeface="Arial"/>
              </a:rPr>
              <a:t>2. Différents cas d’usage</a:t>
            </a:r>
          </a:p>
        </p:txBody>
      </p:sp>
      <p:sp>
        <p:nvSpPr>
          <p:cNvPr id="4" name="Rectangle 3"/>
          <p:cNvSpPr/>
          <p:nvPr/>
        </p:nvSpPr>
        <p:spPr>
          <a:xfrm>
            <a:off x="330693" y="1049130"/>
            <a:ext cx="4691881" cy="698339"/>
          </a:xfrm>
          <a:prstGeom prst="rect">
            <a:avLst/>
          </a:prstGeom>
          <a:noFill/>
          <a:ln>
            <a:solidFill>
              <a:srgbClr val="5DB3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89F76284-EF1E-396D-09E0-8A0BE3E0D16F}"/>
              </a:ext>
            </a:extLst>
          </p:cNvPr>
          <p:cNvSpPr txBox="1"/>
          <p:nvPr/>
        </p:nvSpPr>
        <p:spPr>
          <a:xfrm>
            <a:off x="370449" y="1105911"/>
            <a:ext cx="5130584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>
                <a:cs typeface="Calibri"/>
              </a:rPr>
              <a:t>IA &amp; </a:t>
            </a:r>
            <a:r>
              <a:rPr lang="en-US" sz="3200" err="1">
                <a:cs typeface="Calibri"/>
              </a:rPr>
              <a:t>analyse</a:t>
            </a:r>
            <a:r>
              <a:rPr lang="en-US" sz="3200">
                <a:cs typeface="Calibri"/>
              </a:rPr>
              <a:t> </a:t>
            </a:r>
            <a:r>
              <a:rPr lang="en-US" sz="3200" err="1">
                <a:cs typeface="Calibri"/>
              </a:rPr>
              <a:t>documentaire</a:t>
            </a:r>
            <a:endParaRPr lang="en-US" sz="3200">
              <a:ea typeface="+mj-ea"/>
              <a:cs typeface="Calibri Light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CD0FB86-81C6-9E24-677A-BA1F24E2F4FE}"/>
              </a:ext>
            </a:extLst>
          </p:cNvPr>
          <p:cNvSpPr txBox="1"/>
          <p:nvPr/>
        </p:nvSpPr>
        <p:spPr>
          <a:xfrm>
            <a:off x="370449" y="2259496"/>
            <a:ext cx="1083131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b="0" i="0">
                <a:solidFill>
                  <a:srgbClr val="585858"/>
                </a:solidFill>
                <a:effectLst/>
              </a:rPr>
              <a:t>Les IA basées sur des modèles langage impactent le traitement et à l’analyse de corpus documentaires. </a:t>
            </a:r>
          </a:p>
          <a:p>
            <a:pPr algn="l"/>
            <a:endParaRPr lang="fr-FR">
              <a:solidFill>
                <a:srgbClr val="585858"/>
              </a:solidFill>
            </a:endParaRPr>
          </a:p>
          <a:p>
            <a:pPr algn="l"/>
            <a:r>
              <a:rPr lang="fr-FR" b="0" i="0">
                <a:solidFill>
                  <a:srgbClr val="585858"/>
                </a:solidFill>
                <a:effectLst/>
              </a:rPr>
              <a:t>Quelques pistes 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b="1" i="0">
                <a:solidFill>
                  <a:srgbClr val="555555"/>
                </a:solidFill>
                <a:effectLst/>
              </a:rPr>
              <a:t>Citer des sources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b="1" i="0">
                <a:solidFill>
                  <a:srgbClr val="555555"/>
                </a:solidFill>
                <a:effectLst/>
              </a:rPr>
              <a:t>Résumé d’un document</a:t>
            </a:r>
            <a:r>
              <a:rPr lang="fr-FR" b="0" i="0">
                <a:solidFill>
                  <a:srgbClr val="555555"/>
                </a:solidFill>
                <a:effectLst/>
              </a:rPr>
              <a:t> ou d’un corpus de documents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b="1" i="0">
                <a:solidFill>
                  <a:srgbClr val="555555"/>
                </a:solidFill>
                <a:effectLst/>
              </a:rPr>
              <a:t>Extraction d’entités nommées</a:t>
            </a:r>
            <a:r>
              <a:rPr lang="fr-FR" b="0" i="0">
                <a:solidFill>
                  <a:srgbClr val="555555"/>
                </a:solidFill>
                <a:effectLst/>
              </a:rPr>
              <a:t> d’un document ou d’un corpus de documents.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b="1" i="0">
                <a:solidFill>
                  <a:srgbClr val="555555"/>
                </a:solidFill>
                <a:effectLst/>
              </a:rPr>
              <a:t>Extraction de concepts et thématiques</a:t>
            </a:r>
            <a:r>
              <a:rPr lang="fr-FR" b="0" i="0">
                <a:solidFill>
                  <a:srgbClr val="555555"/>
                </a:solidFill>
                <a:effectLst/>
              </a:rPr>
              <a:t> d’un document ou d’un corpus de documents.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b="1" i="0">
                <a:solidFill>
                  <a:srgbClr val="555555"/>
                </a:solidFill>
                <a:effectLst/>
              </a:rPr>
              <a:t>Apprentissage de bases documentaires</a:t>
            </a:r>
            <a:r>
              <a:rPr lang="fr-FR" b="0" i="0">
                <a:solidFill>
                  <a:srgbClr val="555555"/>
                </a:solidFill>
                <a:effectLst/>
              </a:rPr>
              <a:t> internes ou externes dans le but de les interroger/exploiter</a:t>
            </a:r>
          </a:p>
          <a:p>
            <a:endParaRPr lang="x-none"/>
          </a:p>
        </p:txBody>
      </p:sp>
      <p:sp>
        <p:nvSpPr>
          <p:cNvPr id="2" name="Étoile à 6 branches 1">
            <a:extLst>
              <a:ext uri="{FF2B5EF4-FFF2-40B4-BE49-F238E27FC236}">
                <a16:creationId xmlns:a16="http://schemas.microsoft.com/office/drawing/2014/main" id="{0A403FDC-3544-8BBA-8404-97C65E21F740}"/>
              </a:ext>
            </a:extLst>
          </p:cNvPr>
          <p:cNvSpPr/>
          <p:nvPr/>
        </p:nvSpPr>
        <p:spPr>
          <a:xfrm>
            <a:off x="11973677" y="45554"/>
            <a:ext cx="186049" cy="188367"/>
          </a:xfrm>
          <a:prstGeom prst="star6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04864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>
            <a:extLst>
              <a:ext uri="{FF2B5EF4-FFF2-40B4-BE49-F238E27FC236}">
                <a16:creationId xmlns:a16="http://schemas.microsoft.com/office/drawing/2014/main" id="{EDA42301-8370-4449-B4B4-98814C5EDF52}"/>
              </a:ext>
            </a:extLst>
          </p:cNvPr>
          <p:cNvSpPr txBox="1"/>
          <p:nvPr/>
        </p:nvSpPr>
        <p:spPr>
          <a:xfrm>
            <a:off x="290935" y="196024"/>
            <a:ext cx="11661579" cy="715917"/>
          </a:xfrm>
          <a:prstGeom prst="rect">
            <a:avLst/>
          </a:prstGeom>
          <a:solidFill>
            <a:srgbClr val="5DB2E6"/>
          </a:solidFill>
        </p:spPr>
        <p:txBody>
          <a:bodyPr wrap="square" lIns="91440" tIns="45720" rIns="91440" bIns="45720" rtlCol="0" anchor="ctr" anchorCtr="0">
            <a:noAutofit/>
          </a:bodyPr>
          <a:lstStyle>
            <a:defPPr>
              <a:defRPr lang="fr-FR"/>
            </a:defPPr>
            <a:lvl1pPr>
              <a:defRPr sz="2400">
                <a:solidFill>
                  <a:srgbClr val="182545"/>
                </a:solidFill>
                <a:latin typeface="Montserrat" pitchFamily="2" charset="77"/>
              </a:defRPr>
            </a:lvl1pPr>
          </a:lstStyle>
          <a:p>
            <a:pPr algn="ctr"/>
            <a:r>
              <a:rPr lang="fr-BE">
                <a:solidFill>
                  <a:schemeClr val="bg1"/>
                </a:solidFill>
                <a:latin typeface="Arial"/>
                <a:cs typeface="Arial"/>
              </a:rPr>
              <a:t>2. Différents cas d’usage</a:t>
            </a:r>
          </a:p>
        </p:txBody>
      </p:sp>
      <p:pic>
        <p:nvPicPr>
          <p:cNvPr id="7" name="Image 6" descr="Une image contenant texte&#10;&#10;Description générée automatiquement">
            <a:extLst>
              <a:ext uri="{FF2B5EF4-FFF2-40B4-BE49-F238E27FC236}">
                <a16:creationId xmlns:a16="http://schemas.microsoft.com/office/drawing/2014/main" id="{48551A86-C05B-8A88-6B2B-0FEFDC5E17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6588" y="1025083"/>
            <a:ext cx="8970272" cy="5204729"/>
          </a:xfrm>
          <a:prstGeom prst="rect">
            <a:avLst/>
          </a:prstGeom>
        </p:spPr>
      </p:pic>
      <p:sp>
        <p:nvSpPr>
          <p:cNvPr id="2" name="Étoile à 6 branches 1">
            <a:extLst>
              <a:ext uri="{FF2B5EF4-FFF2-40B4-BE49-F238E27FC236}">
                <a16:creationId xmlns:a16="http://schemas.microsoft.com/office/drawing/2014/main" id="{C90E3736-E47D-3002-D74F-B1C9C08B6DB5}"/>
              </a:ext>
            </a:extLst>
          </p:cNvPr>
          <p:cNvSpPr/>
          <p:nvPr/>
        </p:nvSpPr>
        <p:spPr>
          <a:xfrm>
            <a:off x="11973677" y="45554"/>
            <a:ext cx="186049" cy="188367"/>
          </a:xfrm>
          <a:prstGeom prst="star6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55757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>
            <a:extLst>
              <a:ext uri="{FF2B5EF4-FFF2-40B4-BE49-F238E27FC236}">
                <a16:creationId xmlns:a16="http://schemas.microsoft.com/office/drawing/2014/main" id="{EDA42301-8370-4449-B4B4-98814C5EDF52}"/>
              </a:ext>
            </a:extLst>
          </p:cNvPr>
          <p:cNvSpPr txBox="1"/>
          <p:nvPr/>
        </p:nvSpPr>
        <p:spPr>
          <a:xfrm>
            <a:off x="290935" y="196024"/>
            <a:ext cx="11661579" cy="715917"/>
          </a:xfrm>
          <a:prstGeom prst="rect">
            <a:avLst/>
          </a:prstGeom>
          <a:solidFill>
            <a:srgbClr val="5DB2E6"/>
          </a:solidFill>
        </p:spPr>
        <p:txBody>
          <a:bodyPr wrap="square" lIns="91440" tIns="45720" rIns="91440" bIns="45720" rtlCol="0" anchor="ctr" anchorCtr="0">
            <a:noAutofit/>
          </a:bodyPr>
          <a:lstStyle>
            <a:defPPr>
              <a:defRPr lang="fr-FR"/>
            </a:defPPr>
            <a:lvl1pPr>
              <a:defRPr sz="2400">
                <a:solidFill>
                  <a:srgbClr val="182545"/>
                </a:solidFill>
                <a:latin typeface="Montserrat" pitchFamily="2" charset="77"/>
              </a:defRPr>
            </a:lvl1pPr>
          </a:lstStyle>
          <a:p>
            <a:pPr algn="ctr"/>
            <a:r>
              <a:rPr lang="fr-BE">
                <a:solidFill>
                  <a:schemeClr val="bg1"/>
                </a:solidFill>
                <a:latin typeface="Arial"/>
                <a:cs typeface="Arial"/>
              </a:rPr>
              <a:t>2. Différents cas d’usage</a:t>
            </a:r>
          </a:p>
        </p:txBody>
      </p:sp>
      <p:pic>
        <p:nvPicPr>
          <p:cNvPr id="4" name="Image 3" descr="Une image contenant texte&#10;&#10;Description générée automatiquement">
            <a:extLst>
              <a:ext uri="{FF2B5EF4-FFF2-40B4-BE49-F238E27FC236}">
                <a16:creationId xmlns:a16="http://schemas.microsoft.com/office/drawing/2014/main" id="{82C875CA-9A12-853C-1D1F-924C6FB97A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050" y="1043418"/>
            <a:ext cx="5321300" cy="5232400"/>
          </a:xfrm>
          <a:prstGeom prst="rect">
            <a:avLst/>
          </a:prstGeom>
        </p:spPr>
      </p:pic>
      <p:pic>
        <p:nvPicPr>
          <p:cNvPr id="5" name="Image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8B3166AD-8BF7-8CE3-1BF5-745F5F03CB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1724" y="2097242"/>
            <a:ext cx="5598321" cy="4075150"/>
          </a:xfrm>
          <a:prstGeom prst="rect">
            <a:avLst/>
          </a:prstGeom>
        </p:spPr>
      </p:pic>
      <p:sp>
        <p:nvSpPr>
          <p:cNvPr id="2" name="Étoile à 6 branches 1">
            <a:extLst>
              <a:ext uri="{FF2B5EF4-FFF2-40B4-BE49-F238E27FC236}">
                <a16:creationId xmlns:a16="http://schemas.microsoft.com/office/drawing/2014/main" id="{4914F50A-E8D5-49A0-0A1A-00FDB17BE5A9}"/>
              </a:ext>
            </a:extLst>
          </p:cNvPr>
          <p:cNvSpPr/>
          <p:nvPr/>
        </p:nvSpPr>
        <p:spPr>
          <a:xfrm>
            <a:off x="11973677" y="45554"/>
            <a:ext cx="186049" cy="188367"/>
          </a:xfrm>
          <a:prstGeom prst="star6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58340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>
            <a:extLst>
              <a:ext uri="{FF2B5EF4-FFF2-40B4-BE49-F238E27FC236}">
                <a16:creationId xmlns:a16="http://schemas.microsoft.com/office/drawing/2014/main" id="{EDA42301-8370-4449-B4B4-98814C5EDF52}"/>
              </a:ext>
            </a:extLst>
          </p:cNvPr>
          <p:cNvSpPr txBox="1"/>
          <p:nvPr/>
        </p:nvSpPr>
        <p:spPr>
          <a:xfrm>
            <a:off x="290935" y="196024"/>
            <a:ext cx="11661579" cy="715917"/>
          </a:xfrm>
          <a:prstGeom prst="rect">
            <a:avLst/>
          </a:prstGeom>
          <a:solidFill>
            <a:srgbClr val="5DB2E6"/>
          </a:solidFill>
        </p:spPr>
        <p:txBody>
          <a:bodyPr wrap="square" lIns="91440" tIns="45720" rIns="91440" bIns="45720" rtlCol="0" anchor="ctr" anchorCtr="0">
            <a:noAutofit/>
          </a:bodyPr>
          <a:lstStyle>
            <a:defPPr>
              <a:defRPr lang="fr-FR"/>
            </a:defPPr>
            <a:lvl1pPr>
              <a:defRPr sz="2400">
                <a:solidFill>
                  <a:srgbClr val="182545"/>
                </a:solidFill>
                <a:latin typeface="Montserrat" pitchFamily="2" charset="77"/>
              </a:defRPr>
            </a:lvl1pPr>
          </a:lstStyle>
          <a:p>
            <a:pPr algn="ctr"/>
            <a:r>
              <a:rPr lang="fr-FR" sz="2400" dirty="0">
                <a:solidFill>
                  <a:schemeClr val="bg1"/>
                </a:solidFill>
                <a:latin typeface="Arial"/>
                <a:cs typeface="Arial"/>
              </a:rPr>
              <a:t>2. Questionner l’impact sur les évaluations qui s’appuient </a:t>
            </a:r>
          </a:p>
          <a:p>
            <a:pPr algn="ctr"/>
            <a:r>
              <a:rPr lang="fr-FR" sz="2400" dirty="0">
                <a:solidFill>
                  <a:schemeClr val="bg1"/>
                </a:solidFill>
                <a:latin typeface="Arial"/>
                <a:cs typeface="Arial"/>
              </a:rPr>
              <a:t>sur les productions des </a:t>
            </a:r>
            <a:r>
              <a:rPr lang="fr-FR" sz="2400" dirty="0" err="1">
                <a:solidFill>
                  <a:schemeClr val="bg1"/>
                </a:solidFill>
                <a:latin typeface="Arial"/>
                <a:cs typeface="Arial"/>
              </a:rPr>
              <a:t>étudiant·es</a:t>
            </a:r>
            <a:endParaRPr lang="fr-BE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70447" y="1417983"/>
            <a:ext cx="25465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 err="1"/>
              <a:t>En</a:t>
            </a:r>
            <a:r>
              <a:rPr lang="en-GB" sz="2800" dirty="0"/>
              <a:t> sous </a:t>
            </a:r>
            <a:r>
              <a:rPr lang="en-GB" sz="2800" dirty="0" err="1"/>
              <a:t>groupes</a:t>
            </a:r>
            <a:endParaRPr lang="en-GB" sz="28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4342" y="1679593"/>
            <a:ext cx="3637721" cy="363772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8899331" y="5539404"/>
            <a:ext cx="175278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>
                <a:cs typeface="Calibri"/>
              </a:rPr>
              <a:t>Image </a:t>
            </a:r>
            <a:r>
              <a:rPr lang="en-US" sz="1200" err="1">
                <a:cs typeface="Calibri"/>
              </a:rPr>
              <a:t>générée</a:t>
            </a:r>
            <a:r>
              <a:rPr lang="en-US" sz="1200">
                <a:cs typeface="Calibri"/>
              </a:rPr>
              <a:t> par Dall-e</a:t>
            </a:r>
            <a:endParaRPr lang="en-US" sz="1200"/>
          </a:p>
        </p:txBody>
      </p:sp>
      <p:sp>
        <p:nvSpPr>
          <p:cNvPr id="14" name="Flèche vers la droite 13"/>
          <p:cNvSpPr/>
          <p:nvPr/>
        </p:nvSpPr>
        <p:spPr>
          <a:xfrm>
            <a:off x="370447" y="2280990"/>
            <a:ext cx="626355" cy="38551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ZoneTexte 4"/>
          <p:cNvSpPr txBox="1"/>
          <p:nvPr/>
        </p:nvSpPr>
        <p:spPr>
          <a:xfrm>
            <a:off x="1059826" y="2162949"/>
            <a:ext cx="65781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Positionnement d'un travail (rapport, projet, exercices, ...) que vous donnez à vos étudiants : quels risques ou opportunités identifiez-vous par rapport aux différents outils d'IA actuels ? </a:t>
            </a:r>
            <a:endParaRPr lang="en-GB" sz="2400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723CB535-9C27-D883-7F23-99BFAEC9BAAA}"/>
              </a:ext>
            </a:extLst>
          </p:cNvPr>
          <p:cNvSpPr txBox="1"/>
          <p:nvPr/>
        </p:nvSpPr>
        <p:spPr>
          <a:xfrm>
            <a:off x="516368" y="4072396"/>
            <a:ext cx="701398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Travail sur la base d’</a:t>
            </a:r>
            <a:r>
              <a:rPr lang="fr-FR" b="1" dirty="0"/>
              <a:t>éléments concrets</a:t>
            </a:r>
            <a:r>
              <a:rPr lang="fr-FR" dirty="0"/>
              <a:t> tels que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consignes d'un travail (rapport, projet, exercices, ...) que vous demandez à vos </a:t>
            </a:r>
            <a:r>
              <a:rPr lang="fr-FR" dirty="0" err="1"/>
              <a:t>étudiant·es</a:t>
            </a:r>
            <a:r>
              <a:rPr lang="fr-FR" dirty="0"/>
              <a:t>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Objectifs poursuivis (AA),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critères d'évaluation,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travaux d'étudiants de qualités diverses, ...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171F86-87F7-7FA5-402C-9377A7269C7E}"/>
              </a:ext>
            </a:extLst>
          </p:cNvPr>
          <p:cNvSpPr txBox="1"/>
          <p:nvPr/>
        </p:nvSpPr>
        <p:spPr>
          <a:xfrm>
            <a:off x="2265180" y="5982185"/>
            <a:ext cx="4641954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cs typeface="Calibri"/>
              </a:rPr>
              <a:t>Pour </a:t>
            </a:r>
            <a:r>
              <a:rPr lang="en-US" dirty="0" err="1">
                <a:cs typeface="Calibri"/>
              </a:rPr>
              <a:t>vous</a:t>
            </a:r>
            <a:r>
              <a:rPr lang="en-US" dirty="0">
                <a:cs typeface="Calibri"/>
              </a:rPr>
              <a:t>, </a:t>
            </a:r>
            <a:r>
              <a:rPr lang="en-US" dirty="0" err="1">
                <a:cs typeface="Calibri"/>
              </a:rPr>
              <a:t>quels</a:t>
            </a:r>
            <a:r>
              <a:rPr lang="en-US" dirty="0">
                <a:cs typeface="Calibri"/>
              </a:rPr>
              <a:t> obstacles à lever, </a:t>
            </a:r>
            <a:r>
              <a:rPr lang="en-US" dirty="0" err="1">
                <a:cs typeface="Calibri"/>
              </a:rPr>
              <a:t>quelles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difficultés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émergent</a:t>
            </a:r>
            <a:r>
              <a:rPr lang="en-US" dirty="0">
                <a:cs typeface="Calibri"/>
              </a:rPr>
              <a:t> ?</a:t>
            </a:r>
            <a:endParaRPr lang="en-US" dirty="0" err="1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07793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>
            <a:extLst>
              <a:ext uri="{FF2B5EF4-FFF2-40B4-BE49-F238E27FC236}">
                <a16:creationId xmlns:a16="http://schemas.microsoft.com/office/drawing/2014/main" id="{EDA42301-8370-4449-B4B4-98814C5EDF52}"/>
              </a:ext>
            </a:extLst>
          </p:cNvPr>
          <p:cNvSpPr txBox="1"/>
          <p:nvPr/>
        </p:nvSpPr>
        <p:spPr>
          <a:xfrm>
            <a:off x="290935" y="196024"/>
            <a:ext cx="11661579" cy="715917"/>
          </a:xfrm>
          <a:prstGeom prst="rect">
            <a:avLst/>
          </a:prstGeom>
          <a:solidFill>
            <a:srgbClr val="5DB2E6"/>
          </a:solidFill>
        </p:spPr>
        <p:txBody>
          <a:bodyPr wrap="square" lIns="91440" tIns="45720" rIns="91440" bIns="45720" rtlCol="0" anchor="ctr" anchorCtr="0">
            <a:noAutofit/>
          </a:bodyPr>
          <a:lstStyle>
            <a:defPPr>
              <a:defRPr lang="fr-FR"/>
            </a:defPPr>
            <a:lvl1pPr>
              <a:defRPr sz="2400">
                <a:solidFill>
                  <a:srgbClr val="182545"/>
                </a:solidFill>
                <a:latin typeface="Montserrat" pitchFamily="2" charset="77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fr-FR" dirty="0">
                <a:solidFill>
                  <a:schemeClr val="bg1"/>
                </a:solidFill>
                <a:latin typeface="Arial"/>
                <a:cs typeface="Arial"/>
              </a:rPr>
              <a:t>3</a:t>
            </a:r>
            <a:r>
              <a:rPr lang="fr-FR" sz="2400" dirty="0">
                <a:solidFill>
                  <a:schemeClr val="bg1"/>
                </a:solidFill>
                <a:latin typeface="Arial"/>
                <a:cs typeface="Arial"/>
              </a:rPr>
              <a:t>. Questionner des outils de vérification / détection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899331" y="5539404"/>
            <a:ext cx="175278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>
                <a:cs typeface="Calibri"/>
              </a:rPr>
              <a:t>Image </a:t>
            </a:r>
            <a:r>
              <a:rPr lang="en-US" sz="1200" err="1">
                <a:cs typeface="Calibri"/>
              </a:rPr>
              <a:t>générée</a:t>
            </a:r>
            <a:r>
              <a:rPr lang="en-US" sz="1200">
                <a:cs typeface="Calibri"/>
              </a:rPr>
              <a:t> par Dall-e</a:t>
            </a:r>
            <a:endParaRPr lang="en-US" sz="120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E9946F0-F100-0A2F-6CCE-B96D004079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2421" y="1575696"/>
            <a:ext cx="3706607" cy="3706607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ED913C5B-9783-8684-2BA8-76A71E5A7B74}"/>
              </a:ext>
            </a:extLst>
          </p:cNvPr>
          <p:cNvSpPr txBox="1"/>
          <p:nvPr/>
        </p:nvSpPr>
        <p:spPr>
          <a:xfrm>
            <a:off x="624296" y="4454812"/>
            <a:ext cx="66850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/>
              <a:t>https://</a:t>
            </a:r>
            <a:r>
              <a:rPr lang="fr-FR" sz="2400" dirty="0" err="1"/>
              <a:t>www.futuretools.io</a:t>
            </a:r>
            <a:r>
              <a:rPr lang="fr-FR" sz="2400" dirty="0"/>
              <a:t>/?tags-n5zn=ai-</a:t>
            </a:r>
            <a:r>
              <a:rPr lang="fr-FR" sz="2400" dirty="0" err="1"/>
              <a:t>detection</a:t>
            </a:r>
            <a:endParaRPr lang="fr-FR" sz="2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CFF5889-096E-DE72-E0A7-913D751032AC}"/>
              </a:ext>
            </a:extLst>
          </p:cNvPr>
          <p:cNvSpPr txBox="1"/>
          <p:nvPr/>
        </p:nvSpPr>
        <p:spPr>
          <a:xfrm>
            <a:off x="627089" y="1176728"/>
            <a:ext cx="6977921" cy="258532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dirty="0"/>
              <a:t>« On peut effectivement demander à </a:t>
            </a:r>
            <a:r>
              <a:rPr lang="fr-FR" dirty="0" err="1"/>
              <a:t>ChatGPT</a:t>
            </a:r>
            <a:r>
              <a:rPr lang="fr-FR" dirty="0"/>
              <a:t> d’écrire une dissertation sans trop de problème. C’est presque un faux problème parce que c’est quelque chose qui existe depuis </a:t>
            </a:r>
            <a:r>
              <a:rPr lang="fr-FR" dirty="0" err="1"/>
              <a:t>Wikipedia</a:t>
            </a:r>
            <a:r>
              <a:rPr lang="fr-FR" dirty="0"/>
              <a:t> voire Encarta. L’enseignement doit faire face à l’évolution des nouvelles technologies et on voit d’ailleurs certains enseignants qui commencent à utiliser </a:t>
            </a:r>
            <a:r>
              <a:rPr lang="fr-FR" dirty="0" err="1"/>
              <a:t>ChatGPT</a:t>
            </a:r>
            <a:r>
              <a:rPr lang="fr-FR" dirty="0"/>
              <a:t> dans leurs cours. Plutôt que de lutter contre, autant l’utiliser. »</a:t>
            </a:r>
          </a:p>
          <a:p>
            <a:r>
              <a:rPr lang="fr-FR" dirty="0"/>
              <a:t>Alexandre </a:t>
            </a:r>
            <a:r>
              <a:rPr lang="fr-FR" dirty="0" err="1"/>
              <a:t>Piquard</a:t>
            </a:r>
            <a:r>
              <a:rPr lang="fr-FR" dirty="0"/>
              <a:t> dans le podcast « </a:t>
            </a:r>
            <a:r>
              <a:rPr lang="fr-FR" dirty="0" err="1"/>
              <a:t>ChatGPT</a:t>
            </a:r>
            <a:r>
              <a:rPr lang="fr-FR" dirty="0"/>
              <a:t> : </a:t>
            </a:r>
            <a:r>
              <a:rPr lang="fr-FR" dirty="0" err="1"/>
              <a:t>gagdet</a:t>
            </a:r>
            <a:r>
              <a:rPr lang="fr-FR" dirty="0"/>
              <a:t> ou révolution de l’intelligence artificielle ? »</a:t>
            </a:r>
            <a:endParaRPr lang="fr-FR" dirty="0">
              <a:cs typeface="Calibri"/>
            </a:endParaRPr>
          </a:p>
          <a:p>
            <a:pPr algn="r"/>
            <a:r>
              <a:rPr lang="fr-FR" b="1" dirty="0"/>
              <a:t>L’heure du Monde, épisode du 3 février 2023. </a:t>
            </a:r>
            <a:endParaRPr lang="fr-FR" b="1">
              <a:cs typeface="Calibri" panose="020F0502020204030204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57319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1"/>
          </p:nvPr>
        </p:nvSpPr>
        <p:spPr>
          <a:xfrm rot="16200000">
            <a:off x="-744538" y="1583300"/>
            <a:ext cx="3454401" cy="1019324"/>
          </a:xfrm>
        </p:spPr>
        <p:txBody>
          <a:bodyPr>
            <a:normAutofit/>
          </a:bodyPr>
          <a:lstStyle/>
          <a:p>
            <a:r>
              <a:rPr lang="fr-BE" sz="4800" dirty="0"/>
              <a:t>ATELIER</a:t>
            </a:r>
            <a:endParaRPr lang="fr-BE" dirty="0"/>
          </a:p>
        </p:txBody>
      </p:sp>
      <p:sp>
        <p:nvSpPr>
          <p:cNvPr id="3" name="ZoneTexte 2"/>
          <p:cNvSpPr txBox="1"/>
          <p:nvPr/>
        </p:nvSpPr>
        <p:spPr>
          <a:xfrm>
            <a:off x="1664398" y="1309407"/>
            <a:ext cx="10136063" cy="445583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514350" indent="-514350">
              <a:lnSpc>
                <a:spcPct val="150000"/>
              </a:lnSpc>
              <a:buAutoNum type="arabicPeriod"/>
            </a:pPr>
            <a:r>
              <a:rPr lang="fr-BE" sz="2400" dirty="0">
                <a:solidFill>
                  <a:schemeClr val="bg1"/>
                </a:solidFill>
                <a:latin typeface="Arial"/>
                <a:cs typeface="Arial"/>
              </a:rPr>
              <a:t>Démystifier et comprendre le fonctionnement de l’Intelligence Artificielle (IA) – synthèse de la séance de lundi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fr-FR" sz="2400" dirty="0">
                <a:solidFill>
                  <a:schemeClr val="bg1"/>
                </a:solidFill>
                <a:latin typeface="Arial"/>
                <a:cs typeface="Arial"/>
              </a:rPr>
              <a:t>Questionner l’impact sur les évaluations qui s’appuient sur les productions des </a:t>
            </a:r>
            <a:r>
              <a:rPr lang="fr-FR" sz="2400" dirty="0" err="1">
                <a:solidFill>
                  <a:schemeClr val="bg1"/>
                </a:solidFill>
                <a:latin typeface="Arial"/>
                <a:cs typeface="Arial"/>
              </a:rPr>
              <a:t>étudiant·es</a:t>
            </a:r>
          </a:p>
          <a:p>
            <a:pPr marL="971550" lvl="1" indent="-5143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bg1"/>
                </a:solidFill>
                <a:latin typeface="Arial"/>
                <a:cs typeface="Arial"/>
              </a:rPr>
              <a:t>Risques ou opportunités ?</a:t>
            </a:r>
          </a:p>
          <a:p>
            <a:pPr marL="971550" lvl="1" indent="-5143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bg1"/>
                </a:solidFill>
                <a:latin typeface="Arial"/>
                <a:cs typeface="Arial"/>
              </a:rPr>
              <a:t>Tester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fr-FR" sz="2400" dirty="0">
                <a:solidFill>
                  <a:schemeClr val="bg1"/>
                </a:solidFill>
                <a:latin typeface="Arial"/>
                <a:cs typeface="Arial"/>
              </a:rPr>
              <a:t>Questionner des outils de vérification / détection 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fr-BE" sz="2400" dirty="0">
                <a:solidFill>
                  <a:schemeClr val="bg1"/>
                </a:solidFill>
                <a:latin typeface="Arial"/>
                <a:cs typeface="Arial"/>
              </a:rPr>
              <a:t>Des scénarii souhaitables ? 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448280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>
            <a:extLst>
              <a:ext uri="{FF2B5EF4-FFF2-40B4-BE49-F238E27FC236}">
                <a16:creationId xmlns:a16="http://schemas.microsoft.com/office/drawing/2014/main" id="{EDA42301-8370-4449-B4B4-98814C5EDF52}"/>
              </a:ext>
            </a:extLst>
          </p:cNvPr>
          <p:cNvSpPr txBox="1"/>
          <p:nvPr/>
        </p:nvSpPr>
        <p:spPr>
          <a:xfrm>
            <a:off x="290935" y="196024"/>
            <a:ext cx="11661579" cy="715917"/>
          </a:xfrm>
          <a:prstGeom prst="rect">
            <a:avLst/>
          </a:prstGeom>
          <a:solidFill>
            <a:srgbClr val="5DB2E6"/>
          </a:solidFill>
        </p:spPr>
        <p:txBody>
          <a:bodyPr wrap="square" lIns="91440" tIns="45720" rIns="91440" bIns="45720" rtlCol="0" anchor="ctr" anchorCtr="0">
            <a:noAutofit/>
          </a:bodyPr>
          <a:lstStyle>
            <a:defPPr>
              <a:defRPr lang="fr-FR"/>
            </a:defPPr>
            <a:lvl1pPr>
              <a:defRPr sz="2400">
                <a:solidFill>
                  <a:srgbClr val="182545"/>
                </a:solidFill>
                <a:latin typeface="Montserrat" pitchFamily="2" charset="77"/>
              </a:defRPr>
            </a:lvl1pPr>
          </a:lstStyle>
          <a:p>
            <a:pPr algn="ctr"/>
            <a:r>
              <a:rPr lang="fr-BE">
                <a:solidFill>
                  <a:schemeClr val="bg1"/>
                </a:solidFill>
                <a:latin typeface="Arial"/>
                <a:cs typeface="Arial"/>
              </a:rPr>
              <a:t>2. Différents cas d’usage</a:t>
            </a:r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89F76284-EF1E-396D-09E0-8A0BE3E0D16F}"/>
              </a:ext>
            </a:extLst>
          </p:cNvPr>
          <p:cNvSpPr txBox="1"/>
          <p:nvPr/>
        </p:nvSpPr>
        <p:spPr>
          <a:xfrm>
            <a:off x="290935" y="1103534"/>
            <a:ext cx="10037935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>
                <a:cs typeface="Calibri"/>
              </a:rPr>
              <a:t>IA &amp; </a:t>
            </a:r>
            <a:r>
              <a:rPr lang="en-US" sz="2800" err="1">
                <a:cs typeface="Calibri"/>
              </a:rPr>
              <a:t>Détection</a:t>
            </a:r>
            <a:r>
              <a:rPr lang="en-US" sz="2800">
                <a:cs typeface="Calibri"/>
              </a:rPr>
              <a:t> du </a:t>
            </a:r>
            <a:r>
              <a:rPr lang="en-US" sz="2800" err="1">
                <a:cs typeface="Calibri"/>
              </a:rPr>
              <a:t>plagiat</a:t>
            </a:r>
            <a:r>
              <a:rPr lang="en-US" sz="2800">
                <a:cs typeface="Calibri"/>
              </a:rPr>
              <a:t>… encore des </a:t>
            </a:r>
            <a:r>
              <a:rPr lang="en-US" sz="2800" err="1">
                <a:cs typeface="Calibri"/>
              </a:rPr>
              <a:t>progrès</a:t>
            </a:r>
            <a:r>
              <a:rPr lang="en-US" sz="2800">
                <a:cs typeface="Calibri"/>
              </a:rPr>
              <a:t> </a:t>
            </a:r>
            <a:r>
              <a:rPr lang="en-US" sz="2800" err="1">
                <a:cs typeface="Calibri"/>
              </a:rPr>
              <a:t>à</a:t>
            </a:r>
            <a:r>
              <a:rPr lang="en-US" sz="2800">
                <a:cs typeface="Calibri"/>
              </a:rPr>
              <a:t> faire</a:t>
            </a:r>
            <a:endParaRPr lang="en-US" sz="2800">
              <a:ea typeface="+mj-ea"/>
              <a:cs typeface="Calibri Light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EF67AA05-1688-53C4-179D-FBCA817C805B}"/>
              </a:ext>
            </a:extLst>
          </p:cNvPr>
          <p:cNvSpPr txBox="1"/>
          <p:nvPr/>
        </p:nvSpPr>
        <p:spPr>
          <a:xfrm>
            <a:off x="5494070" y="5992044"/>
            <a:ext cx="44407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https://</a:t>
            </a:r>
            <a:r>
              <a:rPr lang="fr-FR" err="1"/>
              <a:t>platform.openai.com</a:t>
            </a:r>
            <a:r>
              <a:rPr lang="fr-FR"/>
              <a:t>/ai-</a:t>
            </a:r>
            <a:r>
              <a:rPr lang="fr-FR" err="1"/>
              <a:t>text</a:t>
            </a:r>
            <a:r>
              <a:rPr lang="fr-FR"/>
              <a:t>-classifier</a:t>
            </a:r>
            <a:endParaRPr lang="x-none"/>
          </a:p>
        </p:txBody>
      </p:sp>
      <p:pic>
        <p:nvPicPr>
          <p:cNvPr id="12" name="Image 11" descr="Une image contenant texte&#10;&#10;Description générée automatiquement">
            <a:extLst>
              <a:ext uri="{FF2B5EF4-FFF2-40B4-BE49-F238E27FC236}">
                <a16:creationId xmlns:a16="http://schemas.microsoft.com/office/drawing/2014/main" id="{02F50B72-2E26-E4DF-721A-CEC3D621C5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1109" y="1789264"/>
            <a:ext cx="5930154" cy="395088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5A1ED75-9C85-58CC-33E7-D29BDD1ED1D3}"/>
              </a:ext>
            </a:extLst>
          </p:cNvPr>
          <p:cNvSpPr/>
          <p:nvPr/>
        </p:nvSpPr>
        <p:spPr>
          <a:xfrm>
            <a:off x="5951741" y="5104297"/>
            <a:ext cx="5930154" cy="63585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4" name="Flèche vers le bas 13">
            <a:extLst>
              <a:ext uri="{FF2B5EF4-FFF2-40B4-BE49-F238E27FC236}">
                <a16:creationId xmlns:a16="http://schemas.microsoft.com/office/drawing/2014/main" id="{968294EB-9066-80D1-2692-6055BE9CD64B}"/>
              </a:ext>
            </a:extLst>
          </p:cNvPr>
          <p:cNvSpPr/>
          <p:nvPr/>
        </p:nvSpPr>
        <p:spPr>
          <a:xfrm rot="16200000">
            <a:off x="4629014" y="4744034"/>
            <a:ext cx="789482" cy="1356379"/>
          </a:xfrm>
          <a:prstGeom prst="downArrow">
            <a:avLst>
              <a:gd name="adj1" fmla="val 50000"/>
              <a:gd name="adj2" fmla="val 8472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15" name="Image 14" descr="Une image contenant texte&#10;&#10;Description générée automatiquement">
            <a:extLst>
              <a:ext uri="{FF2B5EF4-FFF2-40B4-BE49-F238E27FC236}">
                <a16:creationId xmlns:a16="http://schemas.microsoft.com/office/drawing/2014/main" id="{0311879B-2851-5851-CBC8-8AD1AD33CE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935" y="1837281"/>
            <a:ext cx="5562600" cy="29383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53436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>
            <a:extLst>
              <a:ext uri="{FF2B5EF4-FFF2-40B4-BE49-F238E27FC236}">
                <a16:creationId xmlns:a16="http://schemas.microsoft.com/office/drawing/2014/main" id="{EDA42301-8370-4449-B4B4-98814C5EDF52}"/>
              </a:ext>
            </a:extLst>
          </p:cNvPr>
          <p:cNvSpPr txBox="1"/>
          <p:nvPr/>
        </p:nvSpPr>
        <p:spPr>
          <a:xfrm>
            <a:off x="290935" y="196024"/>
            <a:ext cx="11661579" cy="715917"/>
          </a:xfrm>
          <a:prstGeom prst="rect">
            <a:avLst/>
          </a:prstGeom>
          <a:solidFill>
            <a:srgbClr val="5DB2E6"/>
          </a:solidFill>
        </p:spPr>
        <p:txBody>
          <a:bodyPr wrap="square" lIns="91440" tIns="45720" rIns="91440" bIns="45720" rtlCol="0" anchor="ctr" anchorCtr="0">
            <a:noAutofit/>
          </a:bodyPr>
          <a:lstStyle>
            <a:defPPr>
              <a:defRPr lang="fr-FR"/>
            </a:defPPr>
            <a:lvl1pPr>
              <a:defRPr sz="2400">
                <a:solidFill>
                  <a:srgbClr val="182545"/>
                </a:solidFill>
                <a:latin typeface="Montserrat" pitchFamily="2" charset="77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fr-FR" dirty="0">
                <a:solidFill>
                  <a:schemeClr val="bg1"/>
                </a:solidFill>
                <a:latin typeface="Arial"/>
                <a:cs typeface="Arial"/>
              </a:rPr>
              <a:t>3</a:t>
            </a:r>
            <a:r>
              <a:rPr lang="fr-FR" sz="2400" dirty="0">
                <a:solidFill>
                  <a:schemeClr val="bg1"/>
                </a:solidFill>
                <a:latin typeface="Arial"/>
                <a:cs typeface="Arial"/>
              </a:rPr>
              <a:t>. Questionner des outils de vérification / détection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899331" y="5539404"/>
            <a:ext cx="175278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>
                <a:cs typeface="Calibri"/>
              </a:rPr>
              <a:t>Image </a:t>
            </a:r>
            <a:r>
              <a:rPr lang="en-US" sz="1200" err="1">
                <a:cs typeface="Calibri"/>
              </a:rPr>
              <a:t>générée</a:t>
            </a:r>
            <a:r>
              <a:rPr lang="en-US" sz="1200">
                <a:cs typeface="Calibri"/>
              </a:rPr>
              <a:t> par Dall-e</a:t>
            </a:r>
            <a:endParaRPr lang="en-US" sz="120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E9946F0-F100-0A2F-6CCE-B96D004079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2421" y="1575696"/>
            <a:ext cx="3706607" cy="3706607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F0FEC282-C416-DC3A-37AF-A15E72EAF8C0}"/>
              </a:ext>
            </a:extLst>
          </p:cNvPr>
          <p:cNvSpPr txBox="1"/>
          <p:nvPr/>
        </p:nvSpPr>
        <p:spPr>
          <a:xfrm>
            <a:off x="790688" y="1505472"/>
            <a:ext cx="6099586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/>
              <a:t>« </a:t>
            </a:r>
            <a:r>
              <a:rPr lang="fr-FR" dirty="0" err="1"/>
              <a:t>ChatGPT</a:t>
            </a:r>
            <a:r>
              <a:rPr lang="fr-FR" dirty="0"/>
              <a:t> souffre globalement d'un problème récurrent : son terrible manque de fiabilité en exposant des faits et en </a:t>
            </a:r>
            <a:r>
              <a:rPr lang="fr-FR" dirty="0" err="1"/>
              <a:t>sourçant</a:t>
            </a:r>
            <a:r>
              <a:rPr lang="fr-FR" dirty="0"/>
              <a:t> ses informations. S'il ne trouve rien pour corroborer ses dires, il n'aura aucun scrupule à inventer de toutes pièces des sources, sans faire preuve de subtilité, comme un étudiant pourrait le faire pour essayer de cacher le fait qu'il plagie d'autres essais. »</a:t>
            </a:r>
          </a:p>
          <a:p>
            <a:pPr algn="r"/>
            <a:r>
              <a:rPr lang="fr-FR" sz="1200" dirty="0">
                <a:hlinkClick r:id="rId5"/>
              </a:rPr>
              <a:t>https://www.clubic.com/technologies-d-avenir/intelligence-artificielle/actualite-459927-des-professeurs-disent-reconnaitre-les-devoirs-faits-par-chatgpt-tres-facilement-voila-comment.html</a:t>
            </a:r>
            <a:r>
              <a:rPr lang="fr-FR" sz="1200" dirty="0"/>
              <a:t> (07 mars 2023)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2F61670-A75A-CAF0-AB76-49F70893C1E2}"/>
              </a:ext>
            </a:extLst>
          </p:cNvPr>
          <p:cNvSpPr txBox="1"/>
          <p:nvPr/>
        </p:nvSpPr>
        <p:spPr>
          <a:xfrm>
            <a:off x="1027798" y="4429732"/>
            <a:ext cx="5391462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cs typeface="Calibri"/>
              </a:rPr>
              <a:t>=&gt; </a:t>
            </a:r>
            <a:r>
              <a:rPr lang="en-US" b="1" dirty="0" err="1">
                <a:cs typeface="Calibri"/>
              </a:rPr>
              <a:t>Revisiter</a:t>
            </a:r>
            <a:r>
              <a:rPr lang="en-US" b="1" dirty="0">
                <a:cs typeface="Calibri"/>
              </a:rPr>
              <a:t> la question du </a:t>
            </a:r>
            <a:r>
              <a:rPr lang="en-US" b="1" dirty="0" err="1">
                <a:cs typeface="Calibri"/>
              </a:rPr>
              <a:t>Plagiat</a:t>
            </a:r>
            <a:r>
              <a:rPr lang="en-US" b="1" dirty="0">
                <a:cs typeface="Calibri"/>
              </a:rPr>
              <a:t> ?</a:t>
            </a:r>
          </a:p>
          <a:p>
            <a:r>
              <a:rPr lang="en-US" dirty="0">
                <a:cs typeface="Calibri"/>
              </a:rPr>
              <a:t>Ex : </a:t>
            </a:r>
            <a:r>
              <a:rPr lang="en-US" dirty="0">
                <a:ea typeface="+mn-lt"/>
                <a:cs typeface="+mn-lt"/>
                <a:hlinkClick r:id="rId6"/>
              </a:rPr>
              <a:t>https://www.scribbr.fr/le-plagiat/types-de-plagiat/</a:t>
            </a:r>
            <a:r>
              <a:rPr lang="en-US" dirty="0">
                <a:ea typeface="+mn-lt"/>
                <a:cs typeface="+mn-lt"/>
              </a:rPr>
              <a:t> </a:t>
            </a:r>
          </a:p>
          <a:p>
            <a:r>
              <a:rPr lang="en-US" dirty="0">
                <a:ea typeface="+mn-lt"/>
                <a:cs typeface="+mn-lt"/>
                <a:hlinkClick r:id="rId7"/>
              </a:rPr>
              <a:t>https://pupp.uqo.ca/fr/accueil/</a:t>
            </a:r>
            <a:r>
              <a:rPr lang="en-US" dirty="0">
                <a:ea typeface="+mn-lt"/>
                <a:cs typeface="+mn-lt"/>
              </a:rPr>
              <a:t> </a:t>
            </a:r>
            <a:endParaRPr lang="en-US">
              <a:ea typeface="+mn-lt"/>
              <a:cs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3249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>
            <a:extLst>
              <a:ext uri="{FF2B5EF4-FFF2-40B4-BE49-F238E27FC236}">
                <a16:creationId xmlns:a16="http://schemas.microsoft.com/office/drawing/2014/main" id="{EDA42301-8370-4449-B4B4-98814C5EDF52}"/>
              </a:ext>
            </a:extLst>
          </p:cNvPr>
          <p:cNvSpPr txBox="1"/>
          <p:nvPr/>
        </p:nvSpPr>
        <p:spPr>
          <a:xfrm>
            <a:off x="290935" y="196024"/>
            <a:ext cx="11661579" cy="715917"/>
          </a:xfrm>
          <a:prstGeom prst="rect">
            <a:avLst/>
          </a:prstGeom>
          <a:solidFill>
            <a:srgbClr val="5DB2E6"/>
          </a:solidFill>
        </p:spPr>
        <p:txBody>
          <a:bodyPr wrap="square" lIns="91440" tIns="45720" rIns="91440" bIns="45720" rtlCol="0" anchor="ctr" anchorCtr="0">
            <a:noAutofit/>
          </a:bodyPr>
          <a:lstStyle>
            <a:defPPr>
              <a:defRPr lang="fr-FR"/>
            </a:defPPr>
            <a:lvl1pPr>
              <a:defRPr sz="2400">
                <a:solidFill>
                  <a:srgbClr val="182545"/>
                </a:solidFill>
                <a:latin typeface="Montserrat" pitchFamily="2" charset="77"/>
              </a:defRPr>
            </a:lvl1pPr>
          </a:lstStyle>
          <a:p>
            <a:pPr algn="ctr"/>
            <a:r>
              <a:rPr lang="fr-BE">
                <a:solidFill>
                  <a:schemeClr val="bg1"/>
                </a:solidFill>
                <a:latin typeface="Arial"/>
                <a:cs typeface="Arial"/>
              </a:rPr>
              <a:t>2. Différents cas d’usage</a:t>
            </a:r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89F76284-EF1E-396D-09E0-8A0BE3E0D16F}"/>
              </a:ext>
            </a:extLst>
          </p:cNvPr>
          <p:cNvSpPr txBox="1"/>
          <p:nvPr/>
        </p:nvSpPr>
        <p:spPr>
          <a:xfrm>
            <a:off x="290935" y="995895"/>
            <a:ext cx="10037935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>
                <a:cs typeface="Calibri"/>
              </a:rPr>
              <a:t>IA &amp; </a:t>
            </a:r>
            <a:r>
              <a:rPr lang="en-US" sz="2800" err="1">
                <a:cs typeface="Calibri"/>
              </a:rPr>
              <a:t>Détection</a:t>
            </a:r>
            <a:r>
              <a:rPr lang="en-US" sz="2800">
                <a:cs typeface="Calibri"/>
              </a:rPr>
              <a:t> du </a:t>
            </a:r>
            <a:r>
              <a:rPr lang="en-US" sz="2800" err="1">
                <a:cs typeface="Calibri"/>
              </a:rPr>
              <a:t>plagiat</a:t>
            </a:r>
            <a:r>
              <a:rPr lang="en-US" sz="2800">
                <a:cs typeface="Calibri"/>
              </a:rPr>
              <a:t>… encore des </a:t>
            </a:r>
            <a:r>
              <a:rPr lang="en-US" sz="2800" err="1">
                <a:cs typeface="Calibri"/>
              </a:rPr>
              <a:t>progrès</a:t>
            </a:r>
            <a:r>
              <a:rPr lang="en-US" sz="2800">
                <a:cs typeface="Calibri"/>
              </a:rPr>
              <a:t> </a:t>
            </a:r>
            <a:r>
              <a:rPr lang="en-US" sz="2800" err="1">
                <a:cs typeface="Calibri"/>
              </a:rPr>
              <a:t>à</a:t>
            </a:r>
            <a:r>
              <a:rPr lang="en-US" sz="2800">
                <a:cs typeface="Calibri"/>
              </a:rPr>
              <a:t> faire</a:t>
            </a:r>
            <a:endParaRPr lang="en-US" sz="2800">
              <a:ea typeface="+mj-ea"/>
              <a:cs typeface="Calibri Light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2544FAA-FA70-BB8A-3EA0-005FA13B23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3339" y="1664625"/>
            <a:ext cx="5927846" cy="4644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4B04FA0-750E-C28B-635E-63C7185767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260" y="1664625"/>
            <a:ext cx="5927846" cy="4644000"/>
          </a:xfrm>
          <a:prstGeom prst="rect">
            <a:avLst/>
          </a:prstGeom>
        </p:spPr>
      </p:pic>
      <p:sp>
        <p:nvSpPr>
          <p:cNvPr id="2" name="Étoile à 6 branches 1">
            <a:extLst>
              <a:ext uri="{FF2B5EF4-FFF2-40B4-BE49-F238E27FC236}">
                <a16:creationId xmlns:a16="http://schemas.microsoft.com/office/drawing/2014/main" id="{8084C512-2C43-C12F-8DD8-9A7FF742E163}"/>
              </a:ext>
            </a:extLst>
          </p:cNvPr>
          <p:cNvSpPr/>
          <p:nvPr/>
        </p:nvSpPr>
        <p:spPr>
          <a:xfrm>
            <a:off x="11973677" y="45554"/>
            <a:ext cx="186049" cy="188367"/>
          </a:xfrm>
          <a:prstGeom prst="star6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54918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>
            <a:extLst>
              <a:ext uri="{FF2B5EF4-FFF2-40B4-BE49-F238E27FC236}">
                <a16:creationId xmlns:a16="http://schemas.microsoft.com/office/drawing/2014/main" id="{EDA42301-8370-4449-B4B4-98814C5EDF52}"/>
              </a:ext>
            </a:extLst>
          </p:cNvPr>
          <p:cNvSpPr txBox="1"/>
          <p:nvPr/>
        </p:nvSpPr>
        <p:spPr>
          <a:xfrm>
            <a:off x="290935" y="196024"/>
            <a:ext cx="11661579" cy="715917"/>
          </a:xfrm>
          <a:prstGeom prst="rect">
            <a:avLst/>
          </a:prstGeom>
          <a:solidFill>
            <a:srgbClr val="5DB2E6"/>
          </a:solidFill>
        </p:spPr>
        <p:txBody>
          <a:bodyPr wrap="square" lIns="91440" tIns="45720" rIns="91440" bIns="45720" rtlCol="0" anchor="ctr" anchorCtr="0">
            <a:noAutofit/>
          </a:bodyPr>
          <a:lstStyle>
            <a:defPPr>
              <a:defRPr lang="fr-FR"/>
            </a:defPPr>
            <a:lvl1pPr>
              <a:defRPr sz="2400">
                <a:solidFill>
                  <a:srgbClr val="182545"/>
                </a:solidFill>
                <a:latin typeface="Montserrat" pitchFamily="2" charset="77"/>
              </a:defRPr>
            </a:lvl1pPr>
          </a:lstStyle>
          <a:p>
            <a:pPr algn="ctr"/>
            <a:r>
              <a:rPr lang="fr-BE">
                <a:solidFill>
                  <a:schemeClr val="bg1"/>
                </a:solidFill>
                <a:latin typeface="Arial"/>
                <a:cs typeface="Arial"/>
              </a:rPr>
              <a:t>2. Différents cas d’usage</a:t>
            </a:r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89F76284-EF1E-396D-09E0-8A0BE3E0D16F}"/>
              </a:ext>
            </a:extLst>
          </p:cNvPr>
          <p:cNvSpPr txBox="1"/>
          <p:nvPr/>
        </p:nvSpPr>
        <p:spPr>
          <a:xfrm>
            <a:off x="290935" y="1036728"/>
            <a:ext cx="9511392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>
                <a:cs typeface="Calibri"/>
              </a:rPr>
              <a:t>IA &amp; </a:t>
            </a:r>
            <a:r>
              <a:rPr lang="en-US" sz="2800" err="1">
                <a:cs typeface="Calibri"/>
              </a:rPr>
              <a:t>Détection</a:t>
            </a:r>
            <a:r>
              <a:rPr lang="en-US" sz="2800">
                <a:cs typeface="Calibri"/>
              </a:rPr>
              <a:t> du </a:t>
            </a:r>
            <a:r>
              <a:rPr lang="en-US" sz="2800" err="1">
                <a:cs typeface="Calibri"/>
              </a:rPr>
              <a:t>plagiat</a:t>
            </a:r>
            <a:r>
              <a:rPr lang="en-US" sz="2800">
                <a:cs typeface="Calibri"/>
              </a:rPr>
              <a:t>… encore des </a:t>
            </a:r>
            <a:r>
              <a:rPr lang="en-US" sz="2800" err="1">
                <a:cs typeface="Calibri"/>
              </a:rPr>
              <a:t>progrès</a:t>
            </a:r>
            <a:r>
              <a:rPr lang="en-US" sz="2800">
                <a:cs typeface="Calibri"/>
              </a:rPr>
              <a:t> </a:t>
            </a:r>
            <a:r>
              <a:rPr lang="en-US" sz="2800" err="1">
                <a:cs typeface="Calibri"/>
              </a:rPr>
              <a:t>à</a:t>
            </a:r>
            <a:r>
              <a:rPr lang="en-US" sz="2800">
                <a:cs typeface="Calibri"/>
              </a:rPr>
              <a:t> faire</a:t>
            </a:r>
            <a:endParaRPr lang="en-US" sz="2800">
              <a:ea typeface="+mj-ea"/>
              <a:cs typeface="Calibri Light"/>
            </a:endParaRPr>
          </a:p>
        </p:txBody>
      </p:sp>
      <p:pic>
        <p:nvPicPr>
          <p:cNvPr id="7" name="Image 6" descr="Une image contenant texte&#10;&#10;Description générée automatiquement">
            <a:extLst>
              <a:ext uri="{FF2B5EF4-FFF2-40B4-BE49-F238E27FC236}">
                <a16:creationId xmlns:a16="http://schemas.microsoft.com/office/drawing/2014/main" id="{B541BAA6-5BF0-39FE-84E8-7370F3A8AC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6695" y="1665869"/>
            <a:ext cx="8846829" cy="4604531"/>
          </a:xfrm>
          <a:prstGeom prst="rect">
            <a:avLst/>
          </a:prstGeom>
        </p:spPr>
      </p:pic>
      <p:pic>
        <p:nvPicPr>
          <p:cNvPr id="11" name="Image 10" descr="Une image contenant texte&#10;&#10;Description générée automatiquement">
            <a:extLst>
              <a:ext uri="{FF2B5EF4-FFF2-40B4-BE49-F238E27FC236}">
                <a16:creationId xmlns:a16="http://schemas.microsoft.com/office/drawing/2014/main" id="{2F6611F0-FE21-F494-63F9-A8CC147255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6161" y="4222190"/>
            <a:ext cx="3375457" cy="1569540"/>
          </a:xfrm>
          <a:prstGeom prst="rect">
            <a:avLst/>
          </a:prstGeom>
        </p:spPr>
      </p:pic>
      <p:sp>
        <p:nvSpPr>
          <p:cNvPr id="2" name="Étoile à 6 branches 1">
            <a:extLst>
              <a:ext uri="{FF2B5EF4-FFF2-40B4-BE49-F238E27FC236}">
                <a16:creationId xmlns:a16="http://schemas.microsoft.com/office/drawing/2014/main" id="{BA4CF441-254E-753D-6ACF-1ABD31DAC238}"/>
              </a:ext>
            </a:extLst>
          </p:cNvPr>
          <p:cNvSpPr/>
          <p:nvPr/>
        </p:nvSpPr>
        <p:spPr>
          <a:xfrm>
            <a:off x="11973677" y="45554"/>
            <a:ext cx="186049" cy="188367"/>
          </a:xfrm>
          <a:prstGeom prst="star6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56461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>
            <a:extLst>
              <a:ext uri="{FF2B5EF4-FFF2-40B4-BE49-F238E27FC236}">
                <a16:creationId xmlns:a16="http://schemas.microsoft.com/office/drawing/2014/main" id="{EDA42301-8370-4449-B4B4-98814C5EDF52}"/>
              </a:ext>
            </a:extLst>
          </p:cNvPr>
          <p:cNvSpPr txBox="1"/>
          <p:nvPr/>
        </p:nvSpPr>
        <p:spPr>
          <a:xfrm>
            <a:off x="290935" y="196024"/>
            <a:ext cx="11661579" cy="715917"/>
          </a:xfrm>
          <a:prstGeom prst="rect">
            <a:avLst/>
          </a:prstGeom>
          <a:solidFill>
            <a:srgbClr val="5DB2E6"/>
          </a:solidFill>
        </p:spPr>
        <p:txBody>
          <a:bodyPr wrap="square" lIns="91440" tIns="45720" rIns="91440" bIns="45720" rtlCol="0" anchor="ctr" anchorCtr="0">
            <a:noAutofit/>
          </a:bodyPr>
          <a:lstStyle>
            <a:defPPr>
              <a:defRPr lang="fr-FR"/>
            </a:defPPr>
            <a:lvl1pPr>
              <a:defRPr sz="2400">
                <a:solidFill>
                  <a:srgbClr val="182545"/>
                </a:solidFill>
                <a:latin typeface="Montserrat" pitchFamily="2" charset="77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fr-FR" sz="2400" dirty="0">
                <a:solidFill>
                  <a:schemeClr val="bg1"/>
                </a:solidFill>
                <a:latin typeface="Arial"/>
                <a:cs typeface="Arial"/>
              </a:rPr>
              <a:t>4. </a:t>
            </a:r>
            <a:r>
              <a:rPr lang="fr-BE" sz="2400" dirty="0">
                <a:solidFill>
                  <a:schemeClr val="bg1"/>
                </a:solidFill>
                <a:latin typeface="Arial"/>
                <a:cs typeface="Arial"/>
              </a:rPr>
              <a:t>Des scénarii souhaitables ? 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899331" y="5539404"/>
            <a:ext cx="175278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>
                <a:cs typeface="Calibri"/>
              </a:rPr>
              <a:t>Image </a:t>
            </a:r>
            <a:r>
              <a:rPr lang="en-US" sz="1200" err="1">
                <a:cs typeface="Calibri"/>
              </a:rPr>
              <a:t>générée</a:t>
            </a:r>
            <a:r>
              <a:rPr lang="en-US" sz="1200">
                <a:cs typeface="Calibri"/>
              </a:rPr>
              <a:t> par Dall-e</a:t>
            </a:r>
            <a:endParaRPr lang="en-US" sz="120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6F8CC56-E4E3-24BA-AEF0-109FA78A9A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6805" y="1597212"/>
            <a:ext cx="3663576" cy="3663576"/>
          </a:xfrm>
          <a:prstGeom prst="rect">
            <a:avLst/>
          </a:prstGeom>
        </p:spPr>
      </p:pic>
      <p:sp>
        <p:nvSpPr>
          <p:cNvPr id="4" name="Flèche vers la droite 3">
            <a:extLst>
              <a:ext uri="{FF2B5EF4-FFF2-40B4-BE49-F238E27FC236}">
                <a16:creationId xmlns:a16="http://schemas.microsoft.com/office/drawing/2014/main" id="{0EFFD77A-3CC9-6155-8E5D-5677DFEE93C4}"/>
              </a:ext>
            </a:extLst>
          </p:cNvPr>
          <p:cNvSpPr/>
          <p:nvPr/>
        </p:nvSpPr>
        <p:spPr>
          <a:xfrm>
            <a:off x="1301675" y="2958353"/>
            <a:ext cx="4636546" cy="98970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Travaux d’étudiants</a:t>
            </a:r>
          </a:p>
        </p:txBody>
      </p:sp>
      <p:sp>
        <p:nvSpPr>
          <p:cNvPr id="5" name="Bulle rectangulaire à coins arrondis 4">
            <a:extLst>
              <a:ext uri="{FF2B5EF4-FFF2-40B4-BE49-F238E27FC236}">
                <a16:creationId xmlns:a16="http://schemas.microsoft.com/office/drawing/2014/main" id="{E8A3BDAA-7792-568C-DD8B-3B21D8E771A2}"/>
              </a:ext>
            </a:extLst>
          </p:cNvPr>
          <p:cNvSpPr/>
          <p:nvPr/>
        </p:nvSpPr>
        <p:spPr>
          <a:xfrm>
            <a:off x="5249732" y="1440471"/>
            <a:ext cx="2485016" cy="1361141"/>
          </a:xfrm>
          <a:prstGeom prst="wedgeRoundRectCallou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fr-FR" dirty="0"/>
              <a:t>En aval : </a:t>
            </a:r>
          </a:p>
        </p:txBody>
      </p:sp>
      <p:sp>
        <p:nvSpPr>
          <p:cNvPr id="8" name="Bulle rectangulaire à coins arrondis 7">
            <a:extLst>
              <a:ext uri="{FF2B5EF4-FFF2-40B4-BE49-F238E27FC236}">
                <a16:creationId xmlns:a16="http://schemas.microsoft.com/office/drawing/2014/main" id="{B610CA1B-4EBD-2DDA-646C-99508ED1253C}"/>
              </a:ext>
            </a:extLst>
          </p:cNvPr>
          <p:cNvSpPr/>
          <p:nvPr/>
        </p:nvSpPr>
        <p:spPr>
          <a:xfrm>
            <a:off x="668767" y="1406976"/>
            <a:ext cx="2485016" cy="1361141"/>
          </a:xfrm>
          <a:prstGeom prst="wedgeRoundRectCallou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fr-FR" dirty="0"/>
              <a:t>En amont : </a:t>
            </a:r>
          </a:p>
        </p:txBody>
      </p:sp>
      <p:sp>
        <p:nvSpPr>
          <p:cNvPr id="9" name="Bulle rectangulaire à coins arrondis 8">
            <a:extLst>
              <a:ext uri="{FF2B5EF4-FFF2-40B4-BE49-F238E27FC236}">
                <a16:creationId xmlns:a16="http://schemas.microsoft.com/office/drawing/2014/main" id="{B399F190-09D0-F777-C15C-3E7E09EC5313}"/>
              </a:ext>
            </a:extLst>
          </p:cNvPr>
          <p:cNvSpPr/>
          <p:nvPr/>
        </p:nvSpPr>
        <p:spPr>
          <a:xfrm>
            <a:off x="2571076" y="4316762"/>
            <a:ext cx="2678655" cy="1361141"/>
          </a:xfrm>
          <a:prstGeom prst="wedgeRoundRectCallout">
            <a:avLst>
              <a:gd name="adj1" fmla="val -7413"/>
              <a:gd name="adj2" fmla="val -70277"/>
              <a:gd name="adj3" fmla="val 16667"/>
            </a:avLst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fr-FR" dirty="0"/>
              <a:t>En cours de production :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83207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>
            <a:extLst>
              <a:ext uri="{FF2B5EF4-FFF2-40B4-BE49-F238E27FC236}">
                <a16:creationId xmlns:a16="http://schemas.microsoft.com/office/drawing/2014/main" id="{EDA42301-8370-4449-B4B4-98814C5EDF52}"/>
              </a:ext>
            </a:extLst>
          </p:cNvPr>
          <p:cNvSpPr txBox="1"/>
          <p:nvPr/>
        </p:nvSpPr>
        <p:spPr>
          <a:xfrm>
            <a:off x="290935" y="196024"/>
            <a:ext cx="11661579" cy="715917"/>
          </a:xfrm>
          <a:prstGeom prst="rect">
            <a:avLst/>
          </a:prstGeom>
          <a:solidFill>
            <a:srgbClr val="5DB2E6"/>
          </a:solidFill>
        </p:spPr>
        <p:txBody>
          <a:bodyPr wrap="square" lIns="91440" tIns="45720" rIns="91440" bIns="45720" rtlCol="0" anchor="ctr" anchorCtr="0">
            <a:noAutofit/>
          </a:bodyPr>
          <a:lstStyle>
            <a:defPPr>
              <a:defRPr lang="fr-FR"/>
            </a:defPPr>
            <a:lvl1pPr>
              <a:defRPr sz="2400">
                <a:solidFill>
                  <a:srgbClr val="182545"/>
                </a:solidFill>
                <a:latin typeface="Montserrat" pitchFamily="2" charset="77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fr-FR" sz="2400" dirty="0">
                <a:solidFill>
                  <a:schemeClr val="bg1"/>
                </a:solidFill>
                <a:latin typeface="Arial"/>
                <a:cs typeface="Arial"/>
              </a:rPr>
              <a:t>4. </a:t>
            </a:r>
            <a:r>
              <a:rPr lang="fr-BE" sz="2400" dirty="0">
                <a:solidFill>
                  <a:schemeClr val="bg1"/>
                </a:solidFill>
                <a:latin typeface="Arial"/>
                <a:cs typeface="Arial"/>
              </a:rPr>
              <a:t>Des scénarii souhaitables ?  </a:t>
            </a:r>
          </a:p>
        </p:txBody>
      </p:sp>
      <p:pic>
        <p:nvPicPr>
          <p:cNvPr id="2" name="Image 1">
            <a:hlinkClick r:id="rId4"/>
            <a:extLst>
              <a:ext uri="{FF2B5EF4-FFF2-40B4-BE49-F238E27FC236}">
                <a16:creationId xmlns:a16="http://schemas.microsoft.com/office/drawing/2014/main" id="{C580D73A-A995-BC8D-23A8-5B7A2CFB2B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851" y="1787131"/>
            <a:ext cx="11216298" cy="30000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99570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>
            <a:extLst>
              <a:ext uri="{FF2B5EF4-FFF2-40B4-BE49-F238E27FC236}">
                <a16:creationId xmlns:a16="http://schemas.microsoft.com/office/drawing/2014/main" id="{EDA42301-8370-4449-B4B4-98814C5EDF52}"/>
              </a:ext>
            </a:extLst>
          </p:cNvPr>
          <p:cNvSpPr txBox="1"/>
          <p:nvPr/>
        </p:nvSpPr>
        <p:spPr>
          <a:xfrm>
            <a:off x="290935" y="196024"/>
            <a:ext cx="11661579" cy="715917"/>
          </a:xfrm>
          <a:prstGeom prst="rect">
            <a:avLst/>
          </a:prstGeom>
          <a:solidFill>
            <a:srgbClr val="5DB2E6"/>
          </a:solidFill>
        </p:spPr>
        <p:txBody>
          <a:bodyPr wrap="square" lIns="91440" tIns="45720" rIns="91440" bIns="45720" rtlCol="0" anchor="ctr" anchorCtr="0">
            <a:noAutofit/>
          </a:bodyPr>
          <a:lstStyle>
            <a:defPPr>
              <a:defRPr lang="fr-FR"/>
            </a:defPPr>
            <a:lvl1pPr>
              <a:defRPr sz="2400">
                <a:solidFill>
                  <a:srgbClr val="182545"/>
                </a:solidFill>
                <a:latin typeface="Montserrat" pitchFamily="2" charset="77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fr-FR" sz="2400" dirty="0">
                <a:solidFill>
                  <a:schemeClr val="bg1"/>
                </a:solidFill>
                <a:latin typeface="Arial"/>
                <a:cs typeface="Arial"/>
              </a:rPr>
              <a:t>4. </a:t>
            </a:r>
            <a:r>
              <a:rPr lang="fr-BE" sz="2400" dirty="0">
                <a:solidFill>
                  <a:schemeClr val="bg1"/>
                </a:solidFill>
                <a:latin typeface="Arial"/>
                <a:cs typeface="Arial"/>
              </a:rPr>
              <a:t>Des scénarii souhaitables ?  </a:t>
            </a:r>
          </a:p>
        </p:txBody>
      </p:sp>
      <p:pic>
        <p:nvPicPr>
          <p:cNvPr id="3" name="Image 3">
            <a:extLst>
              <a:ext uri="{FF2B5EF4-FFF2-40B4-BE49-F238E27FC236}">
                <a16:creationId xmlns:a16="http://schemas.microsoft.com/office/drawing/2014/main" id="{B24CD8CA-60C2-7F23-24E0-6448D04A06C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31" r="-263" b="5594"/>
          <a:stretch/>
        </p:blipFill>
        <p:spPr>
          <a:xfrm>
            <a:off x="1105726" y="1006983"/>
            <a:ext cx="9510457" cy="5157151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EE251A1D-8F7E-DB3A-8A81-C2FFCF63C412}"/>
              </a:ext>
            </a:extLst>
          </p:cNvPr>
          <p:cNvSpPr txBox="1"/>
          <p:nvPr/>
        </p:nvSpPr>
        <p:spPr>
          <a:xfrm>
            <a:off x="9010952" y="2488594"/>
            <a:ext cx="3054047" cy="13849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400" dirty="0">
                <a:cs typeface="Calibri"/>
              </a:rPr>
              <a:t>Source : DEVILLE Yves, JACQMOT Christine,</a:t>
            </a:r>
            <a:r>
              <a:rPr lang="fr-FR" sz="1400" dirty="0">
                <a:ea typeface="+mn-lt"/>
                <a:cs typeface="+mn-lt"/>
              </a:rPr>
              <a:t> </a:t>
            </a:r>
            <a:r>
              <a:rPr lang="fr-FR" sz="1400" dirty="0" err="1">
                <a:ea typeface="+mn-lt"/>
                <a:cs typeface="+mn-lt"/>
              </a:rPr>
              <a:t>ChatGPT</a:t>
            </a:r>
            <a:r>
              <a:rPr lang="fr-FR" sz="1400" dirty="0">
                <a:ea typeface="+mn-lt"/>
                <a:cs typeface="+mn-lt"/>
              </a:rPr>
              <a:t> : Menace ou opportunité pour l’enseignement supérieur, 2023, http://hdl.handle.net/20.500.12279/885, consulté le 09/03/2023</a:t>
            </a:r>
            <a:endParaRPr lang="fr-FR" sz="1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83074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1DCD0E4B-EDE4-889F-1B7D-458553CE7FCF}"/>
              </a:ext>
            </a:extLst>
          </p:cNvPr>
          <p:cNvSpPr/>
          <p:nvPr/>
        </p:nvSpPr>
        <p:spPr>
          <a:xfrm>
            <a:off x="942032" y="1685192"/>
            <a:ext cx="10508901" cy="400259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57150">
            <a:solidFill>
              <a:schemeClr val="accent6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fr-FR" sz="3600" dirty="0">
                <a:cs typeface="Calibri"/>
              </a:rPr>
              <a:t>Les évaluations</a:t>
            </a:r>
            <a:endParaRPr lang="fr-FR" sz="3600">
              <a:cs typeface="Calibri" panose="020F0502020204030204"/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292F06CE-14CC-6816-FE68-EB5052DCD67A}"/>
              </a:ext>
            </a:extLst>
          </p:cNvPr>
          <p:cNvSpPr/>
          <p:nvPr/>
        </p:nvSpPr>
        <p:spPr>
          <a:xfrm>
            <a:off x="1140906" y="2283907"/>
            <a:ext cx="4664109" cy="3198724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57150">
            <a:solidFill>
              <a:schemeClr val="accent5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>
                <a:cs typeface="Calibri"/>
              </a:rPr>
              <a:t>Les productions écrites</a:t>
            </a:r>
            <a:endParaRPr lang="fr-FR" sz="2400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EDA42301-8370-4449-B4B4-98814C5EDF52}"/>
              </a:ext>
            </a:extLst>
          </p:cNvPr>
          <p:cNvSpPr txBox="1"/>
          <p:nvPr/>
        </p:nvSpPr>
        <p:spPr>
          <a:xfrm>
            <a:off x="290935" y="196024"/>
            <a:ext cx="11661579" cy="715917"/>
          </a:xfrm>
          <a:prstGeom prst="rect">
            <a:avLst/>
          </a:prstGeom>
          <a:solidFill>
            <a:srgbClr val="5DB2E6"/>
          </a:solidFill>
        </p:spPr>
        <p:txBody>
          <a:bodyPr wrap="square" lIns="91440" tIns="45720" rIns="91440" bIns="45720" rtlCol="0" anchor="ctr" anchorCtr="0">
            <a:noAutofit/>
          </a:bodyPr>
          <a:lstStyle>
            <a:defPPr>
              <a:defRPr lang="fr-FR"/>
            </a:defPPr>
            <a:lvl1pPr>
              <a:defRPr sz="2400">
                <a:solidFill>
                  <a:srgbClr val="182545"/>
                </a:solidFill>
                <a:latin typeface="Montserrat" pitchFamily="2" charset="77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fr-FR" sz="2400" dirty="0">
                <a:solidFill>
                  <a:schemeClr val="bg1"/>
                </a:solidFill>
                <a:latin typeface="Arial"/>
                <a:cs typeface="Arial"/>
              </a:rPr>
              <a:t>4. </a:t>
            </a:r>
            <a:r>
              <a:rPr lang="fr-BE" sz="2400" dirty="0">
                <a:solidFill>
                  <a:schemeClr val="bg1"/>
                </a:solidFill>
                <a:latin typeface="Arial"/>
                <a:cs typeface="Arial"/>
              </a:rPr>
              <a:t>Des scénarii souhaitables ?  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BBC3815B-EE45-51D0-3EDA-C92667E576AF}"/>
              </a:ext>
            </a:extLst>
          </p:cNvPr>
          <p:cNvSpPr/>
          <p:nvPr/>
        </p:nvSpPr>
        <p:spPr>
          <a:xfrm>
            <a:off x="2185516" y="4201467"/>
            <a:ext cx="2185517" cy="1138813"/>
          </a:xfrm>
          <a:prstGeom prst="ellipse">
            <a:avLst/>
          </a:prstGeom>
          <a:ln w="571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>
                <a:cs typeface="Calibri"/>
              </a:rPr>
              <a:t>Les évaluations que l'on peut faire avec </a:t>
            </a:r>
            <a:r>
              <a:rPr lang="fr-FR" sz="1400" dirty="0" err="1">
                <a:cs typeface="Calibri"/>
              </a:rPr>
              <a:t>ChatGPT</a:t>
            </a:r>
            <a:endParaRPr lang="fr-FR" sz="1400" dirty="0" err="1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93135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>
            <a:extLst>
              <a:ext uri="{FF2B5EF4-FFF2-40B4-BE49-F238E27FC236}">
                <a16:creationId xmlns:a16="http://schemas.microsoft.com/office/drawing/2014/main" id="{EDA42301-8370-4449-B4B4-98814C5EDF52}"/>
              </a:ext>
            </a:extLst>
          </p:cNvPr>
          <p:cNvSpPr txBox="1"/>
          <p:nvPr/>
        </p:nvSpPr>
        <p:spPr>
          <a:xfrm>
            <a:off x="290935" y="196024"/>
            <a:ext cx="11661579" cy="715917"/>
          </a:xfrm>
          <a:prstGeom prst="rect">
            <a:avLst/>
          </a:prstGeom>
          <a:solidFill>
            <a:srgbClr val="5DB2E6"/>
          </a:solidFill>
        </p:spPr>
        <p:txBody>
          <a:bodyPr wrap="square" lIns="91440" tIns="45720" rIns="91440" bIns="45720" rtlCol="0" anchor="ctr" anchorCtr="0">
            <a:noAutofit/>
          </a:bodyPr>
          <a:lstStyle>
            <a:defPPr>
              <a:defRPr lang="fr-FR"/>
            </a:defPPr>
            <a:lvl1pPr>
              <a:defRPr sz="2400">
                <a:solidFill>
                  <a:srgbClr val="182545"/>
                </a:solidFill>
                <a:latin typeface="Montserrat" pitchFamily="2" charset="77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fr-FR" sz="2400" dirty="0">
                <a:solidFill>
                  <a:schemeClr val="bg1"/>
                </a:solidFill>
                <a:latin typeface="Arial"/>
                <a:cs typeface="Arial"/>
              </a:rPr>
              <a:t>4. </a:t>
            </a:r>
            <a:r>
              <a:rPr lang="fr-BE" sz="2400" dirty="0">
                <a:solidFill>
                  <a:schemeClr val="bg1"/>
                </a:solidFill>
                <a:latin typeface="Arial"/>
                <a:cs typeface="Arial"/>
              </a:rPr>
              <a:t>Des scénarii souhaitables ?  </a:t>
            </a:r>
          </a:p>
        </p:txBody>
      </p:sp>
      <p:pic>
        <p:nvPicPr>
          <p:cNvPr id="1026" name="Picture 2" descr="La technique de Feynman pour apprendre plus vite - Se réaliser">
            <a:extLst>
              <a:ext uri="{FF2B5EF4-FFF2-40B4-BE49-F238E27FC236}">
                <a16:creationId xmlns:a16="http://schemas.microsoft.com/office/drawing/2014/main" id="{1153C5F4-671D-FD84-75C2-E09CF331AB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935" y="1656677"/>
            <a:ext cx="4915043" cy="3845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iller's Prism | Skills, Knowledge, &amp; Attitude | Pinterest | Knowledge ...">
            <a:extLst>
              <a:ext uri="{FF2B5EF4-FFF2-40B4-BE49-F238E27FC236}">
                <a16:creationId xmlns:a16="http://schemas.microsoft.com/office/drawing/2014/main" id="{A53125D7-5517-020D-3A71-B2D9825489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1330" y="1733541"/>
            <a:ext cx="6169735" cy="3768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E1296169-70EC-C6A5-456C-4E3FEA2CCBC3}"/>
              </a:ext>
            </a:extLst>
          </p:cNvPr>
          <p:cNvSpPr txBox="1"/>
          <p:nvPr/>
        </p:nvSpPr>
        <p:spPr>
          <a:xfrm>
            <a:off x="3089964" y="1039921"/>
            <a:ext cx="6063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Une opportunité vers des apprentissages davantage durables 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56664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5BCF3B-9F0F-9A48-BC29-3A1F002F5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B8C22EE-A624-2A3F-66CF-4B4966D5439A}"/>
              </a:ext>
            </a:extLst>
          </p:cNvPr>
          <p:cNvGrpSpPr/>
          <p:nvPr/>
        </p:nvGrpSpPr>
        <p:grpSpPr>
          <a:xfrm>
            <a:off x="1669687" y="1258110"/>
            <a:ext cx="8077379" cy="5300444"/>
            <a:chOff x="1669687" y="1258110"/>
            <a:chExt cx="10519526" cy="7411558"/>
          </a:xfrm>
        </p:grpSpPr>
        <p:pic>
          <p:nvPicPr>
            <p:cNvPr id="6" name="Image 1">
              <a:extLst>
                <a:ext uri="{FF2B5EF4-FFF2-40B4-BE49-F238E27FC236}">
                  <a16:creationId xmlns:a16="http://schemas.microsoft.com/office/drawing/2014/main" id="{79A5AA02-22ED-A16E-432F-36894FE804F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69687" y="1258110"/>
              <a:ext cx="10519526" cy="7411558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083E81D-AEA9-BF20-26D8-0389B8953A16}"/>
                </a:ext>
              </a:extLst>
            </p:cNvPr>
            <p:cNvSpPr/>
            <p:nvPr/>
          </p:nvSpPr>
          <p:spPr>
            <a:xfrm>
              <a:off x="3971639" y="4724346"/>
              <a:ext cx="3414713" cy="2157413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PF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6B0F17F-BD28-4E2C-D64F-F0D8C1148974}"/>
                </a:ext>
              </a:extLst>
            </p:cNvPr>
            <p:cNvSpPr/>
            <p:nvPr/>
          </p:nvSpPr>
          <p:spPr>
            <a:xfrm>
              <a:off x="7386352" y="2024010"/>
              <a:ext cx="4069076" cy="4857750"/>
            </a:xfrm>
            <a:prstGeom prst="rect">
              <a:avLst/>
            </a:prstGeom>
            <a:solidFill>
              <a:srgbClr val="00B05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PF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98B9EC8-CBCD-426B-5B0F-1D4FBCF7851A}"/>
                </a:ext>
              </a:extLst>
            </p:cNvPr>
            <p:cNvSpPr/>
            <p:nvPr/>
          </p:nvSpPr>
          <p:spPr>
            <a:xfrm>
              <a:off x="3917664" y="2024010"/>
              <a:ext cx="3468688" cy="2700335"/>
            </a:xfrm>
            <a:prstGeom prst="rect">
              <a:avLst/>
            </a:prstGeom>
            <a:solidFill>
              <a:srgbClr val="00B05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PF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B8C22EE-A624-2A3F-66CF-4B4966D5439A}"/>
              </a:ext>
            </a:extLst>
          </p:cNvPr>
          <p:cNvGrpSpPr/>
          <p:nvPr/>
        </p:nvGrpSpPr>
        <p:grpSpPr>
          <a:xfrm>
            <a:off x="1812562" y="1400985"/>
            <a:ext cx="8077379" cy="5300444"/>
            <a:chOff x="1812562" y="1400985"/>
            <a:chExt cx="10519526" cy="7411558"/>
          </a:xfrm>
        </p:grpSpPr>
        <p:pic>
          <p:nvPicPr>
            <p:cNvPr id="11" name="Image 1">
              <a:extLst>
                <a:ext uri="{FF2B5EF4-FFF2-40B4-BE49-F238E27FC236}">
                  <a16:creationId xmlns:a16="http://schemas.microsoft.com/office/drawing/2014/main" id="{79A5AA02-22ED-A16E-432F-36894FE804F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12562" y="1400985"/>
              <a:ext cx="10519526" cy="7411558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083E81D-AEA9-BF20-26D8-0389B8953A16}"/>
                </a:ext>
              </a:extLst>
            </p:cNvPr>
            <p:cNvSpPr/>
            <p:nvPr/>
          </p:nvSpPr>
          <p:spPr>
            <a:xfrm>
              <a:off x="4114514" y="4867221"/>
              <a:ext cx="3414713" cy="2157413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PF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6B0F17F-BD28-4E2C-D64F-F0D8C1148974}"/>
                </a:ext>
              </a:extLst>
            </p:cNvPr>
            <p:cNvSpPr/>
            <p:nvPr/>
          </p:nvSpPr>
          <p:spPr>
            <a:xfrm>
              <a:off x="7529227" y="2166885"/>
              <a:ext cx="4069076" cy="4857750"/>
            </a:xfrm>
            <a:prstGeom prst="rect">
              <a:avLst/>
            </a:prstGeom>
            <a:solidFill>
              <a:srgbClr val="00B05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PF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98B9EC8-CBCD-426B-5B0F-1D4FBCF7851A}"/>
                </a:ext>
              </a:extLst>
            </p:cNvPr>
            <p:cNvSpPr/>
            <p:nvPr/>
          </p:nvSpPr>
          <p:spPr>
            <a:xfrm>
              <a:off x="4060539" y="2166885"/>
              <a:ext cx="3468688" cy="2700335"/>
            </a:xfrm>
            <a:prstGeom prst="rect">
              <a:avLst/>
            </a:prstGeom>
            <a:solidFill>
              <a:srgbClr val="00B05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PF"/>
            </a:p>
          </p:txBody>
        </p:sp>
      </p:grpSp>
      <p:sp>
        <p:nvSpPr>
          <p:cNvPr id="16" name="ZoneTexte 9">
            <a:extLst>
              <a:ext uri="{FF2B5EF4-FFF2-40B4-BE49-F238E27FC236}">
                <a16:creationId xmlns:a16="http://schemas.microsoft.com/office/drawing/2014/main" id="{71549D25-0688-7AA4-8ECD-776D72541FC0}"/>
              </a:ext>
            </a:extLst>
          </p:cNvPr>
          <p:cNvSpPr txBox="1"/>
          <p:nvPr/>
        </p:nvSpPr>
        <p:spPr>
          <a:xfrm>
            <a:off x="290935" y="196024"/>
            <a:ext cx="11661579" cy="715917"/>
          </a:xfrm>
          <a:prstGeom prst="rect">
            <a:avLst/>
          </a:prstGeom>
          <a:solidFill>
            <a:srgbClr val="5DB2E6"/>
          </a:solidFill>
        </p:spPr>
        <p:txBody>
          <a:bodyPr wrap="square" lIns="91440" tIns="45720" rIns="91440" bIns="45720" rtlCol="0" anchor="ctr" anchorCtr="0">
            <a:noAutofit/>
          </a:bodyPr>
          <a:lstStyle>
            <a:defPPr>
              <a:defRPr lang="fr-FR"/>
            </a:defPPr>
            <a:lvl1pPr>
              <a:defRPr sz="2400">
                <a:solidFill>
                  <a:srgbClr val="182545"/>
                </a:solidFill>
                <a:latin typeface="Montserrat" pitchFamily="2" charset="77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fr-FR" sz="2400" dirty="0">
                <a:solidFill>
                  <a:schemeClr val="bg1"/>
                </a:solidFill>
                <a:latin typeface="Arial"/>
                <a:cs typeface="Arial"/>
              </a:rPr>
              <a:t>4. </a:t>
            </a:r>
            <a:r>
              <a:rPr lang="fr-BE" sz="2400" dirty="0">
                <a:solidFill>
                  <a:schemeClr val="bg1"/>
                </a:solidFill>
                <a:latin typeface="Arial"/>
                <a:cs typeface="Arial"/>
              </a:rPr>
              <a:t>Des scénarii souhaitables ?  </a:t>
            </a:r>
          </a:p>
        </p:txBody>
      </p:sp>
      <p:sp>
        <p:nvSpPr>
          <p:cNvPr id="18" name="ZoneTexte 4">
            <a:extLst>
              <a:ext uri="{FF2B5EF4-FFF2-40B4-BE49-F238E27FC236}">
                <a16:creationId xmlns:a16="http://schemas.microsoft.com/office/drawing/2014/main" id="{E44F3262-5892-E14F-D918-EAF4CF4838DE}"/>
              </a:ext>
            </a:extLst>
          </p:cNvPr>
          <p:cNvSpPr txBox="1"/>
          <p:nvPr/>
        </p:nvSpPr>
        <p:spPr>
          <a:xfrm>
            <a:off x="5696631" y="6279809"/>
            <a:ext cx="6496396" cy="276999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/>
          <a:p>
            <a:r>
              <a:rPr lang="fr-FR" sz="1000" dirty="0">
                <a:latin typeface="Montserrat" pitchFamily="2" charset="77"/>
              </a:rPr>
              <a:t>Inspiré de </a:t>
            </a:r>
            <a:r>
              <a:rPr lang="fr-FR" sz="1000" dirty="0">
                <a:latin typeface="Montserrat" pitchFamily="2" charset="77"/>
                <a:hlinkClick r:id="rId3"/>
              </a:rPr>
              <a:t>https://apui.univ-avignon.fr/ead-tip-5-entrainer-les-savoir-faire/</a:t>
            </a:r>
            <a:r>
              <a:rPr lang="fr-FR" sz="1000" dirty="0">
                <a:latin typeface="Montserrat" pitchFamily="2" charset="77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3515492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44808" y="1415004"/>
            <a:ext cx="29820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>
                <a:cs typeface="Calibri Light"/>
              </a:rPr>
              <a:t>Comment </a:t>
            </a:r>
            <a:r>
              <a:rPr lang="en-US" sz="2400" err="1">
                <a:cs typeface="Calibri Light"/>
              </a:rPr>
              <a:t>ça</a:t>
            </a:r>
            <a:r>
              <a:rPr lang="en-US" sz="2400">
                <a:cs typeface="Calibri Light"/>
              </a:rPr>
              <a:t> </a:t>
            </a:r>
            <a:r>
              <a:rPr lang="en-US" sz="2400" err="1">
                <a:cs typeface="Calibri Light"/>
              </a:rPr>
              <a:t>marche</a:t>
            </a:r>
            <a:r>
              <a:rPr lang="en-US" sz="2400">
                <a:cs typeface="Calibri Light"/>
              </a:rPr>
              <a:t> ?</a:t>
            </a:r>
            <a:endParaRPr lang="en-GB" sz="2400"/>
          </a:p>
        </p:txBody>
      </p:sp>
      <p:sp>
        <p:nvSpPr>
          <p:cNvPr id="4" name="Rectangle 3"/>
          <p:cNvSpPr/>
          <p:nvPr/>
        </p:nvSpPr>
        <p:spPr>
          <a:xfrm>
            <a:off x="468870" y="2069797"/>
            <a:ext cx="563960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err="1">
                <a:cs typeface="Calibri"/>
              </a:rPr>
              <a:t>Vais</a:t>
            </a:r>
            <a:r>
              <a:rPr lang="en-US" sz="2000" b="1">
                <a:cs typeface="Calibri"/>
              </a:rPr>
              <a:t>-je </a:t>
            </a:r>
            <a:r>
              <a:rPr lang="en-US" sz="2000" b="1" err="1">
                <a:cs typeface="Calibri"/>
              </a:rPr>
              <a:t>venir</a:t>
            </a:r>
            <a:r>
              <a:rPr lang="en-US" sz="2000" b="1">
                <a:cs typeface="Calibri"/>
              </a:rPr>
              <a:t> </a:t>
            </a:r>
            <a:r>
              <a:rPr lang="en-US" sz="2000" b="1" err="1">
                <a:cs typeface="Calibri"/>
              </a:rPr>
              <a:t>à</a:t>
            </a:r>
            <a:r>
              <a:rPr lang="en-US" sz="2000" b="1">
                <a:cs typeface="Calibri"/>
              </a:rPr>
              <a:t> </a:t>
            </a:r>
            <a:r>
              <a:rPr lang="en-US" sz="2000" b="1" err="1">
                <a:cs typeface="Calibri"/>
              </a:rPr>
              <a:t>une</a:t>
            </a:r>
            <a:r>
              <a:rPr lang="en-US" sz="2000" b="1">
                <a:cs typeface="Calibri"/>
              </a:rPr>
              <a:t> formation du LLL ?</a:t>
            </a:r>
          </a:p>
          <a:p>
            <a:pPr marL="457200" indent="-457200"/>
            <a:r>
              <a:rPr lang="en-US" sz="2000">
                <a:cs typeface="Calibri"/>
              </a:rPr>
              <a:t>i1: La formation </a:t>
            </a:r>
            <a:r>
              <a:rPr lang="en-US" sz="2000" err="1">
                <a:cs typeface="Calibri"/>
              </a:rPr>
              <a:t>m'intéresse</a:t>
            </a:r>
            <a:r>
              <a:rPr lang="en-US" sz="2000">
                <a:cs typeface="Calibri"/>
              </a:rPr>
              <a:t> : O/N</a:t>
            </a:r>
          </a:p>
          <a:p>
            <a:pPr marL="457200" indent="-457200"/>
            <a:r>
              <a:rPr lang="en-US" sz="2000">
                <a:cs typeface="Calibri"/>
              </a:rPr>
              <a:t>i2: </a:t>
            </a:r>
            <a:r>
              <a:rPr lang="en-US" sz="2000" err="1">
                <a:cs typeface="Calibri"/>
              </a:rPr>
              <a:t>J'ai</a:t>
            </a:r>
            <a:r>
              <a:rPr lang="en-US" sz="2000">
                <a:cs typeface="Calibri"/>
              </a:rPr>
              <a:t> des </a:t>
            </a:r>
            <a:r>
              <a:rPr lang="en-US" sz="2000" err="1">
                <a:cs typeface="Calibri"/>
              </a:rPr>
              <a:t>collègues</a:t>
            </a:r>
            <a:r>
              <a:rPr lang="en-US" sz="2000">
                <a:cs typeface="Calibri"/>
              </a:rPr>
              <a:t> qui y </a:t>
            </a:r>
            <a:r>
              <a:rPr lang="en-US" sz="2000" err="1">
                <a:cs typeface="Calibri"/>
              </a:rPr>
              <a:t>vont</a:t>
            </a:r>
            <a:r>
              <a:rPr lang="en-US" sz="2000">
                <a:cs typeface="Calibri"/>
              </a:rPr>
              <a:t> </a:t>
            </a:r>
            <a:r>
              <a:rPr lang="en-US" sz="2000" err="1">
                <a:cs typeface="Calibri"/>
              </a:rPr>
              <a:t>aussi</a:t>
            </a:r>
            <a:r>
              <a:rPr lang="en-US" sz="2000">
                <a:cs typeface="Calibri"/>
              </a:rPr>
              <a:t> : O/N</a:t>
            </a:r>
          </a:p>
          <a:p>
            <a:pPr marL="457200" indent="-457200"/>
            <a:r>
              <a:rPr lang="en-US" sz="2000">
                <a:cs typeface="Calibri"/>
              </a:rPr>
              <a:t>i3: Le format me </a:t>
            </a:r>
            <a:r>
              <a:rPr lang="en-US" sz="2000" err="1">
                <a:cs typeface="Calibri"/>
              </a:rPr>
              <a:t>convient</a:t>
            </a:r>
            <a:r>
              <a:rPr lang="en-US" sz="2000">
                <a:cs typeface="Calibri"/>
              </a:rPr>
              <a:t> (</a:t>
            </a:r>
            <a:r>
              <a:rPr lang="en-US" sz="2000" err="1">
                <a:cs typeface="Calibri"/>
              </a:rPr>
              <a:t>présence</a:t>
            </a:r>
            <a:r>
              <a:rPr lang="en-US" sz="2000">
                <a:cs typeface="Calibri"/>
              </a:rPr>
              <a:t>/distance) : O/N</a:t>
            </a:r>
          </a:p>
          <a:p>
            <a:pPr marL="457200" indent="-457200"/>
            <a:r>
              <a:rPr lang="en-US" sz="2000">
                <a:cs typeface="Calibri"/>
              </a:rPr>
              <a:t>i4: Il y a </a:t>
            </a:r>
            <a:r>
              <a:rPr lang="en-US" sz="2000" err="1">
                <a:cs typeface="Calibri"/>
              </a:rPr>
              <a:t>une</a:t>
            </a:r>
            <a:r>
              <a:rPr lang="en-US" sz="2000">
                <a:cs typeface="Calibri"/>
              </a:rPr>
              <a:t> bonne ambiance : O/N</a:t>
            </a:r>
          </a:p>
          <a:p>
            <a:r>
              <a:rPr lang="en-US" sz="2000" err="1">
                <a:cs typeface="Calibri"/>
              </a:rPr>
              <a:t>Quelle</a:t>
            </a:r>
            <a:r>
              <a:rPr lang="en-US" sz="2000">
                <a:cs typeface="Calibri"/>
              </a:rPr>
              <a:t> </a:t>
            </a:r>
            <a:r>
              <a:rPr lang="en-US" sz="2000" err="1">
                <a:cs typeface="Calibri"/>
              </a:rPr>
              <a:t>est</a:t>
            </a:r>
            <a:r>
              <a:rPr lang="en-US" sz="2000">
                <a:cs typeface="Calibri"/>
              </a:rPr>
              <a:t> </a:t>
            </a:r>
            <a:r>
              <a:rPr lang="en-US" sz="2000" err="1">
                <a:cs typeface="Calibri"/>
              </a:rPr>
              <a:t>l'importance</a:t>
            </a:r>
            <a:r>
              <a:rPr lang="en-US" sz="2000">
                <a:cs typeface="Calibri"/>
              </a:rPr>
              <a:t> (w) de </a:t>
            </a:r>
            <a:r>
              <a:rPr lang="en-US" sz="2000" err="1">
                <a:cs typeface="Calibri"/>
              </a:rPr>
              <a:t>chaque</a:t>
            </a:r>
            <a:r>
              <a:rPr lang="en-US" sz="2000">
                <a:cs typeface="Calibri"/>
              </a:rPr>
              <a:t> </a:t>
            </a:r>
            <a:r>
              <a:rPr lang="en-US" sz="2000" err="1">
                <a:cs typeface="Calibri"/>
              </a:rPr>
              <a:t>critère</a:t>
            </a:r>
            <a:r>
              <a:rPr lang="en-US" sz="2000">
                <a:cs typeface="Calibri"/>
              </a:rPr>
              <a:t> ? </a:t>
            </a:r>
          </a:p>
          <a:p>
            <a:endParaRPr lang="en-US" sz="2000">
              <a:cs typeface="Calibri"/>
            </a:endParaRPr>
          </a:p>
          <a:p>
            <a:r>
              <a:rPr lang="en-US" sz="2000">
                <a:cs typeface="Calibri"/>
              </a:rPr>
              <a:t>Output : </a:t>
            </a:r>
            <a:r>
              <a:rPr lang="en-US" sz="2000" err="1">
                <a:cs typeface="Calibri"/>
              </a:rPr>
              <a:t>J'y</a:t>
            </a:r>
            <a:r>
              <a:rPr lang="en-US" sz="2000">
                <a:cs typeface="Calibri"/>
              </a:rPr>
              <a:t> </a:t>
            </a:r>
            <a:r>
              <a:rPr lang="en-US" sz="2000" err="1">
                <a:cs typeface="Calibri"/>
              </a:rPr>
              <a:t>vais</a:t>
            </a:r>
            <a:r>
              <a:rPr lang="en-US" sz="2000">
                <a:cs typeface="Calibri"/>
              </a:rPr>
              <a:t> : O/N.</a:t>
            </a:r>
          </a:p>
        </p:txBody>
      </p:sp>
      <p:sp>
        <p:nvSpPr>
          <p:cNvPr id="5" name="Rectangle 4"/>
          <p:cNvSpPr/>
          <p:nvPr/>
        </p:nvSpPr>
        <p:spPr>
          <a:xfrm>
            <a:off x="468870" y="4809905"/>
            <a:ext cx="511628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>
                <a:cs typeface="Calibri"/>
              </a:rPr>
              <a:t>On </a:t>
            </a:r>
            <a:r>
              <a:rPr lang="en-US" err="1">
                <a:cs typeface="Calibri"/>
              </a:rPr>
              <a:t>tente</a:t>
            </a:r>
            <a:r>
              <a:rPr lang="en-US">
                <a:cs typeface="Calibri"/>
              </a:rPr>
              <a:t> de </a:t>
            </a:r>
            <a:r>
              <a:rPr lang="en-US" err="1">
                <a:cs typeface="Calibri"/>
              </a:rPr>
              <a:t>concevoir</a:t>
            </a:r>
            <a:r>
              <a:rPr lang="en-US">
                <a:cs typeface="Calibri"/>
              </a:rPr>
              <a:t> un </a:t>
            </a:r>
            <a:r>
              <a:rPr lang="en-US" b="1" err="1">
                <a:cs typeface="Calibri"/>
              </a:rPr>
              <a:t>modèle</a:t>
            </a:r>
            <a:r>
              <a:rPr lang="en-US">
                <a:cs typeface="Calibri"/>
              </a:rPr>
              <a:t> qui </a:t>
            </a:r>
            <a:r>
              <a:rPr lang="en-US" err="1">
                <a:cs typeface="Calibri"/>
              </a:rPr>
              <a:t>permet</a:t>
            </a:r>
            <a:r>
              <a:rPr lang="en-US">
                <a:cs typeface="Calibri"/>
              </a:rPr>
              <a:t> de </a:t>
            </a:r>
            <a:r>
              <a:rPr lang="en-US" b="1" err="1">
                <a:cs typeface="Calibri"/>
              </a:rPr>
              <a:t>prédire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si</a:t>
            </a:r>
            <a:r>
              <a:rPr lang="en-US">
                <a:cs typeface="Calibri"/>
              </a:rPr>
              <a:t> je </a:t>
            </a:r>
            <a:r>
              <a:rPr lang="en-US" err="1">
                <a:cs typeface="Calibri"/>
              </a:rPr>
              <a:t>vais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ou</a:t>
            </a:r>
            <a:r>
              <a:rPr lang="en-US">
                <a:cs typeface="Calibri"/>
              </a:rPr>
              <a:t> non </a:t>
            </a:r>
            <a:r>
              <a:rPr lang="en-US" err="1">
                <a:cs typeface="Calibri"/>
              </a:rPr>
              <a:t>aller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à</a:t>
            </a:r>
            <a:r>
              <a:rPr lang="en-US">
                <a:cs typeface="Calibri"/>
              </a:rPr>
              <a:t> la formation, sur base de </a:t>
            </a:r>
            <a:r>
              <a:rPr lang="en-US" b="1" err="1">
                <a:cs typeface="Calibri"/>
              </a:rPr>
              <a:t>critères</a:t>
            </a:r>
            <a:r>
              <a:rPr lang="en-US">
                <a:cs typeface="Calibri"/>
              </a:rPr>
              <a:t>.</a:t>
            </a:r>
          </a:p>
        </p:txBody>
      </p:sp>
      <p:pic>
        <p:nvPicPr>
          <p:cNvPr id="16" name="Picture 5">
            <a:extLst>
              <a:ext uri="{FF2B5EF4-FFF2-40B4-BE49-F238E27FC236}">
                <a16:creationId xmlns:a16="http://schemas.microsoft.com/office/drawing/2014/main" id="{41A9C240-D885-AE9B-F4ED-F10824904D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6048" y="1224012"/>
            <a:ext cx="5632252" cy="4435398"/>
          </a:xfrm>
          <a:prstGeom prst="rect">
            <a:avLst/>
          </a:prstGeom>
          <a:effectLst/>
        </p:spPr>
      </p:pic>
      <p:sp>
        <p:nvSpPr>
          <p:cNvPr id="18" name="TextBox 5">
            <a:extLst>
              <a:ext uri="{FF2B5EF4-FFF2-40B4-BE49-F238E27FC236}">
                <a16:creationId xmlns:a16="http://schemas.microsoft.com/office/drawing/2014/main" id="{C164CC47-DA92-2886-FB11-EC39365D29A2}"/>
              </a:ext>
            </a:extLst>
          </p:cNvPr>
          <p:cNvSpPr txBox="1"/>
          <p:nvPr/>
        </p:nvSpPr>
        <p:spPr>
          <a:xfrm>
            <a:off x="6360810" y="5971091"/>
            <a:ext cx="5154871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>
                <a:cs typeface="Calibri"/>
              </a:rPr>
              <a:t>Illustration d'un perceptron. </a:t>
            </a:r>
            <a:r>
              <a:rPr lang="en-US" sz="1000">
                <a:ea typeface="+mn-lt"/>
                <a:cs typeface="+mn-lt"/>
              </a:rPr>
              <a:t>https://</a:t>
            </a:r>
            <a:r>
              <a:rPr lang="en-US" sz="1000" err="1">
                <a:ea typeface="+mn-lt"/>
                <a:cs typeface="+mn-lt"/>
              </a:rPr>
              <a:t>pub.towardsai.net</a:t>
            </a:r>
            <a:r>
              <a:rPr lang="en-US" sz="1000">
                <a:ea typeface="+mn-lt"/>
                <a:cs typeface="+mn-lt"/>
              </a:rPr>
              <a:t>/building-neural-networks-from-scratch-with-python-code-and-math-in-detail-i-536fae5d7bbf</a:t>
            </a:r>
            <a:endParaRPr lang="en-US" sz="1000">
              <a:cs typeface="Calibri"/>
            </a:endParaRP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EDA42301-8370-4449-B4B4-98814C5EDF52}"/>
              </a:ext>
            </a:extLst>
          </p:cNvPr>
          <p:cNvSpPr txBox="1"/>
          <p:nvPr/>
        </p:nvSpPr>
        <p:spPr>
          <a:xfrm>
            <a:off x="290935" y="182772"/>
            <a:ext cx="11661579" cy="803385"/>
          </a:xfrm>
          <a:prstGeom prst="rect">
            <a:avLst/>
          </a:prstGeom>
          <a:solidFill>
            <a:srgbClr val="5DB2E6"/>
          </a:solidFill>
        </p:spPr>
        <p:txBody>
          <a:bodyPr wrap="square" lIns="91440" tIns="45720" rIns="91440" bIns="45720" rtlCol="0" anchor="ctr" anchorCtr="0">
            <a:noAutofit/>
          </a:bodyPr>
          <a:lstStyle>
            <a:defPPr>
              <a:defRPr lang="fr-FR"/>
            </a:defPPr>
            <a:lvl1pPr>
              <a:defRPr sz="2400">
                <a:solidFill>
                  <a:srgbClr val="182545"/>
                </a:solidFill>
                <a:latin typeface="Montserrat" pitchFamily="2" charset="77"/>
              </a:defRPr>
            </a:lvl1pPr>
          </a:lstStyle>
          <a:p>
            <a:pPr algn="ctr"/>
            <a:r>
              <a:rPr lang="fr-BE">
                <a:solidFill>
                  <a:schemeClr val="bg1"/>
                </a:solidFill>
                <a:latin typeface="Arial"/>
                <a:cs typeface="Arial"/>
              </a:rPr>
              <a:t>1. Démystifier et comprendre le fonctionnement de l’Intelligence Artificielle (IA)</a:t>
            </a:r>
          </a:p>
        </p:txBody>
      </p:sp>
      <p:sp>
        <p:nvSpPr>
          <p:cNvPr id="6" name="Étoile à 6 branches 5">
            <a:extLst>
              <a:ext uri="{FF2B5EF4-FFF2-40B4-BE49-F238E27FC236}">
                <a16:creationId xmlns:a16="http://schemas.microsoft.com/office/drawing/2014/main" id="{516CC6ED-282A-92C5-0DDC-FF6D33FBC28E}"/>
              </a:ext>
            </a:extLst>
          </p:cNvPr>
          <p:cNvSpPr/>
          <p:nvPr/>
        </p:nvSpPr>
        <p:spPr>
          <a:xfrm>
            <a:off x="11973677" y="45554"/>
            <a:ext cx="186049" cy="188367"/>
          </a:xfrm>
          <a:prstGeom prst="star6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03117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>
            <a:extLst>
              <a:ext uri="{FF2B5EF4-FFF2-40B4-BE49-F238E27FC236}">
                <a16:creationId xmlns:a16="http://schemas.microsoft.com/office/drawing/2014/main" id="{EDA42301-8370-4449-B4B4-98814C5EDF52}"/>
              </a:ext>
            </a:extLst>
          </p:cNvPr>
          <p:cNvSpPr txBox="1"/>
          <p:nvPr/>
        </p:nvSpPr>
        <p:spPr>
          <a:xfrm>
            <a:off x="290935" y="196024"/>
            <a:ext cx="11661579" cy="715917"/>
          </a:xfrm>
          <a:prstGeom prst="rect">
            <a:avLst/>
          </a:prstGeom>
          <a:solidFill>
            <a:srgbClr val="5DB2E6"/>
          </a:solidFill>
        </p:spPr>
        <p:txBody>
          <a:bodyPr wrap="square" lIns="91440" tIns="45720" rIns="91440" bIns="45720" rtlCol="0" anchor="ctr" anchorCtr="0">
            <a:noAutofit/>
          </a:bodyPr>
          <a:lstStyle>
            <a:defPPr>
              <a:defRPr lang="fr-FR"/>
            </a:defPPr>
            <a:lvl1pPr>
              <a:defRPr sz="2400">
                <a:solidFill>
                  <a:srgbClr val="182545"/>
                </a:solidFill>
                <a:latin typeface="Montserrat" pitchFamily="2" charset="77"/>
              </a:defRPr>
            </a:lvl1pPr>
          </a:lstStyle>
          <a:p>
            <a:pPr algn="ctr"/>
            <a:r>
              <a:rPr lang="fr-BE">
                <a:solidFill>
                  <a:schemeClr val="bg1"/>
                </a:solidFill>
                <a:latin typeface="Arial"/>
                <a:cs typeface="Arial"/>
              </a:rPr>
              <a:t>4. Et dans son utilisation pédagogique ? </a:t>
            </a:r>
          </a:p>
        </p:txBody>
      </p:sp>
      <p:sp>
        <p:nvSpPr>
          <p:cNvPr id="9" name="TextBox 3">
            <a:extLst>
              <a:ext uri="{FF2B5EF4-FFF2-40B4-BE49-F238E27FC236}">
                <a16:creationId xmlns:a16="http://schemas.microsoft.com/office/drawing/2014/main" id="{65403F00-FBAD-FF9E-0766-58E54105A1AA}"/>
              </a:ext>
            </a:extLst>
          </p:cNvPr>
          <p:cNvSpPr txBox="1"/>
          <p:nvPr/>
        </p:nvSpPr>
        <p:spPr>
          <a:xfrm>
            <a:off x="290935" y="1105953"/>
            <a:ext cx="7860829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err="1">
                <a:cs typeface="Calibri"/>
              </a:rPr>
              <a:t>Témoignages</a:t>
            </a:r>
            <a:r>
              <a:rPr lang="en-US" sz="2800">
                <a:cs typeface="Calibri"/>
              </a:rPr>
              <a:t> : </a:t>
            </a:r>
          </a:p>
        </p:txBody>
      </p:sp>
      <p:sp>
        <p:nvSpPr>
          <p:cNvPr id="11" name="TextBox 1">
            <a:extLst>
              <a:ext uri="{FF2B5EF4-FFF2-40B4-BE49-F238E27FC236}">
                <a16:creationId xmlns:a16="http://schemas.microsoft.com/office/drawing/2014/main" id="{AA05A9BC-BCB9-1CA4-F507-2018F1C66CF9}"/>
              </a:ext>
            </a:extLst>
          </p:cNvPr>
          <p:cNvSpPr txBox="1"/>
          <p:nvPr/>
        </p:nvSpPr>
        <p:spPr>
          <a:xfrm>
            <a:off x="290935" y="1801817"/>
            <a:ext cx="11378663" cy="20313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>
                <a:ea typeface="+mn-lt"/>
                <a:cs typeface="+mn-lt"/>
              </a:rPr>
              <a:t>Elise </a:t>
            </a:r>
            <a:r>
              <a:rPr lang="en-US" err="1">
                <a:ea typeface="+mn-lt"/>
                <a:cs typeface="+mn-lt"/>
              </a:rPr>
              <a:t>Degrave</a:t>
            </a:r>
            <a:r>
              <a:rPr lang="en-US">
                <a:ea typeface="+mn-lt"/>
                <a:cs typeface="+mn-lt"/>
              </a:rPr>
              <a:t>, prof de droit </a:t>
            </a:r>
            <a:r>
              <a:rPr lang="en-US" err="1">
                <a:ea typeface="+mn-lt"/>
                <a:cs typeface="+mn-lt"/>
              </a:rPr>
              <a:t>en</a:t>
            </a:r>
            <a:r>
              <a:rPr lang="en-US">
                <a:ea typeface="+mn-lt"/>
                <a:cs typeface="+mn-lt"/>
              </a:rPr>
              <a:t> BAC 1 </a:t>
            </a:r>
            <a:r>
              <a:rPr lang="en-US" err="1">
                <a:ea typeface="+mn-lt"/>
                <a:cs typeface="+mn-lt"/>
              </a:rPr>
              <a:t>à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l'UNamur</a:t>
            </a:r>
            <a:r>
              <a:rPr lang="en-US">
                <a:ea typeface="+mn-lt"/>
                <a:cs typeface="+mn-lt"/>
              </a:rPr>
              <a:t> : </a:t>
            </a:r>
            <a:r>
              <a:rPr lang="en-US" i="1">
                <a:ea typeface="+mn-lt"/>
                <a:cs typeface="+mn-lt"/>
              </a:rPr>
              <a:t>”</a:t>
            </a:r>
            <a:r>
              <a:rPr lang="en-US" i="1" err="1">
                <a:ea typeface="+mn-lt"/>
                <a:cs typeface="+mn-lt"/>
              </a:rPr>
              <a:t>C’est</a:t>
            </a:r>
            <a:r>
              <a:rPr lang="en-US" i="1">
                <a:ea typeface="+mn-lt"/>
                <a:cs typeface="+mn-lt"/>
              </a:rPr>
              <a:t> </a:t>
            </a:r>
            <a:r>
              <a:rPr lang="en-US" i="1" err="1">
                <a:ea typeface="+mn-lt"/>
                <a:cs typeface="+mn-lt"/>
              </a:rPr>
              <a:t>une</a:t>
            </a:r>
            <a:r>
              <a:rPr lang="en-US" i="1">
                <a:ea typeface="+mn-lt"/>
                <a:cs typeface="+mn-lt"/>
              </a:rPr>
              <a:t> belle </a:t>
            </a:r>
            <a:r>
              <a:rPr lang="en-US" i="1" err="1">
                <a:ea typeface="+mn-lt"/>
                <a:cs typeface="+mn-lt"/>
              </a:rPr>
              <a:t>opportunité</a:t>
            </a:r>
            <a:r>
              <a:rPr lang="en-US" i="1">
                <a:ea typeface="+mn-lt"/>
                <a:cs typeface="+mn-lt"/>
              </a:rPr>
              <a:t>”</a:t>
            </a:r>
            <a:r>
              <a:rPr lang="en-US">
                <a:ea typeface="+mn-lt"/>
                <a:cs typeface="+mn-lt"/>
              </a:rPr>
              <a:t>. </a:t>
            </a:r>
            <a:r>
              <a:rPr lang="en-US" err="1">
                <a:ea typeface="+mn-lt"/>
                <a:cs typeface="+mn-lt"/>
              </a:rPr>
              <a:t>Dans</a:t>
            </a:r>
            <a:r>
              <a:rPr lang="en-US">
                <a:ea typeface="+mn-lt"/>
                <a:cs typeface="+mn-lt"/>
              </a:rPr>
              <a:t> son </a:t>
            </a:r>
            <a:r>
              <a:rPr lang="en-US" err="1">
                <a:ea typeface="+mn-lt"/>
                <a:cs typeface="+mn-lt"/>
              </a:rPr>
              <a:t>cours</a:t>
            </a:r>
            <a:r>
              <a:rPr lang="en-US">
                <a:ea typeface="+mn-lt"/>
                <a:cs typeface="+mn-lt"/>
              </a:rPr>
              <a:t> “Sources et </a:t>
            </a:r>
            <a:r>
              <a:rPr lang="en-US" err="1">
                <a:ea typeface="+mn-lt"/>
                <a:cs typeface="+mn-lt"/>
              </a:rPr>
              <a:t>principes</a:t>
            </a:r>
            <a:r>
              <a:rPr lang="en-US">
                <a:ea typeface="+mn-lt"/>
                <a:cs typeface="+mn-lt"/>
              </a:rPr>
              <a:t> du droit”, </a:t>
            </a:r>
            <a:r>
              <a:rPr lang="en-US" err="1">
                <a:ea typeface="+mn-lt"/>
                <a:cs typeface="+mn-lt"/>
              </a:rPr>
              <a:t>l’enseignante</a:t>
            </a:r>
            <a:r>
              <a:rPr lang="en-US">
                <a:ea typeface="+mn-lt"/>
                <a:cs typeface="+mn-lt"/>
              </a:rPr>
              <a:t> a pour habitude de demander </a:t>
            </a:r>
            <a:r>
              <a:rPr lang="en-US" err="1">
                <a:ea typeface="+mn-lt"/>
                <a:cs typeface="+mn-lt"/>
              </a:rPr>
              <a:t>à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ses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étudiants</a:t>
            </a:r>
            <a:r>
              <a:rPr lang="en-US">
                <a:ea typeface="+mn-lt"/>
                <a:cs typeface="+mn-lt"/>
              </a:rPr>
              <a:t> de BAC1 un travail </a:t>
            </a:r>
            <a:r>
              <a:rPr lang="en-US" err="1">
                <a:ea typeface="+mn-lt"/>
                <a:cs typeface="+mn-lt"/>
              </a:rPr>
              <a:t>basé</a:t>
            </a:r>
            <a:r>
              <a:rPr lang="en-US">
                <a:ea typeface="+mn-lt"/>
                <a:cs typeface="+mn-lt"/>
              </a:rPr>
              <a:t> sur </a:t>
            </a:r>
            <a:r>
              <a:rPr lang="en-US" err="1">
                <a:ea typeface="+mn-lt"/>
                <a:cs typeface="+mn-lt"/>
              </a:rPr>
              <a:t>une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œuvre</a:t>
            </a:r>
            <a:r>
              <a:rPr lang="en-US">
                <a:ea typeface="+mn-lt"/>
                <a:cs typeface="+mn-lt"/>
              </a:rPr>
              <a:t>. </a:t>
            </a:r>
            <a:r>
              <a:rPr lang="en-US" err="1">
                <a:ea typeface="+mn-lt"/>
                <a:cs typeface="+mn-lt"/>
              </a:rPr>
              <a:t>Ils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doivent</a:t>
            </a:r>
            <a:r>
              <a:rPr lang="en-US">
                <a:ea typeface="+mn-lt"/>
                <a:cs typeface="+mn-lt"/>
              </a:rPr>
              <a:t> la </a:t>
            </a:r>
            <a:r>
              <a:rPr lang="en-US" err="1">
                <a:ea typeface="+mn-lt"/>
                <a:cs typeface="+mn-lt"/>
              </a:rPr>
              <a:t>résumer</a:t>
            </a:r>
            <a:r>
              <a:rPr lang="en-US">
                <a:ea typeface="+mn-lt"/>
                <a:cs typeface="+mn-lt"/>
              </a:rPr>
              <a:t> et </a:t>
            </a:r>
            <a:r>
              <a:rPr lang="en-US" err="1">
                <a:ea typeface="+mn-lt"/>
                <a:cs typeface="+mn-lt"/>
              </a:rPr>
              <a:t>définir</a:t>
            </a:r>
            <a:r>
              <a:rPr lang="en-US">
                <a:ea typeface="+mn-lt"/>
                <a:cs typeface="+mn-lt"/>
              </a:rPr>
              <a:t> trois questions de droit </a:t>
            </a:r>
            <a:r>
              <a:rPr lang="en-US" err="1">
                <a:ea typeface="+mn-lt"/>
                <a:cs typeface="+mn-lt"/>
              </a:rPr>
              <a:t>en</a:t>
            </a:r>
            <a:r>
              <a:rPr lang="en-US">
                <a:ea typeface="+mn-lt"/>
                <a:cs typeface="+mn-lt"/>
              </a:rPr>
              <a:t> lien avec le </a:t>
            </a:r>
            <a:r>
              <a:rPr lang="en-US" err="1">
                <a:ea typeface="+mn-lt"/>
                <a:cs typeface="+mn-lt"/>
              </a:rPr>
              <a:t>cours</a:t>
            </a:r>
            <a:r>
              <a:rPr lang="en-US">
                <a:ea typeface="+mn-lt"/>
                <a:cs typeface="+mn-lt"/>
              </a:rPr>
              <a:t>. “</a:t>
            </a:r>
            <a:r>
              <a:rPr lang="en-US" i="1" err="1">
                <a:ea typeface="+mn-lt"/>
                <a:cs typeface="+mn-lt"/>
              </a:rPr>
              <a:t>Cette</a:t>
            </a:r>
            <a:r>
              <a:rPr lang="en-US" i="1">
                <a:ea typeface="+mn-lt"/>
                <a:cs typeface="+mn-lt"/>
              </a:rPr>
              <a:t> </a:t>
            </a:r>
            <a:r>
              <a:rPr lang="en-US" i="1" err="1">
                <a:ea typeface="+mn-lt"/>
                <a:cs typeface="+mn-lt"/>
              </a:rPr>
              <a:t>année</a:t>
            </a:r>
            <a:r>
              <a:rPr lang="en-US" i="1">
                <a:ea typeface="+mn-lt"/>
                <a:cs typeface="+mn-lt"/>
              </a:rPr>
              <a:t>, je </a:t>
            </a:r>
            <a:r>
              <a:rPr lang="en-US" i="1" err="1">
                <a:ea typeface="+mn-lt"/>
                <a:cs typeface="+mn-lt"/>
              </a:rPr>
              <a:t>vais</a:t>
            </a:r>
            <a:r>
              <a:rPr lang="en-US" i="1">
                <a:ea typeface="+mn-lt"/>
                <a:cs typeface="+mn-lt"/>
              </a:rPr>
              <a:t> </a:t>
            </a:r>
            <a:r>
              <a:rPr lang="en-US" i="1" err="1">
                <a:ea typeface="+mn-lt"/>
                <a:cs typeface="+mn-lt"/>
              </a:rPr>
              <a:t>leur</a:t>
            </a:r>
            <a:r>
              <a:rPr lang="en-US" i="1">
                <a:ea typeface="+mn-lt"/>
                <a:cs typeface="+mn-lt"/>
              </a:rPr>
              <a:t> demander de faire le </a:t>
            </a:r>
            <a:r>
              <a:rPr lang="en-US" i="1" err="1">
                <a:ea typeface="+mn-lt"/>
                <a:cs typeface="+mn-lt"/>
              </a:rPr>
              <a:t>même</a:t>
            </a:r>
            <a:r>
              <a:rPr lang="en-US" i="1">
                <a:ea typeface="+mn-lt"/>
                <a:cs typeface="+mn-lt"/>
              </a:rPr>
              <a:t> travail, </a:t>
            </a:r>
            <a:r>
              <a:rPr lang="en-US" i="1" err="1">
                <a:ea typeface="+mn-lt"/>
                <a:cs typeface="+mn-lt"/>
              </a:rPr>
              <a:t>mais</a:t>
            </a:r>
            <a:r>
              <a:rPr lang="en-US" i="1">
                <a:ea typeface="+mn-lt"/>
                <a:cs typeface="+mn-lt"/>
              </a:rPr>
              <a:t> de demander </a:t>
            </a:r>
            <a:r>
              <a:rPr lang="en-US" i="1" err="1">
                <a:ea typeface="+mn-lt"/>
                <a:cs typeface="+mn-lt"/>
              </a:rPr>
              <a:t>à</a:t>
            </a:r>
            <a:r>
              <a:rPr lang="en-US" i="1">
                <a:ea typeface="+mn-lt"/>
                <a:cs typeface="+mn-lt"/>
              </a:rPr>
              <a:t> </a:t>
            </a:r>
            <a:r>
              <a:rPr lang="en-US" i="1" err="1">
                <a:ea typeface="+mn-lt"/>
                <a:cs typeface="+mn-lt"/>
              </a:rPr>
              <a:t>ChatGPT</a:t>
            </a:r>
            <a:r>
              <a:rPr lang="en-US" i="1">
                <a:ea typeface="+mn-lt"/>
                <a:cs typeface="+mn-lt"/>
              </a:rPr>
              <a:t> de le faire </a:t>
            </a:r>
            <a:r>
              <a:rPr lang="en-US" i="1" err="1">
                <a:ea typeface="+mn-lt"/>
                <a:cs typeface="+mn-lt"/>
              </a:rPr>
              <a:t>également</a:t>
            </a:r>
            <a:r>
              <a:rPr lang="en-US">
                <a:ea typeface="+mn-lt"/>
                <a:cs typeface="+mn-lt"/>
              </a:rPr>
              <a:t>, </a:t>
            </a:r>
            <a:r>
              <a:rPr lang="en-US" err="1">
                <a:ea typeface="+mn-lt"/>
                <a:cs typeface="+mn-lt"/>
              </a:rPr>
              <a:t>explique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l’enseignante</a:t>
            </a:r>
            <a:r>
              <a:rPr lang="en-US">
                <a:ea typeface="+mn-lt"/>
                <a:cs typeface="+mn-lt"/>
              </a:rPr>
              <a:t>. </a:t>
            </a:r>
            <a:r>
              <a:rPr lang="en-US" i="1">
                <a:ea typeface="+mn-lt"/>
                <a:cs typeface="+mn-lt"/>
              </a:rPr>
              <a:t>Le but sera de </a:t>
            </a:r>
            <a:r>
              <a:rPr lang="en-US" i="1" err="1">
                <a:ea typeface="+mn-lt"/>
                <a:cs typeface="+mn-lt"/>
              </a:rPr>
              <a:t>critiquer</a:t>
            </a:r>
            <a:r>
              <a:rPr lang="en-US" i="1">
                <a:ea typeface="+mn-lt"/>
                <a:cs typeface="+mn-lt"/>
              </a:rPr>
              <a:t> </a:t>
            </a:r>
            <a:r>
              <a:rPr lang="en-US" i="1" err="1">
                <a:ea typeface="+mn-lt"/>
                <a:cs typeface="+mn-lt"/>
              </a:rPr>
              <a:t>ce</a:t>
            </a:r>
            <a:r>
              <a:rPr lang="en-US" i="1">
                <a:ea typeface="+mn-lt"/>
                <a:cs typeface="+mn-lt"/>
              </a:rPr>
              <a:t> </a:t>
            </a:r>
            <a:r>
              <a:rPr lang="en-US" i="1" err="1">
                <a:ea typeface="+mn-lt"/>
                <a:cs typeface="+mn-lt"/>
              </a:rPr>
              <a:t>qu’a</a:t>
            </a:r>
            <a:r>
              <a:rPr lang="en-US" i="1">
                <a:ea typeface="+mn-lt"/>
                <a:cs typeface="+mn-lt"/>
              </a:rPr>
              <a:t> fait </a:t>
            </a:r>
            <a:r>
              <a:rPr lang="en-US" i="1" err="1">
                <a:ea typeface="+mn-lt"/>
                <a:cs typeface="+mn-lt"/>
              </a:rPr>
              <a:t>ChatGPT</a:t>
            </a:r>
            <a:r>
              <a:rPr lang="en-US" i="1">
                <a:ea typeface="+mn-lt"/>
                <a:cs typeface="+mn-lt"/>
              </a:rPr>
              <a:t>, </a:t>
            </a:r>
            <a:r>
              <a:rPr lang="en-US" i="1" err="1">
                <a:ea typeface="+mn-lt"/>
                <a:cs typeface="+mn-lt"/>
              </a:rPr>
              <a:t>mais</a:t>
            </a:r>
            <a:r>
              <a:rPr lang="en-US" i="1">
                <a:ea typeface="+mn-lt"/>
                <a:cs typeface="+mn-lt"/>
              </a:rPr>
              <a:t> </a:t>
            </a:r>
            <a:r>
              <a:rPr lang="en-US" i="1" err="1">
                <a:ea typeface="+mn-lt"/>
                <a:cs typeface="+mn-lt"/>
              </a:rPr>
              <a:t>aussi</a:t>
            </a:r>
            <a:r>
              <a:rPr lang="en-US" i="1">
                <a:ea typeface="+mn-lt"/>
                <a:cs typeface="+mn-lt"/>
              </a:rPr>
              <a:t> de le </a:t>
            </a:r>
            <a:r>
              <a:rPr lang="en-US" i="1" err="1">
                <a:ea typeface="+mn-lt"/>
                <a:cs typeface="+mn-lt"/>
              </a:rPr>
              <a:t>corriger</a:t>
            </a:r>
            <a:r>
              <a:rPr lang="en-US" i="1">
                <a:ea typeface="+mn-lt"/>
                <a:cs typeface="+mn-lt"/>
              </a:rPr>
              <a:t>. Les </a:t>
            </a:r>
            <a:r>
              <a:rPr lang="en-US" i="1" err="1">
                <a:ea typeface="+mn-lt"/>
                <a:cs typeface="+mn-lt"/>
              </a:rPr>
              <a:t>étudiants</a:t>
            </a:r>
            <a:r>
              <a:rPr lang="en-US" i="1">
                <a:ea typeface="+mn-lt"/>
                <a:cs typeface="+mn-lt"/>
              </a:rPr>
              <a:t> </a:t>
            </a:r>
            <a:r>
              <a:rPr lang="en-US" i="1" err="1">
                <a:ea typeface="+mn-lt"/>
                <a:cs typeface="+mn-lt"/>
              </a:rPr>
              <a:t>devront</a:t>
            </a:r>
            <a:r>
              <a:rPr lang="en-US" i="1">
                <a:ea typeface="+mn-lt"/>
                <a:cs typeface="+mn-lt"/>
              </a:rPr>
              <a:t> </a:t>
            </a:r>
            <a:r>
              <a:rPr lang="en-US" i="1" err="1">
                <a:ea typeface="+mn-lt"/>
                <a:cs typeface="+mn-lt"/>
              </a:rPr>
              <a:t>donc</a:t>
            </a:r>
            <a:r>
              <a:rPr lang="en-US" i="1">
                <a:ea typeface="+mn-lt"/>
                <a:cs typeface="+mn-lt"/>
              </a:rPr>
              <a:t> </a:t>
            </a:r>
            <a:r>
              <a:rPr lang="en-US" i="1" err="1">
                <a:ea typeface="+mn-lt"/>
                <a:cs typeface="+mn-lt"/>
              </a:rPr>
              <a:t>bien</a:t>
            </a:r>
            <a:r>
              <a:rPr lang="en-US" i="1">
                <a:ea typeface="+mn-lt"/>
                <a:cs typeface="+mn-lt"/>
              </a:rPr>
              <a:t> </a:t>
            </a:r>
            <a:r>
              <a:rPr lang="en-US" i="1" err="1">
                <a:ea typeface="+mn-lt"/>
                <a:cs typeface="+mn-lt"/>
              </a:rPr>
              <a:t>connaître</a:t>
            </a:r>
            <a:r>
              <a:rPr lang="en-US" i="1">
                <a:ea typeface="+mn-lt"/>
                <a:cs typeface="+mn-lt"/>
              </a:rPr>
              <a:t> le </a:t>
            </a:r>
            <a:r>
              <a:rPr lang="en-US" i="1" err="1">
                <a:ea typeface="+mn-lt"/>
                <a:cs typeface="+mn-lt"/>
              </a:rPr>
              <a:t>cours</a:t>
            </a:r>
            <a:r>
              <a:rPr lang="en-US" i="1">
                <a:ea typeface="+mn-lt"/>
                <a:cs typeface="+mn-lt"/>
              </a:rPr>
              <a:t> pour y </a:t>
            </a:r>
            <a:r>
              <a:rPr lang="en-US" i="1" err="1">
                <a:ea typeface="+mn-lt"/>
                <a:cs typeface="+mn-lt"/>
              </a:rPr>
              <a:t>parvenir</a:t>
            </a:r>
            <a:r>
              <a:rPr lang="en-US" i="1">
                <a:ea typeface="+mn-lt"/>
                <a:cs typeface="+mn-lt"/>
              </a:rPr>
              <a:t>. Non </a:t>
            </a:r>
            <a:r>
              <a:rPr lang="en-US" i="1" err="1">
                <a:ea typeface="+mn-lt"/>
                <a:cs typeface="+mn-lt"/>
              </a:rPr>
              <a:t>seulement</a:t>
            </a:r>
            <a:r>
              <a:rPr lang="en-US" i="1">
                <a:ea typeface="+mn-lt"/>
                <a:cs typeface="+mn-lt"/>
              </a:rPr>
              <a:t>, </a:t>
            </a:r>
            <a:r>
              <a:rPr lang="en-US" i="1" err="1">
                <a:ea typeface="+mn-lt"/>
                <a:cs typeface="+mn-lt"/>
              </a:rPr>
              <a:t>ils</a:t>
            </a:r>
            <a:r>
              <a:rPr lang="en-US" i="1">
                <a:ea typeface="+mn-lt"/>
                <a:cs typeface="+mn-lt"/>
              </a:rPr>
              <a:t> </a:t>
            </a:r>
            <a:r>
              <a:rPr lang="en-US" i="1" err="1">
                <a:ea typeface="+mn-lt"/>
                <a:cs typeface="+mn-lt"/>
              </a:rPr>
              <a:t>doivent</a:t>
            </a:r>
            <a:r>
              <a:rPr lang="en-US" i="1">
                <a:ea typeface="+mn-lt"/>
                <a:cs typeface="+mn-lt"/>
              </a:rPr>
              <a:t> </a:t>
            </a:r>
            <a:r>
              <a:rPr lang="en-US" i="1" err="1">
                <a:ea typeface="+mn-lt"/>
                <a:cs typeface="+mn-lt"/>
              </a:rPr>
              <a:t>appréhender</a:t>
            </a:r>
            <a:r>
              <a:rPr lang="en-US" i="1">
                <a:ea typeface="+mn-lt"/>
                <a:cs typeface="+mn-lt"/>
              </a:rPr>
              <a:t> </a:t>
            </a:r>
            <a:r>
              <a:rPr lang="en-US" i="1" err="1">
                <a:ea typeface="+mn-lt"/>
                <a:cs typeface="+mn-lt"/>
              </a:rPr>
              <a:t>l’outil</a:t>
            </a:r>
            <a:r>
              <a:rPr lang="en-US" i="1">
                <a:ea typeface="+mn-lt"/>
                <a:cs typeface="+mn-lt"/>
              </a:rPr>
              <a:t>, le </a:t>
            </a:r>
            <a:r>
              <a:rPr lang="en-US" i="1" err="1">
                <a:ea typeface="+mn-lt"/>
                <a:cs typeface="+mn-lt"/>
              </a:rPr>
              <a:t>démystifier</a:t>
            </a:r>
            <a:r>
              <a:rPr lang="en-US" i="1">
                <a:ea typeface="+mn-lt"/>
                <a:cs typeface="+mn-lt"/>
              </a:rPr>
              <a:t> </a:t>
            </a:r>
            <a:r>
              <a:rPr lang="en-US" i="1" err="1">
                <a:ea typeface="+mn-lt"/>
                <a:cs typeface="+mn-lt"/>
              </a:rPr>
              <a:t>mais</a:t>
            </a:r>
            <a:r>
              <a:rPr lang="en-US" i="1">
                <a:ea typeface="+mn-lt"/>
                <a:cs typeface="+mn-lt"/>
              </a:rPr>
              <a:t>, </a:t>
            </a:r>
            <a:r>
              <a:rPr lang="en-US" i="1" err="1">
                <a:ea typeface="+mn-lt"/>
                <a:cs typeface="+mn-lt"/>
              </a:rPr>
              <a:t>en</a:t>
            </a:r>
            <a:r>
              <a:rPr lang="en-US" i="1">
                <a:ea typeface="+mn-lt"/>
                <a:cs typeface="+mn-lt"/>
              </a:rPr>
              <a:t> plus, </a:t>
            </a:r>
            <a:r>
              <a:rPr lang="en-US" i="1" err="1">
                <a:ea typeface="+mn-lt"/>
                <a:cs typeface="+mn-lt"/>
              </a:rPr>
              <a:t>ils</a:t>
            </a:r>
            <a:r>
              <a:rPr lang="en-US" i="1">
                <a:ea typeface="+mn-lt"/>
                <a:cs typeface="+mn-lt"/>
              </a:rPr>
              <a:t> </a:t>
            </a:r>
            <a:r>
              <a:rPr lang="en-US" i="1" err="1">
                <a:ea typeface="+mn-lt"/>
                <a:cs typeface="+mn-lt"/>
              </a:rPr>
              <a:t>seront</a:t>
            </a:r>
            <a:r>
              <a:rPr lang="en-US" i="1">
                <a:ea typeface="+mn-lt"/>
                <a:cs typeface="+mn-lt"/>
              </a:rPr>
              <a:t> </a:t>
            </a:r>
            <a:r>
              <a:rPr lang="en-US" i="1" err="1">
                <a:ea typeface="+mn-lt"/>
                <a:cs typeface="+mn-lt"/>
              </a:rPr>
              <a:t>placés</a:t>
            </a:r>
            <a:r>
              <a:rPr lang="en-US" i="1">
                <a:ea typeface="+mn-lt"/>
                <a:cs typeface="+mn-lt"/>
              </a:rPr>
              <a:t> </a:t>
            </a:r>
            <a:r>
              <a:rPr lang="en-US" i="1" err="1">
                <a:ea typeface="+mn-lt"/>
                <a:cs typeface="+mn-lt"/>
              </a:rPr>
              <a:t>dans</a:t>
            </a:r>
            <a:r>
              <a:rPr lang="en-US" i="1">
                <a:ea typeface="+mn-lt"/>
                <a:cs typeface="+mn-lt"/>
              </a:rPr>
              <a:t> la </a:t>
            </a:r>
            <a:r>
              <a:rPr lang="en-US" i="1" err="1">
                <a:ea typeface="+mn-lt"/>
                <a:cs typeface="+mn-lt"/>
              </a:rPr>
              <a:t>peau</a:t>
            </a:r>
            <a:r>
              <a:rPr lang="en-US" i="1">
                <a:ea typeface="+mn-lt"/>
                <a:cs typeface="+mn-lt"/>
              </a:rPr>
              <a:t> d’un </a:t>
            </a:r>
            <a:r>
              <a:rPr lang="en-US" i="1" err="1">
                <a:ea typeface="+mn-lt"/>
                <a:cs typeface="+mn-lt"/>
              </a:rPr>
              <a:t>correcteur</a:t>
            </a:r>
            <a:r>
              <a:rPr lang="en-US" i="1">
                <a:ea typeface="+mn-lt"/>
                <a:cs typeface="+mn-lt"/>
              </a:rPr>
              <a:t>.”</a:t>
            </a:r>
            <a:endParaRPr lang="en-US">
              <a:cs typeface="Calibri"/>
            </a:endParaRPr>
          </a:p>
          <a:p>
            <a:pPr algn="l"/>
            <a:endParaRPr lang="en-US">
              <a:cs typeface="Calibri"/>
            </a:endParaRPr>
          </a:p>
        </p:txBody>
      </p:sp>
      <p:sp>
        <p:nvSpPr>
          <p:cNvPr id="12" name="TextBox 2">
            <a:extLst>
              <a:ext uri="{FF2B5EF4-FFF2-40B4-BE49-F238E27FC236}">
                <a16:creationId xmlns:a16="http://schemas.microsoft.com/office/drawing/2014/main" id="{A4CF27D5-1370-6BF1-E3B9-F31A38A37F04}"/>
              </a:ext>
            </a:extLst>
          </p:cNvPr>
          <p:cNvSpPr txBox="1"/>
          <p:nvPr/>
        </p:nvSpPr>
        <p:spPr>
          <a:xfrm>
            <a:off x="290935" y="3751018"/>
            <a:ext cx="11378663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>
                <a:ea typeface="+mn-lt"/>
                <a:cs typeface="+mn-lt"/>
              </a:rPr>
              <a:t>Olivier </a:t>
            </a:r>
            <a:r>
              <a:rPr lang="en-US" err="1">
                <a:ea typeface="+mn-lt"/>
                <a:cs typeface="+mn-lt"/>
              </a:rPr>
              <a:t>Sartenaer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s’inscrit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dans</a:t>
            </a:r>
            <a:r>
              <a:rPr lang="en-US">
                <a:ea typeface="+mn-lt"/>
                <a:cs typeface="+mn-lt"/>
              </a:rPr>
              <a:t> la </a:t>
            </a:r>
            <a:r>
              <a:rPr lang="en-US" err="1">
                <a:ea typeface="+mn-lt"/>
                <a:cs typeface="+mn-lt"/>
              </a:rPr>
              <a:t>même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logique</a:t>
            </a:r>
            <a:r>
              <a:rPr lang="en-US">
                <a:ea typeface="+mn-lt"/>
                <a:cs typeface="+mn-lt"/>
              </a:rPr>
              <a:t>. </a:t>
            </a:r>
            <a:r>
              <a:rPr lang="en-US" err="1">
                <a:ea typeface="+mn-lt"/>
                <a:cs typeface="+mn-lt"/>
              </a:rPr>
              <a:t>Dans</a:t>
            </a:r>
            <a:r>
              <a:rPr lang="en-US">
                <a:ea typeface="+mn-lt"/>
                <a:cs typeface="+mn-lt"/>
              </a:rPr>
              <a:t> son </a:t>
            </a:r>
            <a:r>
              <a:rPr lang="en-US" err="1">
                <a:ea typeface="+mn-lt"/>
                <a:cs typeface="+mn-lt"/>
              </a:rPr>
              <a:t>cours</a:t>
            </a:r>
            <a:r>
              <a:rPr lang="en-US">
                <a:ea typeface="+mn-lt"/>
                <a:cs typeface="+mn-lt"/>
              </a:rPr>
              <a:t> de BAC2 </a:t>
            </a:r>
            <a:r>
              <a:rPr lang="en-US" err="1">
                <a:ea typeface="+mn-lt"/>
                <a:cs typeface="+mn-lt"/>
              </a:rPr>
              <a:t>intitulé</a:t>
            </a:r>
            <a:r>
              <a:rPr lang="en-US">
                <a:ea typeface="+mn-lt"/>
                <a:cs typeface="+mn-lt"/>
              </a:rPr>
              <a:t> “Histoire des sciences”, </a:t>
            </a:r>
            <a:r>
              <a:rPr lang="en-US" err="1">
                <a:ea typeface="+mn-lt"/>
                <a:cs typeface="+mn-lt"/>
              </a:rPr>
              <a:t>il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demande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à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ses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étudiants</a:t>
            </a:r>
            <a:r>
              <a:rPr lang="en-US">
                <a:ea typeface="+mn-lt"/>
                <a:cs typeface="+mn-lt"/>
              </a:rPr>
              <a:t> de se </a:t>
            </a:r>
            <a:r>
              <a:rPr lang="en-US" err="1">
                <a:ea typeface="+mn-lt"/>
                <a:cs typeface="+mn-lt"/>
              </a:rPr>
              <a:t>mettre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dans</a:t>
            </a:r>
            <a:r>
              <a:rPr lang="en-US">
                <a:ea typeface="+mn-lt"/>
                <a:cs typeface="+mn-lt"/>
              </a:rPr>
              <a:t> la </a:t>
            </a:r>
            <a:r>
              <a:rPr lang="en-US" err="1">
                <a:ea typeface="+mn-lt"/>
                <a:cs typeface="+mn-lt"/>
              </a:rPr>
              <a:t>peau</a:t>
            </a:r>
            <a:r>
              <a:rPr lang="en-US">
                <a:ea typeface="+mn-lt"/>
                <a:cs typeface="+mn-lt"/>
              </a:rPr>
              <a:t> d’un </a:t>
            </a:r>
            <a:r>
              <a:rPr lang="en-US" err="1">
                <a:ea typeface="+mn-lt"/>
                <a:cs typeface="+mn-lt"/>
              </a:rPr>
              <a:t>historien</a:t>
            </a:r>
            <a:r>
              <a:rPr lang="en-US">
                <a:ea typeface="+mn-lt"/>
                <a:cs typeface="+mn-lt"/>
              </a:rPr>
              <a:t> des sciences </a:t>
            </a:r>
            <a:r>
              <a:rPr lang="en-US" err="1">
                <a:ea typeface="+mn-lt"/>
                <a:cs typeface="+mn-lt"/>
              </a:rPr>
              <a:t>en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effectuant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une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recherche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originale</a:t>
            </a:r>
            <a:r>
              <a:rPr lang="en-US">
                <a:ea typeface="+mn-lt"/>
                <a:cs typeface="+mn-lt"/>
              </a:rPr>
              <a:t> sur </a:t>
            </a:r>
            <a:r>
              <a:rPr lang="en-US" err="1">
                <a:ea typeface="+mn-lt"/>
                <a:cs typeface="+mn-lt"/>
              </a:rPr>
              <a:t>une</a:t>
            </a:r>
            <a:r>
              <a:rPr lang="en-US">
                <a:ea typeface="+mn-lt"/>
                <a:cs typeface="+mn-lt"/>
              </a:rPr>
              <a:t> question au </a:t>
            </a:r>
            <a:r>
              <a:rPr lang="en-US" err="1">
                <a:ea typeface="+mn-lt"/>
                <a:cs typeface="+mn-lt"/>
              </a:rPr>
              <a:t>choix</a:t>
            </a:r>
            <a:r>
              <a:rPr lang="en-US">
                <a:ea typeface="+mn-lt"/>
                <a:cs typeface="+mn-lt"/>
              </a:rPr>
              <a:t>. “</a:t>
            </a:r>
            <a:r>
              <a:rPr lang="en-US" i="1">
                <a:ea typeface="+mn-lt"/>
                <a:cs typeface="+mn-lt"/>
              </a:rPr>
              <a:t>Il </a:t>
            </a:r>
            <a:r>
              <a:rPr lang="en-US" i="1" err="1">
                <a:ea typeface="+mn-lt"/>
                <a:cs typeface="+mn-lt"/>
              </a:rPr>
              <a:t>s’agit</a:t>
            </a:r>
            <a:r>
              <a:rPr lang="en-US" i="1">
                <a:ea typeface="+mn-lt"/>
                <a:cs typeface="+mn-lt"/>
              </a:rPr>
              <a:t> d’un travail </a:t>
            </a:r>
            <a:r>
              <a:rPr lang="en-US" i="1" err="1">
                <a:ea typeface="+mn-lt"/>
                <a:cs typeface="+mn-lt"/>
              </a:rPr>
              <a:t>écrit</a:t>
            </a:r>
            <a:r>
              <a:rPr lang="en-US" i="1">
                <a:ea typeface="+mn-lt"/>
                <a:cs typeface="+mn-lt"/>
              </a:rPr>
              <a:t>, sans oral. Les </a:t>
            </a:r>
            <a:r>
              <a:rPr lang="en-US" i="1" err="1">
                <a:ea typeface="+mn-lt"/>
                <a:cs typeface="+mn-lt"/>
              </a:rPr>
              <a:t>étudiants</a:t>
            </a:r>
            <a:r>
              <a:rPr lang="en-US" i="1">
                <a:ea typeface="+mn-lt"/>
                <a:cs typeface="+mn-lt"/>
              </a:rPr>
              <a:t> </a:t>
            </a:r>
            <a:r>
              <a:rPr lang="en-US" i="1" err="1">
                <a:ea typeface="+mn-lt"/>
                <a:cs typeface="+mn-lt"/>
              </a:rPr>
              <a:t>peuvent</a:t>
            </a:r>
            <a:r>
              <a:rPr lang="en-US" i="1">
                <a:ea typeface="+mn-lt"/>
                <a:cs typeface="+mn-lt"/>
              </a:rPr>
              <a:t> </a:t>
            </a:r>
            <a:r>
              <a:rPr lang="en-US" i="1" err="1">
                <a:ea typeface="+mn-lt"/>
                <a:cs typeface="+mn-lt"/>
              </a:rPr>
              <a:t>avoir</a:t>
            </a:r>
            <a:r>
              <a:rPr lang="en-US" i="1">
                <a:ea typeface="+mn-lt"/>
                <a:cs typeface="+mn-lt"/>
              </a:rPr>
              <a:t> la </a:t>
            </a:r>
            <a:r>
              <a:rPr lang="en-US" i="1" err="1">
                <a:ea typeface="+mn-lt"/>
                <a:cs typeface="+mn-lt"/>
              </a:rPr>
              <a:t>tentation</a:t>
            </a:r>
            <a:r>
              <a:rPr lang="en-US" i="1">
                <a:ea typeface="+mn-lt"/>
                <a:cs typeface="+mn-lt"/>
              </a:rPr>
              <a:t> de demander </a:t>
            </a:r>
            <a:r>
              <a:rPr lang="en-US" i="1" err="1">
                <a:ea typeface="+mn-lt"/>
                <a:cs typeface="+mn-lt"/>
              </a:rPr>
              <a:t>à</a:t>
            </a:r>
            <a:r>
              <a:rPr lang="en-US" i="1">
                <a:ea typeface="+mn-lt"/>
                <a:cs typeface="+mn-lt"/>
              </a:rPr>
              <a:t> </a:t>
            </a:r>
            <a:r>
              <a:rPr lang="en-US" i="1" err="1">
                <a:ea typeface="+mn-lt"/>
                <a:cs typeface="+mn-lt"/>
              </a:rPr>
              <a:t>ChatGPT</a:t>
            </a:r>
            <a:r>
              <a:rPr lang="en-US" i="1">
                <a:ea typeface="+mn-lt"/>
                <a:cs typeface="+mn-lt"/>
              </a:rPr>
              <a:t> de les aider. </a:t>
            </a:r>
            <a:r>
              <a:rPr lang="en-US" i="1" err="1">
                <a:ea typeface="+mn-lt"/>
                <a:cs typeface="+mn-lt"/>
              </a:rPr>
              <a:t>J’ai</a:t>
            </a:r>
            <a:r>
              <a:rPr lang="en-US" i="1">
                <a:ea typeface="+mn-lt"/>
                <a:cs typeface="+mn-lt"/>
              </a:rPr>
              <a:t> </a:t>
            </a:r>
            <a:r>
              <a:rPr lang="en-US" i="1" err="1">
                <a:ea typeface="+mn-lt"/>
                <a:cs typeface="+mn-lt"/>
              </a:rPr>
              <a:t>pris</a:t>
            </a:r>
            <a:r>
              <a:rPr lang="en-US" i="1">
                <a:ea typeface="+mn-lt"/>
                <a:cs typeface="+mn-lt"/>
              </a:rPr>
              <a:t> les </a:t>
            </a:r>
            <a:r>
              <a:rPr lang="en-US" i="1" err="1">
                <a:ea typeface="+mn-lt"/>
                <a:cs typeface="+mn-lt"/>
              </a:rPr>
              <a:t>devants</a:t>
            </a:r>
            <a:r>
              <a:rPr lang="en-US" i="1">
                <a:ea typeface="+mn-lt"/>
                <a:cs typeface="+mn-lt"/>
              </a:rPr>
              <a:t> et je </a:t>
            </a:r>
            <a:r>
              <a:rPr lang="en-US" i="1" err="1">
                <a:ea typeface="+mn-lt"/>
                <a:cs typeface="+mn-lt"/>
              </a:rPr>
              <a:t>leur</a:t>
            </a:r>
            <a:r>
              <a:rPr lang="en-US" i="1">
                <a:ea typeface="+mn-lt"/>
                <a:cs typeface="+mn-lt"/>
              </a:rPr>
              <a:t> </a:t>
            </a:r>
            <a:r>
              <a:rPr lang="en-US" i="1" err="1">
                <a:ea typeface="+mn-lt"/>
                <a:cs typeface="+mn-lt"/>
              </a:rPr>
              <a:t>ai</a:t>
            </a:r>
            <a:r>
              <a:rPr lang="en-US" i="1">
                <a:ea typeface="+mn-lt"/>
                <a:cs typeface="+mn-lt"/>
              </a:rPr>
              <a:t> </a:t>
            </a:r>
            <a:r>
              <a:rPr lang="en-US" i="1" err="1">
                <a:ea typeface="+mn-lt"/>
                <a:cs typeface="+mn-lt"/>
              </a:rPr>
              <a:t>moi-même</a:t>
            </a:r>
            <a:r>
              <a:rPr lang="en-US" i="1">
                <a:ea typeface="+mn-lt"/>
                <a:cs typeface="+mn-lt"/>
              </a:rPr>
              <a:t> </a:t>
            </a:r>
            <a:r>
              <a:rPr lang="en-US" i="1" err="1">
                <a:ea typeface="+mn-lt"/>
                <a:cs typeface="+mn-lt"/>
              </a:rPr>
              <a:t>suggéré</a:t>
            </a:r>
            <a:r>
              <a:rPr lang="en-US" i="1">
                <a:ea typeface="+mn-lt"/>
                <a:cs typeface="+mn-lt"/>
              </a:rPr>
              <a:t> de </a:t>
            </a:r>
            <a:r>
              <a:rPr lang="en-US" i="1" err="1">
                <a:ea typeface="+mn-lt"/>
                <a:cs typeface="+mn-lt"/>
              </a:rPr>
              <a:t>l’utiliser</a:t>
            </a:r>
            <a:r>
              <a:rPr lang="en-US" i="1">
                <a:ea typeface="+mn-lt"/>
                <a:cs typeface="+mn-lt"/>
              </a:rPr>
              <a:t>, </a:t>
            </a:r>
            <a:r>
              <a:rPr lang="en-US" i="1" err="1">
                <a:ea typeface="+mn-lt"/>
                <a:cs typeface="+mn-lt"/>
              </a:rPr>
              <a:t>à</a:t>
            </a:r>
            <a:r>
              <a:rPr lang="en-US" i="1">
                <a:ea typeface="+mn-lt"/>
                <a:cs typeface="+mn-lt"/>
              </a:rPr>
              <a:t> condition de le dire </a:t>
            </a:r>
            <a:r>
              <a:rPr lang="en-US" i="1" err="1">
                <a:ea typeface="+mn-lt"/>
                <a:cs typeface="+mn-lt"/>
              </a:rPr>
              <a:t>en</a:t>
            </a:r>
            <a:r>
              <a:rPr lang="en-US" i="1">
                <a:ea typeface="+mn-lt"/>
                <a:cs typeface="+mn-lt"/>
              </a:rPr>
              <a:t> </a:t>
            </a:r>
            <a:r>
              <a:rPr lang="en-US" i="1" err="1">
                <a:ea typeface="+mn-lt"/>
                <a:cs typeface="+mn-lt"/>
              </a:rPr>
              <a:t>toute</a:t>
            </a:r>
            <a:r>
              <a:rPr lang="en-US" i="1">
                <a:ea typeface="+mn-lt"/>
                <a:cs typeface="+mn-lt"/>
              </a:rPr>
              <a:t> transparence.”</a:t>
            </a:r>
            <a:r>
              <a:rPr lang="en-US">
                <a:ea typeface="+mn-lt"/>
                <a:cs typeface="+mn-lt"/>
              </a:rPr>
              <a:t> Les </a:t>
            </a:r>
            <a:r>
              <a:rPr lang="en-US" err="1">
                <a:ea typeface="+mn-lt"/>
                <a:cs typeface="+mn-lt"/>
              </a:rPr>
              <a:t>étudiants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pourront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donc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mettre</a:t>
            </a:r>
            <a:r>
              <a:rPr lang="en-US">
                <a:ea typeface="+mn-lt"/>
                <a:cs typeface="+mn-lt"/>
              </a:rPr>
              <a:t> des captures </a:t>
            </a:r>
            <a:r>
              <a:rPr lang="en-US" err="1">
                <a:ea typeface="+mn-lt"/>
                <a:cs typeface="+mn-lt"/>
              </a:rPr>
              <a:t>d’écran</a:t>
            </a:r>
            <a:r>
              <a:rPr lang="en-US">
                <a:ea typeface="+mn-lt"/>
                <a:cs typeface="+mn-lt"/>
              </a:rPr>
              <a:t> de </a:t>
            </a:r>
            <a:r>
              <a:rPr lang="en-US" err="1">
                <a:ea typeface="+mn-lt"/>
                <a:cs typeface="+mn-lt"/>
              </a:rPr>
              <a:t>leur</a:t>
            </a:r>
            <a:r>
              <a:rPr lang="en-US">
                <a:ea typeface="+mn-lt"/>
                <a:cs typeface="+mn-lt"/>
              </a:rPr>
              <a:t> conversation avec </a:t>
            </a:r>
            <a:r>
              <a:rPr lang="en-US" err="1">
                <a:ea typeface="+mn-lt"/>
                <a:cs typeface="+mn-lt"/>
              </a:rPr>
              <a:t>ChatGPT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dans</a:t>
            </a:r>
            <a:r>
              <a:rPr lang="en-US">
                <a:ea typeface="+mn-lt"/>
                <a:cs typeface="+mn-lt"/>
              </a:rPr>
              <a:t> les sources de </a:t>
            </a:r>
            <a:r>
              <a:rPr lang="en-US" err="1">
                <a:ea typeface="+mn-lt"/>
                <a:cs typeface="+mn-lt"/>
              </a:rPr>
              <a:t>leur</a:t>
            </a:r>
            <a:r>
              <a:rPr lang="en-US">
                <a:ea typeface="+mn-lt"/>
                <a:cs typeface="+mn-lt"/>
              </a:rPr>
              <a:t> travail. “</a:t>
            </a:r>
            <a:r>
              <a:rPr lang="en-US" i="1" err="1">
                <a:ea typeface="+mn-lt"/>
                <a:cs typeface="+mn-lt"/>
              </a:rPr>
              <a:t>Mais</a:t>
            </a:r>
            <a:r>
              <a:rPr lang="en-US" i="1">
                <a:ea typeface="+mn-lt"/>
                <a:cs typeface="+mn-lt"/>
              </a:rPr>
              <a:t> </a:t>
            </a:r>
            <a:r>
              <a:rPr lang="en-US" i="1" err="1">
                <a:ea typeface="+mn-lt"/>
                <a:cs typeface="+mn-lt"/>
              </a:rPr>
              <a:t>ils</a:t>
            </a:r>
            <a:r>
              <a:rPr lang="en-US" i="1">
                <a:ea typeface="+mn-lt"/>
                <a:cs typeface="+mn-lt"/>
              </a:rPr>
              <a:t> </a:t>
            </a:r>
            <a:r>
              <a:rPr lang="en-US" i="1" err="1">
                <a:ea typeface="+mn-lt"/>
                <a:cs typeface="+mn-lt"/>
              </a:rPr>
              <a:t>devront</a:t>
            </a:r>
            <a:r>
              <a:rPr lang="en-US" i="1">
                <a:ea typeface="+mn-lt"/>
                <a:cs typeface="+mn-lt"/>
              </a:rPr>
              <a:t> se </a:t>
            </a:r>
            <a:r>
              <a:rPr lang="en-US" i="1" err="1">
                <a:ea typeface="+mn-lt"/>
                <a:cs typeface="+mn-lt"/>
              </a:rPr>
              <a:t>montrer</a:t>
            </a:r>
            <a:r>
              <a:rPr lang="en-US" i="1">
                <a:ea typeface="+mn-lt"/>
                <a:cs typeface="+mn-lt"/>
              </a:rPr>
              <a:t> critiques </a:t>
            </a:r>
            <a:r>
              <a:rPr lang="en-US" i="1" err="1">
                <a:ea typeface="+mn-lt"/>
                <a:cs typeface="+mn-lt"/>
              </a:rPr>
              <a:t>là-dessus</a:t>
            </a:r>
            <a:r>
              <a:rPr lang="en-US" i="1">
                <a:ea typeface="+mn-lt"/>
                <a:cs typeface="+mn-lt"/>
              </a:rPr>
              <a:t>, </a:t>
            </a:r>
            <a:r>
              <a:rPr lang="en-US" i="1" err="1">
                <a:ea typeface="+mn-lt"/>
                <a:cs typeface="+mn-lt"/>
              </a:rPr>
              <a:t>évaluer</a:t>
            </a:r>
            <a:r>
              <a:rPr lang="en-US" i="1">
                <a:ea typeface="+mn-lt"/>
                <a:cs typeface="+mn-lt"/>
              </a:rPr>
              <a:t> la pertinence des </a:t>
            </a:r>
            <a:r>
              <a:rPr lang="en-US" i="1" err="1">
                <a:ea typeface="+mn-lt"/>
                <a:cs typeface="+mn-lt"/>
              </a:rPr>
              <a:t>informations</a:t>
            </a:r>
            <a:r>
              <a:rPr lang="en-US" i="1">
                <a:ea typeface="+mn-lt"/>
                <a:cs typeface="+mn-lt"/>
              </a:rPr>
              <a:t> </a:t>
            </a:r>
            <a:r>
              <a:rPr lang="en-US" i="1" err="1">
                <a:ea typeface="+mn-lt"/>
                <a:cs typeface="+mn-lt"/>
              </a:rPr>
              <a:t>données</a:t>
            </a:r>
            <a:r>
              <a:rPr lang="en-US" i="1">
                <a:ea typeface="+mn-lt"/>
                <a:cs typeface="+mn-lt"/>
              </a:rPr>
              <a:t> et les </a:t>
            </a:r>
            <a:r>
              <a:rPr lang="en-US" i="1" err="1">
                <a:ea typeface="+mn-lt"/>
                <a:cs typeface="+mn-lt"/>
              </a:rPr>
              <a:t>vérifier</a:t>
            </a:r>
            <a:r>
              <a:rPr lang="en-US" i="1">
                <a:ea typeface="+mn-lt"/>
                <a:cs typeface="+mn-lt"/>
              </a:rPr>
              <a:t> </a:t>
            </a:r>
            <a:r>
              <a:rPr lang="en-US" i="1" err="1">
                <a:ea typeface="+mn-lt"/>
                <a:cs typeface="+mn-lt"/>
              </a:rPr>
              <a:t>à</a:t>
            </a:r>
            <a:r>
              <a:rPr lang="en-US" i="1">
                <a:ea typeface="+mn-lt"/>
                <a:cs typeface="+mn-lt"/>
              </a:rPr>
              <a:t> </a:t>
            </a:r>
            <a:r>
              <a:rPr lang="en-US" i="1" err="1">
                <a:ea typeface="+mn-lt"/>
                <a:cs typeface="+mn-lt"/>
              </a:rPr>
              <a:t>l’aide</a:t>
            </a:r>
            <a:r>
              <a:rPr lang="en-US" i="1">
                <a:ea typeface="+mn-lt"/>
                <a:cs typeface="+mn-lt"/>
              </a:rPr>
              <a:t> de sources </a:t>
            </a:r>
            <a:r>
              <a:rPr lang="en-US" i="1" err="1">
                <a:ea typeface="+mn-lt"/>
                <a:cs typeface="+mn-lt"/>
              </a:rPr>
              <a:t>fiables</a:t>
            </a:r>
            <a:r>
              <a:rPr lang="en-US" i="1">
                <a:ea typeface="+mn-lt"/>
                <a:cs typeface="+mn-lt"/>
              </a:rPr>
              <a:t>.”</a:t>
            </a:r>
            <a:endParaRPr lang="en-US">
              <a:cs typeface="Calibri"/>
            </a:endParaRPr>
          </a:p>
          <a:p>
            <a:pPr algn="l"/>
            <a:endParaRPr lang="en-US">
              <a:cs typeface="Calibri"/>
            </a:endParaRPr>
          </a:p>
        </p:txBody>
      </p:sp>
      <p:sp>
        <p:nvSpPr>
          <p:cNvPr id="2" name="Étoile à 6 branches 1">
            <a:extLst>
              <a:ext uri="{FF2B5EF4-FFF2-40B4-BE49-F238E27FC236}">
                <a16:creationId xmlns:a16="http://schemas.microsoft.com/office/drawing/2014/main" id="{F95F86A9-1157-C44C-7D37-7B2602FBBE5A}"/>
              </a:ext>
            </a:extLst>
          </p:cNvPr>
          <p:cNvSpPr/>
          <p:nvPr/>
        </p:nvSpPr>
        <p:spPr>
          <a:xfrm>
            <a:off x="11973677" y="45554"/>
            <a:ext cx="186049" cy="188367"/>
          </a:xfrm>
          <a:prstGeom prst="star6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15313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>
            <a:extLst>
              <a:ext uri="{FF2B5EF4-FFF2-40B4-BE49-F238E27FC236}">
                <a16:creationId xmlns:a16="http://schemas.microsoft.com/office/drawing/2014/main" id="{EDA42301-8370-4449-B4B4-98814C5EDF52}"/>
              </a:ext>
            </a:extLst>
          </p:cNvPr>
          <p:cNvSpPr txBox="1"/>
          <p:nvPr/>
        </p:nvSpPr>
        <p:spPr>
          <a:xfrm>
            <a:off x="290935" y="196024"/>
            <a:ext cx="11661579" cy="715917"/>
          </a:xfrm>
          <a:prstGeom prst="rect">
            <a:avLst/>
          </a:prstGeom>
          <a:solidFill>
            <a:srgbClr val="5DB2E6"/>
          </a:solidFill>
        </p:spPr>
        <p:txBody>
          <a:bodyPr wrap="square" lIns="91440" tIns="45720" rIns="91440" bIns="45720" rtlCol="0" anchor="ctr" anchorCtr="0">
            <a:noAutofit/>
          </a:bodyPr>
          <a:lstStyle>
            <a:defPPr>
              <a:defRPr lang="fr-FR"/>
            </a:defPPr>
            <a:lvl1pPr>
              <a:defRPr sz="2400">
                <a:solidFill>
                  <a:srgbClr val="182545"/>
                </a:solidFill>
                <a:latin typeface="Montserrat" pitchFamily="2" charset="77"/>
              </a:defRPr>
            </a:lvl1pPr>
          </a:lstStyle>
          <a:p>
            <a:pPr algn="ctr"/>
            <a:r>
              <a:rPr lang="fr-BE">
                <a:solidFill>
                  <a:schemeClr val="bg1"/>
                </a:solidFill>
                <a:latin typeface="Arial"/>
                <a:cs typeface="Arial"/>
              </a:rPr>
              <a:t>4. Et dans son utilisation pédagogique ? </a:t>
            </a:r>
          </a:p>
        </p:txBody>
      </p:sp>
      <p:sp>
        <p:nvSpPr>
          <p:cNvPr id="9" name="TextBox 3">
            <a:extLst>
              <a:ext uri="{FF2B5EF4-FFF2-40B4-BE49-F238E27FC236}">
                <a16:creationId xmlns:a16="http://schemas.microsoft.com/office/drawing/2014/main" id="{65403F00-FBAD-FF9E-0766-58E54105A1AA}"/>
              </a:ext>
            </a:extLst>
          </p:cNvPr>
          <p:cNvSpPr txBox="1"/>
          <p:nvPr/>
        </p:nvSpPr>
        <p:spPr>
          <a:xfrm>
            <a:off x="290935" y="1105953"/>
            <a:ext cx="7860829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err="1">
                <a:cs typeface="Calibri"/>
              </a:rPr>
              <a:t>Exemple</a:t>
            </a:r>
            <a:r>
              <a:rPr lang="en-US" sz="2800">
                <a:cs typeface="Calibri"/>
              </a:rPr>
              <a:t> </a:t>
            </a:r>
            <a:r>
              <a:rPr lang="en-US" sz="2800" err="1">
                <a:cs typeface="Calibri"/>
              </a:rPr>
              <a:t>d'une</a:t>
            </a:r>
            <a:r>
              <a:rPr lang="en-US" sz="2800">
                <a:cs typeface="Calibri"/>
              </a:rPr>
              <a:t> </a:t>
            </a:r>
            <a:r>
              <a:rPr lang="en-US" sz="2800" err="1">
                <a:cs typeface="Calibri"/>
              </a:rPr>
              <a:t>consigne</a:t>
            </a:r>
            <a:r>
              <a:rPr lang="en-US" sz="2800">
                <a:cs typeface="Calibri"/>
              </a:rPr>
              <a:t>: 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C6075E2-7BAD-0F89-39AF-B2AC91EB134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9471" b="33122"/>
          <a:stretch/>
        </p:blipFill>
        <p:spPr>
          <a:xfrm>
            <a:off x="4548188" y="1196975"/>
            <a:ext cx="4920343" cy="5053981"/>
          </a:xfrm>
          <a:prstGeom prst="rect">
            <a:avLst/>
          </a:prstGeom>
        </p:spPr>
      </p:pic>
      <p:sp>
        <p:nvSpPr>
          <p:cNvPr id="2" name="Étoile à 6 branches 1">
            <a:extLst>
              <a:ext uri="{FF2B5EF4-FFF2-40B4-BE49-F238E27FC236}">
                <a16:creationId xmlns:a16="http://schemas.microsoft.com/office/drawing/2014/main" id="{BD42F247-2DE5-03B6-A4F5-F9C1D718ECE4}"/>
              </a:ext>
            </a:extLst>
          </p:cNvPr>
          <p:cNvSpPr/>
          <p:nvPr/>
        </p:nvSpPr>
        <p:spPr>
          <a:xfrm>
            <a:off x="11973677" y="45554"/>
            <a:ext cx="186049" cy="188367"/>
          </a:xfrm>
          <a:prstGeom prst="star6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32941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>
            <a:extLst>
              <a:ext uri="{FF2B5EF4-FFF2-40B4-BE49-F238E27FC236}">
                <a16:creationId xmlns:a16="http://schemas.microsoft.com/office/drawing/2014/main" id="{EDA42301-8370-4449-B4B4-98814C5EDF52}"/>
              </a:ext>
            </a:extLst>
          </p:cNvPr>
          <p:cNvSpPr txBox="1"/>
          <p:nvPr/>
        </p:nvSpPr>
        <p:spPr>
          <a:xfrm>
            <a:off x="290935" y="196024"/>
            <a:ext cx="11661579" cy="715917"/>
          </a:xfrm>
          <a:prstGeom prst="rect">
            <a:avLst/>
          </a:prstGeom>
          <a:solidFill>
            <a:srgbClr val="5DB2E6"/>
          </a:solidFill>
        </p:spPr>
        <p:txBody>
          <a:bodyPr wrap="square" lIns="91440" tIns="45720" rIns="91440" bIns="45720" rtlCol="0" anchor="ctr" anchorCtr="0">
            <a:noAutofit/>
          </a:bodyPr>
          <a:lstStyle>
            <a:defPPr>
              <a:defRPr lang="fr-FR"/>
            </a:defPPr>
            <a:lvl1pPr>
              <a:defRPr sz="2400">
                <a:solidFill>
                  <a:srgbClr val="182545"/>
                </a:solidFill>
                <a:latin typeface="Montserrat" pitchFamily="2" charset="77"/>
              </a:defRPr>
            </a:lvl1pPr>
          </a:lstStyle>
          <a:p>
            <a:pPr algn="ctr"/>
            <a:r>
              <a:rPr lang="fr-BE">
                <a:solidFill>
                  <a:schemeClr val="bg1"/>
                </a:solidFill>
                <a:latin typeface="Arial"/>
                <a:cs typeface="Arial"/>
              </a:rPr>
              <a:t>4. Et dans son utilisation pédagogique ? </a:t>
            </a:r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65403F00-FBAD-FF9E-0766-58E54105A1AA}"/>
              </a:ext>
            </a:extLst>
          </p:cNvPr>
          <p:cNvSpPr txBox="1"/>
          <p:nvPr/>
        </p:nvSpPr>
        <p:spPr>
          <a:xfrm>
            <a:off x="536222" y="1261737"/>
            <a:ext cx="10112022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err="1">
                <a:cs typeface="Calibri"/>
              </a:rPr>
              <a:t>Utiliser</a:t>
            </a:r>
            <a:r>
              <a:rPr lang="en-US" sz="2400">
                <a:cs typeface="Calibri"/>
              </a:rPr>
              <a:t> </a:t>
            </a:r>
            <a:r>
              <a:rPr lang="en-US" sz="2400" err="1">
                <a:cs typeface="Calibri"/>
              </a:rPr>
              <a:t>l'IA</a:t>
            </a:r>
            <a:r>
              <a:rPr lang="en-US" sz="2400">
                <a:cs typeface="Calibri"/>
              </a:rPr>
              <a:t> </a:t>
            </a:r>
            <a:r>
              <a:rPr lang="en-US" sz="2400" err="1">
                <a:cs typeface="Calibri"/>
              </a:rPr>
              <a:t>dans</a:t>
            </a:r>
            <a:r>
              <a:rPr lang="en-US" sz="2400">
                <a:cs typeface="Calibri"/>
              </a:rPr>
              <a:t> </a:t>
            </a:r>
            <a:r>
              <a:rPr lang="en-US" sz="2400" err="1">
                <a:cs typeface="Calibri"/>
              </a:rPr>
              <a:t>l'enseignement</a:t>
            </a:r>
            <a:r>
              <a:rPr lang="en-US" sz="2400">
                <a:cs typeface="Calibri"/>
              </a:rPr>
              <a:t> </a:t>
            </a:r>
            <a:r>
              <a:rPr lang="en-US" sz="2400" err="1">
                <a:cs typeface="Calibri"/>
              </a:rPr>
              <a:t>peut</a:t>
            </a:r>
            <a:r>
              <a:rPr lang="en-US" sz="2400">
                <a:cs typeface="Calibri"/>
              </a:rPr>
              <a:t> </a:t>
            </a:r>
            <a:r>
              <a:rPr lang="en-US" sz="2400" err="1">
                <a:cs typeface="Calibri"/>
              </a:rPr>
              <a:t>servir</a:t>
            </a:r>
            <a:r>
              <a:rPr lang="en-US" sz="2400">
                <a:cs typeface="Calibri"/>
              </a:rPr>
              <a:t> </a:t>
            </a:r>
            <a:r>
              <a:rPr lang="en-US" sz="2400" err="1">
                <a:cs typeface="Calibri"/>
              </a:rPr>
              <a:t>à</a:t>
            </a:r>
            <a:r>
              <a:rPr lang="en-US" sz="2400">
                <a:cs typeface="Calibri"/>
              </a:rPr>
              <a:t> </a:t>
            </a:r>
            <a:r>
              <a:rPr lang="en-US" sz="2400" err="1">
                <a:cs typeface="Calibri"/>
              </a:rPr>
              <a:t>surmonter</a:t>
            </a:r>
            <a:r>
              <a:rPr lang="en-US" sz="2400">
                <a:cs typeface="Calibri"/>
              </a:rPr>
              <a:t> 3 </a:t>
            </a:r>
            <a:r>
              <a:rPr lang="en-US" sz="2400" err="1">
                <a:cs typeface="Calibri"/>
              </a:rPr>
              <a:t>barrières</a:t>
            </a:r>
            <a:r>
              <a:rPr lang="en-US" sz="2400">
                <a:cs typeface="Calibri"/>
              </a:rPr>
              <a:t> : </a:t>
            </a:r>
          </a:p>
          <a:p>
            <a:endParaRPr lang="en-US" sz="2400">
              <a:cs typeface="Calibri"/>
            </a:endParaRPr>
          </a:p>
          <a:p>
            <a:pPr marL="285750" indent="-285750">
              <a:buFont typeface="Calibri"/>
              <a:buChar char="-"/>
            </a:pPr>
            <a:r>
              <a:rPr lang="en-US" sz="2400" err="1">
                <a:cs typeface="Calibri"/>
              </a:rPr>
              <a:t>Améliorer</a:t>
            </a:r>
            <a:r>
              <a:rPr lang="en-US" sz="2400">
                <a:cs typeface="Calibri"/>
              </a:rPr>
              <a:t> le </a:t>
            </a:r>
            <a:r>
              <a:rPr lang="en-US" sz="2400" err="1">
                <a:cs typeface="Calibri"/>
              </a:rPr>
              <a:t>transfert</a:t>
            </a:r>
            <a:r>
              <a:rPr lang="en-US" sz="2400">
                <a:cs typeface="Calibri"/>
              </a:rPr>
              <a:t> *</a:t>
            </a:r>
          </a:p>
          <a:p>
            <a:pPr marL="285750" indent="-285750">
              <a:buFont typeface="Calibri"/>
              <a:buChar char="-"/>
            </a:pPr>
            <a:r>
              <a:rPr lang="en-US" sz="2400">
                <a:cs typeface="Calibri"/>
              </a:rPr>
              <a:t>Augmenter </a:t>
            </a:r>
            <a:r>
              <a:rPr lang="en-US" sz="2400" err="1">
                <a:cs typeface="Calibri"/>
              </a:rPr>
              <a:t>l'esprit</a:t>
            </a:r>
            <a:r>
              <a:rPr lang="en-US" sz="2400">
                <a:cs typeface="Calibri"/>
              </a:rPr>
              <a:t> critique</a:t>
            </a:r>
          </a:p>
          <a:p>
            <a:pPr marL="285750" indent="-285750">
              <a:buFont typeface="Calibri"/>
              <a:buChar char="-"/>
            </a:pPr>
            <a:r>
              <a:rPr lang="en-US" sz="2400" err="1">
                <a:cs typeface="Calibri"/>
              </a:rPr>
              <a:t>Rompre</a:t>
            </a:r>
            <a:r>
              <a:rPr lang="en-US" sz="2400">
                <a:cs typeface="Calibri"/>
              </a:rPr>
              <a:t> la </a:t>
            </a:r>
            <a:r>
              <a:rPr lang="en-US" sz="2400" err="1">
                <a:cs typeface="Calibri"/>
              </a:rPr>
              <a:t>croyance</a:t>
            </a:r>
            <a:r>
              <a:rPr lang="en-US" sz="2400">
                <a:cs typeface="Calibri"/>
              </a:rPr>
              <a:t> que nous </a:t>
            </a:r>
            <a:r>
              <a:rPr lang="en-US" sz="2400" err="1">
                <a:cs typeface="Calibri"/>
              </a:rPr>
              <a:t>savons</a:t>
            </a:r>
            <a:r>
              <a:rPr lang="en-US" sz="2400">
                <a:cs typeface="Calibri"/>
              </a:rPr>
              <a:t> plus que </a:t>
            </a:r>
            <a:r>
              <a:rPr lang="en-US" sz="2400" err="1">
                <a:cs typeface="Calibri"/>
              </a:rPr>
              <a:t>ce</a:t>
            </a:r>
            <a:r>
              <a:rPr lang="en-US" sz="2400">
                <a:cs typeface="Calibri"/>
              </a:rPr>
              <a:t> que nous </a:t>
            </a:r>
            <a:r>
              <a:rPr lang="en-US" sz="2400" err="1">
                <a:cs typeface="Calibri"/>
              </a:rPr>
              <a:t>savons</a:t>
            </a:r>
            <a:r>
              <a:rPr lang="en-US" sz="2400">
                <a:cs typeface="Calibri"/>
              </a:rPr>
              <a:t> </a:t>
            </a:r>
            <a:r>
              <a:rPr lang="en-US" sz="2400" err="1">
                <a:cs typeface="Calibri"/>
              </a:rPr>
              <a:t>réellement</a:t>
            </a:r>
            <a:r>
              <a:rPr lang="en-US" sz="2400">
                <a:cs typeface="Calibri"/>
              </a:rPr>
              <a:t> (= deep understanding).  **</a:t>
            </a:r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2554A74A-83B5-B509-76FE-754B721158F7}"/>
              </a:ext>
            </a:extLst>
          </p:cNvPr>
          <p:cNvSpPr txBox="1"/>
          <p:nvPr/>
        </p:nvSpPr>
        <p:spPr>
          <a:xfrm>
            <a:off x="357195" y="4087232"/>
            <a:ext cx="11516752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>
                <a:cs typeface="Calibri"/>
              </a:rPr>
              <a:t>*le </a:t>
            </a:r>
            <a:r>
              <a:rPr lang="en-US" sz="1600" err="1">
                <a:cs typeface="Calibri"/>
              </a:rPr>
              <a:t>transfert</a:t>
            </a:r>
            <a:r>
              <a:rPr lang="en-US" sz="1600">
                <a:cs typeface="Calibri"/>
              </a:rPr>
              <a:t> (= </a:t>
            </a:r>
            <a:r>
              <a:rPr lang="en-US" sz="1600" err="1">
                <a:cs typeface="Calibri"/>
              </a:rPr>
              <a:t>utiliser</a:t>
            </a:r>
            <a:r>
              <a:rPr lang="en-US" sz="1600">
                <a:cs typeface="Calibri"/>
              </a:rPr>
              <a:t> la </a:t>
            </a:r>
            <a:r>
              <a:rPr lang="en-US" sz="1600" err="1">
                <a:cs typeface="Calibri"/>
              </a:rPr>
              <a:t>connaissance</a:t>
            </a:r>
            <a:r>
              <a:rPr lang="en-US" sz="1600">
                <a:cs typeface="Calibri"/>
              </a:rPr>
              <a:t> </a:t>
            </a:r>
            <a:r>
              <a:rPr lang="en-US" sz="1600" err="1">
                <a:cs typeface="Calibri"/>
              </a:rPr>
              <a:t>acquise</a:t>
            </a:r>
            <a:r>
              <a:rPr lang="en-US" sz="1600">
                <a:cs typeface="Calibri"/>
              </a:rPr>
              <a:t> </a:t>
            </a:r>
            <a:r>
              <a:rPr lang="en-US" sz="1600" err="1">
                <a:cs typeface="Calibri"/>
              </a:rPr>
              <a:t>en</a:t>
            </a:r>
            <a:r>
              <a:rPr lang="en-US" sz="1600">
                <a:cs typeface="Calibri"/>
              </a:rPr>
              <a:t> </a:t>
            </a:r>
            <a:r>
              <a:rPr lang="en-US" sz="1600" err="1">
                <a:cs typeface="Calibri"/>
              </a:rPr>
              <a:t>classe</a:t>
            </a:r>
            <a:r>
              <a:rPr lang="en-US" sz="1600">
                <a:cs typeface="Calibri"/>
              </a:rPr>
              <a:t> </a:t>
            </a:r>
            <a:r>
              <a:rPr lang="en-US" sz="1600" err="1">
                <a:cs typeface="Calibri"/>
              </a:rPr>
              <a:t>en-dehors</a:t>
            </a:r>
            <a:r>
              <a:rPr lang="en-US" sz="1600">
                <a:cs typeface="Calibri"/>
              </a:rPr>
              <a:t> de </a:t>
            </a:r>
            <a:r>
              <a:rPr lang="en-US" sz="1600" err="1">
                <a:cs typeface="Calibri"/>
              </a:rPr>
              <a:t>celle</a:t>
            </a:r>
            <a:r>
              <a:rPr lang="en-US" sz="1600">
                <a:cs typeface="Calibri"/>
              </a:rPr>
              <a:t>-ci) </a:t>
            </a:r>
            <a:r>
              <a:rPr lang="en-US" sz="1600" err="1">
                <a:cs typeface="Calibri"/>
              </a:rPr>
              <a:t>est</a:t>
            </a:r>
            <a:r>
              <a:rPr lang="en-US" sz="1600">
                <a:cs typeface="Calibri"/>
              </a:rPr>
              <a:t> </a:t>
            </a:r>
            <a:r>
              <a:rPr lang="en-US" sz="1600" err="1">
                <a:cs typeface="Calibri"/>
              </a:rPr>
              <a:t>l'une</a:t>
            </a:r>
            <a:r>
              <a:rPr lang="en-US" sz="1600">
                <a:cs typeface="Calibri"/>
              </a:rPr>
              <a:t> des </a:t>
            </a:r>
            <a:r>
              <a:rPr lang="en-US" sz="1600" err="1">
                <a:cs typeface="Calibri"/>
              </a:rPr>
              <a:t>difficutlés</a:t>
            </a:r>
            <a:r>
              <a:rPr lang="en-US" sz="1600">
                <a:cs typeface="Calibri"/>
              </a:rPr>
              <a:t> </a:t>
            </a:r>
            <a:r>
              <a:rPr lang="en-US" sz="1600" err="1">
                <a:cs typeface="Calibri"/>
              </a:rPr>
              <a:t>majeures</a:t>
            </a:r>
            <a:r>
              <a:rPr lang="en-US" sz="1600">
                <a:cs typeface="Calibri"/>
              </a:rPr>
              <a:t> des </a:t>
            </a:r>
            <a:r>
              <a:rPr lang="en-US" sz="1600" err="1">
                <a:cs typeface="Calibri"/>
              </a:rPr>
              <a:t>enseignants</a:t>
            </a:r>
            <a:r>
              <a:rPr lang="en-US" sz="1600">
                <a:cs typeface="Calibri"/>
              </a:rPr>
              <a:t>. Difficile car </a:t>
            </a:r>
            <a:r>
              <a:rPr lang="en-US" sz="1600" err="1">
                <a:cs typeface="Calibri"/>
              </a:rPr>
              <a:t>nécessite</a:t>
            </a:r>
            <a:r>
              <a:rPr lang="en-US" sz="1600">
                <a:cs typeface="Calibri"/>
              </a:rPr>
              <a:t> </a:t>
            </a:r>
            <a:r>
              <a:rPr lang="en-US" sz="1600" err="1">
                <a:cs typeface="Calibri"/>
              </a:rPr>
              <a:t>une</a:t>
            </a:r>
            <a:r>
              <a:rPr lang="en-US" sz="1600">
                <a:cs typeface="Calibri"/>
              </a:rPr>
              <a:t> </a:t>
            </a:r>
            <a:r>
              <a:rPr lang="en-US" sz="1600" err="1">
                <a:cs typeface="Calibri"/>
              </a:rPr>
              <a:t>compréhension</a:t>
            </a:r>
            <a:r>
              <a:rPr lang="en-US" sz="1600">
                <a:cs typeface="Calibri"/>
              </a:rPr>
              <a:t> </a:t>
            </a:r>
            <a:r>
              <a:rPr lang="en-US" sz="1600" err="1">
                <a:cs typeface="Calibri"/>
              </a:rPr>
              <a:t>profonde</a:t>
            </a:r>
            <a:r>
              <a:rPr lang="en-US" sz="1600">
                <a:cs typeface="Calibri"/>
              </a:rPr>
              <a:t> d'un concept. Les </a:t>
            </a:r>
            <a:r>
              <a:rPr lang="en-US" sz="1600" err="1">
                <a:cs typeface="Calibri"/>
              </a:rPr>
              <a:t>étudiants</a:t>
            </a:r>
            <a:r>
              <a:rPr lang="en-US" sz="1600">
                <a:cs typeface="Calibri"/>
              </a:rPr>
              <a:t> </a:t>
            </a:r>
            <a:r>
              <a:rPr lang="en-US" sz="1600" err="1">
                <a:cs typeface="Calibri"/>
              </a:rPr>
              <a:t>doivent</a:t>
            </a:r>
            <a:r>
              <a:rPr lang="en-US" sz="1600">
                <a:cs typeface="Calibri"/>
              </a:rPr>
              <a:t> </a:t>
            </a:r>
            <a:r>
              <a:rPr lang="en-US" sz="1600" err="1">
                <a:cs typeface="Calibri"/>
              </a:rPr>
              <a:t>avoir</a:t>
            </a:r>
            <a:r>
              <a:rPr lang="en-US" sz="1600">
                <a:cs typeface="Calibri"/>
              </a:rPr>
              <a:t> </a:t>
            </a:r>
            <a:r>
              <a:rPr lang="en-US" sz="1600" err="1">
                <a:cs typeface="Calibri"/>
              </a:rPr>
              <a:t>une</a:t>
            </a:r>
            <a:r>
              <a:rPr lang="en-US" sz="1600">
                <a:cs typeface="Calibri"/>
              </a:rPr>
              <a:t> </a:t>
            </a:r>
            <a:r>
              <a:rPr lang="en-US" sz="1600" err="1">
                <a:cs typeface="Calibri"/>
              </a:rPr>
              <a:t>compréhension</a:t>
            </a:r>
            <a:r>
              <a:rPr lang="en-US" sz="1600">
                <a:cs typeface="Calibri"/>
              </a:rPr>
              <a:t> </a:t>
            </a:r>
            <a:r>
              <a:rPr lang="en-US" sz="1600" err="1">
                <a:cs typeface="Calibri"/>
              </a:rPr>
              <a:t>approfondie</a:t>
            </a:r>
            <a:r>
              <a:rPr lang="en-US" sz="1600">
                <a:cs typeface="Calibri"/>
              </a:rPr>
              <a:t> pour </a:t>
            </a:r>
            <a:r>
              <a:rPr lang="en-US" sz="1600" err="1">
                <a:cs typeface="Calibri"/>
              </a:rPr>
              <a:t>reconnaître</a:t>
            </a:r>
            <a:r>
              <a:rPr lang="en-US" sz="1600">
                <a:cs typeface="Calibri"/>
              </a:rPr>
              <a:t> </a:t>
            </a:r>
            <a:r>
              <a:rPr lang="en-US" sz="1600" err="1">
                <a:cs typeface="Calibri"/>
              </a:rPr>
              <a:t>qu'une</a:t>
            </a:r>
            <a:r>
              <a:rPr lang="en-US" sz="1600">
                <a:cs typeface="Calibri"/>
              </a:rPr>
              <a:t> situation </a:t>
            </a:r>
            <a:r>
              <a:rPr lang="en-US" sz="1600" err="1">
                <a:cs typeface="Calibri"/>
              </a:rPr>
              <a:t>externe</a:t>
            </a:r>
            <a:r>
              <a:rPr lang="en-US" sz="1600">
                <a:cs typeface="Calibri"/>
              </a:rPr>
              <a:t> </a:t>
            </a:r>
            <a:r>
              <a:rPr lang="en-US" sz="1600" err="1">
                <a:cs typeface="Calibri"/>
              </a:rPr>
              <a:t>utilise</a:t>
            </a:r>
            <a:r>
              <a:rPr lang="en-US" sz="1600">
                <a:cs typeface="Calibri"/>
              </a:rPr>
              <a:t> la </a:t>
            </a:r>
            <a:r>
              <a:rPr lang="en-US" sz="1600" err="1">
                <a:cs typeface="Calibri"/>
              </a:rPr>
              <a:t>même</a:t>
            </a:r>
            <a:r>
              <a:rPr lang="en-US" sz="1600">
                <a:cs typeface="Calibri"/>
              </a:rPr>
              <a:t> chose que </a:t>
            </a:r>
            <a:r>
              <a:rPr lang="en-US" sz="1600" err="1">
                <a:cs typeface="Calibri"/>
              </a:rPr>
              <a:t>celle</a:t>
            </a:r>
            <a:r>
              <a:rPr lang="en-US" sz="1600">
                <a:cs typeface="Calibri"/>
              </a:rPr>
              <a:t> </a:t>
            </a:r>
            <a:r>
              <a:rPr lang="en-US" sz="1600" err="1">
                <a:cs typeface="Calibri"/>
              </a:rPr>
              <a:t>vue</a:t>
            </a:r>
            <a:r>
              <a:rPr lang="en-US" sz="1600">
                <a:cs typeface="Calibri"/>
              </a:rPr>
              <a:t> </a:t>
            </a:r>
            <a:r>
              <a:rPr lang="en-US" sz="1600" err="1">
                <a:cs typeface="Calibri"/>
              </a:rPr>
              <a:t>en</a:t>
            </a:r>
            <a:r>
              <a:rPr lang="en-US" sz="1600">
                <a:cs typeface="Calibri"/>
              </a:rPr>
              <a:t> </a:t>
            </a:r>
            <a:r>
              <a:rPr lang="en-US" sz="1600" err="1">
                <a:cs typeface="Calibri"/>
              </a:rPr>
              <a:t>classe</a:t>
            </a:r>
            <a:r>
              <a:rPr lang="en-US" sz="1600">
                <a:cs typeface="Calibri"/>
              </a:rPr>
              <a:t>. </a:t>
            </a:r>
          </a:p>
          <a:p>
            <a:r>
              <a:rPr lang="en-US" sz="1600">
                <a:cs typeface="Calibri"/>
              </a:rPr>
              <a:t>=&gt; Pour </a:t>
            </a:r>
            <a:r>
              <a:rPr lang="en-US" sz="1600" err="1">
                <a:cs typeface="Calibri"/>
              </a:rPr>
              <a:t>faciliter</a:t>
            </a:r>
            <a:r>
              <a:rPr lang="en-US" sz="1600">
                <a:cs typeface="Calibri"/>
              </a:rPr>
              <a:t> </a:t>
            </a:r>
            <a:r>
              <a:rPr lang="en-US" sz="1600" err="1">
                <a:cs typeface="Calibri"/>
              </a:rPr>
              <a:t>ce</a:t>
            </a:r>
            <a:r>
              <a:rPr lang="en-US" sz="1600">
                <a:cs typeface="Calibri"/>
              </a:rPr>
              <a:t> </a:t>
            </a:r>
            <a:r>
              <a:rPr lang="en-US" sz="1600" err="1">
                <a:cs typeface="Calibri"/>
              </a:rPr>
              <a:t>transfert</a:t>
            </a:r>
            <a:r>
              <a:rPr lang="en-US" sz="1600">
                <a:cs typeface="Calibri"/>
              </a:rPr>
              <a:t>, </a:t>
            </a:r>
            <a:r>
              <a:rPr lang="en-US" sz="1600" err="1">
                <a:cs typeface="Calibri"/>
              </a:rPr>
              <a:t>il</a:t>
            </a:r>
            <a:r>
              <a:rPr lang="en-US" sz="1600">
                <a:cs typeface="Calibri"/>
              </a:rPr>
              <a:t> </a:t>
            </a:r>
            <a:r>
              <a:rPr lang="en-US" sz="1600" err="1">
                <a:cs typeface="Calibri"/>
              </a:rPr>
              <a:t>est</a:t>
            </a:r>
            <a:r>
              <a:rPr lang="en-US" sz="1600">
                <a:cs typeface="Calibri"/>
              </a:rPr>
              <a:t> utile de confronter les </a:t>
            </a:r>
            <a:r>
              <a:rPr lang="en-US" sz="1600" err="1">
                <a:cs typeface="Calibri"/>
              </a:rPr>
              <a:t>étudiants</a:t>
            </a:r>
            <a:r>
              <a:rPr lang="en-US" sz="1600">
                <a:cs typeface="Calibri"/>
              </a:rPr>
              <a:t> aux plus </a:t>
            </a:r>
            <a:r>
              <a:rPr lang="en-US" sz="1600" err="1">
                <a:cs typeface="Calibri"/>
              </a:rPr>
              <a:t>d'exemples</a:t>
            </a:r>
            <a:r>
              <a:rPr lang="en-US" sz="1600">
                <a:cs typeface="Calibri"/>
              </a:rPr>
              <a:t> </a:t>
            </a:r>
            <a:r>
              <a:rPr lang="en-US" sz="1600" err="1">
                <a:cs typeface="Calibri"/>
              </a:rPr>
              <a:t>possibles</a:t>
            </a:r>
            <a:r>
              <a:rPr lang="en-US" sz="1600">
                <a:cs typeface="Calibri"/>
              </a:rPr>
              <a:t>, </a:t>
            </a:r>
            <a:r>
              <a:rPr lang="en-US" sz="1600" err="1">
                <a:cs typeface="Calibri"/>
              </a:rPr>
              <a:t>accumuler</a:t>
            </a:r>
            <a:r>
              <a:rPr lang="en-US" sz="1600">
                <a:cs typeface="Calibri"/>
              </a:rPr>
              <a:t> de </a:t>
            </a:r>
            <a:r>
              <a:rPr lang="en-US" sz="1600" err="1">
                <a:cs typeface="Calibri"/>
              </a:rPr>
              <a:t>l'expérience</a:t>
            </a:r>
            <a:r>
              <a:rPr lang="en-US" sz="1600">
                <a:cs typeface="Calibri"/>
              </a:rPr>
              <a:t>. </a:t>
            </a: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0FDEC45F-5904-36D4-D8DE-9B4DCA68EFA1}"/>
              </a:ext>
            </a:extLst>
          </p:cNvPr>
          <p:cNvSpPr txBox="1"/>
          <p:nvPr/>
        </p:nvSpPr>
        <p:spPr>
          <a:xfrm>
            <a:off x="357195" y="5389233"/>
            <a:ext cx="11516752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>
                <a:cs typeface="Calibri"/>
              </a:rPr>
              <a:t>**Par </a:t>
            </a:r>
            <a:r>
              <a:rPr lang="en-US" sz="1600" err="1">
                <a:cs typeface="Calibri"/>
              </a:rPr>
              <a:t>exemple</a:t>
            </a:r>
            <a:r>
              <a:rPr lang="en-US" sz="1600">
                <a:cs typeface="Calibri"/>
              </a:rPr>
              <a:t> : </a:t>
            </a:r>
            <a:r>
              <a:rPr lang="en-US" sz="1600" err="1">
                <a:cs typeface="Calibri"/>
              </a:rPr>
              <a:t>si</a:t>
            </a:r>
            <a:r>
              <a:rPr lang="en-US" sz="1600">
                <a:cs typeface="Calibri"/>
              </a:rPr>
              <a:t> on </a:t>
            </a:r>
            <a:r>
              <a:rPr lang="en-US" sz="1600" err="1">
                <a:cs typeface="Calibri"/>
              </a:rPr>
              <a:t>demande</a:t>
            </a:r>
            <a:r>
              <a:rPr lang="en-US" sz="1600">
                <a:cs typeface="Calibri"/>
              </a:rPr>
              <a:t> </a:t>
            </a:r>
            <a:r>
              <a:rPr lang="en-US" sz="1600" err="1">
                <a:cs typeface="Calibri"/>
              </a:rPr>
              <a:t>à</a:t>
            </a:r>
            <a:r>
              <a:rPr lang="en-US" sz="1600">
                <a:cs typeface="Calibri"/>
              </a:rPr>
              <a:t> x </a:t>
            </a:r>
            <a:r>
              <a:rPr lang="en-US" sz="1600" err="1">
                <a:cs typeface="Calibri"/>
              </a:rPr>
              <a:t>personnes</a:t>
            </a:r>
            <a:r>
              <a:rPr lang="en-US" sz="1600">
                <a:cs typeface="Calibri"/>
              </a:rPr>
              <a:t> </a:t>
            </a:r>
            <a:r>
              <a:rPr lang="en-US" sz="1600" err="1">
                <a:cs typeface="Calibri"/>
              </a:rPr>
              <a:t>si</a:t>
            </a:r>
            <a:r>
              <a:rPr lang="en-US" sz="1600">
                <a:cs typeface="Calibri"/>
              </a:rPr>
              <a:t> </a:t>
            </a:r>
            <a:r>
              <a:rPr lang="en-US" sz="1600" err="1">
                <a:cs typeface="Calibri"/>
              </a:rPr>
              <a:t>elles</a:t>
            </a:r>
            <a:r>
              <a:rPr lang="en-US" sz="1600">
                <a:cs typeface="Calibri"/>
              </a:rPr>
              <a:t> </a:t>
            </a:r>
            <a:r>
              <a:rPr lang="en-US" sz="1600" err="1">
                <a:cs typeface="Calibri"/>
              </a:rPr>
              <a:t>savent</a:t>
            </a:r>
            <a:r>
              <a:rPr lang="en-US" sz="1600">
                <a:cs typeface="Calibri"/>
              </a:rPr>
              <a:t> comment </a:t>
            </a:r>
            <a:r>
              <a:rPr lang="en-US" sz="1600" err="1">
                <a:cs typeface="Calibri"/>
              </a:rPr>
              <a:t>fonctionne</a:t>
            </a:r>
            <a:r>
              <a:rPr lang="en-US" sz="1600">
                <a:cs typeface="Calibri"/>
              </a:rPr>
              <a:t> un </a:t>
            </a:r>
            <a:r>
              <a:rPr lang="en-US" sz="1600" err="1">
                <a:cs typeface="Calibri"/>
              </a:rPr>
              <a:t>frigo</a:t>
            </a:r>
            <a:r>
              <a:rPr lang="en-US" sz="1600">
                <a:cs typeface="Calibri"/>
              </a:rPr>
              <a:t>, la </a:t>
            </a:r>
            <a:r>
              <a:rPr lang="en-US" sz="1600" err="1">
                <a:cs typeface="Calibri"/>
              </a:rPr>
              <a:t>plupart</a:t>
            </a:r>
            <a:r>
              <a:rPr lang="en-US" sz="1600">
                <a:cs typeface="Calibri"/>
              </a:rPr>
              <a:t> </a:t>
            </a:r>
            <a:r>
              <a:rPr lang="en-US" sz="1600" err="1">
                <a:cs typeface="Calibri"/>
              </a:rPr>
              <a:t>répondra</a:t>
            </a:r>
            <a:r>
              <a:rPr lang="en-US" sz="1600">
                <a:cs typeface="Calibri"/>
              </a:rPr>
              <a:t> </a:t>
            </a:r>
            <a:r>
              <a:rPr lang="en-US" sz="1600" err="1">
                <a:cs typeface="Calibri"/>
              </a:rPr>
              <a:t>positivement</a:t>
            </a:r>
            <a:r>
              <a:rPr lang="en-US" sz="1600">
                <a:cs typeface="Calibri"/>
              </a:rPr>
              <a:t> </a:t>
            </a:r>
            <a:r>
              <a:rPr lang="en-US" sz="1600" err="1">
                <a:cs typeface="Calibri"/>
              </a:rPr>
              <a:t>mais</a:t>
            </a:r>
            <a:r>
              <a:rPr lang="en-US" sz="1600">
                <a:cs typeface="Calibri"/>
              </a:rPr>
              <a:t> </a:t>
            </a:r>
            <a:r>
              <a:rPr lang="en-US" sz="1600" err="1">
                <a:cs typeface="Calibri"/>
              </a:rPr>
              <a:t>en</a:t>
            </a:r>
            <a:r>
              <a:rPr lang="en-US" sz="1600">
                <a:cs typeface="Calibri"/>
              </a:rPr>
              <a:t> </a:t>
            </a:r>
            <a:r>
              <a:rPr lang="en-US" sz="1600" err="1">
                <a:cs typeface="Calibri"/>
              </a:rPr>
              <a:t>réalité</a:t>
            </a:r>
            <a:r>
              <a:rPr lang="en-US" sz="1600">
                <a:cs typeface="Calibri"/>
              </a:rPr>
              <a:t>, </a:t>
            </a:r>
            <a:r>
              <a:rPr lang="en-US" sz="1600" err="1">
                <a:cs typeface="Calibri"/>
              </a:rPr>
              <a:t>si</a:t>
            </a:r>
            <a:r>
              <a:rPr lang="en-US" sz="1600">
                <a:cs typeface="Calibri"/>
              </a:rPr>
              <a:t> on </a:t>
            </a:r>
            <a:r>
              <a:rPr lang="en-US" sz="1600" err="1">
                <a:cs typeface="Calibri"/>
              </a:rPr>
              <a:t>leur</a:t>
            </a:r>
            <a:r>
              <a:rPr lang="en-US" sz="1600">
                <a:cs typeface="Calibri"/>
              </a:rPr>
              <a:t> </a:t>
            </a:r>
            <a:r>
              <a:rPr lang="en-US" sz="1600" err="1">
                <a:cs typeface="Calibri"/>
              </a:rPr>
              <a:t>demande</a:t>
            </a:r>
            <a:r>
              <a:rPr lang="en-US" sz="1600">
                <a:cs typeface="Calibri"/>
              </a:rPr>
              <a:t> de donner plus de </a:t>
            </a:r>
            <a:r>
              <a:rPr lang="en-US" sz="1600" err="1">
                <a:cs typeface="Calibri"/>
              </a:rPr>
              <a:t>détails</a:t>
            </a:r>
            <a:r>
              <a:rPr lang="en-US" sz="1600">
                <a:cs typeface="Calibri"/>
              </a:rPr>
              <a:t>, </a:t>
            </a:r>
            <a:r>
              <a:rPr lang="en-US" sz="1600" err="1">
                <a:cs typeface="Calibri"/>
              </a:rPr>
              <a:t>elles</a:t>
            </a:r>
            <a:r>
              <a:rPr lang="en-US" sz="1600">
                <a:cs typeface="Calibri"/>
              </a:rPr>
              <a:t> ne </a:t>
            </a:r>
            <a:r>
              <a:rPr lang="en-US" sz="1600" err="1">
                <a:cs typeface="Calibri"/>
              </a:rPr>
              <a:t>sauront</a:t>
            </a:r>
            <a:r>
              <a:rPr lang="en-US" sz="1600">
                <a:cs typeface="Calibri"/>
              </a:rPr>
              <a:t> pas. </a:t>
            </a:r>
            <a:endParaRPr lang="en-US" sz="1600"/>
          </a:p>
        </p:txBody>
      </p:sp>
      <p:sp>
        <p:nvSpPr>
          <p:cNvPr id="2" name="Étoile à 6 branches 1">
            <a:extLst>
              <a:ext uri="{FF2B5EF4-FFF2-40B4-BE49-F238E27FC236}">
                <a16:creationId xmlns:a16="http://schemas.microsoft.com/office/drawing/2014/main" id="{787988A5-8355-82BD-7909-E5AF75EFC3C7}"/>
              </a:ext>
            </a:extLst>
          </p:cNvPr>
          <p:cNvSpPr/>
          <p:nvPr/>
        </p:nvSpPr>
        <p:spPr>
          <a:xfrm>
            <a:off x="11973677" y="45554"/>
            <a:ext cx="186049" cy="188367"/>
          </a:xfrm>
          <a:prstGeom prst="star6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68300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>
            <a:extLst>
              <a:ext uri="{FF2B5EF4-FFF2-40B4-BE49-F238E27FC236}">
                <a16:creationId xmlns:a16="http://schemas.microsoft.com/office/drawing/2014/main" id="{EDA42301-8370-4449-B4B4-98814C5EDF52}"/>
              </a:ext>
            </a:extLst>
          </p:cNvPr>
          <p:cNvSpPr txBox="1"/>
          <p:nvPr/>
        </p:nvSpPr>
        <p:spPr>
          <a:xfrm>
            <a:off x="290935" y="196024"/>
            <a:ext cx="11661579" cy="715917"/>
          </a:xfrm>
          <a:prstGeom prst="rect">
            <a:avLst/>
          </a:prstGeom>
          <a:solidFill>
            <a:srgbClr val="5DB2E6"/>
          </a:solidFill>
        </p:spPr>
        <p:txBody>
          <a:bodyPr wrap="square" lIns="91440" tIns="45720" rIns="91440" bIns="45720" rtlCol="0" anchor="ctr" anchorCtr="0">
            <a:noAutofit/>
          </a:bodyPr>
          <a:lstStyle>
            <a:defPPr>
              <a:defRPr lang="fr-FR"/>
            </a:defPPr>
            <a:lvl1pPr>
              <a:defRPr sz="2400">
                <a:solidFill>
                  <a:srgbClr val="182545"/>
                </a:solidFill>
                <a:latin typeface="Montserrat" pitchFamily="2" charset="77"/>
              </a:defRPr>
            </a:lvl1pPr>
          </a:lstStyle>
          <a:p>
            <a:pPr algn="ctr"/>
            <a:r>
              <a:rPr lang="fr-BE">
                <a:solidFill>
                  <a:schemeClr val="bg1"/>
                </a:solidFill>
                <a:latin typeface="Arial"/>
                <a:cs typeface="Arial"/>
              </a:rPr>
              <a:t>Pour aller plus loin 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7FFE160B-2F96-E0EC-F947-D58E40302B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8223" y="3069079"/>
            <a:ext cx="2123658" cy="2123658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072DF645-F083-8C37-41B0-6ACE7C48BBEC}"/>
              </a:ext>
            </a:extLst>
          </p:cNvPr>
          <p:cNvSpPr txBox="1"/>
          <p:nvPr/>
        </p:nvSpPr>
        <p:spPr>
          <a:xfrm>
            <a:off x="623273" y="1667125"/>
            <a:ext cx="259355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BE" sz="1800" b="1"/>
              <a:t>Article du blog du LLL</a:t>
            </a:r>
            <a:endParaRPr lang="x-none" sz="1800" b="1">
              <a:hlinkClick r:id="rId5"/>
            </a:endParaRPr>
          </a:p>
          <a:p>
            <a:pPr algn="ctr"/>
            <a:endParaRPr lang="fr-FR" sz="1800"/>
          </a:p>
          <a:p>
            <a:pPr algn="ctr"/>
            <a:r>
              <a:rPr lang="fr-FR" sz="1800" err="1"/>
              <a:t>bit.ly</a:t>
            </a:r>
            <a:r>
              <a:rPr lang="fr-FR" sz="1800"/>
              <a:t>/</a:t>
            </a:r>
            <a:r>
              <a:rPr lang="fr-FR" sz="1800" err="1"/>
              <a:t>chatgpt-lll</a:t>
            </a:r>
            <a:r>
              <a:rPr lang="fr-FR" sz="1800"/>
              <a:t> </a:t>
            </a:r>
            <a:endParaRPr lang="fr-FR" sz="1800">
              <a:hlinkClick r:id="rId5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8608D335-DB5A-EB6D-86E2-D42A0437FDC2}"/>
              </a:ext>
            </a:extLst>
          </p:cNvPr>
          <p:cNvSpPr txBox="1"/>
          <p:nvPr/>
        </p:nvSpPr>
        <p:spPr>
          <a:xfrm>
            <a:off x="5173227" y="1730737"/>
            <a:ext cx="189699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800" b="1"/>
              <a:t>Mur </a:t>
            </a:r>
            <a:r>
              <a:rPr lang="fr-FR" sz="1800" b="1" err="1"/>
              <a:t>Padlet</a:t>
            </a:r>
            <a:r>
              <a:rPr lang="fr-FR" sz="1800" b="1"/>
              <a:t> du LLL</a:t>
            </a:r>
          </a:p>
          <a:p>
            <a:pPr algn="ctr"/>
            <a:endParaRPr lang="fr-FR"/>
          </a:p>
          <a:p>
            <a:pPr algn="ctr"/>
            <a:r>
              <a:rPr lang="fr-FR" err="1"/>
              <a:t>bit.ly</a:t>
            </a:r>
            <a:r>
              <a:rPr lang="fr-FR"/>
              <a:t>/</a:t>
            </a:r>
            <a:r>
              <a:rPr lang="fr-FR" err="1"/>
              <a:t>padlet-ia</a:t>
            </a:r>
            <a:endParaRPr lang="x-none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368B9A37-0399-1B32-FA6F-6F80AEB2A6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59895" y="3069079"/>
            <a:ext cx="2123658" cy="2123658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DDE0BD1-08A9-2421-B65D-524674299957}"/>
              </a:ext>
            </a:extLst>
          </p:cNvPr>
          <p:cNvSpPr txBox="1"/>
          <p:nvPr/>
        </p:nvSpPr>
        <p:spPr>
          <a:xfrm>
            <a:off x="8656090" y="1390126"/>
            <a:ext cx="295991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800" b="1" err="1"/>
              <a:t>ChatGPT</a:t>
            </a:r>
            <a:r>
              <a:rPr lang="fr-FR" sz="1800" b="1"/>
              <a:t> : </a:t>
            </a:r>
          </a:p>
          <a:p>
            <a:pPr algn="ctr"/>
            <a:r>
              <a:rPr lang="fr-FR" sz="1800" b="1"/>
              <a:t>Menace ou opportunité pour</a:t>
            </a:r>
          </a:p>
          <a:p>
            <a:pPr algn="ctr"/>
            <a:r>
              <a:rPr lang="fr-FR" sz="1800" b="1"/>
              <a:t>l’enseignement supérieur </a:t>
            </a:r>
          </a:p>
          <a:p>
            <a:pPr algn="ctr"/>
            <a:endParaRPr lang="fr-FR" sz="1800" b="1"/>
          </a:p>
          <a:p>
            <a:pPr algn="ctr"/>
            <a:r>
              <a:rPr lang="x-none"/>
              <a:t> </a:t>
            </a:r>
            <a:r>
              <a:rPr lang="fr-FR"/>
              <a:t>https://</a:t>
            </a:r>
            <a:r>
              <a:rPr lang="fr-FR" err="1"/>
              <a:t>bit.ly</a:t>
            </a:r>
            <a:r>
              <a:rPr lang="fr-FR"/>
              <a:t>/</a:t>
            </a:r>
            <a:r>
              <a:rPr lang="fr-FR" err="1"/>
              <a:t>oer</a:t>
            </a:r>
            <a:r>
              <a:rPr lang="fr-FR"/>
              <a:t>-un</a:t>
            </a:r>
            <a:endParaRPr lang="x-none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D373A5DC-F9D3-751D-871B-6C10A9972C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74218" y="3069078"/>
            <a:ext cx="2123659" cy="212365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04540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>
            <a:extLst>
              <a:ext uri="{FF2B5EF4-FFF2-40B4-BE49-F238E27FC236}">
                <a16:creationId xmlns:a16="http://schemas.microsoft.com/office/drawing/2014/main" id="{EDA42301-8370-4449-B4B4-98814C5EDF52}"/>
              </a:ext>
            </a:extLst>
          </p:cNvPr>
          <p:cNvSpPr txBox="1"/>
          <p:nvPr/>
        </p:nvSpPr>
        <p:spPr>
          <a:xfrm>
            <a:off x="290935" y="196024"/>
            <a:ext cx="11661579" cy="715917"/>
          </a:xfrm>
          <a:prstGeom prst="rect">
            <a:avLst/>
          </a:prstGeom>
          <a:solidFill>
            <a:srgbClr val="5DB2E6"/>
          </a:solidFill>
        </p:spPr>
        <p:txBody>
          <a:bodyPr wrap="square" lIns="91440" tIns="45720" rIns="91440" bIns="45720" rtlCol="0" anchor="ctr" anchorCtr="0">
            <a:noAutofit/>
          </a:bodyPr>
          <a:lstStyle>
            <a:defPPr>
              <a:defRPr lang="fr-FR"/>
            </a:defPPr>
            <a:lvl1pPr>
              <a:defRPr sz="2400">
                <a:solidFill>
                  <a:srgbClr val="182545"/>
                </a:solidFill>
                <a:latin typeface="Montserrat" pitchFamily="2" charset="77"/>
              </a:defRPr>
            </a:lvl1pPr>
          </a:lstStyle>
          <a:p>
            <a:pPr algn="ctr"/>
            <a:r>
              <a:rPr lang="fr-BE">
                <a:solidFill>
                  <a:schemeClr val="bg1"/>
                </a:solidFill>
                <a:latin typeface="Arial"/>
                <a:cs typeface="Arial"/>
              </a:rPr>
              <a:t>Pour aller plus loin 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675862" y="1431235"/>
            <a:ext cx="40216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/>
              <a:t>Nous </a:t>
            </a:r>
            <a:r>
              <a:rPr lang="en-GB" sz="2800" err="1"/>
              <a:t>restons</a:t>
            </a:r>
            <a:r>
              <a:rPr lang="en-GB" sz="2800"/>
              <a:t> </a:t>
            </a:r>
            <a:r>
              <a:rPr lang="en-GB" sz="2800" err="1"/>
              <a:t>disponibles</a:t>
            </a:r>
            <a:r>
              <a:rPr lang="en-GB" sz="2800"/>
              <a:t> !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3949148" y="2570922"/>
            <a:ext cx="507639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hlinkClick r:id="rId4"/>
              </a:rPr>
              <a:t>Martin.biot@uclouvain.be</a:t>
            </a:r>
            <a:endParaRPr lang="en-GB" sz="2400" dirty="0"/>
          </a:p>
          <a:p>
            <a:endParaRPr lang="en-GB" sz="2400" dirty="0"/>
          </a:p>
          <a:p>
            <a:r>
              <a:rPr lang="en-GB" sz="2400" dirty="0">
                <a:hlinkClick r:id="rId5"/>
              </a:rPr>
              <a:t>Nathalie.Kruyts@uclouvain.be</a:t>
            </a:r>
            <a:endParaRPr lang="en-GB" sz="2400" dirty="0"/>
          </a:p>
          <a:p>
            <a:endParaRPr lang="en-GB" sz="2400" dirty="0"/>
          </a:p>
          <a:p>
            <a:r>
              <a:rPr lang="en-GB" sz="2400" dirty="0">
                <a:hlinkClick r:id="rId6"/>
              </a:rPr>
              <a:t>pascal.vangrunderbeeck@uclouvain.be</a:t>
            </a:r>
            <a:endParaRPr lang="en-GB" sz="2400" dirty="0"/>
          </a:p>
          <a:p>
            <a:endParaRPr lang="en-GB" sz="240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924" y="5840677"/>
            <a:ext cx="1117600" cy="393700"/>
          </a:xfrm>
          <a:prstGeom prst="rect">
            <a:avLst/>
          </a:prstGeom>
        </p:spPr>
      </p:pic>
      <p:sp>
        <p:nvSpPr>
          <p:cNvPr id="4" name="Étoile à 6 branches 3">
            <a:extLst>
              <a:ext uri="{FF2B5EF4-FFF2-40B4-BE49-F238E27FC236}">
                <a16:creationId xmlns:a16="http://schemas.microsoft.com/office/drawing/2014/main" id="{901A33BC-1B09-E223-AC18-ED3F53D082A9}"/>
              </a:ext>
            </a:extLst>
          </p:cNvPr>
          <p:cNvSpPr/>
          <p:nvPr/>
        </p:nvSpPr>
        <p:spPr>
          <a:xfrm>
            <a:off x="489813" y="5746493"/>
            <a:ext cx="186049" cy="188367"/>
          </a:xfrm>
          <a:prstGeom prst="star6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6D93730-15E5-C626-6F79-F7B911411035}"/>
              </a:ext>
            </a:extLst>
          </p:cNvPr>
          <p:cNvSpPr txBox="1"/>
          <p:nvPr/>
        </p:nvSpPr>
        <p:spPr>
          <a:xfrm>
            <a:off x="675862" y="5656010"/>
            <a:ext cx="313234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/>
              <a:t>Slides issus du module du 13/03 (V. </a:t>
            </a:r>
            <a:r>
              <a:rPr lang="fr-FR" sz="1100" dirty="0" err="1"/>
              <a:t>Renson</a:t>
            </a:r>
            <a:r>
              <a:rPr lang="fr-FR" sz="1100" dirty="0"/>
              <a:t>, C. </a:t>
            </a:r>
            <a:r>
              <a:rPr lang="fr-FR" sz="1100" dirty="0" err="1"/>
              <a:t>Mathelart</a:t>
            </a:r>
            <a:r>
              <a:rPr lang="fr-FR" sz="1100" dirty="0"/>
              <a:t>, E. </a:t>
            </a:r>
            <a:r>
              <a:rPr lang="fr-FR" sz="1100" dirty="0" err="1"/>
              <a:t>Malcourant</a:t>
            </a:r>
            <a:r>
              <a:rPr lang="fr-FR" sz="1100" dirty="0"/>
              <a:t> &amp; P. </a:t>
            </a:r>
            <a:r>
              <a:rPr lang="fr-FR" sz="1100" dirty="0" err="1"/>
              <a:t>Vangrunderbeeck</a:t>
            </a:r>
            <a:endParaRPr lang="fr-FR" sz="11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54067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>
            <a:extLst>
              <a:ext uri="{FF2B5EF4-FFF2-40B4-BE49-F238E27FC236}">
                <a16:creationId xmlns:a16="http://schemas.microsoft.com/office/drawing/2014/main" id="{EDA42301-8370-4449-B4B4-98814C5EDF52}"/>
              </a:ext>
            </a:extLst>
          </p:cNvPr>
          <p:cNvSpPr txBox="1"/>
          <p:nvPr/>
        </p:nvSpPr>
        <p:spPr>
          <a:xfrm>
            <a:off x="290935" y="196024"/>
            <a:ext cx="11661579" cy="715917"/>
          </a:xfrm>
          <a:prstGeom prst="rect">
            <a:avLst/>
          </a:prstGeom>
          <a:solidFill>
            <a:srgbClr val="5DB2E6"/>
          </a:solidFill>
        </p:spPr>
        <p:txBody>
          <a:bodyPr wrap="square" lIns="91440" tIns="45720" rIns="91440" bIns="45720" rtlCol="0" anchor="ctr" anchorCtr="0">
            <a:noAutofit/>
          </a:bodyPr>
          <a:lstStyle>
            <a:defPPr>
              <a:defRPr lang="fr-FR"/>
            </a:defPPr>
            <a:lvl1pPr>
              <a:defRPr sz="2400">
                <a:solidFill>
                  <a:srgbClr val="182545"/>
                </a:solidFill>
                <a:latin typeface="Montserrat" pitchFamily="2" charset="77"/>
              </a:defRPr>
            </a:lvl1pPr>
          </a:lstStyle>
          <a:p>
            <a:pPr algn="ctr"/>
            <a:r>
              <a:rPr lang="fr-BE">
                <a:solidFill>
                  <a:schemeClr val="bg1"/>
                </a:solidFill>
                <a:latin typeface="Arial"/>
                <a:cs typeface="Arial"/>
              </a:rPr>
              <a:t>2. Différents cas d’usage</a:t>
            </a:r>
          </a:p>
        </p:txBody>
      </p:sp>
      <p:pic>
        <p:nvPicPr>
          <p:cNvPr id="6" name="Picture 8" descr="Neues Produkt von DeepL: DeepL Write, der KI-Schreibassistent – UEPO.de">
            <a:extLst>
              <a:ext uri="{FF2B5EF4-FFF2-40B4-BE49-F238E27FC236}">
                <a16:creationId xmlns:a16="http://schemas.microsoft.com/office/drawing/2014/main" id="{BDF2D067-C69D-181F-81C5-6CD889BFF3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52" t="32589" r="12907" b="34728"/>
          <a:stretch/>
        </p:blipFill>
        <p:spPr bwMode="auto">
          <a:xfrm>
            <a:off x="6336515" y="4476209"/>
            <a:ext cx="4728873" cy="1124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89F76284-EF1E-396D-09E0-8A0BE3E0D16F}"/>
              </a:ext>
            </a:extLst>
          </p:cNvPr>
          <p:cNvSpPr txBox="1"/>
          <p:nvPr/>
        </p:nvSpPr>
        <p:spPr>
          <a:xfrm>
            <a:off x="853599" y="1135106"/>
            <a:ext cx="2991676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>
                <a:cs typeface="Calibri"/>
              </a:rPr>
              <a:t>IA &amp; </a:t>
            </a:r>
            <a:r>
              <a:rPr lang="en-US" sz="3200" err="1">
                <a:ea typeface="+mj-ea"/>
                <a:cs typeface="Calibri Light"/>
              </a:rPr>
              <a:t>langues</a:t>
            </a:r>
            <a:endParaRPr lang="en-US" sz="3200">
              <a:ea typeface="+mj-ea"/>
              <a:cs typeface="Calibri Light"/>
            </a:endParaRPr>
          </a:p>
        </p:txBody>
      </p:sp>
      <p:pic>
        <p:nvPicPr>
          <p:cNvPr id="9" name="Picture 4" descr="DeepL ist der Geheimtipp für deine Übersetzungen – anb030">
            <a:extLst>
              <a:ext uri="{FF2B5EF4-FFF2-40B4-BE49-F238E27FC236}">
                <a16:creationId xmlns:a16="http://schemas.microsoft.com/office/drawing/2014/main" id="{875C1662-C286-18A5-0635-AD9BE599FC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2658" y="1719881"/>
            <a:ext cx="4786197" cy="1852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Générer du contenu automatique et gratuit avec Deepl Traduction">
            <a:extLst>
              <a:ext uri="{FF2B5EF4-FFF2-40B4-BE49-F238E27FC236}">
                <a16:creationId xmlns:a16="http://schemas.microsoft.com/office/drawing/2014/main" id="{7C59B1D4-9497-569E-1DDF-84D4703944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378" y="4106306"/>
            <a:ext cx="3752476" cy="1905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Flèche vers le bas 11">
            <a:extLst>
              <a:ext uri="{FF2B5EF4-FFF2-40B4-BE49-F238E27FC236}">
                <a16:creationId xmlns:a16="http://schemas.microsoft.com/office/drawing/2014/main" id="{566B19E0-2554-8F07-5BDE-0293B0C26F2C}"/>
              </a:ext>
            </a:extLst>
          </p:cNvPr>
          <p:cNvSpPr/>
          <p:nvPr/>
        </p:nvSpPr>
        <p:spPr>
          <a:xfrm rot="2021663">
            <a:off x="3381352" y="3135805"/>
            <a:ext cx="927847" cy="1613647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3" name="Flèche vers le bas 12">
            <a:extLst>
              <a:ext uri="{FF2B5EF4-FFF2-40B4-BE49-F238E27FC236}">
                <a16:creationId xmlns:a16="http://schemas.microsoft.com/office/drawing/2014/main" id="{5559E5BD-5232-95AF-D401-75EC3A741EE8}"/>
              </a:ext>
            </a:extLst>
          </p:cNvPr>
          <p:cNvSpPr/>
          <p:nvPr/>
        </p:nvSpPr>
        <p:spPr>
          <a:xfrm rot="19394903">
            <a:off x="7983206" y="3131197"/>
            <a:ext cx="927847" cy="1613647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" name="Étoile à 6 branches 1">
            <a:extLst>
              <a:ext uri="{FF2B5EF4-FFF2-40B4-BE49-F238E27FC236}">
                <a16:creationId xmlns:a16="http://schemas.microsoft.com/office/drawing/2014/main" id="{EEFCE090-C9D8-325F-D06B-1575BC0AAEE7}"/>
              </a:ext>
            </a:extLst>
          </p:cNvPr>
          <p:cNvSpPr/>
          <p:nvPr/>
        </p:nvSpPr>
        <p:spPr>
          <a:xfrm>
            <a:off x="11973677" y="45554"/>
            <a:ext cx="186049" cy="188367"/>
          </a:xfrm>
          <a:prstGeom prst="star6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8473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>
            <a:extLst>
              <a:ext uri="{FF2B5EF4-FFF2-40B4-BE49-F238E27FC236}">
                <a16:creationId xmlns:a16="http://schemas.microsoft.com/office/drawing/2014/main" id="{EDA42301-8370-4449-B4B4-98814C5EDF52}"/>
              </a:ext>
            </a:extLst>
          </p:cNvPr>
          <p:cNvSpPr txBox="1"/>
          <p:nvPr/>
        </p:nvSpPr>
        <p:spPr>
          <a:xfrm>
            <a:off x="290935" y="196024"/>
            <a:ext cx="11661579" cy="715917"/>
          </a:xfrm>
          <a:prstGeom prst="rect">
            <a:avLst/>
          </a:prstGeom>
          <a:solidFill>
            <a:srgbClr val="5DB2E6"/>
          </a:solidFill>
        </p:spPr>
        <p:txBody>
          <a:bodyPr wrap="square" lIns="91440" tIns="45720" rIns="91440" bIns="45720" rtlCol="0" anchor="ctr" anchorCtr="0">
            <a:noAutofit/>
          </a:bodyPr>
          <a:lstStyle>
            <a:defPPr>
              <a:defRPr lang="fr-FR"/>
            </a:defPPr>
            <a:lvl1pPr>
              <a:defRPr sz="2400">
                <a:solidFill>
                  <a:srgbClr val="182545"/>
                </a:solidFill>
                <a:latin typeface="Montserrat" pitchFamily="2" charset="77"/>
              </a:defRPr>
            </a:lvl1pPr>
          </a:lstStyle>
          <a:p>
            <a:pPr algn="ctr"/>
            <a:r>
              <a:rPr lang="fr-BE">
                <a:solidFill>
                  <a:schemeClr val="bg1"/>
                </a:solidFill>
                <a:latin typeface="Arial"/>
                <a:cs typeface="Arial"/>
              </a:rPr>
              <a:t>2. Différents cas d’usage</a:t>
            </a:r>
          </a:p>
        </p:txBody>
      </p:sp>
      <p:sp>
        <p:nvSpPr>
          <p:cNvPr id="14" name="TextBox 3">
            <a:extLst>
              <a:ext uri="{FF2B5EF4-FFF2-40B4-BE49-F238E27FC236}">
                <a16:creationId xmlns:a16="http://schemas.microsoft.com/office/drawing/2014/main" id="{89F76284-EF1E-396D-09E0-8A0BE3E0D16F}"/>
              </a:ext>
            </a:extLst>
          </p:cNvPr>
          <p:cNvSpPr txBox="1"/>
          <p:nvPr/>
        </p:nvSpPr>
        <p:spPr>
          <a:xfrm>
            <a:off x="866851" y="1055593"/>
            <a:ext cx="2991676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>
                <a:cs typeface="Calibri"/>
              </a:rPr>
              <a:t>IA &amp; </a:t>
            </a:r>
            <a:r>
              <a:rPr lang="en-US" sz="3200" err="1">
                <a:ea typeface="+mj-ea"/>
                <a:cs typeface="Calibri Light"/>
              </a:rPr>
              <a:t>voix</a:t>
            </a:r>
            <a:endParaRPr lang="en-US" sz="3200">
              <a:ea typeface="+mj-ea"/>
              <a:cs typeface="Calibri Light"/>
            </a:endParaRPr>
          </a:p>
        </p:txBody>
      </p:sp>
      <p:pic>
        <p:nvPicPr>
          <p:cNvPr id="15" name="Image 14">
            <a:hlinkClick r:id="rId4"/>
            <a:extLst>
              <a:ext uri="{FF2B5EF4-FFF2-40B4-BE49-F238E27FC236}">
                <a16:creationId xmlns:a16="http://schemas.microsoft.com/office/drawing/2014/main" id="{76752935-83D3-EAD0-0464-F86C0578CD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8471" y="1779950"/>
            <a:ext cx="9621076" cy="4546222"/>
          </a:xfrm>
          <a:prstGeom prst="rect">
            <a:avLst/>
          </a:prstGeom>
        </p:spPr>
      </p:pic>
      <p:sp>
        <p:nvSpPr>
          <p:cNvPr id="2" name="Étoile à 6 branches 1">
            <a:extLst>
              <a:ext uri="{FF2B5EF4-FFF2-40B4-BE49-F238E27FC236}">
                <a16:creationId xmlns:a16="http://schemas.microsoft.com/office/drawing/2014/main" id="{DCCBCF22-4C9B-F7A1-AE7C-447436FCCCDC}"/>
              </a:ext>
            </a:extLst>
          </p:cNvPr>
          <p:cNvSpPr/>
          <p:nvPr/>
        </p:nvSpPr>
        <p:spPr>
          <a:xfrm>
            <a:off x="11973677" y="45554"/>
            <a:ext cx="186049" cy="188367"/>
          </a:xfrm>
          <a:prstGeom prst="star6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64896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>
            <a:extLst>
              <a:ext uri="{FF2B5EF4-FFF2-40B4-BE49-F238E27FC236}">
                <a16:creationId xmlns:a16="http://schemas.microsoft.com/office/drawing/2014/main" id="{EDA42301-8370-4449-B4B4-98814C5EDF52}"/>
              </a:ext>
            </a:extLst>
          </p:cNvPr>
          <p:cNvSpPr txBox="1"/>
          <p:nvPr/>
        </p:nvSpPr>
        <p:spPr>
          <a:xfrm>
            <a:off x="290935" y="196024"/>
            <a:ext cx="11661579" cy="715917"/>
          </a:xfrm>
          <a:prstGeom prst="rect">
            <a:avLst/>
          </a:prstGeom>
          <a:solidFill>
            <a:srgbClr val="5DB2E6"/>
          </a:solidFill>
        </p:spPr>
        <p:txBody>
          <a:bodyPr wrap="square" lIns="91440" tIns="45720" rIns="91440" bIns="45720" rtlCol="0" anchor="ctr" anchorCtr="0">
            <a:noAutofit/>
          </a:bodyPr>
          <a:lstStyle>
            <a:defPPr>
              <a:defRPr lang="fr-FR"/>
            </a:defPPr>
            <a:lvl1pPr>
              <a:defRPr sz="2400">
                <a:solidFill>
                  <a:srgbClr val="182545"/>
                </a:solidFill>
                <a:latin typeface="Montserrat" pitchFamily="2" charset="77"/>
              </a:defRPr>
            </a:lvl1pPr>
          </a:lstStyle>
          <a:p>
            <a:pPr algn="ctr"/>
            <a:r>
              <a:rPr lang="fr-BE">
                <a:solidFill>
                  <a:schemeClr val="bg1"/>
                </a:solidFill>
                <a:latin typeface="Arial"/>
                <a:cs typeface="Arial"/>
              </a:rPr>
              <a:t>2. Différents cas d’usage</a:t>
            </a:r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89F76284-EF1E-396D-09E0-8A0BE3E0D16F}"/>
              </a:ext>
            </a:extLst>
          </p:cNvPr>
          <p:cNvSpPr txBox="1"/>
          <p:nvPr/>
        </p:nvSpPr>
        <p:spPr>
          <a:xfrm>
            <a:off x="707825" y="1143588"/>
            <a:ext cx="2991676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>
                <a:cs typeface="Calibri"/>
              </a:rPr>
              <a:t>IA &amp; </a:t>
            </a:r>
            <a:r>
              <a:rPr lang="en-US" sz="3200" err="1">
                <a:ea typeface="+mj-ea"/>
                <a:cs typeface="Calibri Light"/>
              </a:rPr>
              <a:t>voix</a:t>
            </a:r>
            <a:endParaRPr lang="en-US" sz="3200">
              <a:ea typeface="+mj-ea"/>
              <a:cs typeface="Calibri Light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38BAEC2-BD65-7442-EEE1-9BA08162D08E}"/>
              </a:ext>
            </a:extLst>
          </p:cNvPr>
          <p:cNvSpPr txBox="1"/>
          <p:nvPr/>
        </p:nvSpPr>
        <p:spPr>
          <a:xfrm>
            <a:off x="2809446" y="6002054"/>
            <a:ext cx="70227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b="0" i="0" u="none" strike="noStrike">
                <a:solidFill>
                  <a:srgbClr val="1D1D1D"/>
                </a:solidFill>
                <a:effectLst/>
                <a:latin typeface="Calibri" panose="020F0502020204030204" pitchFamily="34" charset="0"/>
              </a:rPr>
              <a:t>https://</a:t>
            </a:r>
            <a:r>
              <a:rPr lang="fr-FR" b="0" i="0" u="none" strike="noStrike" err="1">
                <a:solidFill>
                  <a:srgbClr val="1D1D1D"/>
                </a:solidFill>
                <a:effectLst/>
                <a:latin typeface="Calibri" panose="020F0502020204030204" pitchFamily="34" charset="0"/>
              </a:rPr>
              <a:t>app.cleanvoice.ai</a:t>
            </a:r>
            <a:r>
              <a:rPr lang="fr-FR" b="0" i="0" u="none" strike="noStrike">
                <a:solidFill>
                  <a:srgbClr val="1D1D1D"/>
                </a:solidFill>
                <a:effectLst/>
                <a:latin typeface="Calibri" panose="020F0502020204030204" pitchFamily="34" charset="0"/>
              </a:rPr>
              <a:t>/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68CE005-4B40-A902-7677-1FFB8297A2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2801" y="1435976"/>
            <a:ext cx="6096015" cy="4386157"/>
          </a:xfrm>
          <a:prstGeom prst="rect">
            <a:avLst/>
          </a:prstGeom>
        </p:spPr>
      </p:pic>
      <p:sp>
        <p:nvSpPr>
          <p:cNvPr id="2" name="Étoile à 6 branches 1">
            <a:extLst>
              <a:ext uri="{FF2B5EF4-FFF2-40B4-BE49-F238E27FC236}">
                <a16:creationId xmlns:a16="http://schemas.microsoft.com/office/drawing/2014/main" id="{48844144-E8A3-4891-1CAA-6779723B25D4}"/>
              </a:ext>
            </a:extLst>
          </p:cNvPr>
          <p:cNvSpPr/>
          <p:nvPr/>
        </p:nvSpPr>
        <p:spPr>
          <a:xfrm>
            <a:off x="11973677" y="45554"/>
            <a:ext cx="186049" cy="188367"/>
          </a:xfrm>
          <a:prstGeom prst="star6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97998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>
            <a:extLst>
              <a:ext uri="{FF2B5EF4-FFF2-40B4-BE49-F238E27FC236}">
                <a16:creationId xmlns:a16="http://schemas.microsoft.com/office/drawing/2014/main" id="{EDA42301-8370-4449-B4B4-98814C5EDF52}"/>
              </a:ext>
            </a:extLst>
          </p:cNvPr>
          <p:cNvSpPr txBox="1"/>
          <p:nvPr/>
        </p:nvSpPr>
        <p:spPr>
          <a:xfrm>
            <a:off x="290935" y="196024"/>
            <a:ext cx="11661579" cy="715917"/>
          </a:xfrm>
          <a:prstGeom prst="rect">
            <a:avLst/>
          </a:prstGeom>
          <a:solidFill>
            <a:srgbClr val="5DB2E6"/>
          </a:solidFill>
        </p:spPr>
        <p:txBody>
          <a:bodyPr wrap="square" lIns="91440" tIns="45720" rIns="91440" bIns="45720" rtlCol="0" anchor="ctr" anchorCtr="0">
            <a:noAutofit/>
          </a:bodyPr>
          <a:lstStyle>
            <a:defPPr>
              <a:defRPr lang="fr-FR"/>
            </a:defPPr>
            <a:lvl1pPr>
              <a:defRPr sz="2400">
                <a:solidFill>
                  <a:srgbClr val="182545"/>
                </a:solidFill>
                <a:latin typeface="Montserrat" pitchFamily="2" charset="77"/>
              </a:defRPr>
            </a:lvl1pPr>
          </a:lstStyle>
          <a:p>
            <a:pPr algn="ctr"/>
            <a:r>
              <a:rPr lang="fr-BE">
                <a:solidFill>
                  <a:schemeClr val="bg1"/>
                </a:solidFill>
                <a:latin typeface="Arial"/>
                <a:cs typeface="Arial"/>
              </a:rPr>
              <a:t>2. Différents cas d’usage</a:t>
            </a:r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89F76284-EF1E-396D-09E0-8A0BE3E0D16F}"/>
              </a:ext>
            </a:extLst>
          </p:cNvPr>
          <p:cNvSpPr txBox="1"/>
          <p:nvPr/>
        </p:nvSpPr>
        <p:spPr>
          <a:xfrm>
            <a:off x="628312" y="969519"/>
            <a:ext cx="2991676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>
                <a:cs typeface="Calibri"/>
              </a:rPr>
              <a:t>IA &amp; </a:t>
            </a:r>
            <a:r>
              <a:rPr lang="en-US" sz="3200" err="1">
                <a:ea typeface="+mj-ea"/>
                <a:cs typeface="Calibri Light"/>
              </a:rPr>
              <a:t>voix</a:t>
            </a:r>
            <a:endParaRPr lang="en-US" sz="3200">
              <a:ea typeface="+mj-ea"/>
              <a:cs typeface="Calibri Light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38BAEC2-BD65-7442-EEE1-9BA08162D08E}"/>
              </a:ext>
            </a:extLst>
          </p:cNvPr>
          <p:cNvSpPr txBox="1"/>
          <p:nvPr/>
        </p:nvSpPr>
        <p:spPr>
          <a:xfrm>
            <a:off x="2809446" y="6002054"/>
            <a:ext cx="70227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b="0" i="0" u="none" strike="noStrike">
                <a:solidFill>
                  <a:srgbClr val="1D1D1D"/>
                </a:solidFill>
                <a:effectLst/>
                <a:latin typeface="Calibri" panose="020F0502020204030204" pitchFamily="34" charset="0"/>
              </a:rPr>
              <a:t>https://</a:t>
            </a:r>
            <a:r>
              <a:rPr lang="fr-FR" b="0" i="0" u="none" strike="noStrike" err="1">
                <a:solidFill>
                  <a:srgbClr val="1D1D1D"/>
                </a:solidFill>
                <a:effectLst/>
                <a:latin typeface="Calibri" panose="020F0502020204030204" pitchFamily="34" charset="0"/>
              </a:rPr>
              <a:t>podcastle.ai</a:t>
            </a:r>
            <a:r>
              <a:rPr lang="fr-FR" b="0" i="0" u="none" strike="noStrike">
                <a:solidFill>
                  <a:srgbClr val="1D1D1D"/>
                </a:solidFill>
                <a:effectLst/>
                <a:latin typeface="Calibri" panose="020F0502020204030204" pitchFamily="34" charset="0"/>
              </a:rPr>
              <a:t>/</a:t>
            </a:r>
            <a:r>
              <a:rPr lang="fr-FR" b="0" i="0" u="none" strike="noStrike" err="1">
                <a:solidFill>
                  <a:srgbClr val="1D1D1D"/>
                </a:solidFill>
                <a:effectLst/>
                <a:latin typeface="Calibri" panose="020F0502020204030204" pitchFamily="34" charset="0"/>
              </a:rPr>
              <a:t>usecase</a:t>
            </a:r>
            <a:r>
              <a:rPr lang="fr-FR" b="0" i="0" u="none" strike="noStrike">
                <a:solidFill>
                  <a:srgbClr val="1D1D1D"/>
                </a:solidFill>
                <a:effectLst/>
                <a:latin typeface="Calibri" panose="020F0502020204030204" pitchFamily="34" charset="0"/>
              </a:rPr>
              <a:t>/podcasts</a:t>
            </a:r>
          </a:p>
        </p:txBody>
      </p:sp>
      <p:pic>
        <p:nvPicPr>
          <p:cNvPr id="11" name="Image 10" descr="Une image contenant texte&#10;&#10;Description générée automatiquement">
            <a:extLst>
              <a:ext uri="{FF2B5EF4-FFF2-40B4-BE49-F238E27FC236}">
                <a16:creationId xmlns:a16="http://schemas.microsoft.com/office/drawing/2014/main" id="{B5BB9EA8-D16E-DFEF-91E5-DE2D47CD47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9070" y="1611873"/>
            <a:ext cx="8688932" cy="4134249"/>
          </a:xfrm>
          <a:prstGeom prst="rect">
            <a:avLst/>
          </a:prstGeom>
        </p:spPr>
      </p:pic>
      <p:sp>
        <p:nvSpPr>
          <p:cNvPr id="2" name="Étoile à 6 branches 1">
            <a:extLst>
              <a:ext uri="{FF2B5EF4-FFF2-40B4-BE49-F238E27FC236}">
                <a16:creationId xmlns:a16="http://schemas.microsoft.com/office/drawing/2014/main" id="{60A0C142-1256-0D6C-920D-7D5697E026D0}"/>
              </a:ext>
            </a:extLst>
          </p:cNvPr>
          <p:cNvSpPr/>
          <p:nvPr/>
        </p:nvSpPr>
        <p:spPr>
          <a:xfrm>
            <a:off x="11973677" y="45554"/>
            <a:ext cx="186049" cy="188367"/>
          </a:xfrm>
          <a:prstGeom prst="star6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7379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>
            <a:extLst>
              <a:ext uri="{FF2B5EF4-FFF2-40B4-BE49-F238E27FC236}">
                <a16:creationId xmlns:a16="http://schemas.microsoft.com/office/drawing/2014/main" id="{EDA42301-8370-4449-B4B4-98814C5EDF52}"/>
              </a:ext>
            </a:extLst>
          </p:cNvPr>
          <p:cNvSpPr txBox="1"/>
          <p:nvPr/>
        </p:nvSpPr>
        <p:spPr>
          <a:xfrm>
            <a:off x="290935" y="196024"/>
            <a:ext cx="11661579" cy="715917"/>
          </a:xfrm>
          <a:prstGeom prst="rect">
            <a:avLst/>
          </a:prstGeom>
          <a:solidFill>
            <a:srgbClr val="5DB2E6"/>
          </a:solidFill>
        </p:spPr>
        <p:txBody>
          <a:bodyPr wrap="square" lIns="91440" tIns="45720" rIns="91440" bIns="45720" rtlCol="0" anchor="ctr" anchorCtr="0">
            <a:noAutofit/>
          </a:bodyPr>
          <a:lstStyle>
            <a:defPPr>
              <a:defRPr lang="fr-FR"/>
            </a:defPPr>
            <a:lvl1pPr>
              <a:defRPr sz="2400">
                <a:solidFill>
                  <a:srgbClr val="182545"/>
                </a:solidFill>
                <a:latin typeface="Montserrat" pitchFamily="2" charset="77"/>
              </a:defRPr>
            </a:lvl1pPr>
          </a:lstStyle>
          <a:p>
            <a:pPr algn="ctr"/>
            <a:r>
              <a:rPr lang="fr-BE">
                <a:solidFill>
                  <a:schemeClr val="bg1"/>
                </a:solidFill>
                <a:latin typeface="Arial"/>
                <a:cs typeface="Arial"/>
              </a:rPr>
              <a:t>2. Différents cas d’usage</a:t>
            </a:r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89F76284-EF1E-396D-09E0-8A0BE3E0D16F}"/>
              </a:ext>
            </a:extLst>
          </p:cNvPr>
          <p:cNvSpPr txBox="1"/>
          <p:nvPr/>
        </p:nvSpPr>
        <p:spPr>
          <a:xfrm>
            <a:off x="416277" y="1029531"/>
            <a:ext cx="486752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>
                <a:cs typeface="Calibri"/>
              </a:rPr>
              <a:t>IA &amp; </a:t>
            </a:r>
            <a:r>
              <a:rPr lang="en-US" sz="3200" err="1">
                <a:cs typeface="Calibri"/>
              </a:rPr>
              <a:t>évaluation</a:t>
            </a:r>
            <a:endParaRPr lang="en-US" sz="3200">
              <a:ea typeface="+mj-ea"/>
              <a:cs typeface="Calibri Light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0EE0365-A955-C876-C1FF-8210687B53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8242" y="1887368"/>
            <a:ext cx="8489185" cy="4395457"/>
          </a:xfrm>
          <a:prstGeom prst="rect">
            <a:avLst/>
          </a:prstGeom>
        </p:spPr>
      </p:pic>
      <p:sp>
        <p:nvSpPr>
          <p:cNvPr id="2" name="Étoile à 6 branches 1">
            <a:extLst>
              <a:ext uri="{FF2B5EF4-FFF2-40B4-BE49-F238E27FC236}">
                <a16:creationId xmlns:a16="http://schemas.microsoft.com/office/drawing/2014/main" id="{16291297-3F7E-9A54-8E2F-E25A302B831A}"/>
              </a:ext>
            </a:extLst>
          </p:cNvPr>
          <p:cNvSpPr/>
          <p:nvPr/>
        </p:nvSpPr>
        <p:spPr>
          <a:xfrm>
            <a:off x="11973677" y="45554"/>
            <a:ext cx="186049" cy="188367"/>
          </a:xfrm>
          <a:prstGeom prst="star6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84809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>
            <a:extLst>
              <a:ext uri="{FF2B5EF4-FFF2-40B4-BE49-F238E27FC236}">
                <a16:creationId xmlns:a16="http://schemas.microsoft.com/office/drawing/2014/main" id="{2FFC7395-71D7-01AA-C3F6-8B151D90DC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2898" y="972850"/>
            <a:ext cx="4569948" cy="5106087"/>
          </a:xfrm>
          <a:prstGeom prst="rect">
            <a:avLst/>
          </a:prstGeom>
          <a:effectLst/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DB342124-3051-4296-D0B6-28E77F1AD559}"/>
              </a:ext>
            </a:extLst>
          </p:cNvPr>
          <p:cNvSpPr txBox="1">
            <a:spLocks/>
          </p:cNvSpPr>
          <p:nvPr/>
        </p:nvSpPr>
        <p:spPr>
          <a:xfrm>
            <a:off x="290935" y="1258902"/>
            <a:ext cx="6008914" cy="68404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>
                <a:latin typeface="Calibri" charset="0"/>
                <a:ea typeface="Calibri" charset="0"/>
                <a:cs typeface="Calibri" charset="0"/>
              </a:rPr>
              <a:t>Des </a:t>
            </a:r>
            <a:r>
              <a:rPr lang="en-US" sz="2800" err="1">
                <a:latin typeface="Calibri" charset="0"/>
                <a:ea typeface="Calibri" charset="0"/>
                <a:cs typeface="Calibri" charset="0"/>
              </a:rPr>
              <a:t>réseaux</a:t>
            </a:r>
            <a:r>
              <a:rPr lang="en-US" sz="2800">
                <a:latin typeface="Calibri" charset="0"/>
                <a:ea typeface="Calibri" charset="0"/>
                <a:cs typeface="Calibri" charset="0"/>
              </a:rPr>
              <a:t> de </a:t>
            </a:r>
            <a:r>
              <a:rPr lang="en-US" sz="2800" err="1">
                <a:latin typeface="Calibri" charset="0"/>
                <a:ea typeface="Calibri" charset="0"/>
                <a:cs typeface="Calibri" charset="0"/>
              </a:rPr>
              <a:t>neurones</a:t>
            </a:r>
            <a:r>
              <a:rPr lang="en-US" sz="2800">
                <a:latin typeface="Calibri" charset="0"/>
                <a:ea typeface="Calibri" charset="0"/>
                <a:cs typeface="Calibri" charset="0"/>
              </a:rPr>
              <a:t> –&gt; un </a:t>
            </a:r>
            <a:r>
              <a:rPr lang="en-US" sz="2800" err="1">
                <a:latin typeface="Calibri" charset="0"/>
                <a:ea typeface="Calibri" charset="0"/>
                <a:cs typeface="Calibri" charset="0"/>
              </a:rPr>
              <a:t>modèle</a:t>
            </a:r>
            <a:endParaRPr lang="en-US" sz="280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7" name="Content Placeholder 8">
            <a:extLst>
              <a:ext uri="{FF2B5EF4-FFF2-40B4-BE49-F238E27FC236}">
                <a16:creationId xmlns:a16="http://schemas.microsoft.com/office/drawing/2014/main" id="{D0B9E091-ECF5-C51D-14F2-DB1FD5565734}"/>
              </a:ext>
            </a:extLst>
          </p:cNvPr>
          <p:cNvSpPr txBox="1">
            <a:spLocks/>
          </p:cNvSpPr>
          <p:nvPr/>
        </p:nvSpPr>
        <p:spPr>
          <a:xfrm>
            <a:off x="351454" y="2293518"/>
            <a:ext cx="5085663" cy="378541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charset="0"/>
              <a:buChar char="•"/>
            </a:pPr>
            <a:r>
              <a:rPr lang="en-US" sz="2000" dirty="0">
                <a:cs typeface="Calibri"/>
              </a:rPr>
              <a:t>On </a:t>
            </a:r>
            <a:r>
              <a:rPr lang="en-US" sz="2000" dirty="0" err="1">
                <a:cs typeface="Calibri"/>
              </a:rPr>
              <a:t>entraine</a:t>
            </a:r>
            <a:r>
              <a:rPr lang="en-US" sz="2000" dirty="0">
                <a:cs typeface="Calibri"/>
              </a:rPr>
              <a:t> le </a:t>
            </a:r>
            <a:r>
              <a:rPr lang="en-US" sz="2000" dirty="0" err="1">
                <a:cs typeface="Calibri"/>
              </a:rPr>
              <a:t>modèle</a:t>
            </a:r>
            <a:r>
              <a:rPr lang="en-US" sz="2000" dirty="0">
                <a:cs typeface="Calibri"/>
              </a:rPr>
              <a:t> sur des </a:t>
            </a:r>
            <a:r>
              <a:rPr lang="en-US" sz="2000" dirty="0" err="1">
                <a:cs typeface="Calibri"/>
              </a:rPr>
              <a:t>données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massives</a:t>
            </a:r>
            <a:r>
              <a:rPr lang="en-US" sz="2000" dirty="0">
                <a:cs typeface="Calibri"/>
              </a:rPr>
              <a:t>. </a:t>
            </a:r>
            <a:endParaRPr lang="en-US" sz="2000" dirty="0"/>
          </a:p>
          <a:p>
            <a:pPr marL="342900" indent="-342900" algn="l">
              <a:buFont typeface="Arial" charset="0"/>
              <a:buChar char="•"/>
            </a:pPr>
            <a:r>
              <a:rPr lang="en-US" sz="2000" dirty="0">
                <a:cs typeface="Calibri"/>
              </a:rPr>
              <a:t>Le but </a:t>
            </a:r>
            <a:r>
              <a:rPr lang="en-US" sz="2000" dirty="0" err="1">
                <a:cs typeface="Calibri"/>
              </a:rPr>
              <a:t>est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qu'il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fasse</a:t>
            </a:r>
            <a:r>
              <a:rPr lang="en-US" sz="2000" dirty="0">
                <a:cs typeface="Calibri"/>
              </a:rPr>
              <a:t> des </a:t>
            </a:r>
            <a:r>
              <a:rPr lang="en-US" sz="2000" dirty="0" err="1">
                <a:cs typeface="Calibri"/>
              </a:rPr>
              <a:t>prédictions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correctes</a:t>
            </a:r>
            <a:r>
              <a:rPr lang="en-US" sz="2000" dirty="0">
                <a:cs typeface="Calibri"/>
              </a:rPr>
              <a:t>. </a:t>
            </a:r>
          </a:p>
          <a:p>
            <a:pPr marL="342900" indent="-342900" algn="l">
              <a:buFont typeface="Arial" charset="0"/>
              <a:buChar char="•"/>
            </a:pPr>
            <a:r>
              <a:rPr lang="en-US" sz="2000" dirty="0">
                <a:cs typeface="Calibri"/>
              </a:rPr>
              <a:t>Une </a:t>
            </a:r>
            <a:r>
              <a:rPr lang="en-US" sz="2000" dirty="0" err="1">
                <a:cs typeface="Calibri"/>
              </a:rPr>
              <a:t>fois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qu'il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est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entrainé</a:t>
            </a:r>
            <a:r>
              <a:rPr lang="en-US" sz="2000" dirty="0">
                <a:cs typeface="Calibri"/>
              </a:rPr>
              <a:t> avec des </a:t>
            </a:r>
            <a:r>
              <a:rPr lang="en-US" sz="2000" dirty="0" err="1">
                <a:cs typeface="Calibri"/>
              </a:rPr>
              <a:t>données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connues</a:t>
            </a:r>
            <a:r>
              <a:rPr lang="en-US" sz="2000" dirty="0">
                <a:cs typeface="Calibri"/>
              </a:rPr>
              <a:t>, on le lance sur des </a:t>
            </a:r>
            <a:r>
              <a:rPr lang="en-US" sz="2000" dirty="0" err="1">
                <a:cs typeface="Calibri"/>
              </a:rPr>
              <a:t>données</a:t>
            </a:r>
            <a:r>
              <a:rPr lang="en-US" sz="2000" dirty="0">
                <a:cs typeface="Calibri"/>
              </a:rPr>
              <a:t> inconnues.</a:t>
            </a:r>
            <a:endParaRPr lang="en-US" sz="2000" dirty="0"/>
          </a:p>
          <a:p>
            <a:pPr marL="342900" indent="-342900" algn="l">
              <a:buFont typeface="Arial" charset="0"/>
              <a:buChar char="•"/>
            </a:pPr>
            <a:r>
              <a:rPr lang="en-US" sz="2000" dirty="0">
                <a:cs typeface="Calibri"/>
              </a:rPr>
              <a:t>Les </a:t>
            </a:r>
            <a:r>
              <a:rPr lang="en-US" sz="2000" dirty="0" err="1">
                <a:cs typeface="Calibri"/>
              </a:rPr>
              <a:t>humains</a:t>
            </a:r>
            <a:r>
              <a:rPr lang="en-US" sz="2000" dirty="0">
                <a:cs typeface="Calibri"/>
              </a:rPr>
              <a:t> </a:t>
            </a:r>
            <a:r>
              <a:rPr lang="en-US" sz="2000" dirty="0" err="1">
                <a:cs typeface="Calibri"/>
              </a:rPr>
              <a:t>l'affinent</a:t>
            </a:r>
            <a:r>
              <a:rPr lang="en-US" sz="2000" dirty="0">
                <a:cs typeface="Calibri"/>
              </a:rPr>
              <a:t> et </a:t>
            </a:r>
            <a:r>
              <a:rPr lang="en-US" sz="2000" dirty="0" err="1">
                <a:cs typeface="Calibri"/>
              </a:rPr>
              <a:t>l'enrichissent</a:t>
            </a:r>
            <a:r>
              <a:rPr lang="en-US" sz="2000" dirty="0">
                <a:cs typeface="Calibri"/>
              </a:rPr>
              <a:t>.</a:t>
            </a:r>
          </a:p>
          <a:p>
            <a:pPr marL="342900" indent="-342900" algn="l">
              <a:buFont typeface="Arial" charset="0"/>
              <a:buChar char="•"/>
            </a:pPr>
            <a:r>
              <a:rPr lang="en-US" sz="2000" dirty="0">
                <a:cs typeface="Calibri"/>
              </a:rPr>
              <a:t>Les </a:t>
            </a:r>
            <a:r>
              <a:rPr lang="en-US" sz="2000" dirty="0" err="1">
                <a:cs typeface="Calibri"/>
              </a:rPr>
              <a:t>humains</a:t>
            </a:r>
            <a:r>
              <a:rPr lang="en-US" sz="2000" dirty="0">
                <a:cs typeface="Calibri"/>
              </a:rPr>
              <a:t> "</a:t>
            </a:r>
            <a:r>
              <a:rPr lang="en-US" sz="2000" dirty="0" err="1">
                <a:cs typeface="Calibri"/>
              </a:rPr>
              <a:t>peuvent</a:t>
            </a:r>
            <a:r>
              <a:rPr lang="en-US" sz="2000" dirty="0">
                <a:cs typeface="Calibri"/>
              </a:rPr>
              <a:t>" "</a:t>
            </a:r>
            <a:r>
              <a:rPr lang="en-US" sz="2000" dirty="0" err="1">
                <a:cs typeface="Calibri"/>
              </a:rPr>
              <a:t>intervenir</a:t>
            </a:r>
            <a:r>
              <a:rPr lang="en-US" sz="2000" dirty="0">
                <a:cs typeface="Calibri"/>
              </a:rPr>
              <a:t>".  </a:t>
            </a:r>
          </a:p>
        </p:txBody>
      </p:sp>
      <p:sp>
        <p:nvSpPr>
          <p:cNvPr id="13" name="TextBox 6">
            <a:extLst>
              <a:ext uri="{FF2B5EF4-FFF2-40B4-BE49-F238E27FC236}">
                <a16:creationId xmlns:a16="http://schemas.microsoft.com/office/drawing/2014/main" id="{E7B7C544-12BD-41F7-25C6-CCB2F8E797C4}"/>
              </a:ext>
            </a:extLst>
          </p:cNvPr>
          <p:cNvSpPr txBox="1"/>
          <p:nvPr/>
        </p:nvSpPr>
        <p:spPr>
          <a:xfrm>
            <a:off x="351454" y="6096038"/>
            <a:ext cx="9249746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>
                <a:cs typeface="Calibri"/>
              </a:rPr>
              <a:t>Illustration de la </a:t>
            </a:r>
            <a:r>
              <a:rPr lang="en-US" sz="1000" err="1">
                <a:cs typeface="Calibri"/>
              </a:rPr>
              <a:t>création</a:t>
            </a:r>
            <a:r>
              <a:rPr lang="en-US" sz="1000">
                <a:cs typeface="Calibri"/>
              </a:rPr>
              <a:t> d'un </a:t>
            </a:r>
            <a:r>
              <a:rPr lang="en-US" sz="1000" err="1">
                <a:cs typeface="Calibri"/>
              </a:rPr>
              <a:t>modèle</a:t>
            </a:r>
            <a:r>
              <a:rPr lang="en-US" sz="1000">
                <a:cs typeface="Calibri"/>
              </a:rPr>
              <a:t>. </a:t>
            </a:r>
            <a:r>
              <a:rPr lang="en-US" sz="1000">
                <a:ea typeface="+mn-lt"/>
                <a:cs typeface="+mn-lt"/>
              </a:rPr>
              <a:t>https://</a:t>
            </a:r>
            <a:r>
              <a:rPr lang="en-US" sz="1000" err="1">
                <a:ea typeface="+mn-lt"/>
                <a:cs typeface="+mn-lt"/>
              </a:rPr>
              <a:t>pub.towardsai.net</a:t>
            </a:r>
            <a:r>
              <a:rPr lang="en-US" sz="1000">
                <a:ea typeface="+mn-lt"/>
                <a:cs typeface="+mn-lt"/>
              </a:rPr>
              <a:t>/building-neural-networks-from-scratch-with-python-code-and-math-in-detail-i-536fae5d7bbf</a:t>
            </a:r>
            <a:endParaRPr lang="en-US" sz="1000">
              <a:cs typeface="Calibri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EDA42301-8370-4449-B4B4-98814C5EDF52}"/>
              </a:ext>
            </a:extLst>
          </p:cNvPr>
          <p:cNvSpPr txBox="1"/>
          <p:nvPr/>
        </p:nvSpPr>
        <p:spPr>
          <a:xfrm>
            <a:off x="290935" y="182772"/>
            <a:ext cx="11661579" cy="803385"/>
          </a:xfrm>
          <a:prstGeom prst="rect">
            <a:avLst/>
          </a:prstGeom>
          <a:solidFill>
            <a:srgbClr val="5DB2E6"/>
          </a:solidFill>
        </p:spPr>
        <p:txBody>
          <a:bodyPr wrap="square" lIns="91440" tIns="45720" rIns="91440" bIns="45720" rtlCol="0" anchor="ctr" anchorCtr="0">
            <a:noAutofit/>
          </a:bodyPr>
          <a:lstStyle>
            <a:defPPr>
              <a:defRPr lang="fr-FR"/>
            </a:defPPr>
            <a:lvl1pPr>
              <a:defRPr sz="2400">
                <a:solidFill>
                  <a:srgbClr val="182545"/>
                </a:solidFill>
                <a:latin typeface="Montserrat" pitchFamily="2" charset="77"/>
              </a:defRPr>
            </a:lvl1pPr>
          </a:lstStyle>
          <a:p>
            <a:pPr algn="ctr"/>
            <a:r>
              <a:rPr lang="fr-BE" dirty="0">
                <a:solidFill>
                  <a:schemeClr val="bg1"/>
                </a:solidFill>
                <a:latin typeface="Arial"/>
                <a:cs typeface="Arial"/>
              </a:rPr>
              <a:t>1. Démystifier et comprendre le fonctionnement de l’Intelligence Artificielle (IA)</a:t>
            </a:r>
          </a:p>
        </p:txBody>
      </p:sp>
      <p:sp>
        <p:nvSpPr>
          <p:cNvPr id="2" name="Étoile à 6 branches 1">
            <a:extLst>
              <a:ext uri="{FF2B5EF4-FFF2-40B4-BE49-F238E27FC236}">
                <a16:creationId xmlns:a16="http://schemas.microsoft.com/office/drawing/2014/main" id="{D099CDAC-4AED-8A59-8266-180749A62A14}"/>
              </a:ext>
            </a:extLst>
          </p:cNvPr>
          <p:cNvSpPr/>
          <p:nvPr/>
        </p:nvSpPr>
        <p:spPr>
          <a:xfrm>
            <a:off x="11973677" y="45554"/>
            <a:ext cx="186049" cy="188367"/>
          </a:xfrm>
          <a:prstGeom prst="star6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0767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>
            <a:extLst>
              <a:ext uri="{FF2B5EF4-FFF2-40B4-BE49-F238E27FC236}">
                <a16:creationId xmlns:a16="http://schemas.microsoft.com/office/drawing/2014/main" id="{EDA42301-8370-4449-B4B4-98814C5EDF52}"/>
              </a:ext>
            </a:extLst>
          </p:cNvPr>
          <p:cNvSpPr txBox="1"/>
          <p:nvPr/>
        </p:nvSpPr>
        <p:spPr>
          <a:xfrm>
            <a:off x="290935" y="196024"/>
            <a:ext cx="11661579" cy="715917"/>
          </a:xfrm>
          <a:prstGeom prst="rect">
            <a:avLst/>
          </a:prstGeom>
          <a:solidFill>
            <a:srgbClr val="5DB2E6"/>
          </a:solidFill>
        </p:spPr>
        <p:txBody>
          <a:bodyPr wrap="square" lIns="91440" tIns="45720" rIns="91440" bIns="45720" rtlCol="0" anchor="ctr" anchorCtr="0">
            <a:noAutofit/>
          </a:bodyPr>
          <a:lstStyle>
            <a:defPPr>
              <a:defRPr lang="fr-FR"/>
            </a:defPPr>
            <a:lvl1pPr>
              <a:defRPr sz="2400">
                <a:solidFill>
                  <a:srgbClr val="182545"/>
                </a:solidFill>
                <a:latin typeface="Montserrat" pitchFamily="2" charset="77"/>
              </a:defRPr>
            </a:lvl1pPr>
          </a:lstStyle>
          <a:p>
            <a:pPr algn="ctr"/>
            <a:r>
              <a:rPr lang="fr-BE">
                <a:solidFill>
                  <a:schemeClr val="bg1"/>
                </a:solidFill>
                <a:latin typeface="Arial"/>
                <a:cs typeface="Arial"/>
              </a:rPr>
              <a:t>2. Différents cas d’usage</a:t>
            </a:r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89F76284-EF1E-396D-09E0-8A0BE3E0D16F}"/>
              </a:ext>
            </a:extLst>
          </p:cNvPr>
          <p:cNvSpPr txBox="1"/>
          <p:nvPr/>
        </p:nvSpPr>
        <p:spPr>
          <a:xfrm>
            <a:off x="290935" y="1103534"/>
            <a:ext cx="10037935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>
                <a:cs typeface="Calibri"/>
              </a:rPr>
              <a:t>IA &amp; </a:t>
            </a:r>
            <a:r>
              <a:rPr lang="en-US" sz="2800" err="1">
                <a:cs typeface="Calibri"/>
              </a:rPr>
              <a:t>Détection</a:t>
            </a:r>
            <a:r>
              <a:rPr lang="en-US" sz="2800">
                <a:cs typeface="Calibri"/>
              </a:rPr>
              <a:t> du </a:t>
            </a:r>
            <a:r>
              <a:rPr lang="en-US" sz="2800" err="1">
                <a:cs typeface="Calibri"/>
              </a:rPr>
              <a:t>plagiat</a:t>
            </a:r>
            <a:r>
              <a:rPr lang="en-US" sz="2800">
                <a:cs typeface="Calibri"/>
              </a:rPr>
              <a:t>… encore des </a:t>
            </a:r>
            <a:r>
              <a:rPr lang="en-US" sz="2800" err="1">
                <a:cs typeface="Calibri"/>
              </a:rPr>
              <a:t>progrès</a:t>
            </a:r>
            <a:r>
              <a:rPr lang="en-US" sz="2800">
                <a:cs typeface="Calibri"/>
              </a:rPr>
              <a:t> </a:t>
            </a:r>
            <a:r>
              <a:rPr lang="en-US" sz="2800" err="1">
                <a:cs typeface="Calibri"/>
              </a:rPr>
              <a:t>à</a:t>
            </a:r>
            <a:r>
              <a:rPr lang="en-US" sz="2800">
                <a:cs typeface="Calibri"/>
              </a:rPr>
              <a:t> faire</a:t>
            </a:r>
            <a:endParaRPr lang="en-US" sz="2800">
              <a:ea typeface="+mj-ea"/>
              <a:cs typeface="Calibri Light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EF67AA05-1688-53C4-179D-FBCA817C805B}"/>
              </a:ext>
            </a:extLst>
          </p:cNvPr>
          <p:cNvSpPr txBox="1"/>
          <p:nvPr/>
        </p:nvSpPr>
        <p:spPr>
          <a:xfrm>
            <a:off x="5494070" y="5992044"/>
            <a:ext cx="44407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https://</a:t>
            </a:r>
            <a:r>
              <a:rPr lang="fr-FR" err="1"/>
              <a:t>platform.openai.com</a:t>
            </a:r>
            <a:r>
              <a:rPr lang="fr-FR"/>
              <a:t>/ai-</a:t>
            </a:r>
            <a:r>
              <a:rPr lang="fr-FR" err="1"/>
              <a:t>text</a:t>
            </a:r>
            <a:r>
              <a:rPr lang="fr-FR"/>
              <a:t>-classifier</a:t>
            </a:r>
            <a:endParaRPr lang="x-none"/>
          </a:p>
        </p:txBody>
      </p:sp>
      <p:pic>
        <p:nvPicPr>
          <p:cNvPr id="12" name="Image 11" descr="Une image contenant texte&#10;&#10;Description générée automatiquement">
            <a:extLst>
              <a:ext uri="{FF2B5EF4-FFF2-40B4-BE49-F238E27FC236}">
                <a16:creationId xmlns:a16="http://schemas.microsoft.com/office/drawing/2014/main" id="{02F50B72-2E26-E4DF-721A-CEC3D621C5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1109" y="1789264"/>
            <a:ext cx="5930154" cy="395088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5A1ED75-9C85-58CC-33E7-D29BDD1ED1D3}"/>
              </a:ext>
            </a:extLst>
          </p:cNvPr>
          <p:cNvSpPr/>
          <p:nvPr/>
        </p:nvSpPr>
        <p:spPr>
          <a:xfrm>
            <a:off x="5951741" y="5104297"/>
            <a:ext cx="5930154" cy="63585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4" name="Flèche vers le bas 13">
            <a:extLst>
              <a:ext uri="{FF2B5EF4-FFF2-40B4-BE49-F238E27FC236}">
                <a16:creationId xmlns:a16="http://schemas.microsoft.com/office/drawing/2014/main" id="{968294EB-9066-80D1-2692-6055BE9CD64B}"/>
              </a:ext>
            </a:extLst>
          </p:cNvPr>
          <p:cNvSpPr/>
          <p:nvPr/>
        </p:nvSpPr>
        <p:spPr>
          <a:xfrm rot="16200000">
            <a:off x="4629014" y="4744034"/>
            <a:ext cx="789482" cy="1356379"/>
          </a:xfrm>
          <a:prstGeom prst="downArrow">
            <a:avLst>
              <a:gd name="adj1" fmla="val 50000"/>
              <a:gd name="adj2" fmla="val 8472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15" name="Image 14" descr="Une image contenant texte&#10;&#10;Description générée automatiquement">
            <a:extLst>
              <a:ext uri="{FF2B5EF4-FFF2-40B4-BE49-F238E27FC236}">
                <a16:creationId xmlns:a16="http://schemas.microsoft.com/office/drawing/2014/main" id="{0311879B-2851-5851-CBC8-8AD1AD33CE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935" y="1837281"/>
            <a:ext cx="5562600" cy="2938309"/>
          </a:xfrm>
          <a:prstGeom prst="rect">
            <a:avLst/>
          </a:prstGeom>
        </p:spPr>
      </p:pic>
      <p:sp>
        <p:nvSpPr>
          <p:cNvPr id="2" name="Étoile à 6 branches 1">
            <a:extLst>
              <a:ext uri="{FF2B5EF4-FFF2-40B4-BE49-F238E27FC236}">
                <a16:creationId xmlns:a16="http://schemas.microsoft.com/office/drawing/2014/main" id="{37FEC860-50E6-7E8E-7638-49E20F99BA9F}"/>
              </a:ext>
            </a:extLst>
          </p:cNvPr>
          <p:cNvSpPr/>
          <p:nvPr/>
        </p:nvSpPr>
        <p:spPr>
          <a:xfrm>
            <a:off x="11973677" y="45554"/>
            <a:ext cx="186049" cy="188367"/>
          </a:xfrm>
          <a:prstGeom prst="star6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7762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>
            <a:extLst>
              <a:ext uri="{FF2B5EF4-FFF2-40B4-BE49-F238E27FC236}">
                <a16:creationId xmlns:a16="http://schemas.microsoft.com/office/drawing/2014/main" id="{EDA42301-8370-4449-B4B4-98814C5EDF52}"/>
              </a:ext>
            </a:extLst>
          </p:cNvPr>
          <p:cNvSpPr txBox="1"/>
          <p:nvPr/>
        </p:nvSpPr>
        <p:spPr>
          <a:xfrm>
            <a:off x="290935" y="196024"/>
            <a:ext cx="11661579" cy="715917"/>
          </a:xfrm>
          <a:prstGeom prst="rect">
            <a:avLst/>
          </a:prstGeom>
          <a:solidFill>
            <a:srgbClr val="5DB2E6"/>
          </a:solidFill>
        </p:spPr>
        <p:txBody>
          <a:bodyPr wrap="square" lIns="91440" tIns="45720" rIns="91440" bIns="45720" rtlCol="0" anchor="ctr" anchorCtr="0">
            <a:noAutofit/>
          </a:bodyPr>
          <a:lstStyle>
            <a:defPPr>
              <a:defRPr lang="fr-FR"/>
            </a:defPPr>
            <a:lvl1pPr>
              <a:defRPr sz="2400">
                <a:solidFill>
                  <a:srgbClr val="182545"/>
                </a:solidFill>
                <a:latin typeface="Montserrat" pitchFamily="2" charset="77"/>
              </a:defRPr>
            </a:lvl1pPr>
          </a:lstStyle>
          <a:p>
            <a:pPr algn="ctr"/>
            <a:r>
              <a:rPr lang="fr-BE">
                <a:solidFill>
                  <a:schemeClr val="bg1"/>
                </a:solidFill>
                <a:latin typeface="Arial"/>
                <a:cs typeface="Arial"/>
              </a:rPr>
              <a:t>2. Différents cas d’usage</a:t>
            </a:r>
          </a:p>
        </p:txBody>
      </p:sp>
      <p:sp>
        <p:nvSpPr>
          <p:cNvPr id="11" name="TextBox 3">
            <a:extLst>
              <a:ext uri="{FF2B5EF4-FFF2-40B4-BE49-F238E27FC236}">
                <a16:creationId xmlns:a16="http://schemas.microsoft.com/office/drawing/2014/main" id="{36B03FD9-89E7-93B2-681E-780DFF631747}"/>
              </a:ext>
            </a:extLst>
          </p:cNvPr>
          <p:cNvSpPr txBox="1"/>
          <p:nvPr/>
        </p:nvSpPr>
        <p:spPr>
          <a:xfrm>
            <a:off x="290935" y="1010402"/>
            <a:ext cx="10037935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err="1">
                <a:cs typeface="Calibri"/>
              </a:rPr>
              <a:t>Intégrations</a:t>
            </a:r>
            <a:r>
              <a:rPr lang="en-US" sz="2800">
                <a:cs typeface="Calibri"/>
              </a:rPr>
              <a:t> de </a:t>
            </a:r>
            <a:r>
              <a:rPr lang="en-US" sz="2800" err="1">
                <a:cs typeface="Calibri"/>
              </a:rPr>
              <a:t>ChatGPT</a:t>
            </a:r>
            <a:endParaRPr lang="en-US" sz="2800">
              <a:ea typeface="+mj-ea"/>
              <a:cs typeface="Calibri Light"/>
            </a:endParaRPr>
          </a:p>
        </p:txBody>
      </p:sp>
      <p:pic>
        <p:nvPicPr>
          <p:cNvPr id="16" name="Image 15" descr="Une image contenant texte&#10;&#10;Description générée automatiquement">
            <a:extLst>
              <a:ext uri="{FF2B5EF4-FFF2-40B4-BE49-F238E27FC236}">
                <a16:creationId xmlns:a16="http://schemas.microsoft.com/office/drawing/2014/main" id="{FE0F637E-68A7-96CA-656D-2CCCF0D040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32084"/>
            <a:ext cx="6372639" cy="1483437"/>
          </a:xfrm>
          <a:prstGeom prst="rect">
            <a:avLst/>
          </a:prstGeom>
        </p:spPr>
      </p:pic>
      <p:pic>
        <p:nvPicPr>
          <p:cNvPr id="17" name="Image 16" descr="Une image contenant texte&#10;&#10;Description générée automatiquement">
            <a:extLst>
              <a:ext uri="{FF2B5EF4-FFF2-40B4-BE49-F238E27FC236}">
                <a16:creationId xmlns:a16="http://schemas.microsoft.com/office/drawing/2014/main" id="{135ACEF0-9883-1382-D6D0-A8F6F86252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94193" y="2868594"/>
            <a:ext cx="6899414" cy="3313935"/>
          </a:xfrm>
          <a:prstGeom prst="rect">
            <a:avLst/>
          </a:prstGeom>
        </p:spPr>
      </p:pic>
      <p:sp>
        <p:nvSpPr>
          <p:cNvPr id="2" name="Étoile à 6 branches 1">
            <a:extLst>
              <a:ext uri="{FF2B5EF4-FFF2-40B4-BE49-F238E27FC236}">
                <a16:creationId xmlns:a16="http://schemas.microsoft.com/office/drawing/2014/main" id="{EDAED0AC-FB23-158C-44AD-FB626E35E917}"/>
              </a:ext>
            </a:extLst>
          </p:cNvPr>
          <p:cNvSpPr/>
          <p:nvPr/>
        </p:nvSpPr>
        <p:spPr>
          <a:xfrm>
            <a:off x="11973677" y="45554"/>
            <a:ext cx="186049" cy="188367"/>
          </a:xfrm>
          <a:prstGeom prst="star6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73438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>
            <a:extLst>
              <a:ext uri="{FF2B5EF4-FFF2-40B4-BE49-F238E27FC236}">
                <a16:creationId xmlns:a16="http://schemas.microsoft.com/office/drawing/2014/main" id="{EDA42301-8370-4449-B4B4-98814C5EDF52}"/>
              </a:ext>
            </a:extLst>
          </p:cNvPr>
          <p:cNvSpPr txBox="1"/>
          <p:nvPr/>
        </p:nvSpPr>
        <p:spPr>
          <a:xfrm>
            <a:off x="290935" y="196024"/>
            <a:ext cx="11661579" cy="715917"/>
          </a:xfrm>
          <a:prstGeom prst="rect">
            <a:avLst/>
          </a:prstGeom>
          <a:solidFill>
            <a:srgbClr val="5DB2E6"/>
          </a:solidFill>
        </p:spPr>
        <p:txBody>
          <a:bodyPr wrap="square" lIns="91440" tIns="45720" rIns="91440" bIns="45720" rtlCol="0" anchor="ctr" anchorCtr="0">
            <a:noAutofit/>
          </a:bodyPr>
          <a:lstStyle>
            <a:defPPr>
              <a:defRPr lang="fr-FR"/>
            </a:defPPr>
            <a:lvl1pPr>
              <a:defRPr sz="2400">
                <a:solidFill>
                  <a:srgbClr val="182545"/>
                </a:solidFill>
                <a:latin typeface="Montserrat" pitchFamily="2" charset="77"/>
              </a:defRPr>
            </a:lvl1pPr>
          </a:lstStyle>
          <a:p>
            <a:pPr algn="ctr"/>
            <a:r>
              <a:rPr lang="fr-BE">
                <a:solidFill>
                  <a:schemeClr val="bg1"/>
                </a:solidFill>
                <a:latin typeface="Arial"/>
                <a:cs typeface="Arial"/>
              </a:rPr>
              <a:t>2. Différents cas d’usage</a:t>
            </a:r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36B03FD9-89E7-93B2-681E-780DFF631747}"/>
              </a:ext>
            </a:extLst>
          </p:cNvPr>
          <p:cNvSpPr txBox="1"/>
          <p:nvPr/>
        </p:nvSpPr>
        <p:spPr>
          <a:xfrm>
            <a:off x="290935" y="1121443"/>
            <a:ext cx="10037935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err="1">
                <a:cs typeface="Calibri"/>
              </a:rPr>
              <a:t>Intégrations</a:t>
            </a:r>
            <a:r>
              <a:rPr lang="en-US" sz="2800">
                <a:cs typeface="Calibri"/>
              </a:rPr>
              <a:t> de </a:t>
            </a:r>
            <a:r>
              <a:rPr lang="en-US" sz="2800" err="1">
                <a:cs typeface="Calibri"/>
              </a:rPr>
              <a:t>ChatGPT</a:t>
            </a:r>
            <a:r>
              <a:rPr lang="en-US" sz="2800">
                <a:cs typeface="Calibri"/>
              </a:rPr>
              <a:t> </a:t>
            </a:r>
            <a:r>
              <a:rPr lang="en-US" sz="2800" err="1">
                <a:cs typeface="Calibri"/>
              </a:rPr>
              <a:t>dans</a:t>
            </a:r>
            <a:r>
              <a:rPr lang="en-US" sz="2800">
                <a:cs typeface="Calibri"/>
              </a:rPr>
              <a:t> le nouveau BING</a:t>
            </a:r>
            <a:endParaRPr lang="en-US" sz="2800">
              <a:ea typeface="+mj-ea"/>
              <a:cs typeface="Calibri Light"/>
            </a:endParaRPr>
          </a:p>
        </p:txBody>
      </p:sp>
      <p:pic>
        <p:nvPicPr>
          <p:cNvPr id="7" name="Image 6" descr="Une image contenant texte&#10;&#10;Description générée automatiquement">
            <a:extLst>
              <a:ext uri="{FF2B5EF4-FFF2-40B4-BE49-F238E27FC236}">
                <a16:creationId xmlns:a16="http://schemas.microsoft.com/office/drawing/2014/main" id="{D5D63721-FE1D-DCB1-94BF-1182C32B07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067" y="1975924"/>
            <a:ext cx="6700142" cy="3338885"/>
          </a:xfrm>
          <a:prstGeom prst="rect">
            <a:avLst/>
          </a:prstGeom>
        </p:spPr>
      </p:pic>
      <p:pic>
        <p:nvPicPr>
          <p:cNvPr id="8" name="Image 7" descr="Une image contenant texte&#10;&#10;Description générée automatiquement">
            <a:extLst>
              <a:ext uri="{FF2B5EF4-FFF2-40B4-BE49-F238E27FC236}">
                <a16:creationId xmlns:a16="http://schemas.microsoft.com/office/drawing/2014/main" id="{8E87E261-02BB-598C-D35A-80B54C6303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7769" y="4174588"/>
            <a:ext cx="4810650" cy="1909381"/>
          </a:xfrm>
          <a:prstGeom prst="rect">
            <a:avLst/>
          </a:prstGeom>
        </p:spPr>
      </p:pic>
      <p:sp>
        <p:nvSpPr>
          <p:cNvPr id="2" name="Étoile à 6 branches 1">
            <a:extLst>
              <a:ext uri="{FF2B5EF4-FFF2-40B4-BE49-F238E27FC236}">
                <a16:creationId xmlns:a16="http://schemas.microsoft.com/office/drawing/2014/main" id="{796C9C56-0F3A-DE46-1D53-DADDCDB7D41C}"/>
              </a:ext>
            </a:extLst>
          </p:cNvPr>
          <p:cNvSpPr/>
          <p:nvPr/>
        </p:nvSpPr>
        <p:spPr>
          <a:xfrm>
            <a:off x="11973677" y="45554"/>
            <a:ext cx="186049" cy="188367"/>
          </a:xfrm>
          <a:prstGeom prst="star6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28744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>
            <a:extLst>
              <a:ext uri="{FF2B5EF4-FFF2-40B4-BE49-F238E27FC236}">
                <a16:creationId xmlns:a16="http://schemas.microsoft.com/office/drawing/2014/main" id="{EDA42301-8370-4449-B4B4-98814C5EDF52}"/>
              </a:ext>
            </a:extLst>
          </p:cNvPr>
          <p:cNvSpPr txBox="1"/>
          <p:nvPr/>
        </p:nvSpPr>
        <p:spPr>
          <a:xfrm>
            <a:off x="290935" y="196024"/>
            <a:ext cx="11661579" cy="715917"/>
          </a:xfrm>
          <a:prstGeom prst="rect">
            <a:avLst/>
          </a:prstGeom>
          <a:solidFill>
            <a:srgbClr val="5DB2E6"/>
          </a:solidFill>
        </p:spPr>
        <p:txBody>
          <a:bodyPr wrap="square" lIns="91440" tIns="45720" rIns="91440" bIns="45720" rtlCol="0" anchor="ctr" anchorCtr="0">
            <a:noAutofit/>
          </a:bodyPr>
          <a:lstStyle>
            <a:defPPr>
              <a:defRPr lang="fr-FR"/>
            </a:defPPr>
            <a:lvl1pPr>
              <a:defRPr sz="2400">
                <a:solidFill>
                  <a:srgbClr val="182545"/>
                </a:solidFill>
                <a:latin typeface="Montserrat" pitchFamily="2" charset="77"/>
              </a:defRPr>
            </a:lvl1pPr>
          </a:lstStyle>
          <a:p>
            <a:pPr algn="ctr"/>
            <a:r>
              <a:rPr lang="fr-BE" dirty="0">
                <a:solidFill>
                  <a:schemeClr val="bg1"/>
                </a:solidFill>
                <a:latin typeface="Arial"/>
                <a:cs typeface="Arial"/>
              </a:rPr>
              <a:t>2. Différents cas d’usage</a:t>
            </a:r>
          </a:p>
        </p:txBody>
      </p:sp>
      <p:sp>
        <p:nvSpPr>
          <p:cNvPr id="9" name="TextBox 3">
            <a:extLst>
              <a:ext uri="{FF2B5EF4-FFF2-40B4-BE49-F238E27FC236}">
                <a16:creationId xmlns:a16="http://schemas.microsoft.com/office/drawing/2014/main" id="{36B03FD9-89E7-93B2-681E-780DFF631747}"/>
              </a:ext>
            </a:extLst>
          </p:cNvPr>
          <p:cNvSpPr txBox="1"/>
          <p:nvPr/>
        </p:nvSpPr>
        <p:spPr>
          <a:xfrm>
            <a:off x="290935" y="1164892"/>
            <a:ext cx="10037935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cs typeface="Calibri"/>
              </a:rPr>
              <a:t>La concurrence de </a:t>
            </a:r>
            <a:r>
              <a:rPr lang="en-US" sz="2800" dirty="0" err="1">
                <a:cs typeface="Calibri"/>
              </a:rPr>
              <a:t>ChatGPT</a:t>
            </a:r>
            <a:endParaRPr lang="en-US" sz="2800" dirty="0">
              <a:ea typeface="+mj-ea"/>
              <a:cs typeface="Calibri Light"/>
            </a:endParaRPr>
          </a:p>
        </p:txBody>
      </p:sp>
      <p:pic>
        <p:nvPicPr>
          <p:cNvPr id="11" name="Image 10" descr="Une image contenant texte&#10;&#10;Description générée automatiquement">
            <a:extLst>
              <a:ext uri="{FF2B5EF4-FFF2-40B4-BE49-F238E27FC236}">
                <a16:creationId xmlns:a16="http://schemas.microsoft.com/office/drawing/2014/main" id="{748D6B75-853D-EDFB-5DDD-66638758AC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935" y="1775282"/>
            <a:ext cx="6920928" cy="3897221"/>
          </a:xfrm>
          <a:prstGeom prst="rect">
            <a:avLst/>
          </a:prstGeom>
        </p:spPr>
      </p:pic>
      <p:pic>
        <p:nvPicPr>
          <p:cNvPr id="12" name="Image 11" descr="Une image contenant texte&#10;&#10;Description générée automatiquement">
            <a:extLst>
              <a:ext uri="{FF2B5EF4-FFF2-40B4-BE49-F238E27FC236}">
                <a16:creationId xmlns:a16="http://schemas.microsoft.com/office/drawing/2014/main" id="{FA1B0231-7529-7ACC-F1D3-4B45809D30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7666" y="3084297"/>
            <a:ext cx="5680265" cy="3198596"/>
          </a:xfrm>
          <a:prstGeom prst="rect">
            <a:avLst/>
          </a:prstGeom>
        </p:spPr>
      </p:pic>
      <p:sp>
        <p:nvSpPr>
          <p:cNvPr id="2" name="Étoile à 6 branches 1">
            <a:extLst>
              <a:ext uri="{FF2B5EF4-FFF2-40B4-BE49-F238E27FC236}">
                <a16:creationId xmlns:a16="http://schemas.microsoft.com/office/drawing/2014/main" id="{2A615FB8-DAD3-94B1-63F3-DE63AF8AAE2F}"/>
              </a:ext>
            </a:extLst>
          </p:cNvPr>
          <p:cNvSpPr/>
          <p:nvPr/>
        </p:nvSpPr>
        <p:spPr>
          <a:xfrm>
            <a:off x="11973677" y="45554"/>
            <a:ext cx="186049" cy="188367"/>
          </a:xfrm>
          <a:prstGeom prst="star6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40510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59421" y="1323879"/>
            <a:ext cx="11036339" cy="4093428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000" b="1" dirty="0" err="1">
                <a:cs typeface="Calibri"/>
              </a:rPr>
              <a:t>Outils</a:t>
            </a:r>
            <a:r>
              <a:rPr lang="en-US" sz="2000" b="1" dirty="0">
                <a:cs typeface="Calibri"/>
              </a:rPr>
              <a:t> </a:t>
            </a:r>
            <a:r>
              <a:rPr lang="en-US" sz="2000" b="1" dirty="0" err="1">
                <a:cs typeface="Calibri"/>
              </a:rPr>
              <a:t>d’IA</a:t>
            </a:r>
            <a:r>
              <a:rPr lang="en-US" sz="2000" b="1" dirty="0">
                <a:cs typeface="Calibri"/>
              </a:rPr>
              <a:t> </a:t>
            </a:r>
          </a:p>
          <a:p>
            <a:endParaRPr lang="en-US" sz="2000">
              <a:cs typeface="Calibri"/>
            </a:endParaRPr>
          </a:p>
          <a:p>
            <a:r>
              <a:rPr lang="en-US" sz="2000" dirty="0">
                <a:cs typeface="Calibri"/>
              </a:rPr>
              <a:t>7 categories </a:t>
            </a:r>
            <a:r>
              <a:rPr lang="en-US" sz="2000" dirty="0" err="1">
                <a:cs typeface="Calibri"/>
              </a:rPr>
              <a:t>d’usages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en</a:t>
            </a:r>
            <a:r>
              <a:rPr lang="en-US" sz="2000" dirty="0">
                <a:cs typeface="Calibri"/>
              </a:rPr>
              <a:t> lien avec </a:t>
            </a:r>
            <a:r>
              <a:rPr lang="en-US" sz="2000" dirty="0" err="1">
                <a:cs typeface="Calibri"/>
              </a:rPr>
              <a:t>nos</a:t>
            </a:r>
            <a:r>
              <a:rPr lang="en-US" sz="2000" dirty="0">
                <a:cs typeface="Calibri"/>
              </a:rPr>
              <a:t> formations / </a:t>
            </a:r>
            <a:r>
              <a:rPr lang="en-US" sz="2000" dirty="0" err="1">
                <a:cs typeface="Calibri"/>
              </a:rPr>
              <a:t>accompagnement</a:t>
            </a:r>
            <a:endParaRPr lang="en-US" sz="2000" dirty="0">
              <a:cs typeface="Calibri"/>
            </a:endParaRPr>
          </a:p>
          <a:p>
            <a:endParaRPr lang="en-US" sz="2000">
              <a:highlight>
                <a:srgbClr val="FFFF00"/>
              </a:highlight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cs typeface="Calibri"/>
              </a:rPr>
              <a:t>IA </a:t>
            </a:r>
            <a:r>
              <a:rPr lang="en-US" sz="2000" b="1" dirty="0" err="1">
                <a:cs typeface="Calibri"/>
              </a:rPr>
              <a:t>Conversationnelle</a:t>
            </a:r>
            <a:r>
              <a:rPr lang="en-US" sz="2000" dirty="0">
                <a:cs typeface="Calibri"/>
              </a:rPr>
              <a:t> (</a:t>
            </a:r>
            <a:r>
              <a:rPr lang="en-US" sz="2000" b="1" dirty="0" err="1">
                <a:solidFill>
                  <a:srgbClr val="5DB3E6"/>
                </a:solidFill>
                <a:cs typeface="Calibri"/>
              </a:rPr>
              <a:t>ChatGPT</a:t>
            </a:r>
            <a:r>
              <a:rPr lang="en-US" sz="2000" dirty="0">
                <a:cs typeface="Calibri"/>
              </a:rPr>
              <a:t>; </a:t>
            </a:r>
            <a:r>
              <a:rPr lang="en-US" sz="2000" dirty="0" err="1">
                <a:cs typeface="Calibri"/>
              </a:rPr>
              <a:t>OpenAI</a:t>
            </a:r>
            <a:r>
              <a:rPr lang="en-US" sz="2000" dirty="0">
                <a:cs typeface="Calibri"/>
              </a:rPr>
              <a:t>; Playground; </a:t>
            </a:r>
            <a:r>
              <a:rPr lang="en-US" sz="2000" dirty="0" err="1">
                <a:cs typeface="Calibri"/>
              </a:rPr>
              <a:t>Glasp</a:t>
            </a:r>
            <a:r>
              <a:rPr lang="en-US" sz="2000" dirty="0">
                <a:cs typeface="Calibri"/>
              </a:rPr>
              <a:t>) </a:t>
            </a:r>
            <a:br>
              <a:rPr lang="en-US" sz="2000" dirty="0">
                <a:cs typeface="Calibri"/>
              </a:rPr>
            </a:br>
            <a:r>
              <a:rPr lang="en-US" sz="2000" dirty="0">
                <a:cs typeface="Calibri"/>
              </a:rPr>
              <a:t>&gt; quid des test avec </a:t>
            </a:r>
            <a:r>
              <a:rPr lang="en-US" sz="2000" dirty="0" err="1">
                <a:cs typeface="Calibri"/>
              </a:rPr>
              <a:t>Chatsonic</a:t>
            </a:r>
            <a:r>
              <a:rPr lang="en-US" sz="2000" dirty="0">
                <a:cs typeface="Calibri"/>
              </a:rPr>
              <a:t>; Simplified; AI Writer; Magic Write 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cs typeface="Calibri"/>
              </a:rPr>
              <a:t>IA &amp; illustration</a:t>
            </a:r>
            <a:r>
              <a:rPr lang="en-US" sz="2000" dirty="0">
                <a:cs typeface="Calibri"/>
              </a:rPr>
              <a:t> (</a:t>
            </a:r>
            <a:r>
              <a:rPr lang="en-US" sz="2000" b="1" dirty="0">
                <a:cs typeface="Calibri"/>
              </a:rPr>
              <a:t>Dalle-e</a:t>
            </a:r>
            <a:r>
              <a:rPr lang="en-US" sz="2000" dirty="0">
                <a:cs typeface="Calibri"/>
              </a:rPr>
              <a:t>; </a:t>
            </a:r>
            <a:r>
              <a:rPr lang="en-US" sz="2000" dirty="0" err="1">
                <a:cs typeface="Calibri"/>
              </a:rPr>
              <a:t>Craiyon</a:t>
            </a:r>
            <a:r>
              <a:rPr lang="en-US" sz="2000" dirty="0">
                <a:cs typeface="Calibri"/>
              </a:rPr>
              <a:t>; Mid Journey, Canva)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cs typeface="Calibri"/>
              </a:rPr>
              <a:t>IA &amp; </a:t>
            </a:r>
            <a:r>
              <a:rPr lang="en-US" sz="2000" b="1" dirty="0" err="1">
                <a:cs typeface="Calibri"/>
              </a:rPr>
              <a:t>analyse</a:t>
            </a:r>
            <a:r>
              <a:rPr lang="en-US" sz="2000" b="1" dirty="0">
                <a:cs typeface="Calibri"/>
              </a:rPr>
              <a:t> </a:t>
            </a:r>
            <a:r>
              <a:rPr lang="en-US" sz="2000" b="1" dirty="0" err="1">
                <a:cs typeface="Calibri"/>
              </a:rPr>
              <a:t>documentaire</a:t>
            </a:r>
            <a:r>
              <a:rPr lang="en-US" sz="2000" dirty="0">
                <a:cs typeface="Calibri"/>
              </a:rPr>
              <a:t> (</a:t>
            </a:r>
            <a:r>
              <a:rPr lang="en-US" sz="2000" b="1" dirty="0">
                <a:solidFill>
                  <a:srgbClr val="5DB3E6"/>
                </a:solidFill>
                <a:cs typeface="Calibri"/>
              </a:rPr>
              <a:t>Perplexity</a:t>
            </a:r>
            <a:r>
              <a:rPr lang="en-US" sz="2000" dirty="0">
                <a:cs typeface="Calibri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cs typeface="Calibri"/>
              </a:rPr>
              <a:t>IA &amp; </a:t>
            </a:r>
            <a:r>
              <a:rPr lang="en-US" sz="2000" dirty="0" err="1">
                <a:cs typeface="Calibri"/>
              </a:rPr>
              <a:t>voix</a:t>
            </a:r>
            <a:r>
              <a:rPr lang="en-US" sz="2000" dirty="0">
                <a:cs typeface="Calibri"/>
              </a:rPr>
              <a:t> (Murf.ai; </a:t>
            </a:r>
            <a:r>
              <a:rPr lang="en-US" sz="2000" dirty="0" err="1">
                <a:cs typeface="Calibri"/>
              </a:rPr>
              <a:t>CleanVoice</a:t>
            </a:r>
            <a:r>
              <a:rPr lang="en-US" sz="2000" dirty="0">
                <a:cs typeface="Calibri"/>
              </a:rPr>
              <a:t>; </a:t>
            </a:r>
            <a:r>
              <a:rPr lang="en-US" sz="2000" dirty="0" err="1">
                <a:cs typeface="Calibri"/>
              </a:rPr>
              <a:t>PodCastle</a:t>
            </a:r>
            <a:r>
              <a:rPr lang="en-US" sz="2000" dirty="0">
                <a:cs typeface="Calibri"/>
              </a:rPr>
              <a:t>)</a:t>
            </a:r>
            <a:endParaRPr lang="en-US" sz="2000" dirty="0">
              <a:cs typeface="Calibri Ligh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cs typeface="Calibri"/>
              </a:rPr>
              <a:t>IA &amp; </a:t>
            </a:r>
            <a:r>
              <a:rPr lang="en-US" sz="2000" dirty="0" err="1">
                <a:cs typeface="Calibri"/>
              </a:rPr>
              <a:t>évaluation</a:t>
            </a:r>
            <a:r>
              <a:rPr lang="en-US" sz="2000" dirty="0">
                <a:cs typeface="Calibri"/>
              </a:rPr>
              <a:t> (</a:t>
            </a:r>
            <a:r>
              <a:rPr lang="en-US" sz="2000" dirty="0" err="1">
                <a:cs typeface="Calibri"/>
              </a:rPr>
              <a:t>Gradescope</a:t>
            </a:r>
            <a:r>
              <a:rPr lang="en-US" sz="2000" dirty="0">
                <a:cs typeface="Calibri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cs typeface="Calibri"/>
              </a:rPr>
              <a:t>IA &amp; </a:t>
            </a:r>
            <a:r>
              <a:rPr lang="en-US" sz="2000" dirty="0" err="1">
                <a:cs typeface="Calibri"/>
              </a:rPr>
              <a:t>détection</a:t>
            </a:r>
            <a:r>
              <a:rPr lang="en-US" sz="2000" dirty="0">
                <a:cs typeface="Calibri"/>
              </a:rPr>
              <a:t> du </a:t>
            </a:r>
            <a:r>
              <a:rPr lang="en-US" sz="2000" dirty="0" err="1">
                <a:cs typeface="Calibri"/>
              </a:rPr>
              <a:t>plagiat</a:t>
            </a:r>
            <a:r>
              <a:rPr lang="en-US" sz="2000" dirty="0">
                <a:cs typeface="Calibri"/>
              </a:rPr>
              <a:t> (</a:t>
            </a:r>
            <a:r>
              <a:rPr lang="en-US" sz="2000" dirty="0" err="1">
                <a:cs typeface="Calibri"/>
              </a:rPr>
              <a:t>Compilatio</a:t>
            </a:r>
            <a:r>
              <a:rPr lang="en-US" sz="2000" dirty="0">
                <a:cs typeface="Calibri"/>
              </a:rPr>
              <a:t>; </a:t>
            </a:r>
            <a:r>
              <a:rPr lang="en-US" sz="2000" dirty="0" err="1">
                <a:cs typeface="Calibri"/>
              </a:rPr>
              <a:t>GPTZero</a:t>
            </a:r>
            <a:r>
              <a:rPr lang="en-US" sz="2000" dirty="0">
                <a:cs typeface="Calibri"/>
              </a:rPr>
              <a:t>; AI text Classifier)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cs typeface="Calibri"/>
              </a:rPr>
              <a:t>IA &amp; </a:t>
            </a:r>
            <a:r>
              <a:rPr lang="en-US" sz="2000" dirty="0" err="1">
                <a:cs typeface="Calibri"/>
              </a:rPr>
              <a:t>langues</a:t>
            </a:r>
            <a:r>
              <a:rPr lang="en-US" sz="2000" dirty="0">
                <a:cs typeface="Calibri"/>
              </a:rPr>
              <a:t> (</a:t>
            </a:r>
            <a:r>
              <a:rPr lang="en-US" sz="2000" dirty="0" err="1">
                <a:cs typeface="Calibri"/>
              </a:rPr>
              <a:t>DeepL</a:t>
            </a:r>
            <a:r>
              <a:rPr lang="en-US" sz="2000" dirty="0">
                <a:cs typeface="Calibri"/>
              </a:rPr>
              <a:t>; </a:t>
            </a:r>
            <a:r>
              <a:rPr lang="en-US" sz="2000" dirty="0" err="1">
                <a:cs typeface="Calibri"/>
              </a:rPr>
              <a:t>DeepL</a:t>
            </a:r>
            <a:r>
              <a:rPr lang="en-US" sz="2000" dirty="0">
                <a:cs typeface="Calibri"/>
              </a:rPr>
              <a:t> translate; </a:t>
            </a:r>
            <a:r>
              <a:rPr lang="en-US" sz="2000" dirty="0" err="1">
                <a:cs typeface="Calibri"/>
              </a:rPr>
              <a:t>DeepL</a:t>
            </a:r>
            <a:r>
              <a:rPr lang="en-US" sz="2000" dirty="0">
                <a:cs typeface="Calibri"/>
              </a:rPr>
              <a:t> write)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>
                <a:cs typeface="Calibri"/>
              </a:rPr>
              <a:t>Intégrations</a:t>
            </a:r>
            <a:r>
              <a:rPr lang="en-US" sz="2000" dirty="0">
                <a:cs typeface="Calibri"/>
              </a:rPr>
              <a:t> de </a:t>
            </a:r>
            <a:r>
              <a:rPr lang="en-US" sz="2000" dirty="0" err="1">
                <a:cs typeface="Calibri"/>
              </a:rPr>
              <a:t>ChatGPT</a:t>
            </a:r>
            <a:r>
              <a:rPr lang="en-US" sz="2000" dirty="0">
                <a:cs typeface="Calibri"/>
              </a:rPr>
              <a:t> (</a:t>
            </a:r>
            <a:r>
              <a:rPr lang="en-US" sz="2000" dirty="0" err="1">
                <a:cs typeface="Calibri"/>
              </a:rPr>
              <a:t>PlugIn</a:t>
            </a:r>
            <a:r>
              <a:rPr lang="en-US" sz="2000" dirty="0">
                <a:cs typeface="Calibri"/>
              </a:rPr>
              <a:t> Chrome </a:t>
            </a:r>
            <a:r>
              <a:rPr lang="en-US" sz="2000" dirty="0" err="1">
                <a:cs typeface="Calibri"/>
              </a:rPr>
              <a:t>WebChatGPT</a:t>
            </a:r>
            <a:r>
              <a:rPr lang="en-US" sz="2000" dirty="0">
                <a:cs typeface="Calibri"/>
              </a:rPr>
              <a:t>)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EDA42301-8370-4449-B4B4-98814C5EDF52}"/>
              </a:ext>
            </a:extLst>
          </p:cNvPr>
          <p:cNvSpPr txBox="1"/>
          <p:nvPr/>
        </p:nvSpPr>
        <p:spPr>
          <a:xfrm>
            <a:off x="290935" y="196024"/>
            <a:ext cx="11661579" cy="715917"/>
          </a:xfrm>
          <a:prstGeom prst="rect">
            <a:avLst/>
          </a:prstGeom>
          <a:solidFill>
            <a:srgbClr val="5DB2E6"/>
          </a:solidFill>
        </p:spPr>
        <p:txBody>
          <a:bodyPr wrap="square" lIns="91440" tIns="45720" rIns="91440" bIns="45720" rtlCol="0" anchor="ctr" anchorCtr="0">
            <a:noAutofit/>
          </a:bodyPr>
          <a:lstStyle>
            <a:defPPr>
              <a:defRPr lang="fr-FR"/>
            </a:defPPr>
            <a:lvl1pPr>
              <a:defRPr sz="2400">
                <a:solidFill>
                  <a:srgbClr val="182545"/>
                </a:solidFill>
                <a:latin typeface="Montserrat" pitchFamily="2" charset="77"/>
              </a:defRPr>
            </a:lvl1pPr>
          </a:lstStyle>
          <a:p>
            <a:pPr algn="ctr"/>
            <a:r>
              <a:rPr lang="fr-BE" dirty="0">
                <a:solidFill>
                  <a:schemeClr val="bg1"/>
                </a:solidFill>
                <a:latin typeface="Arial"/>
                <a:cs typeface="Arial"/>
              </a:rPr>
              <a:t>1. Démystifier et comprendre le fonctionnement de l’Intelligence Artificielle (IA)</a:t>
            </a:r>
          </a:p>
        </p:txBody>
      </p:sp>
      <p:sp>
        <p:nvSpPr>
          <p:cNvPr id="4" name="Étoile à 6 branches 3">
            <a:extLst>
              <a:ext uri="{FF2B5EF4-FFF2-40B4-BE49-F238E27FC236}">
                <a16:creationId xmlns:a16="http://schemas.microsoft.com/office/drawing/2014/main" id="{E347149C-071C-AC4E-3E0D-B1735ED51273}"/>
              </a:ext>
            </a:extLst>
          </p:cNvPr>
          <p:cNvSpPr/>
          <p:nvPr/>
        </p:nvSpPr>
        <p:spPr>
          <a:xfrm>
            <a:off x="11973677" y="56312"/>
            <a:ext cx="186049" cy="188367"/>
          </a:xfrm>
          <a:prstGeom prst="star6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95463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ZoneTexte 19">
            <a:extLst>
              <a:ext uri="{FF2B5EF4-FFF2-40B4-BE49-F238E27FC236}">
                <a16:creationId xmlns:a16="http://schemas.microsoft.com/office/drawing/2014/main" id="{EDA42301-8370-4449-B4B4-98814C5EDF52}"/>
              </a:ext>
            </a:extLst>
          </p:cNvPr>
          <p:cNvSpPr txBox="1"/>
          <p:nvPr/>
        </p:nvSpPr>
        <p:spPr>
          <a:xfrm>
            <a:off x="290935" y="196024"/>
            <a:ext cx="11661579" cy="715917"/>
          </a:xfrm>
          <a:prstGeom prst="rect">
            <a:avLst/>
          </a:prstGeom>
          <a:solidFill>
            <a:srgbClr val="5DB2E6"/>
          </a:solidFill>
        </p:spPr>
        <p:txBody>
          <a:bodyPr wrap="square" lIns="91440" tIns="45720" rIns="91440" bIns="45720" rtlCol="0" anchor="ctr" anchorCtr="0">
            <a:noAutofit/>
          </a:bodyPr>
          <a:lstStyle>
            <a:defPPr>
              <a:defRPr lang="fr-FR"/>
            </a:defPPr>
            <a:lvl1pPr>
              <a:defRPr sz="2400">
                <a:solidFill>
                  <a:srgbClr val="182545"/>
                </a:solidFill>
                <a:latin typeface="Montserrat" pitchFamily="2" charset="77"/>
              </a:defRPr>
            </a:lvl1pPr>
          </a:lstStyle>
          <a:p>
            <a:pPr algn="ctr"/>
            <a:r>
              <a:rPr lang="fr-BE" dirty="0">
                <a:solidFill>
                  <a:schemeClr val="bg1"/>
                </a:solidFill>
                <a:latin typeface="Arial"/>
                <a:cs typeface="Arial"/>
              </a:rPr>
              <a:t>1. Démystifier et comprendre le fonctionnement de l’Intelligence Artificielle (IA)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C44660B-A096-1322-4E0E-03BA514FDC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6376" y="1293718"/>
            <a:ext cx="6485965" cy="5368258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18F692EC-3085-5C00-71BB-6FD8A76C3A28}"/>
              </a:ext>
            </a:extLst>
          </p:cNvPr>
          <p:cNvSpPr txBox="1"/>
          <p:nvPr/>
        </p:nvSpPr>
        <p:spPr>
          <a:xfrm>
            <a:off x="8853544" y="5637007"/>
            <a:ext cx="306846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/>
              <a:t>https://</a:t>
            </a:r>
            <a:r>
              <a:rPr lang="fr-FR" sz="1100" dirty="0" err="1"/>
              <a:t>dynalist.io</a:t>
            </a:r>
            <a:r>
              <a:rPr lang="fr-FR" sz="1100" dirty="0"/>
              <a:t>/d/fa77_qKdjvWTBnXCVcRfpnps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83719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0693" y="1049130"/>
            <a:ext cx="3803373" cy="698339"/>
          </a:xfrm>
          <a:prstGeom prst="rect">
            <a:avLst/>
          </a:prstGeom>
          <a:noFill/>
          <a:ln>
            <a:solidFill>
              <a:srgbClr val="5DB3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89F76284-EF1E-396D-09E0-8A0BE3E0D16F}"/>
              </a:ext>
            </a:extLst>
          </p:cNvPr>
          <p:cNvSpPr txBox="1"/>
          <p:nvPr/>
        </p:nvSpPr>
        <p:spPr>
          <a:xfrm>
            <a:off x="449961" y="1076655"/>
            <a:ext cx="3684105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>
                <a:cs typeface="Calibri"/>
              </a:rPr>
              <a:t>IA </a:t>
            </a:r>
            <a:r>
              <a:rPr lang="en-US" sz="3200" err="1">
                <a:cs typeface="Calibri"/>
              </a:rPr>
              <a:t>Conversationnelle</a:t>
            </a:r>
            <a:endParaRPr lang="en-US" sz="3200">
              <a:ea typeface="+mj-ea"/>
              <a:cs typeface="Calibri Light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1C778742-7505-E141-D6B3-98352248B6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06" y="1879509"/>
            <a:ext cx="2255649" cy="555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0CC4F93-C403-07AD-37C5-2013475326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9405" y="2709819"/>
            <a:ext cx="4175876" cy="1781151"/>
          </a:xfrm>
          <a:prstGeom prst="rect">
            <a:avLst/>
          </a:prstGeom>
        </p:spPr>
      </p:pic>
      <p:pic>
        <p:nvPicPr>
          <p:cNvPr id="11" name="Picture 4" descr="Discovering OpenAI Playground: A Beginner's Guide">
            <a:extLst>
              <a:ext uri="{FF2B5EF4-FFF2-40B4-BE49-F238E27FC236}">
                <a16:creationId xmlns:a16="http://schemas.microsoft.com/office/drawing/2014/main" id="{7D46767C-78D9-8A15-89EF-D777907B50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50" t="35420" r="22820" b="22239"/>
          <a:stretch/>
        </p:blipFill>
        <p:spPr bwMode="auto">
          <a:xfrm>
            <a:off x="494306" y="4766179"/>
            <a:ext cx="2459020" cy="1038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YouTube Highlighter / Glasp">
            <a:extLst>
              <a:ext uri="{FF2B5EF4-FFF2-40B4-BE49-F238E27FC236}">
                <a16:creationId xmlns:a16="http://schemas.microsoft.com/office/drawing/2014/main" id="{70B7641A-5438-E863-7661-8BB7A7D18F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3592" y="2410921"/>
            <a:ext cx="5177982" cy="2912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Glasp (@_Glasp) / Twitter">
            <a:extLst>
              <a:ext uri="{FF2B5EF4-FFF2-40B4-BE49-F238E27FC236}">
                <a16:creationId xmlns:a16="http://schemas.microsoft.com/office/drawing/2014/main" id="{6617D2F1-5485-8136-E3B6-D797DBBD26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2454" y="1591087"/>
            <a:ext cx="2789546" cy="2789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EDA42301-8370-4449-B4B4-98814C5EDF52}"/>
              </a:ext>
            </a:extLst>
          </p:cNvPr>
          <p:cNvSpPr txBox="1"/>
          <p:nvPr/>
        </p:nvSpPr>
        <p:spPr>
          <a:xfrm>
            <a:off x="290935" y="196024"/>
            <a:ext cx="11661579" cy="715917"/>
          </a:xfrm>
          <a:prstGeom prst="rect">
            <a:avLst/>
          </a:prstGeom>
          <a:solidFill>
            <a:srgbClr val="5DB2E6"/>
          </a:solidFill>
        </p:spPr>
        <p:txBody>
          <a:bodyPr wrap="square" lIns="91440" tIns="45720" rIns="91440" bIns="45720" rtlCol="0" anchor="ctr" anchorCtr="0">
            <a:noAutofit/>
          </a:bodyPr>
          <a:lstStyle>
            <a:defPPr>
              <a:defRPr lang="fr-FR"/>
            </a:defPPr>
            <a:lvl1pPr>
              <a:defRPr sz="2400">
                <a:solidFill>
                  <a:srgbClr val="182545"/>
                </a:solidFill>
                <a:latin typeface="Montserrat" pitchFamily="2" charset="77"/>
              </a:defRPr>
            </a:lvl1pPr>
          </a:lstStyle>
          <a:p>
            <a:pPr algn="ctr"/>
            <a:r>
              <a:rPr lang="fr-BE" dirty="0">
                <a:solidFill>
                  <a:schemeClr val="bg1"/>
                </a:solidFill>
                <a:latin typeface="Arial"/>
                <a:cs typeface="Arial"/>
              </a:rPr>
              <a:t>1. Démystifier et comprendre le fonctionnement de l’Intelligence Artificielle (IA)</a:t>
            </a:r>
          </a:p>
        </p:txBody>
      </p:sp>
      <p:sp>
        <p:nvSpPr>
          <p:cNvPr id="2" name="Étoile à 6 branches 1">
            <a:extLst>
              <a:ext uri="{FF2B5EF4-FFF2-40B4-BE49-F238E27FC236}">
                <a16:creationId xmlns:a16="http://schemas.microsoft.com/office/drawing/2014/main" id="{5C23DA00-C7BD-C5C6-E980-74FDD6F0B715}"/>
              </a:ext>
            </a:extLst>
          </p:cNvPr>
          <p:cNvSpPr/>
          <p:nvPr/>
        </p:nvSpPr>
        <p:spPr>
          <a:xfrm>
            <a:off x="11973677" y="45554"/>
            <a:ext cx="186049" cy="188367"/>
          </a:xfrm>
          <a:prstGeom prst="star6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8460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">
            <a:extLst>
              <a:ext uri="{FF2B5EF4-FFF2-40B4-BE49-F238E27FC236}">
                <a16:creationId xmlns:a16="http://schemas.microsoft.com/office/drawing/2014/main" id="{2C649199-536E-7A73-A795-6070E958B5C1}"/>
              </a:ext>
            </a:extLst>
          </p:cNvPr>
          <p:cNvSpPr txBox="1"/>
          <p:nvPr/>
        </p:nvSpPr>
        <p:spPr>
          <a:xfrm>
            <a:off x="351822" y="1088782"/>
            <a:ext cx="11600691" cy="255454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 err="1">
                <a:cs typeface="Calibri"/>
              </a:rPr>
              <a:t>ChatGPT</a:t>
            </a:r>
          </a:p>
          <a:p>
            <a:endParaRPr lang="en-US" sz="2000" b="1"/>
          </a:p>
          <a:p>
            <a:pPr marL="342900" indent="-342900">
              <a:buFont typeface="Arial" charset="0"/>
              <a:buChar char="•"/>
            </a:pPr>
            <a:r>
              <a:rPr lang="en-US" sz="2000">
                <a:cs typeface="Calibri"/>
              </a:rPr>
              <a:t>Fin </a:t>
            </a:r>
            <a:r>
              <a:rPr lang="en-US" sz="2000" err="1">
                <a:cs typeface="Calibri"/>
              </a:rPr>
              <a:t>novembre</a:t>
            </a:r>
            <a:r>
              <a:rPr lang="en-US" sz="2000">
                <a:cs typeface="Calibri"/>
              </a:rPr>
              <a:t> 2022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err="1">
                <a:cs typeface="Calibri"/>
              </a:rPr>
              <a:t>Modèle</a:t>
            </a:r>
            <a:r>
              <a:rPr lang="en-US" sz="2000">
                <a:cs typeface="Calibri"/>
              </a:rPr>
              <a:t> de </a:t>
            </a:r>
            <a:r>
              <a:rPr lang="en-US" sz="2000" err="1">
                <a:cs typeface="Calibri"/>
              </a:rPr>
              <a:t>langage</a:t>
            </a:r>
            <a:r>
              <a:rPr lang="en-US" sz="2000">
                <a:cs typeface="Calibri"/>
              </a:rPr>
              <a:t> par </a:t>
            </a:r>
            <a:r>
              <a:rPr lang="en-US" sz="2000" err="1">
                <a:cs typeface="Calibri"/>
              </a:rPr>
              <a:t>apprentissage</a:t>
            </a:r>
            <a:r>
              <a:rPr lang="en-US" sz="2000">
                <a:cs typeface="Calibri"/>
              </a:rPr>
              <a:t> </a:t>
            </a:r>
            <a:r>
              <a:rPr lang="en-US" sz="2000" err="1">
                <a:cs typeface="Calibri"/>
              </a:rPr>
              <a:t>automatique</a:t>
            </a:r>
            <a:r>
              <a:rPr lang="en-US" sz="2000">
                <a:cs typeface="Calibri"/>
              </a:rPr>
              <a:t> </a:t>
            </a:r>
            <a:r>
              <a:rPr lang="en-US" sz="2000" err="1">
                <a:cs typeface="Calibri"/>
              </a:rPr>
              <a:t>fondé</a:t>
            </a:r>
            <a:r>
              <a:rPr lang="en-US" sz="2000">
                <a:cs typeface="Calibri"/>
              </a:rPr>
              <a:t> sur </a:t>
            </a:r>
            <a:r>
              <a:rPr lang="en-US" sz="2000" err="1">
                <a:cs typeface="Calibri"/>
              </a:rPr>
              <a:t>l'IA</a:t>
            </a:r>
            <a:r>
              <a:rPr lang="en-US" sz="2000">
                <a:cs typeface="Calibri"/>
              </a:rPr>
              <a:t> </a:t>
            </a:r>
            <a:r>
              <a:rPr lang="en-US" sz="2000" err="1">
                <a:cs typeface="Calibri"/>
              </a:rPr>
              <a:t>créé</a:t>
            </a:r>
            <a:r>
              <a:rPr lang="en-US" sz="2000">
                <a:cs typeface="Calibri"/>
              </a:rPr>
              <a:t> par la </a:t>
            </a:r>
            <a:r>
              <a:rPr lang="en-US" sz="2000" err="1">
                <a:cs typeface="Calibri"/>
              </a:rPr>
              <a:t>firme</a:t>
            </a:r>
            <a:r>
              <a:rPr lang="en-US" sz="2000">
                <a:cs typeface="Calibri"/>
              </a:rPr>
              <a:t> américaine </a:t>
            </a:r>
            <a:r>
              <a:rPr lang="en-US" sz="2000" err="1">
                <a:cs typeface="Calibri"/>
              </a:rPr>
              <a:t>OpenAI</a:t>
            </a:r>
            <a:r>
              <a:rPr lang="en-US" sz="2000">
                <a:cs typeface="Calibri"/>
              </a:rPr>
              <a:t>. 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>
                <a:cs typeface="Calibri"/>
              </a:rPr>
              <a:t>Comme son nom </a:t>
            </a:r>
            <a:r>
              <a:rPr lang="en-US" sz="2000" err="1">
                <a:cs typeface="Calibri"/>
              </a:rPr>
              <a:t>l'indique</a:t>
            </a:r>
            <a:r>
              <a:rPr lang="en-US" sz="2000">
                <a:cs typeface="Calibri"/>
              </a:rPr>
              <a:t>, il </a:t>
            </a:r>
            <a:r>
              <a:rPr lang="en-US" sz="2000" err="1">
                <a:cs typeface="Calibri"/>
              </a:rPr>
              <a:t>s'agit</a:t>
            </a:r>
            <a:r>
              <a:rPr lang="en-US" sz="2000">
                <a:cs typeface="Calibri"/>
              </a:rPr>
              <a:t> d’un </a:t>
            </a:r>
            <a:r>
              <a:rPr lang="en-US" sz="2000" err="1">
                <a:cs typeface="Calibri"/>
              </a:rPr>
              <a:t>système</a:t>
            </a:r>
            <a:r>
              <a:rPr lang="en-US" sz="2000">
                <a:cs typeface="Calibri"/>
              </a:rPr>
              <a:t> de discussion (pas d’un </a:t>
            </a:r>
            <a:r>
              <a:rPr lang="en-US" sz="2000" err="1">
                <a:cs typeface="Calibri"/>
              </a:rPr>
              <a:t>système</a:t>
            </a:r>
            <a:r>
              <a:rPr lang="en-US" sz="2000">
                <a:cs typeface="Calibri"/>
              </a:rPr>
              <a:t> pour </a:t>
            </a:r>
            <a:r>
              <a:rPr lang="en-US" sz="2000" err="1">
                <a:cs typeface="Calibri"/>
              </a:rPr>
              <a:t>trouver</a:t>
            </a:r>
            <a:r>
              <a:rPr lang="en-US" sz="2000">
                <a:cs typeface="Calibri"/>
              </a:rPr>
              <a:t> de </a:t>
            </a:r>
            <a:r>
              <a:rPr lang="en-US" sz="2000" err="1">
                <a:cs typeface="Calibri"/>
              </a:rPr>
              <a:t>l’information</a:t>
            </a:r>
            <a:r>
              <a:rPr lang="en-US" sz="2000">
                <a:cs typeface="Calibri"/>
              </a:rPr>
              <a:t>). 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err="1">
                <a:cs typeface="Calibri"/>
              </a:rPr>
              <a:t>Permet</a:t>
            </a:r>
            <a:r>
              <a:rPr lang="en-US" sz="2000">
                <a:cs typeface="Calibri"/>
              </a:rPr>
              <a:t> de </a:t>
            </a:r>
            <a:r>
              <a:rPr lang="en-US" sz="2000" err="1">
                <a:cs typeface="Calibri"/>
              </a:rPr>
              <a:t>répondre</a:t>
            </a:r>
            <a:r>
              <a:rPr lang="en-US" sz="2000">
                <a:cs typeface="Calibri"/>
              </a:rPr>
              <a:t> à des questions, </a:t>
            </a:r>
            <a:r>
              <a:rPr lang="en-US" sz="2000" err="1">
                <a:cs typeface="Calibri"/>
              </a:rPr>
              <a:t>synthétiser</a:t>
            </a:r>
            <a:r>
              <a:rPr lang="en-US" sz="2000">
                <a:cs typeface="Calibri"/>
              </a:rPr>
              <a:t> du </a:t>
            </a:r>
            <a:r>
              <a:rPr lang="en-US" sz="2000" err="1">
                <a:cs typeface="Calibri"/>
              </a:rPr>
              <a:t>texte</a:t>
            </a:r>
            <a:r>
              <a:rPr lang="en-US" sz="2000">
                <a:cs typeface="Calibri"/>
              </a:rPr>
              <a:t>, proposer des </a:t>
            </a:r>
            <a:r>
              <a:rPr lang="en-US" sz="2000" err="1">
                <a:cs typeface="Calibri"/>
              </a:rPr>
              <a:t>idées</a:t>
            </a:r>
            <a:r>
              <a:rPr lang="en-US" sz="2000">
                <a:cs typeface="Calibri"/>
              </a:rPr>
              <a:t>, </a:t>
            </a:r>
            <a:r>
              <a:rPr lang="en-US" sz="2000" err="1">
                <a:cs typeface="Calibri"/>
              </a:rPr>
              <a:t>créer</a:t>
            </a:r>
            <a:r>
              <a:rPr lang="en-US" sz="2000">
                <a:cs typeface="Calibri"/>
              </a:rPr>
              <a:t> du code </a:t>
            </a:r>
            <a:r>
              <a:rPr lang="en-US" sz="2000" err="1">
                <a:cs typeface="Calibri"/>
              </a:rPr>
              <a:t>informatique</a:t>
            </a:r>
            <a:r>
              <a:rPr lang="en-US" sz="2000">
                <a:cs typeface="Calibri"/>
              </a:rPr>
              <a:t>, etc. </a:t>
            </a: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ABD7E737-80DE-19A7-AB2D-BC0D997B98D1}"/>
              </a:ext>
            </a:extLst>
          </p:cNvPr>
          <p:cNvSpPr txBox="1"/>
          <p:nvPr/>
        </p:nvSpPr>
        <p:spPr>
          <a:xfrm>
            <a:off x="351822" y="3643327"/>
            <a:ext cx="11661579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cs typeface="Calibri"/>
              </a:rPr>
              <a:t>Freins </a:t>
            </a:r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err="1">
                <a:cs typeface="Calibri"/>
              </a:rPr>
              <a:t>ChatGPT</a:t>
            </a:r>
            <a:r>
              <a:rPr lang="en-US">
                <a:cs typeface="Calibri"/>
              </a:rPr>
              <a:t> a </a:t>
            </a:r>
            <a:r>
              <a:rPr lang="en-US" err="1">
                <a:cs typeface="Calibri"/>
              </a:rPr>
              <a:t>presque</a:t>
            </a:r>
            <a:r>
              <a:rPr lang="en-US">
                <a:cs typeface="Calibri"/>
              </a:rPr>
              <a:t> 2 </a:t>
            </a:r>
            <a:r>
              <a:rPr lang="en-US" err="1">
                <a:cs typeface="Calibri"/>
              </a:rPr>
              <a:t>ans</a:t>
            </a:r>
            <a:r>
              <a:rPr lang="en-US">
                <a:cs typeface="Calibri"/>
              </a:rPr>
              <a:t> de retard sur le monde </a:t>
            </a:r>
            <a:r>
              <a:rPr lang="en-US" err="1">
                <a:cs typeface="Calibri"/>
              </a:rPr>
              <a:t>actuel</a:t>
            </a:r>
            <a:r>
              <a:rPr lang="en-US">
                <a:cs typeface="Calibri"/>
              </a:rPr>
              <a:t> (2021). Une </a:t>
            </a:r>
            <a:r>
              <a:rPr lang="en-US" err="1">
                <a:cs typeface="Calibri"/>
              </a:rPr>
              <a:t>partie</a:t>
            </a:r>
            <a:r>
              <a:rPr lang="en-US">
                <a:cs typeface="Calibri"/>
              </a:rPr>
              <a:t> des </a:t>
            </a:r>
            <a:r>
              <a:rPr lang="en-US" err="1">
                <a:cs typeface="Calibri"/>
              </a:rPr>
              <a:t>informations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collectées</a:t>
            </a:r>
            <a:r>
              <a:rPr lang="en-US">
                <a:cs typeface="Calibri"/>
              </a:rPr>
              <a:t> ne </a:t>
            </a:r>
            <a:r>
              <a:rPr lang="en-US" err="1">
                <a:cs typeface="Calibri"/>
              </a:rPr>
              <a:t>sont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donc</a:t>
            </a:r>
            <a:r>
              <a:rPr lang="en-US">
                <a:cs typeface="Calibri"/>
              </a:rPr>
              <a:t> plus à jour.</a:t>
            </a:r>
          </a:p>
          <a:p>
            <a:pPr marL="285750" indent="-285750">
              <a:buFont typeface="Arial" charset="0"/>
              <a:buChar char="•"/>
            </a:pPr>
            <a:r>
              <a:rPr lang="en-US" err="1">
                <a:cs typeface="Calibri"/>
              </a:rPr>
              <a:t>Aucune</a:t>
            </a:r>
            <a:r>
              <a:rPr lang="en-US">
                <a:cs typeface="Calibri"/>
              </a:rPr>
              <a:t> source </a:t>
            </a:r>
            <a:r>
              <a:rPr lang="en-US" err="1">
                <a:cs typeface="Calibri"/>
              </a:rPr>
              <a:t>n'est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donnée</a:t>
            </a:r>
            <a:r>
              <a:rPr lang="en-US">
                <a:cs typeface="Calibri"/>
              </a:rPr>
              <a:t> par </a:t>
            </a:r>
            <a:r>
              <a:rPr lang="en-US" err="1">
                <a:cs typeface="Calibri"/>
              </a:rPr>
              <a:t>ChatGPT</a:t>
            </a:r>
            <a:endParaRPr lang="en-US">
              <a:cs typeface="Calibri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>
                <a:cs typeface="Calibri"/>
              </a:rPr>
              <a:t>Si le prompt </a:t>
            </a:r>
            <a:r>
              <a:rPr lang="en-US" err="1">
                <a:cs typeface="Calibri"/>
              </a:rPr>
              <a:t>demande</a:t>
            </a:r>
            <a:r>
              <a:rPr lang="en-US">
                <a:cs typeface="Calibri"/>
              </a:rPr>
              <a:t> à citer les sources, il faut les verifier (</a:t>
            </a:r>
            <a:r>
              <a:rPr lang="en-US" err="1">
                <a:cs typeface="Calibri"/>
              </a:rPr>
              <a:t>certaines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sont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inventées</a:t>
            </a:r>
            <a:r>
              <a:rPr lang="en-US">
                <a:cs typeface="Calibri"/>
              </a:rPr>
              <a:t>)</a:t>
            </a:r>
          </a:p>
          <a:p>
            <a:pPr marL="285750" indent="-285750">
              <a:buFont typeface="Arial" charset="0"/>
              <a:buChar char="•"/>
            </a:pPr>
            <a:r>
              <a:rPr lang="en-US">
                <a:cs typeface="Calibri"/>
              </a:rPr>
              <a:t>Il </a:t>
            </a:r>
            <a:r>
              <a:rPr lang="en-US" err="1">
                <a:cs typeface="Calibri"/>
              </a:rPr>
              <a:t>n'a</a:t>
            </a:r>
            <a:r>
              <a:rPr lang="en-US">
                <a:cs typeface="Calibri"/>
              </a:rPr>
              <a:t> pas d'esprit critique, </a:t>
            </a:r>
            <a:r>
              <a:rPr lang="en-US" err="1">
                <a:cs typeface="Calibri"/>
              </a:rPr>
              <a:t>n'anticipe</a:t>
            </a:r>
            <a:r>
              <a:rPr lang="en-US">
                <a:cs typeface="Calibri"/>
              </a:rPr>
              <a:t> pas </a:t>
            </a:r>
            <a:r>
              <a:rPr lang="en-US" err="1">
                <a:cs typeface="Calibri"/>
              </a:rPr>
              <a:t>certains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contextes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culturels</a:t>
            </a:r>
            <a:r>
              <a:rPr lang="en-US">
                <a:cs typeface="Calibri"/>
              </a:rPr>
              <a:t>.  </a:t>
            </a:r>
          </a:p>
          <a:p>
            <a:endParaRPr lang="en-US">
              <a:cs typeface="Calibri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EDA42301-8370-4449-B4B4-98814C5EDF52}"/>
              </a:ext>
            </a:extLst>
          </p:cNvPr>
          <p:cNvSpPr txBox="1"/>
          <p:nvPr/>
        </p:nvSpPr>
        <p:spPr>
          <a:xfrm>
            <a:off x="290935" y="196024"/>
            <a:ext cx="11661579" cy="715917"/>
          </a:xfrm>
          <a:prstGeom prst="rect">
            <a:avLst/>
          </a:prstGeom>
          <a:solidFill>
            <a:srgbClr val="5DB2E6"/>
          </a:solidFill>
        </p:spPr>
        <p:txBody>
          <a:bodyPr wrap="square" lIns="91440" tIns="45720" rIns="91440" bIns="45720" rtlCol="0" anchor="ctr" anchorCtr="0">
            <a:noAutofit/>
          </a:bodyPr>
          <a:lstStyle>
            <a:defPPr>
              <a:defRPr lang="fr-FR"/>
            </a:defPPr>
            <a:lvl1pPr>
              <a:defRPr sz="2400">
                <a:solidFill>
                  <a:srgbClr val="182545"/>
                </a:solidFill>
                <a:latin typeface="Montserrat" pitchFamily="2" charset="77"/>
              </a:defRPr>
            </a:lvl1pPr>
          </a:lstStyle>
          <a:p>
            <a:pPr algn="ctr"/>
            <a:r>
              <a:rPr lang="fr-BE" dirty="0">
                <a:solidFill>
                  <a:schemeClr val="bg1"/>
                </a:solidFill>
                <a:latin typeface="Arial"/>
                <a:cs typeface="Arial"/>
              </a:rPr>
              <a:t>1. Démystifier et comprendre le fonctionnement de l’Intelligence Artificielle (IA)</a:t>
            </a:r>
          </a:p>
        </p:txBody>
      </p:sp>
      <p:sp>
        <p:nvSpPr>
          <p:cNvPr id="2" name="Étoile à 6 branches 1">
            <a:extLst>
              <a:ext uri="{FF2B5EF4-FFF2-40B4-BE49-F238E27FC236}">
                <a16:creationId xmlns:a16="http://schemas.microsoft.com/office/drawing/2014/main" id="{90EA42AA-B436-092D-BE3C-EC6B66ABE34A}"/>
              </a:ext>
            </a:extLst>
          </p:cNvPr>
          <p:cNvSpPr/>
          <p:nvPr/>
        </p:nvSpPr>
        <p:spPr>
          <a:xfrm>
            <a:off x="11973677" y="45554"/>
            <a:ext cx="186049" cy="188367"/>
          </a:xfrm>
          <a:prstGeom prst="star6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40967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>
            <a:extLst>
              <a:ext uri="{FF2B5EF4-FFF2-40B4-BE49-F238E27FC236}">
                <a16:creationId xmlns:a16="http://schemas.microsoft.com/office/drawing/2014/main" id="{EDA42301-8370-4449-B4B4-98814C5EDF52}"/>
              </a:ext>
            </a:extLst>
          </p:cNvPr>
          <p:cNvSpPr txBox="1"/>
          <p:nvPr/>
        </p:nvSpPr>
        <p:spPr>
          <a:xfrm>
            <a:off x="290935" y="182772"/>
            <a:ext cx="11661579" cy="803385"/>
          </a:xfrm>
          <a:prstGeom prst="rect">
            <a:avLst/>
          </a:prstGeom>
          <a:solidFill>
            <a:srgbClr val="5DB2E6"/>
          </a:solidFill>
        </p:spPr>
        <p:txBody>
          <a:bodyPr wrap="square" lIns="91440" tIns="45720" rIns="91440" bIns="45720" rtlCol="0" anchor="ctr" anchorCtr="0">
            <a:noAutofit/>
          </a:bodyPr>
          <a:lstStyle>
            <a:defPPr>
              <a:defRPr lang="fr-FR"/>
            </a:defPPr>
            <a:lvl1pPr>
              <a:defRPr sz="2400">
                <a:solidFill>
                  <a:srgbClr val="182545"/>
                </a:solidFill>
                <a:latin typeface="Montserrat" pitchFamily="2" charset="77"/>
              </a:defRPr>
            </a:lvl1pPr>
          </a:lstStyle>
          <a:p>
            <a:pPr algn="ctr"/>
            <a:r>
              <a:rPr lang="fr-BE">
                <a:solidFill>
                  <a:schemeClr val="bg1"/>
                </a:solidFill>
                <a:latin typeface="Arial"/>
                <a:cs typeface="Arial"/>
              </a:rPr>
              <a:t>1. Démystifier et comprendre le fonctionnement de l’Intelligence Artificielle (IA)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B342124-3051-4296-D0B6-28E77F1AD559}"/>
              </a:ext>
            </a:extLst>
          </p:cNvPr>
          <p:cNvSpPr txBox="1">
            <a:spLocks/>
          </p:cNvSpPr>
          <p:nvPr/>
        </p:nvSpPr>
        <p:spPr>
          <a:xfrm>
            <a:off x="290935" y="1588770"/>
            <a:ext cx="4197391" cy="104886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>
                <a:latin typeface="Calibri" charset="0"/>
                <a:ea typeface="Calibri" charset="0"/>
                <a:cs typeface="Calibri" charset="0"/>
              </a:rPr>
              <a:t>Les </a:t>
            </a:r>
            <a:r>
              <a:rPr lang="en-US" sz="2800" err="1">
                <a:latin typeface="Calibri" charset="0"/>
                <a:ea typeface="Calibri" charset="0"/>
                <a:cs typeface="Calibri" charset="0"/>
              </a:rPr>
              <a:t>hypothétiques</a:t>
            </a:r>
            <a:r>
              <a:rPr lang="en-US" sz="2800">
                <a:latin typeface="Calibri" charset="0"/>
                <a:ea typeface="Calibri" charset="0"/>
                <a:cs typeface="Calibri" charset="0"/>
              </a:rPr>
              <a:t> sources de </a:t>
            </a:r>
            <a:r>
              <a:rPr lang="en-US" sz="2800" err="1">
                <a:latin typeface="Calibri" charset="0"/>
                <a:ea typeface="Calibri" charset="0"/>
                <a:cs typeface="Calibri" charset="0"/>
              </a:rPr>
              <a:t>ChatGPT</a:t>
            </a:r>
            <a:endParaRPr lang="en-US" sz="280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0B9E091-ECF5-C51D-14F2-DB1FD5565734}"/>
              </a:ext>
            </a:extLst>
          </p:cNvPr>
          <p:cNvSpPr txBox="1">
            <a:spLocks/>
          </p:cNvSpPr>
          <p:nvPr/>
        </p:nvSpPr>
        <p:spPr>
          <a:xfrm>
            <a:off x="459679" y="3115148"/>
            <a:ext cx="3859901" cy="240329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charset="0"/>
              <a:buChar char="•"/>
            </a:pPr>
            <a:r>
              <a:rPr lang="en-US" sz="2000" err="1">
                <a:cs typeface="Calibri"/>
              </a:rPr>
              <a:t>OpenAI</a:t>
            </a:r>
            <a:r>
              <a:rPr lang="en-US" sz="2000">
                <a:cs typeface="Calibri"/>
              </a:rPr>
              <a:t> </a:t>
            </a:r>
            <a:r>
              <a:rPr lang="en-US" sz="2000" err="1">
                <a:cs typeface="Calibri"/>
              </a:rPr>
              <a:t>est</a:t>
            </a:r>
            <a:r>
              <a:rPr lang="en-US" sz="2000">
                <a:cs typeface="Calibri"/>
              </a:rPr>
              <a:t> </a:t>
            </a:r>
            <a:r>
              <a:rPr lang="en-US" sz="2000" err="1">
                <a:cs typeface="Calibri"/>
              </a:rPr>
              <a:t>assez</a:t>
            </a:r>
            <a:r>
              <a:rPr lang="en-US" sz="2000">
                <a:cs typeface="Calibri"/>
              </a:rPr>
              <a:t> vague sur les </a:t>
            </a:r>
            <a:r>
              <a:rPr lang="en-US" sz="2000" err="1">
                <a:cs typeface="Calibri"/>
              </a:rPr>
              <a:t>données</a:t>
            </a:r>
            <a:r>
              <a:rPr lang="en-US" sz="2000">
                <a:cs typeface="Calibri"/>
              </a:rPr>
              <a:t> sources</a:t>
            </a:r>
          </a:p>
          <a:p>
            <a:pPr marL="342900" indent="-342900" algn="l">
              <a:buFont typeface="Arial" charset="0"/>
              <a:buChar char="•"/>
            </a:pPr>
            <a:r>
              <a:rPr lang="en-US" sz="2000" err="1">
                <a:cs typeface="Calibri"/>
              </a:rPr>
              <a:t>Manquements</a:t>
            </a:r>
            <a:r>
              <a:rPr lang="en-US" sz="2000">
                <a:cs typeface="Calibri"/>
              </a:rPr>
              <a:t> au droit </a:t>
            </a:r>
            <a:r>
              <a:rPr lang="en-US" sz="2000" err="1">
                <a:cs typeface="Calibri"/>
              </a:rPr>
              <a:t>d'auteur</a:t>
            </a:r>
            <a:r>
              <a:rPr lang="en-US" sz="2000">
                <a:cs typeface="Calibri"/>
              </a:rPr>
              <a:t> </a:t>
            </a:r>
          </a:p>
          <a:p>
            <a:pPr marL="342900" indent="-342900" algn="l">
              <a:buFont typeface="Arial" charset="0"/>
              <a:buChar char="•"/>
            </a:pPr>
            <a:r>
              <a:rPr lang="en-US" sz="2000">
                <a:cs typeface="Calibri"/>
              </a:rPr>
              <a:t>De </a:t>
            </a:r>
            <a:r>
              <a:rPr lang="en-US" sz="2000" err="1">
                <a:cs typeface="Calibri"/>
              </a:rPr>
              <a:t>nombreux</a:t>
            </a:r>
            <a:r>
              <a:rPr lang="en-US" sz="2000">
                <a:cs typeface="Calibri"/>
              </a:rPr>
              <a:t> </a:t>
            </a:r>
            <a:r>
              <a:rPr lang="en-US" sz="2000" err="1">
                <a:cs typeface="Calibri"/>
              </a:rPr>
              <a:t>biais</a:t>
            </a:r>
            <a:r>
              <a:rPr lang="en-US" sz="2000">
                <a:cs typeface="Calibri"/>
              </a:rPr>
              <a:t> (de langue, de genre, de </a:t>
            </a:r>
            <a:r>
              <a:rPr lang="en-US" sz="2000" err="1">
                <a:cs typeface="Calibri"/>
              </a:rPr>
              <a:t>modération</a:t>
            </a:r>
            <a:r>
              <a:rPr lang="en-US" sz="2000">
                <a:cs typeface="Calibri"/>
              </a:rPr>
              <a:t>…)</a:t>
            </a:r>
          </a:p>
        </p:txBody>
      </p:sp>
      <p:sp>
        <p:nvSpPr>
          <p:cNvPr id="11" name="TextBox 6">
            <a:extLst>
              <a:ext uri="{FF2B5EF4-FFF2-40B4-BE49-F238E27FC236}">
                <a16:creationId xmlns:a16="http://schemas.microsoft.com/office/drawing/2014/main" id="{E7B7C544-12BD-41F7-25C6-CCB2F8E797C4}"/>
              </a:ext>
            </a:extLst>
          </p:cNvPr>
          <p:cNvSpPr txBox="1"/>
          <p:nvPr/>
        </p:nvSpPr>
        <p:spPr>
          <a:xfrm>
            <a:off x="459679" y="5995952"/>
            <a:ext cx="9020145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 err="1">
                <a:cs typeface="Calibri"/>
              </a:rPr>
              <a:t>ChatGPT</a:t>
            </a:r>
            <a:r>
              <a:rPr lang="en-US" sz="1000">
                <a:cs typeface="Calibri"/>
              </a:rPr>
              <a:t> </a:t>
            </a:r>
            <a:r>
              <a:rPr lang="en-US" sz="1000" err="1">
                <a:cs typeface="Calibri"/>
              </a:rPr>
              <a:t>est</a:t>
            </a:r>
            <a:r>
              <a:rPr lang="en-US" sz="1000">
                <a:cs typeface="Calibri"/>
              </a:rPr>
              <a:t> </a:t>
            </a:r>
            <a:r>
              <a:rPr lang="en-US" sz="1000" err="1">
                <a:cs typeface="Calibri"/>
              </a:rPr>
              <a:t>multilingue</a:t>
            </a:r>
            <a:r>
              <a:rPr lang="en-US" sz="1000">
                <a:cs typeface="Calibri"/>
              </a:rPr>
              <a:t> </a:t>
            </a:r>
            <a:r>
              <a:rPr lang="en-US" sz="1000" err="1">
                <a:cs typeface="Calibri"/>
              </a:rPr>
              <a:t>mais</a:t>
            </a:r>
            <a:r>
              <a:rPr lang="en-US" sz="1000">
                <a:cs typeface="Calibri"/>
              </a:rPr>
              <a:t> </a:t>
            </a:r>
            <a:r>
              <a:rPr lang="en-US" sz="1000" err="1">
                <a:cs typeface="Calibri"/>
              </a:rPr>
              <a:t>monoculturel</a:t>
            </a:r>
            <a:r>
              <a:rPr lang="en-US" sz="1000">
                <a:cs typeface="Calibri"/>
              </a:rPr>
              <a:t>, et </a:t>
            </a:r>
            <a:r>
              <a:rPr lang="en-US" sz="1000" err="1">
                <a:cs typeface="Calibri"/>
              </a:rPr>
              <a:t>il</a:t>
            </a:r>
            <a:r>
              <a:rPr lang="en-US" sz="1000">
                <a:cs typeface="Calibri"/>
              </a:rPr>
              <a:t> </a:t>
            </a:r>
            <a:r>
              <a:rPr lang="en-US" sz="1000" err="1">
                <a:cs typeface="Calibri"/>
              </a:rPr>
              <a:t>apprend</a:t>
            </a:r>
            <a:r>
              <a:rPr lang="en-US" sz="1000">
                <a:cs typeface="Calibri"/>
              </a:rPr>
              <a:t> </a:t>
            </a:r>
            <a:r>
              <a:rPr lang="en-US" sz="1000" err="1">
                <a:cs typeface="Calibri"/>
              </a:rPr>
              <a:t>vos</a:t>
            </a:r>
            <a:r>
              <a:rPr lang="en-US" sz="1000">
                <a:cs typeface="Calibri"/>
              </a:rPr>
              <a:t> </a:t>
            </a:r>
            <a:r>
              <a:rPr lang="en-US" sz="1000" err="1">
                <a:cs typeface="Calibri"/>
              </a:rPr>
              <a:t>valeurs</a:t>
            </a:r>
            <a:r>
              <a:rPr lang="en-US" sz="1000">
                <a:cs typeface="Calibri"/>
              </a:rPr>
              <a:t> </a:t>
            </a:r>
            <a:r>
              <a:rPr lang="en-US" sz="1000">
                <a:ea typeface="+mn-lt"/>
                <a:cs typeface="+mn-lt"/>
              </a:rPr>
              <a:t>https://</a:t>
            </a:r>
            <a:r>
              <a:rPr lang="en-US" sz="1000" err="1">
                <a:ea typeface="+mn-lt"/>
                <a:cs typeface="+mn-lt"/>
              </a:rPr>
              <a:t>komenfer.ca</a:t>
            </a:r>
            <a:r>
              <a:rPr lang="en-US" sz="1000">
                <a:ea typeface="+mn-lt"/>
                <a:cs typeface="+mn-lt"/>
              </a:rPr>
              <a:t>/chatgpt-est-multilingue-mais-monoculturel-et-il-apprend-vos-valeurs/</a:t>
            </a:r>
            <a:endParaRPr lang="en-US" sz="1000">
              <a:cs typeface="Calibri"/>
            </a:endParaRP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6C18E3C1-0306-6A49-20C4-4D638F63D6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5918" y="2062135"/>
            <a:ext cx="6098788" cy="1733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0B324260-9DB3-E6D6-3E37-E8AE414A7784}"/>
              </a:ext>
            </a:extLst>
          </p:cNvPr>
          <p:cNvSpPr txBox="1"/>
          <p:nvPr/>
        </p:nvSpPr>
        <p:spPr>
          <a:xfrm>
            <a:off x="5115918" y="1486224"/>
            <a:ext cx="6287940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1800" b="1">
                <a:cs typeface="Calibri"/>
              </a:rPr>
              <a:t>Des </a:t>
            </a:r>
            <a:r>
              <a:rPr lang="en-US" sz="1800" b="1" err="1">
                <a:cs typeface="Calibri"/>
              </a:rPr>
              <a:t>données</a:t>
            </a:r>
            <a:r>
              <a:rPr lang="en-US" sz="1800" b="1">
                <a:cs typeface="Calibri"/>
              </a:rPr>
              <a:t> qui </a:t>
            </a:r>
            <a:r>
              <a:rPr lang="en-US" sz="1800" b="1" err="1">
                <a:solidFill>
                  <a:srgbClr val="FF0000"/>
                </a:solidFill>
                <a:cs typeface="Calibri"/>
              </a:rPr>
              <a:t>semblent</a:t>
            </a:r>
            <a:r>
              <a:rPr lang="en-US" sz="1800" b="1">
                <a:cs typeface="Calibri"/>
              </a:rPr>
              <a:t> </a:t>
            </a:r>
            <a:r>
              <a:rPr lang="en-US" sz="1800" b="1" err="1">
                <a:cs typeface="Calibri"/>
              </a:rPr>
              <a:t>extraites</a:t>
            </a:r>
            <a:r>
              <a:rPr lang="en-US" sz="1800" b="1">
                <a:cs typeface="Calibri"/>
              </a:rPr>
              <a:t> du Web et de </a:t>
            </a:r>
            <a:r>
              <a:rPr lang="en-US" sz="1800" b="1" err="1">
                <a:cs typeface="Calibri"/>
              </a:rPr>
              <a:t>certains</a:t>
            </a:r>
            <a:r>
              <a:rPr lang="en-US" sz="1800" b="1">
                <a:cs typeface="Calibri"/>
              </a:rPr>
              <a:t> livres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998F8732-63A7-0A9F-1674-6905C71A1CF7}"/>
              </a:ext>
            </a:extLst>
          </p:cNvPr>
          <p:cNvSpPr txBox="1"/>
          <p:nvPr/>
        </p:nvSpPr>
        <p:spPr>
          <a:xfrm>
            <a:off x="5811751" y="3683835"/>
            <a:ext cx="47071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1200" b="0" i="0">
                <a:solidFill>
                  <a:srgbClr val="383838"/>
                </a:solidFill>
                <a:effectLst/>
                <a:latin typeface="-apple-system"/>
              </a:rPr>
              <a:t>Tableau tiré de l’article qui a présenté GTP-3 en 2020 (Brown </a:t>
            </a:r>
            <a:r>
              <a:rPr lang="fr-FR" sz="1200" b="0" i="0" err="1">
                <a:solidFill>
                  <a:srgbClr val="383838"/>
                </a:solidFill>
                <a:effectLst/>
                <a:latin typeface="-apple-system"/>
              </a:rPr>
              <a:t>et.al</a:t>
            </a:r>
            <a:r>
              <a:rPr lang="fr-FR" sz="1200" b="0" i="0">
                <a:solidFill>
                  <a:srgbClr val="383838"/>
                </a:solidFill>
                <a:effectLst/>
                <a:latin typeface="-apple-system"/>
              </a:rPr>
              <a:t> 2020).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9A03BBEA-20C3-FF2B-248B-ABE4F57DA04D}"/>
              </a:ext>
            </a:extLst>
          </p:cNvPr>
          <p:cNvSpPr txBox="1"/>
          <p:nvPr/>
        </p:nvSpPr>
        <p:spPr>
          <a:xfrm>
            <a:off x="5277493" y="4020989"/>
            <a:ext cx="6211444" cy="175432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/>
              <a:t>Le Common Crawl = données web générales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/>
              <a:t>WebText2 = de pages partagées dans des messages </a:t>
            </a:r>
            <a:r>
              <a:rPr lang="fr-FR" err="1"/>
              <a:t>Reddit</a:t>
            </a:r>
            <a:endParaRPr lang="fr-FR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/>
              <a:t>Books1 et Books2 probablement des pages issues de Gutenberg, </a:t>
            </a:r>
            <a:r>
              <a:rPr lang="fr-FR" err="1"/>
              <a:t>BookCorpus</a:t>
            </a:r>
            <a:r>
              <a:rPr lang="fr-FR"/>
              <a:t> (livres gratuits, auto-publiés) </a:t>
            </a:r>
            <a:endParaRPr lang="fr-FR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err="1"/>
              <a:t>Wikipedia</a:t>
            </a:r>
            <a:r>
              <a:rPr lang="fr-FR"/>
              <a:t> = les pages en langue anglaise</a:t>
            </a:r>
            <a:endParaRPr lang="fr-FR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/>
              <a:t>… et selon </a:t>
            </a:r>
            <a:r>
              <a:rPr lang="fr-FR" err="1"/>
              <a:t>Elon</a:t>
            </a:r>
            <a:r>
              <a:rPr lang="fr-FR"/>
              <a:t> </a:t>
            </a:r>
            <a:r>
              <a:rPr lang="fr-FR" err="1"/>
              <a:t>Musk</a:t>
            </a:r>
            <a:r>
              <a:rPr lang="fr-FR"/>
              <a:t> aussi un peu de Twitter</a:t>
            </a:r>
            <a:endParaRPr lang="x-none"/>
          </a:p>
        </p:txBody>
      </p:sp>
      <p:sp>
        <p:nvSpPr>
          <p:cNvPr id="2" name="Étoile à 6 branches 1">
            <a:extLst>
              <a:ext uri="{FF2B5EF4-FFF2-40B4-BE49-F238E27FC236}">
                <a16:creationId xmlns:a16="http://schemas.microsoft.com/office/drawing/2014/main" id="{3C2194DA-5DE3-3D90-BF17-00F8543E2517}"/>
              </a:ext>
            </a:extLst>
          </p:cNvPr>
          <p:cNvSpPr/>
          <p:nvPr/>
        </p:nvSpPr>
        <p:spPr>
          <a:xfrm>
            <a:off x="11973677" y="45554"/>
            <a:ext cx="186049" cy="188367"/>
          </a:xfrm>
          <a:prstGeom prst="star6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06408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COUNT" val="22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_Institutionnel_FRA_v012021" id="{F39735D6-270F-2B40-A235-48372F60752D}" vid="{2AF000F7-787C-2448-950C-E7F5C4186CCC}"/>
    </a:ext>
  </a:extLst>
</a:theme>
</file>

<file path=ppt/theme/theme2.xml><?xml version="1.0" encoding="utf-8"?>
<a:theme xmlns:a="http://schemas.openxmlformats.org/drawingml/2006/main" name="Thème Office">
  <a:themeElements>
    <a:clrScheme name="Thème Office 2013 – 202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 2013 – 2022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 2013 – 2022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c03ad0a-ff54-429d-9af0-b6e15a6a0edb">
      <Terms xmlns="http://schemas.microsoft.com/office/infopath/2007/PartnerControls"/>
    </lcf76f155ced4ddcb4097134ff3c332f>
    <TaxCatchAll xmlns="69b18b2e-7073-4d82-919b-bfe47ecd9dd6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8ED05B20DAB474EA7A8E3C17C965BEB" ma:contentTypeVersion="11" ma:contentTypeDescription="Crée un document." ma:contentTypeScope="" ma:versionID="47a7bb8ab0fa88d3b79d0a5739dafef0">
  <xsd:schema xmlns:xsd="http://www.w3.org/2001/XMLSchema" xmlns:xs="http://www.w3.org/2001/XMLSchema" xmlns:p="http://schemas.microsoft.com/office/2006/metadata/properties" xmlns:ns2="0c03ad0a-ff54-429d-9af0-b6e15a6a0edb" xmlns:ns3="69b18b2e-7073-4d82-919b-bfe47ecd9dd6" targetNamespace="http://schemas.microsoft.com/office/2006/metadata/properties" ma:root="true" ma:fieldsID="4b907276e439ee56c1e9d34aa714c4b8" ns2:_="" ns3:_="">
    <xsd:import namespace="0c03ad0a-ff54-429d-9af0-b6e15a6a0edb"/>
    <xsd:import namespace="69b18b2e-7073-4d82-919b-bfe47ecd9dd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c03ad0a-ff54-429d-9af0-b6e15a6a0ed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Balises d’images" ma:readOnly="false" ma:fieldId="{5cf76f15-5ced-4ddc-b409-7134ff3c332f}" ma:taxonomyMulti="true" ma:sspId="6e87909b-6f91-4c34-a78b-ec0d666c48e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9b18b2e-7073-4d82-919b-bfe47ecd9dd6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de466977-c667-41dd-b0c5-015a2ab4899d}" ma:internalName="TaxCatchAll" ma:showField="CatchAllData" ma:web="69b18b2e-7073-4d82-919b-bfe47ecd9dd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91F13C8-A9E9-4EE9-8ECF-4FDF91DBBEE8}">
  <ds:schemaRefs>
    <ds:schemaRef ds:uri="0c03ad0a-ff54-429d-9af0-b6e15a6a0edb"/>
    <ds:schemaRef ds:uri="69b18b2e-7073-4d82-919b-bfe47ecd9dd6"/>
    <ds:schemaRef ds:uri="f164b157-a811-44b0-96e2-da2ca5b0850b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EB15C109-38DD-4A23-8E18-AE278D6E9D1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6225DD2-7C12-4AAA-AF20-822D7F22A47C}">
  <ds:schemaRefs>
    <ds:schemaRef ds:uri="0c03ad0a-ff54-429d-9af0-b6e15a6a0edb"/>
    <ds:schemaRef ds:uri="69b18b2e-7073-4d82-919b-bfe47ecd9dd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2439</Words>
  <Application>Microsoft Macintosh PowerPoint</Application>
  <PresentationFormat>Grand écran</PresentationFormat>
  <Paragraphs>249</Paragraphs>
  <Slides>43</Slides>
  <Notes>42</Notes>
  <HiddenSlides>22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4</vt:i4>
      </vt:variant>
      <vt:variant>
        <vt:lpstr>Titres des diapositives</vt:lpstr>
      </vt:variant>
      <vt:variant>
        <vt:i4>43</vt:i4>
      </vt:variant>
    </vt:vector>
  </HeadingPairs>
  <TitlesOfParts>
    <vt:vector size="52" baseType="lpstr">
      <vt:lpstr>-apple-system</vt:lpstr>
      <vt:lpstr>Arial</vt:lpstr>
      <vt:lpstr>Calibri</vt:lpstr>
      <vt:lpstr>Calibri Light</vt:lpstr>
      <vt:lpstr>Montserrat</vt:lpstr>
      <vt:lpstr>Thème Office</vt:lpstr>
      <vt:lpstr>Thème Office</vt:lpstr>
      <vt:lpstr>Thème Office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Créer des contenus de cours en ligne interactifs</dc:title>
  <dc:creator>Pascal Vangrunderbeeck</dc:creator>
  <cp:lastModifiedBy>Pascal Vangrunderbeeck</cp:lastModifiedBy>
  <cp:revision>165</cp:revision>
  <dcterms:created xsi:type="dcterms:W3CDTF">2021-03-09T10:04:42Z</dcterms:created>
  <dcterms:modified xsi:type="dcterms:W3CDTF">2023-03-28T11:55:06Z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0x01010098ED05B20DAB474EA7A8E3C17C965BEB</vt:lpwstr>
  </property>
  <property fmtid="{D5CDD505-2E9C-101B-9397-08002B2CF9AE}" pid="3" name="MediaServiceImageTags">
    <vt:lpwstr/>
  </property>
</Properties>
</file>