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2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3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4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5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6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7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8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notesSlides/notesSlide9.xml" ContentType="application/vnd.openxmlformats-officedocument.presentationml.notesSlid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notesSlides/notesSlide10.xml" ContentType="application/vnd.openxmlformats-officedocument.presentationml.notesSlide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7" r:id="rId3"/>
    <p:sldId id="259" r:id="rId4"/>
    <p:sldId id="272" r:id="rId5"/>
    <p:sldId id="260" r:id="rId6"/>
    <p:sldId id="265" r:id="rId7"/>
    <p:sldId id="268" r:id="rId8"/>
    <p:sldId id="271" r:id="rId9"/>
    <p:sldId id="270" r:id="rId10"/>
    <p:sldId id="266" r:id="rId11"/>
    <p:sldId id="257" r:id="rId12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0B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0113" autoAdjust="0"/>
  </p:normalViewPr>
  <p:slideViewPr>
    <p:cSldViewPr snapToGrid="0">
      <p:cViewPr varScale="1">
        <p:scale>
          <a:sx n="88" d="100"/>
          <a:sy n="88" d="100"/>
        </p:scale>
        <p:origin x="141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EB2CE0-0987-43B1-A290-549A747653A6}" type="datetimeFigureOut">
              <a:rPr lang="fr-BE" smtClean="0"/>
              <a:t>02-05-23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418791-FFC8-4E68-A383-C1E016E07C7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96430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Slide d’introduction à la séance.</a:t>
            </a:r>
          </a:p>
          <a:p>
            <a:r>
              <a:rPr lang="fr-BE" dirty="0"/>
              <a:t>Présenter les </a:t>
            </a:r>
            <a:r>
              <a:rPr lang="fr-BE" dirty="0" err="1"/>
              <a:t>formateur·rices</a:t>
            </a:r>
            <a:r>
              <a:rPr lang="fr-BE" dirty="0"/>
              <a:t> et le cadre de la formation</a:t>
            </a:r>
          </a:p>
          <a:p>
            <a:r>
              <a:rPr lang="fr-BE" dirty="0"/>
              <a:t>Présenter le plan de la formation : </a:t>
            </a:r>
          </a:p>
          <a:p>
            <a:pPr marL="228600" indent="-228600">
              <a:buAutoNum type="arabicPeriod"/>
            </a:pPr>
            <a:r>
              <a:rPr lang="fr-BE" dirty="0"/>
              <a:t>Introduction</a:t>
            </a:r>
          </a:p>
          <a:p>
            <a:pPr marL="228600" indent="-228600">
              <a:buAutoNum type="arabicPeriod"/>
            </a:pPr>
            <a:r>
              <a:rPr lang="fr-BE" dirty="0"/>
              <a:t>Principes généraux</a:t>
            </a:r>
          </a:p>
          <a:p>
            <a:pPr marL="228600" indent="-228600">
              <a:buAutoNum type="arabicPeriod"/>
            </a:pPr>
            <a:r>
              <a:rPr lang="fr-BE" dirty="0"/>
              <a:t>Se connecter</a:t>
            </a:r>
          </a:p>
          <a:p>
            <a:pPr marL="228600" indent="-228600">
              <a:buAutoNum type="arabicPeriod"/>
            </a:pPr>
            <a:r>
              <a:rPr lang="fr-BE" dirty="0"/>
              <a:t>Premiers pas</a:t>
            </a:r>
          </a:p>
          <a:p>
            <a:pPr marL="228600" indent="-228600">
              <a:buAutoNum type="arabicPeriod"/>
            </a:pPr>
            <a:r>
              <a:rPr lang="fr-BE" dirty="0"/>
              <a:t>Questions principales</a:t>
            </a:r>
          </a:p>
          <a:p>
            <a:pPr marL="228600" indent="-228600">
              <a:buAutoNum type="arabicPeriod"/>
            </a:pPr>
            <a:r>
              <a:rPr lang="fr-BE" dirty="0"/>
              <a:t>Au rythme du participant</a:t>
            </a:r>
          </a:p>
          <a:p>
            <a:pPr marL="228600" indent="-228600">
              <a:buAutoNum type="arabicPeriod"/>
            </a:pPr>
            <a:r>
              <a:rPr lang="fr-BE" dirty="0"/>
              <a:t>Tips and tricks</a:t>
            </a:r>
          </a:p>
          <a:p>
            <a:pPr marL="228600" indent="-228600">
              <a:buAutoNum type="arabicPeriod"/>
            </a:pPr>
            <a:r>
              <a:rPr lang="fr-BE" dirty="0"/>
              <a:t>Questions-réponses</a:t>
            </a: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418791-FFC8-4E68-A383-C1E016E07C7B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405129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Deux petits trucs et astuces pour les équipes enseignantes.</a:t>
            </a:r>
          </a:p>
          <a:p>
            <a:r>
              <a:rPr lang="fr-BE" dirty="0"/>
              <a:t>Collaborer avec les collègues permet d’être co-propriétaires d’un évènement, et donc d’y collaborer ensemble avec une équipe enseignante.</a:t>
            </a:r>
          </a:p>
          <a:p>
            <a:r>
              <a:rPr lang="fr-BE" dirty="0"/>
              <a:t>Nous pouvons également intégrer un plug in dans PPT, ce qui permet d’intégrer les questions directement, dans le PPT, moyennant connexion internet. Cependant, on vous conseille simplement d’ouvrir la fenêtre </a:t>
            </a:r>
            <a:r>
              <a:rPr lang="fr-BE" dirty="0" err="1"/>
              <a:t>Wooclap</a:t>
            </a:r>
            <a:r>
              <a:rPr lang="fr-BE" dirty="0"/>
              <a:t> en ligne et de basculer de l’un à l’autre. La dernière option est d’intégrer la présentation dans </a:t>
            </a:r>
            <a:r>
              <a:rPr lang="fr-BE" dirty="0" err="1"/>
              <a:t>Wooclap</a:t>
            </a:r>
            <a:r>
              <a:rPr lang="fr-BE" dirty="0"/>
              <a:t> même et d’y agencer les évènements (</a:t>
            </a:r>
            <a:r>
              <a:rPr lang="fr-BE" dirty="0">
                <a:sym typeface="Wingdings" panose="05000000000000000000" pitchFamily="2" charset="2"/>
              </a:rPr>
              <a:t> aller dans l’évènement « présentation » et montrer comment insérer les questions </a:t>
            </a:r>
            <a:r>
              <a:rPr lang="fr-BE">
                <a:sym typeface="Wingdings" panose="05000000000000000000" pitchFamily="2" charset="2"/>
              </a:rPr>
              <a:t>et autres)</a:t>
            </a:r>
            <a:r>
              <a:rPr lang="fr-BE"/>
              <a:t>.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903825-16B8-464C-9703-1B128758610D}" type="slidenum">
              <a:rPr lang="fr-BE" smtClean="0"/>
              <a:t>10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309596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418791-FFC8-4E68-A383-C1E016E07C7B}" type="slidenum">
              <a:rPr lang="fr-BE" smtClean="0"/>
              <a:t>11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39145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Demander aux </a:t>
            </a:r>
            <a:r>
              <a:rPr lang="fr-BE" dirty="0" err="1"/>
              <a:t>participant·es</a:t>
            </a:r>
            <a:r>
              <a:rPr lang="fr-BE" dirty="0"/>
              <a:t> s’</a:t>
            </a:r>
            <a:r>
              <a:rPr lang="fr-BE" dirty="0" err="1"/>
              <a:t>iels</a:t>
            </a:r>
            <a:r>
              <a:rPr lang="fr-BE" dirty="0"/>
              <a:t> utilisent déjà </a:t>
            </a:r>
            <a:r>
              <a:rPr lang="fr-BE" dirty="0" err="1"/>
              <a:t>Wooflash</a:t>
            </a:r>
            <a:r>
              <a:rPr lang="fr-BE" dirty="0"/>
              <a:t> </a:t>
            </a:r>
            <a:r>
              <a:rPr lang="fr-BE" dirty="0">
                <a:sym typeface="Wingdings" panose="05000000000000000000" pitchFamily="2" charset="2"/>
              </a:rPr>
              <a:t> réponse à mains levées</a:t>
            </a:r>
          </a:p>
          <a:p>
            <a:r>
              <a:rPr lang="fr-BE" dirty="0">
                <a:sym typeface="Wingdings" panose="05000000000000000000" pitchFamily="2" charset="2"/>
              </a:rPr>
              <a:t>Lien vers un </a:t>
            </a:r>
            <a:r>
              <a:rPr lang="fr-BE" dirty="0" err="1">
                <a:sym typeface="Wingdings" panose="05000000000000000000" pitchFamily="2" charset="2"/>
              </a:rPr>
              <a:t>Wooclap</a:t>
            </a:r>
            <a:r>
              <a:rPr lang="fr-BE" dirty="0">
                <a:sym typeface="Wingdings" panose="05000000000000000000" pitchFamily="2" charset="2"/>
              </a:rPr>
              <a:t> : quelle(s) serai(en)t selon vous les utilités de </a:t>
            </a:r>
            <a:r>
              <a:rPr lang="fr-BE" dirty="0" err="1">
                <a:sym typeface="Wingdings" panose="05000000000000000000" pitchFamily="2" charset="2"/>
              </a:rPr>
              <a:t>Wooclap</a:t>
            </a:r>
            <a:r>
              <a:rPr lang="fr-BE" dirty="0">
                <a:sym typeface="Wingdings" panose="05000000000000000000" pitchFamily="2" charset="2"/>
              </a:rPr>
              <a:t> ?  Debriefing oral des réponses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903825-16B8-464C-9703-1B128758610D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36145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Outil </a:t>
            </a:r>
            <a:r>
              <a:rPr lang="fr-BE" dirty="0" err="1"/>
              <a:t>Wooclap</a:t>
            </a:r>
            <a:r>
              <a:rPr lang="fr-BE" dirty="0"/>
              <a:t> utilisé pour créer de l’interaction dans l’auditoire et une meilleure dynamique de groupe.</a:t>
            </a:r>
          </a:p>
          <a:p>
            <a:r>
              <a:rPr lang="fr-BE" dirty="0"/>
              <a:t>Il s’agit d’un outil utilisé en mode synchrone : il est utilisé en même temps par tous et toutes, et en simultané du cours.</a:t>
            </a:r>
          </a:p>
          <a:p>
            <a:r>
              <a:rPr lang="fr-BE" dirty="0"/>
              <a:t>Utilisation en anonyme recommandée : permet aux </a:t>
            </a:r>
            <a:r>
              <a:rPr lang="fr-BE" dirty="0" err="1"/>
              <a:t>étudiant·es</a:t>
            </a:r>
            <a:r>
              <a:rPr lang="fr-BE" dirty="0"/>
              <a:t> d’oser s’exprimer et commettre des erreurs sans être </a:t>
            </a:r>
            <a:r>
              <a:rPr lang="fr-BE" dirty="0" err="1"/>
              <a:t>identifié·e</a:t>
            </a:r>
            <a:r>
              <a:rPr lang="fr-BE" dirty="0"/>
              <a:t> / identifiable. Le mode compétition est à éviter.</a:t>
            </a:r>
          </a:p>
          <a:p>
            <a:r>
              <a:rPr lang="fr-BE" dirty="0"/>
              <a:t>Il permet un travail en rétroaction : si l’</a:t>
            </a:r>
            <a:r>
              <a:rPr lang="fr-BE" dirty="0" err="1"/>
              <a:t>enseignant·e</a:t>
            </a:r>
            <a:r>
              <a:rPr lang="fr-BE" dirty="0"/>
              <a:t> réalise qu’une notion est mal comprise, iel peut immédiatement revenir dessus</a:t>
            </a: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903825-16B8-464C-9703-1B128758610D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30690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Favoriser les échanges entre pairs via la méthode de </a:t>
            </a:r>
            <a:r>
              <a:rPr lang="fr-BE" dirty="0" err="1"/>
              <a:t>Mazur</a:t>
            </a:r>
            <a:r>
              <a:rPr lang="fr-BE" dirty="0"/>
              <a:t>.</a:t>
            </a: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903825-16B8-464C-9703-1B128758610D}" type="slidenum">
              <a:rPr lang="fr-BE" smtClean="0"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629506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Nous conseillons d’uniquement se connecter via la connexion institutionnelle, c’est-à-dire via le widget « se connecter via votre université », afin de bénéficier de toutes les possibilités offertes par la licence </a:t>
            </a:r>
            <a:r>
              <a:rPr lang="fr-BE" dirty="0" err="1"/>
              <a:t>UCLouvain</a:t>
            </a:r>
            <a:r>
              <a:rPr lang="fr-BE" dirty="0"/>
              <a:t>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903825-16B8-464C-9703-1B128758610D}" type="slidenum">
              <a:rPr lang="fr-BE" smtClean="0"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549626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Dans créer un évènement, il y a plusieurs onglets en haut à gauche de l’écran : votes, messages et au rythme du participant. On évoquera ce dernier plus loin, mais voici les informations sur les deux premiers : </a:t>
            </a:r>
          </a:p>
          <a:p>
            <a:pPr marL="228600" indent="-228600">
              <a:buAutoNum type="arabicPeriod"/>
            </a:pPr>
            <a:r>
              <a:rPr lang="fr-BE" dirty="0"/>
              <a:t>l’onglet vote est simplement l’onglet dans lequel on retrouve les différentes questions de l’évènement.</a:t>
            </a:r>
          </a:p>
          <a:p>
            <a:pPr marL="228600" indent="-228600">
              <a:buAutoNum type="arabicPeriod"/>
            </a:pPr>
            <a:r>
              <a:rPr lang="fr-BE" dirty="0"/>
              <a:t>L’onglet message permet d’autoriser les étudiants à s’exprimer sur un mur de messages. Il faut, pour ce faire, l’activer. On peut ensuite par exemple autoriser les likes, qui permettent d’aimer le message d’un autre étudiant.</a:t>
            </a:r>
          </a:p>
          <a:p>
            <a:pPr marL="0" indent="0">
              <a:buNone/>
            </a:pPr>
            <a:r>
              <a:rPr lang="fr-BE" dirty="0"/>
              <a:t>Tips ans tricks : </a:t>
            </a:r>
          </a:p>
          <a:p>
            <a:pPr marL="228600" indent="-228600">
              <a:buAutoNum type="arabicPeriod"/>
            </a:pPr>
            <a:r>
              <a:rPr lang="fr-BE" dirty="0"/>
              <a:t>Nommer son évènement</a:t>
            </a:r>
          </a:p>
          <a:p>
            <a:pPr marL="228600" indent="-228600">
              <a:buAutoNum type="arabicPeriod"/>
            </a:pPr>
            <a:r>
              <a:rPr lang="fr-BE" dirty="0"/>
              <a:t>Modifier l’URL de participation</a:t>
            </a:r>
          </a:p>
          <a:p>
            <a:pPr marL="228600" indent="-228600">
              <a:buAutoNum type="arabicPeriod"/>
            </a:pPr>
            <a:r>
              <a:rPr lang="fr-BE" dirty="0"/>
              <a:t>Dans « paramètres », activer le bouton « je suis perdu »pour permettre aux </a:t>
            </a:r>
            <a:r>
              <a:rPr lang="fr-BE" dirty="0" err="1"/>
              <a:t>étudiant·es</a:t>
            </a:r>
            <a:r>
              <a:rPr lang="fr-BE" dirty="0"/>
              <a:t> de signaler une difficulté ;</a:t>
            </a:r>
          </a:p>
          <a:p>
            <a:pPr marL="228600" indent="-228600">
              <a:buAutoNum type="arabicPeriod"/>
            </a:pPr>
            <a:r>
              <a:rPr lang="fr-BE" dirty="0"/>
              <a:t>Dans « paramètres » désactiver l’option « résultats visibles par défaut » afin de ne pas influencer les </a:t>
            </a:r>
            <a:r>
              <a:rPr lang="fr-BE" dirty="0" err="1"/>
              <a:t>étudiant·es</a:t>
            </a:r>
            <a:r>
              <a:rPr lang="fr-BE" dirty="0"/>
              <a:t> quand ils répondent</a:t>
            </a:r>
          </a:p>
          <a:p>
            <a:pPr marL="228600" indent="-228600">
              <a:buAutoNum type="arabicPeriod"/>
            </a:pPr>
            <a:r>
              <a:rPr lang="fr-BE" dirty="0"/>
              <a:t>Dans « paramètres », désactiver les options : authentification, pseudonyme et mode compétition, qui ne garantissent pas l’anonymat des </a:t>
            </a:r>
            <a:r>
              <a:rPr lang="fr-BE" dirty="0" err="1"/>
              <a:t>étudiant·es</a:t>
            </a:r>
            <a:r>
              <a:rPr lang="fr-BE" dirty="0"/>
              <a:t> et ne permettent donc pas un travail serein pour eux.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903825-16B8-464C-9703-1B128758610D}" type="slidenum">
              <a:rPr lang="fr-BE" smtClean="0"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069618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Leur proposer de donner des idées de questions et les ajouter dans un nouvel évènement, sur lequel </a:t>
            </a:r>
            <a:r>
              <a:rPr lang="fr-BE" dirty="0" err="1"/>
              <a:t>iels</a:t>
            </a:r>
            <a:r>
              <a:rPr lang="fr-BE" dirty="0"/>
              <a:t> peuvent répondre juste après : </a:t>
            </a:r>
          </a:p>
          <a:p>
            <a:pPr marL="228600" indent="-228600">
              <a:buAutoNum type="arabicPeriod"/>
            </a:pPr>
            <a:r>
              <a:rPr lang="fr-BE" dirty="0"/>
              <a:t>QCM</a:t>
            </a:r>
          </a:p>
          <a:p>
            <a:pPr marL="228600" indent="-228600">
              <a:buAutoNum type="arabicPeriod"/>
            </a:pPr>
            <a:r>
              <a:rPr lang="fr-BE" dirty="0"/>
              <a:t>Nuage de mots</a:t>
            </a:r>
          </a:p>
          <a:p>
            <a:pPr marL="228600" indent="-228600">
              <a:buAutoNum type="arabicPeriod"/>
            </a:pPr>
            <a:r>
              <a:rPr lang="fr-BE" dirty="0"/>
              <a:t>Question ouverte</a:t>
            </a:r>
          </a:p>
          <a:p>
            <a:pPr marL="228600" indent="-228600">
              <a:buAutoNum type="arabicPeriod"/>
            </a:pPr>
            <a:r>
              <a:rPr lang="fr-BE" dirty="0"/>
              <a:t>Sondage</a:t>
            </a:r>
          </a:p>
          <a:p>
            <a:pPr marL="228600" indent="-228600">
              <a:buAutoNum type="arabicPeriod"/>
            </a:pPr>
            <a:r>
              <a:rPr lang="fr-BE" dirty="0"/>
              <a:t>Légender une image</a:t>
            </a:r>
          </a:p>
          <a:p>
            <a:pPr marL="228600" indent="-228600">
              <a:buAutoNum type="arabicPeriod"/>
            </a:pPr>
            <a:r>
              <a:rPr lang="fr-BE" dirty="0"/>
              <a:t>Echelle</a:t>
            </a:r>
          </a:p>
          <a:p>
            <a:pPr marL="171450" indent="-171450">
              <a:buFont typeface="Wingdings" panose="05000000000000000000" pitchFamily="2" charset="2"/>
              <a:buChar char="è"/>
            </a:pPr>
            <a:r>
              <a:rPr lang="fr-BE" dirty="0">
                <a:sym typeface="Wingdings" panose="05000000000000000000" pitchFamily="2" charset="2"/>
              </a:rPr>
              <a:t>Proposer que </a:t>
            </a:r>
            <a:r>
              <a:rPr lang="fr-BE" dirty="0" err="1">
                <a:sym typeface="Wingdings" panose="05000000000000000000" pitchFamily="2" charset="2"/>
              </a:rPr>
              <a:t>chacun·e</a:t>
            </a:r>
            <a:r>
              <a:rPr lang="fr-BE" dirty="0">
                <a:sym typeface="Wingdings" panose="05000000000000000000" pitchFamily="2" charset="2"/>
              </a:rPr>
              <a:t> ajoute une question dans l’</a:t>
            </a:r>
            <a:r>
              <a:rPr lang="fr-BE" dirty="0" err="1">
                <a:sym typeface="Wingdings" panose="05000000000000000000" pitchFamily="2" charset="2"/>
              </a:rPr>
              <a:t>event</a:t>
            </a:r>
            <a:r>
              <a:rPr lang="fr-BE" dirty="0">
                <a:sym typeface="Wingdings" panose="05000000000000000000" pitchFamily="2" charset="2"/>
              </a:rPr>
              <a:t> collaboratif, parmi les types de questions proposées ci-dessus.</a:t>
            </a:r>
          </a:p>
          <a:p>
            <a:pPr marL="171450" indent="-171450">
              <a:buFont typeface="Wingdings" panose="05000000000000000000" pitchFamily="2" charset="2"/>
              <a:buChar char="è"/>
            </a:pPr>
            <a:r>
              <a:rPr lang="fr-BE" dirty="0">
                <a:sym typeface="Wingdings" panose="05000000000000000000" pitchFamily="2" charset="2"/>
              </a:rPr>
              <a:t>Une fois fait, </a:t>
            </a:r>
            <a:r>
              <a:rPr lang="fr-BE" dirty="0" err="1">
                <a:sym typeface="Wingdings" panose="05000000000000000000" pitchFamily="2" charset="2"/>
              </a:rPr>
              <a:t>iels</a:t>
            </a:r>
            <a:r>
              <a:rPr lang="fr-BE" dirty="0">
                <a:sym typeface="Wingdings" panose="05000000000000000000" pitchFamily="2" charset="2"/>
              </a:rPr>
              <a:t> se déconnectent et participent ensuite à l’évènement avec les questions du point de vue de l’</a:t>
            </a:r>
            <a:r>
              <a:rPr lang="fr-BE" dirty="0" err="1">
                <a:sym typeface="Wingdings" panose="05000000000000000000" pitchFamily="2" charset="2"/>
              </a:rPr>
              <a:t>étudiant·e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903825-16B8-464C-9703-1B128758610D}" type="slidenum">
              <a:rPr lang="fr-BE" smtClean="0"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34661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Trois activités logiques : </a:t>
            </a:r>
          </a:p>
          <a:p>
            <a:pPr marL="228600" indent="-228600">
              <a:buAutoNum type="arabicPeriod"/>
            </a:pPr>
            <a:r>
              <a:rPr lang="fr-BE" dirty="0"/>
              <a:t>Association : associer plusieurs propositions avec les définitions (par exemple) qui leur correspondent. </a:t>
            </a:r>
            <a:r>
              <a:rPr lang="fr-BE" dirty="0">
                <a:sym typeface="Wingdings" panose="05000000000000000000" pitchFamily="2" charset="2"/>
              </a:rPr>
              <a:t> Question 7</a:t>
            </a:r>
            <a:endParaRPr lang="fr-BE" dirty="0"/>
          </a:p>
          <a:p>
            <a:pPr marL="228600" indent="-228600">
              <a:buAutoNum type="arabicPeriod"/>
            </a:pPr>
            <a:r>
              <a:rPr lang="fr-BE" dirty="0"/>
              <a:t>Test de concordance de script : un énoncé d’une situation est proposé, avec une première hypothèse. On propose une information supplémentaire. L’</a:t>
            </a:r>
            <a:r>
              <a:rPr lang="fr-BE" dirty="0" err="1"/>
              <a:t>étudiant·e</a:t>
            </a:r>
            <a:r>
              <a:rPr lang="fr-BE" dirty="0"/>
              <a:t> doit alors déterminer si l’hypothèse initiale est affaiblie ou renforcée par cette proposition. À cette fin, il faut d’abord proposer la question à des spécialistes du domaine et recueillir leurs avis, pour ensuite paramétrer les réponses en correspondance (via rythme du participant). Ainsi, les </a:t>
            </a:r>
            <a:r>
              <a:rPr lang="fr-BE" dirty="0" err="1"/>
              <a:t>étudiant·es</a:t>
            </a:r>
            <a:r>
              <a:rPr lang="fr-BE" dirty="0"/>
              <a:t> peuvent situer leur réflexion par rapport à la solution proposée par des collègues plus </a:t>
            </a:r>
            <a:r>
              <a:rPr lang="fr-BE" dirty="0" err="1"/>
              <a:t>expérimenté·es</a:t>
            </a:r>
            <a:r>
              <a:rPr lang="fr-BE" dirty="0"/>
              <a:t>. Proposition de démarche : faire compléter les réponses du panel par des </a:t>
            </a:r>
            <a:r>
              <a:rPr lang="fr-BE" dirty="0" err="1"/>
              <a:t>étudiant·es</a:t>
            </a:r>
            <a:r>
              <a:rPr lang="fr-BE" dirty="0"/>
              <a:t> de master et le faire jouer ensuite en bachelier, par exemple. </a:t>
            </a:r>
            <a:r>
              <a:rPr lang="fr-BE" dirty="0">
                <a:sym typeface="Wingdings" panose="05000000000000000000" pitchFamily="2" charset="2"/>
              </a:rPr>
              <a:t> Question 8</a:t>
            </a:r>
            <a:endParaRPr lang="fr-BE" dirty="0"/>
          </a:p>
          <a:p>
            <a:pPr marL="228600" indent="-228600">
              <a:buAutoNum type="arabicPeriod"/>
            </a:pPr>
            <a:r>
              <a:rPr lang="fr-BE" dirty="0"/>
              <a:t>Test de concordance de jugement : même principe de formulation d’une situation initiale, avec ensuite une question par rapport à cette question. Recueil d’un certain nombre d’avis de panélistes pour situer la réponse de l’</a:t>
            </a:r>
            <a:r>
              <a:rPr lang="fr-BE" dirty="0" err="1"/>
              <a:t>étudiant·e</a:t>
            </a:r>
            <a:r>
              <a:rPr lang="fr-BE" dirty="0"/>
              <a:t>. Cela peut par exemple être intéressant dans le cadre de questions légales, éthiques ou de déontologie. </a:t>
            </a:r>
            <a:r>
              <a:rPr lang="fr-BE" dirty="0">
                <a:sym typeface="Wingdings" panose="05000000000000000000" pitchFamily="2" charset="2"/>
              </a:rPr>
              <a:t> Pas de question, mais similaire à 8,</a:t>
            </a:r>
            <a:endParaRPr lang="fr-BE" dirty="0"/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903825-16B8-464C-9703-1B128758610D}" type="slidenum">
              <a:rPr lang="fr-BE" smtClean="0"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753864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Expliquer questionnaire au rythme du participant.</a:t>
            </a:r>
          </a:p>
          <a:p>
            <a:r>
              <a:rPr lang="fr-FR" b="0" i="0" dirty="0" err="1">
                <a:solidFill>
                  <a:srgbClr val="1C293B"/>
                </a:solidFill>
                <a:effectLst/>
                <a:latin typeface="Crisp Graphik Regular"/>
              </a:rPr>
              <a:t>Wooclap</a:t>
            </a:r>
            <a:r>
              <a:rPr lang="fr-FR" b="0" i="0" dirty="0">
                <a:solidFill>
                  <a:srgbClr val="1C293B"/>
                </a:solidFill>
                <a:effectLst/>
                <a:latin typeface="Crisp Graphik Regular"/>
              </a:rPr>
              <a:t> </a:t>
            </a:r>
            <a:r>
              <a:rPr lang="fr-BE" dirty="0"/>
              <a:t>au rythme du participant </a:t>
            </a:r>
            <a:r>
              <a:rPr lang="fr-FR" b="0" i="0" dirty="0">
                <a:solidFill>
                  <a:srgbClr val="1C293B"/>
                </a:solidFill>
                <a:effectLst/>
                <a:latin typeface="Crisp Graphik Regular"/>
              </a:rPr>
              <a:t>vous permet de récolter l’avis de vos apprenants ou de les tester de façon ponctuelle. Ils font alors le questionnaire à leur rythme. Si c’est ponctuel, cela peut être effectué dans </a:t>
            </a:r>
            <a:r>
              <a:rPr lang="fr-FR" b="0" i="0" dirty="0" err="1">
                <a:solidFill>
                  <a:srgbClr val="1C293B"/>
                </a:solidFill>
                <a:effectLst/>
                <a:latin typeface="Crisp Graphik Regular"/>
              </a:rPr>
              <a:t>Wooclap</a:t>
            </a:r>
            <a:r>
              <a:rPr lang="fr-FR" b="0" i="0" dirty="0">
                <a:solidFill>
                  <a:srgbClr val="1C293B"/>
                </a:solidFill>
                <a:effectLst/>
                <a:latin typeface="Crisp Graphik Regular"/>
              </a:rPr>
              <a:t>, avec une favorisation du synchrone préférentiellement (par exemple, une évaluation de cours à la fin du cours). Par contre, si on envisage cela comme des révisions, il faudrait favoriser l’outil </a:t>
            </a:r>
            <a:r>
              <a:rPr lang="fr-FR" b="0" i="0" dirty="0" err="1">
                <a:solidFill>
                  <a:srgbClr val="1C293B"/>
                </a:solidFill>
                <a:effectLst/>
                <a:latin typeface="Crisp Graphik Regular"/>
              </a:rPr>
              <a:t>Wooflash</a:t>
            </a:r>
            <a:r>
              <a:rPr lang="fr-FR" b="0" i="0" dirty="0">
                <a:solidFill>
                  <a:srgbClr val="1C293B"/>
                </a:solidFill>
                <a:effectLst/>
                <a:latin typeface="Crisp Graphik Regular"/>
              </a:rPr>
              <a:t>.</a:t>
            </a:r>
            <a:endParaRPr lang="fr-BE" b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903825-16B8-464C-9703-1B128758610D}" type="slidenum">
              <a:rPr lang="fr-BE" smtClean="0"/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09963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684764-5CBC-E4FB-0208-6F5357E108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FDE9DB0-B95C-1531-AD63-FB54ADA544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9C4E1B-F719-B218-31D1-FDF08A9E7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0BDA1-2DA6-4719-8266-7023F7150463}" type="datetimeFigureOut">
              <a:rPr lang="fr-BE" smtClean="0"/>
              <a:t>02-05-23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F05CA9-88F7-295F-93C7-4741EB2A3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D14C721-728F-40A8-06A2-5440967A7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DF393-5533-4020-990C-09C59C9BE7C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79323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976812-7D29-3A34-0449-4D9F9FD38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27FC1CE-7A10-B673-E65C-4E7E72F9E6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92200BF-750D-4CAF-F5C7-022C20EAF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0BDA1-2DA6-4719-8266-7023F7150463}" type="datetimeFigureOut">
              <a:rPr lang="fr-BE" smtClean="0"/>
              <a:t>02-05-23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84D5AD-1365-6DB4-BEA9-EEB9C19B7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A1388AB-35CC-F6A7-8674-71D068D39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DF393-5533-4020-990C-09C59C9BE7C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305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741288E-4257-0AD0-0DEE-5ECA151BD7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88AAE48-A883-93A4-2BC7-4BE60A4046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8B8E3E-5A81-75C9-FFBC-3F904517B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0BDA1-2DA6-4719-8266-7023F7150463}" type="datetimeFigureOut">
              <a:rPr lang="fr-BE" smtClean="0"/>
              <a:t>02-05-23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063C8C-2B30-A7B5-DBB4-EF538A2CD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E41BA7A-975C-CD5F-86C0-07E45A30C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DF393-5533-4020-990C-09C59C9BE7C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4030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AE58A2-C83C-511D-4718-88ADCCAF7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7A85DF-645B-64E3-50F4-2ECBD2BAC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7D2C7FB-8695-71E4-0C4F-95492B5FF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0BDA1-2DA6-4719-8266-7023F7150463}" type="datetimeFigureOut">
              <a:rPr lang="fr-BE" smtClean="0"/>
              <a:t>02-05-23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49A4A8-7829-316B-34C8-7901BFF26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7BB49F-9065-19B8-2A7E-D45DAF33F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DF393-5533-4020-990C-09C59C9BE7C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22120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5708D2-BADE-6692-A035-86C643D7D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8D3CBFA-D64C-BB2C-FDDC-53CB042F10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F9C3428-1FA4-B76B-10CD-B0B47D693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0BDA1-2DA6-4719-8266-7023F7150463}" type="datetimeFigureOut">
              <a:rPr lang="fr-BE" smtClean="0"/>
              <a:t>02-05-23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A0F5F28-0BA3-77F0-994F-55AB18D0B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99F265-B907-DEBE-A4F4-8505F1084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DF393-5533-4020-990C-09C59C9BE7C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66665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24B2C3-A645-D8B2-EE66-BD630ACF4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ED8E417-2ADE-B69F-CE09-B50A5C7D4B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270DADF-F92B-D845-C31C-DDA4531734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BD94509-18C4-EF9F-E32E-3119E6A88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0BDA1-2DA6-4719-8266-7023F7150463}" type="datetimeFigureOut">
              <a:rPr lang="fr-BE" smtClean="0"/>
              <a:t>02-05-23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5AFC10F-3D0F-4482-0776-AA43F279E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32E2150-5C76-6F91-F40A-F04CADC65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DF393-5533-4020-990C-09C59C9BE7C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19334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6A080A-11A4-1B8C-B7AF-81FC955F2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883C91F-6BA3-E75E-3F73-9F317B3B77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430B4CB-3987-7C51-3DBF-02BEAB468B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6A6397C-E031-B831-D676-8FEC27B693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52E87B9-3E20-3482-A582-1C006D218C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D8EFD17-4313-886A-5CE7-65FF74048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0BDA1-2DA6-4719-8266-7023F7150463}" type="datetimeFigureOut">
              <a:rPr lang="fr-BE" smtClean="0"/>
              <a:t>02-05-23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D84BDB4-9920-4D96-8B05-4DC09C33F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6C81DD1-6969-8E64-E91A-FBC4E86DD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DF393-5533-4020-990C-09C59C9BE7C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4649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C183A2-00AB-875A-A52B-0E75DEF4F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C8DAD15-374F-546C-9E37-7943B9EF3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0BDA1-2DA6-4719-8266-7023F7150463}" type="datetimeFigureOut">
              <a:rPr lang="fr-BE" smtClean="0"/>
              <a:t>02-05-23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63FA6D8-6028-C595-017B-0B2FD7C5C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7BF408F-AC73-A124-13DA-9FFFCD8B6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DF393-5533-4020-990C-09C59C9BE7C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99360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D5B01C3-C694-C624-885E-3252A3F7D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0BDA1-2DA6-4719-8266-7023F7150463}" type="datetimeFigureOut">
              <a:rPr lang="fr-BE" smtClean="0"/>
              <a:t>02-05-23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3961A42-591C-6391-C6B0-BAAA56EEF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2DC563E-5E77-29DC-6927-55A98E5D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DF393-5533-4020-990C-09C59C9BE7C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16418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350E6A-CBDE-B20E-C368-10EF72CA2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62C975C-3251-2CD8-613B-CACC7B54D5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9B18195-28AE-C275-CD40-E585903B60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0A55AE0-0ACB-5C8D-6D68-3493FF31A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0BDA1-2DA6-4719-8266-7023F7150463}" type="datetimeFigureOut">
              <a:rPr lang="fr-BE" smtClean="0"/>
              <a:t>02-05-23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6EAFBE0-5712-DD48-6AD7-4B6A1ECD5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D7C6F9E-510D-BF0E-D788-B62B58D40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DF393-5533-4020-990C-09C59C9BE7C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19510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7271D5-C20F-CA8D-082A-A964FB16A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8B7A91A-D1A8-0243-16AD-E97B9C3A2F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ED460E4-D00C-02CE-9C22-4048BEEC1E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A2D0B1A-0FD0-C54B-4C19-7E93FD15E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0BDA1-2DA6-4719-8266-7023F7150463}" type="datetimeFigureOut">
              <a:rPr lang="fr-BE" smtClean="0"/>
              <a:t>02-05-23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50850E8-3A73-BD82-92F0-BBDD21A4C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9B51D33-CBA9-12AD-4967-A490ED9FD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DF393-5533-4020-990C-09C59C9BE7C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89952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FA09F14-E4A1-A493-11B2-481219D19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6993A55-C9AF-4093-9580-EA54D537DC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7251FE-066C-5B40-5F9C-9BBD3A61BF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0BDA1-2DA6-4719-8266-7023F7150463}" type="datetimeFigureOut">
              <a:rPr lang="fr-BE" smtClean="0"/>
              <a:t>02-05-23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EADE63F-58D5-9A05-A536-823F29A31C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EA362B-9A62-8D94-D548-9A32160682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DF393-5533-4020-990C-09C59C9BE7C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3107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tags" Target="../tags/tag3.xml"/><Relationship Id="rId7" Type="http://schemas.openxmlformats.org/officeDocument/2006/relationships/image" Target="../media/image1.png"/><Relationship Id="rId12" Type="http://schemas.openxmlformats.org/officeDocument/2006/relationships/image" Target="../media/image6.jp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1.xml"/><Relationship Id="rId10" Type="http://schemas.openxmlformats.org/officeDocument/2006/relationships/image" Target="../media/image4.png"/><Relationship Id="rId4" Type="http://schemas.openxmlformats.org/officeDocument/2006/relationships/tags" Target="../tags/tag4.xml"/><Relationship Id="rId9" Type="http://schemas.openxmlformats.org/officeDocument/2006/relationships/image" Target="../media/image3.svg"/><Relationship Id="rId14" Type="http://schemas.openxmlformats.org/officeDocument/2006/relationships/image" Target="../media/image8.jp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66.xml"/><Relationship Id="rId7" Type="http://schemas.openxmlformats.org/officeDocument/2006/relationships/tags" Target="../tags/tag70.xml"/><Relationship Id="rId12" Type="http://schemas.openxmlformats.org/officeDocument/2006/relationships/image" Target="../media/image13.png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tags" Target="../tags/tag69.xml"/><Relationship Id="rId11" Type="http://schemas.openxmlformats.org/officeDocument/2006/relationships/image" Target="../media/image9.png"/><Relationship Id="rId5" Type="http://schemas.openxmlformats.org/officeDocument/2006/relationships/tags" Target="../tags/tag68.xml"/><Relationship Id="rId10" Type="http://schemas.openxmlformats.org/officeDocument/2006/relationships/image" Target="../media/image1.png"/><Relationship Id="rId4" Type="http://schemas.openxmlformats.org/officeDocument/2006/relationships/tags" Target="../tags/tag67.xml"/><Relationship Id="rId9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8.jpg"/><Relationship Id="rId3" Type="http://schemas.openxmlformats.org/officeDocument/2006/relationships/tags" Target="../tags/tag73.xml"/><Relationship Id="rId7" Type="http://schemas.openxmlformats.org/officeDocument/2006/relationships/notesSlide" Target="../notesSlides/notesSlide11.xml"/><Relationship Id="rId12" Type="http://schemas.openxmlformats.org/officeDocument/2006/relationships/image" Target="../media/image7.png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6" Type="http://schemas.openxmlformats.org/officeDocument/2006/relationships/slideLayout" Target="../slideLayouts/slideLayout1.xml"/><Relationship Id="rId11" Type="http://schemas.openxmlformats.org/officeDocument/2006/relationships/image" Target="../media/image6.jpg"/><Relationship Id="rId5" Type="http://schemas.openxmlformats.org/officeDocument/2006/relationships/tags" Target="../tags/tag75.xml"/><Relationship Id="rId10" Type="http://schemas.openxmlformats.org/officeDocument/2006/relationships/image" Target="../media/image5.png"/><Relationship Id="rId4" Type="http://schemas.openxmlformats.org/officeDocument/2006/relationships/tags" Target="../tags/tag74.xml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13" Type="http://schemas.openxmlformats.org/officeDocument/2006/relationships/image" Target="../media/image10.png"/><Relationship Id="rId3" Type="http://schemas.openxmlformats.org/officeDocument/2006/relationships/tags" Target="../tags/tag7.xml"/><Relationship Id="rId7" Type="http://schemas.openxmlformats.org/officeDocument/2006/relationships/tags" Target="../tags/tag11.xml"/><Relationship Id="rId12" Type="http://schemas.openxmlformats.org/officeDocument/2006/relationships/image" Target="../media/image9.png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image" Target="../media/image1.png"/><Relationship Id="rId5" Type="http://schemas.openxmlformats.org/officeDocument/2006/relationships/tags" Target="../tags/tag9.xml"/><Relationship Id="rId10" Type="http://schemas.openxmlformats.org/officeDocument/2006/relationships/notesSlide" Target="../notesSlides/notesSlide2.xml"/><Relationship Id="rId4" Type="http://schemas.openxmlformats.org/officeDocument/2006/relationships/tags" Target="../tags/tag8.xml"/><Relationship Id="rId9" Type="http://schemas.openxmlformats.org/officeDocument/2006/relationships/slideLayout" Target="../slideLayouts/slideLayout2.xml"/><Relationship Id="rId1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15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7.xml"/><Relationship Id="rId4" Type="http://schemas.openxmlformats.org/officeDocument/2006/relationships/tags" Target="../tags/tag16.xml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20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2.xml"/><Relationship Id="rId4" Type="http://schemas.openxmlformats.org/officeDocument/2006/relationships/tags" Target="../tags/tag21.xml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25.xml"/><Relationship Id="rId7" Type="http://schemas.openxmlformats.org/officeDocument/2006/relationships/notesSlide" Target="../notesSlides/notesSlide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7.xml"/><Relationship Id="rId10" Type="http://schemas.openxmlformats.org/officeDocument/2006/relationships/image" Target="../media/image12.png"/><Relationship Id="rId4" Type="http://schemas.openxmlformats.org/officeDocument/2006/relationships/tags" Target="../tags/tag26.xml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13" Type="http://schemas.openxmlformats.org/officeDocument/2006/relationships/image" Target="../media/image9.png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12" Type="http://schemas.openxmlformats.org/officeDocument/2006/relationships/image" Target="../media/image1.png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11" Type="http://schemas.openxmlformats.org/officeDocument/2006/relationships/notesSlide" Target="../notesSlides/notesSlide6.xml"/><Relationship Id="rId5" Type="http://schemas.openxmlformats.org/officeDocument/2006/relationships/tags" Target="../tags/tag32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31.xml"/><Relationship Id="rId9" Type="http://schemas.openxmlformats.org/officeDocument/2006/relationships/tags" Target="../tags/tag36.xml"/><Relationship Id="rId1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44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39.xml"/><Relationship Id="rId7" Type="http://schemas.openxmlformats.org/officeDocument/2006/relationships/tags" Target="../tags/tag43.xml"/><Relationship Id="rId12" Type="http://schemas.openxmlformats.org/officeDocument/2006/relationships/tags" Target="../tags/tag48.xml"/><Relationship Id="rId17" Type="http://schemas.openxmlformats.org/officeDocument/2006/relationships/image" Target="../media/image14.png"/><Relationship Id="rId2" Type="http://schemas.openxmlformats.org/officeDocument/2006/relationships/tags" Target="../tags/tag38.xml"/><Relationship Id="rId16" Type="http://schemas.openxmlformats.org/officeDocument/2006/relationships/image" Target="../media/image9.png"/><Relationship Id="rId1" Type="http://schemas.openxmlformats.org/officeDocument/2006/relationships/tags" Target="../tags/tag37.xml"/><Relationship Id="rId6" Type="http://schemas.openxmlformats.org/officeDocument/2006/relationships/tags" Target="../tags/tag42.xml"/><Relationship Id="rId11" Type="http://schemas.openxmlformats.org/officeDocument/2006/relationships/tags" Target="../tags/tag47.xml"/><Relationship Id="rId5" Type="http://schemas.openxmlformats.org/officeDocument/2006/relationships/tags" Target="../tags/tag41.xml"/><Relationship Id="rId15" Type="http://schemas.openxmlformats.org/officeDocument/2006/relationships/image" Target="../media/image1.png"/><Relationship Id="rId10" Type="http://schemas.openxmlformats.org/officeDocument/2006/relationships/tags" Target="../tags/tag46.xml"/><Relationship Id="rId4" Type="http://schemas.openxmlformats.org/officeDocument/2006/relationships/tags" Target="../tags/tag40.xml"/><Relationship Id="rId9" Type="http://schemas.openxmlformats.org/officeDocument/2006/relationships/tags" Target="../tags/tag45.xml"/><Relationship Id="rId1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13" Type="http://schemas.openxmlformats.org/officeDocument/2006/relationships/image" Target="../media/image9.png"/><Relationship Id="rId3" Type="http://schemas.openxmlformats.org/officeDocument/2006/relationships/tags" Target="../tags/tag51.xml"/><Relationship Id="rId7" Type="http://schemas.openxmlformats.org/officeDocument/2006/relationships/tags" Target="../tags/tag55.xml"/><Relationship Id="rId12" Type="http://schemas.openxmlformats.org/officeDocument/2006/relationships/image" Target="../media/image1.png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11" Type="http://schemas.openxmlformats.org/officeDocument/2006/relationships/notesSlide" Target="../notesSlides/notesSlide8.xml"/><Relationship Id="rId5" Type="http://schemas.openxmlformats.org/officeDocument/2006/relationships/tags" Target="../tags/tag53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52.xml"/><Relationship Id="rId9" Type="http://schemas.openxmlformats.org/officeDocument/2006/relationships/tags" Target="../tags/tag57.xml"/><Relationship Id="rId1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9.xml"/><Relationship Id="rId3" Type="http://schemas.openxmlformats.org/officeDocument/2006/relationships/tags" Target="../tags/tag6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tags" Target="../tags/tag63.xml"/><Relationship Id="rId11" Type="http://schemas.openxmlformats.org/officeDocument/2006/relationships/image" Target="../media/image13.png"/><Relationship Id="rId5" Type="http://schemas.openxmlformats.org/officeDocument/2006/relationships/tags" Target="../tags/tag62.xml"/><Relationship Id="rId10" Type="http://schemas.openxmlformats.org/officeDocument/2006/relationships/image" Target="../media/image9.png"/><Relationship Id="rId4" Type="http://schemas.openxmlformats.org/officeDocument/2006/relationships/tags" Target="../tags/tag61.xml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D441A7-FE26-D466-0749-42770E1D5A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3771" y="404405"/>
            <a:ext cx="6813630" cy="1785473"/>
          </a:xfrm>
        </p:spPr>
        <p:txBody>
          <a:bodyPr/>
          <a:lstStyle/>
          <a:p>
            <a:r>
              <a:rPr lang="fr-BE" dirty="0">
                <a:solidFill>
                  <a:srgbClr val="9B0B38"/>
                </a:solidFill>
                <a:latin typeface="Montserrat SemiBold" panose="00000700000000000000" pitchFamily="2" charset="0"/>
              </a:rPr>
              <a:t>Prise en main de l’outil </a:t>
            </a:r>
            <a:r>
              <a:rPr lang="fr-BE" dirty="0" err="1">
                <a:solidFill>
                  <a:srgbClr val="9B0B38"/>
                </a:solidFill>
                <a:latin typeface="Montserrat SemiBold" panose="00000700000000000000" pitchFamily="2" charset="0"/>
              </a:rPr>
              <a:t>Wooclap</a:t>
            </a:r>
            <a:endParaRPr lang="fr-BE" dirty="0">
              <a:solidFill>
                <a:srgbClr val="9B0B38"/>
              </a:solidFill>
              <a:latin typeface="Montserrat SemiBold" panose="00000700000000000000" pitchFamily="2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A5D3263-1213-91E1-426A-9F0CE56A8F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233" y="3504790"/>
            <a:ext cx="3298457" cy="1302806"/>
          </a:xfrm>
        </p:spPr>
        <p:txBody>
          <a:bodyPr>
            <a:normAutofit fontScale="92500"/>
          </a:bodyPr>
          <a:lstStyle/>
          <a:p>
            <a:r>
              <a:rPr lang="fr-BE" dirty="0">
                <a:solidFill>
                  <a:srgbClr val="9B0B38"/>
                </a:solidFill>
                <a:latin typeface="Montserrat" panose="00000500000000000000" pitchFamily="2" charset="0"/>
              </a:rPr>
              <a:t>Les formations du Louvain Learning </a:t>
            </a:r>
            <a:r>
              <a:rPr lang="fr-BE" dirty="0" err="1">
                <a:solidFill>
                  <a:srgbClr val="9B0B38"/>
                </a:solidFill>
                <a:latin typeface="Montserrat" panose="00000500000000000000" pitchFamily="2" charset="0"/>
              </a:rPr>
              <a:t>Lab</a:t>
            </a:r>
            <a:endParaRPr lang="fr-BE" dirty="0">
              <a:solidFill>
                <a:srgbClr val="9B0B38"/>
              </a:solidFill>
              <a:latin typeface="Montserrat" panose="00000500000000000000" pitchFamily="2" charset="0"/>
            </a:endParaRPr>
          </a:p>
          <a:p>
            <a:r>
              <a:rPr lang="fr-BE" dirty="0">
                <a:solidFill>
                  <a:srgbClr val="9B0B38"/>
                </a:solidFill>
                <a:latin typeface="Montserrat" panose="00000500000000000000" pitchFamily="2" charset="0"/>
              </a:rPr>
              <a:t>Avril 2023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A4A1AACB-4A72-89C7-69FC-7C1AF6FD7216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392"/>
          <a:stretch/>
        </p:blipFill>
        <p:spPr>
          <a:xfrm>
            <a:off x="112512" y="-1254871"/>
            <a:ext cx="3506178" cy="3444749"/>
          </a:xfrm>
          <a:prstGeom prst="rect">
            <a:avLst/>
          </a:prstGeom>
        </p:spPr>
      </p:pic>
      <p:grpSp>
        <p:nvGrpSpPr>
          <p:cNvPr id="14" name="Groupe 13">
            <a:extLst>
              <a:ext uri="{FF2B5EF4-FFF2-40B4-BE49-F238E27FC236}">
                <a16:creationId xmlns:a16="http://schemas.microsoft.com/office/drawing/2014/main" id="{42740159-6FB6-C218-C78F-E09383727C65}"/>
              </a:ext>
            </a:extLst>
          </p:cNvPr>
          <p:cNvGrpSpPr/>
          <p:nvPr/>
        </p:nvGrpSpPr>
        <p:grpSpPr>
          <a:xfrm>
            <a:off x="5476249" y="4369026"/>
            <a:ext cx="4828674" cy="473860"/>
            <a:chOff x="5638800" y="4369026"/>
            <a:chExt cx="4828674" cy="473860"/>
          </a:xfrm>
        </p:grpSpPr>
        <p:pic>
          <p:nvPicPr>
            <p:cNvPr id="8" name="Graphique 7" descr="Enveloppe contour">
              <a:extLst>
                <a:ext uri="{FF2B5EF4-FFF2-40B4-BE49-F238E27FC236}">
                  <a16:creationId xmlns:a16="http://schemas.microsoft.com/office/drawing/2014/main" id="{0732F9D5-13D4-59B1-BC97-AAAD358C9DF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5638800" y="4369026"/>
              <a:ext cx="473860" cy="473860"/>
            </a:xfrm>
            <a:prstGeom prst="rect">
              <a:avLst/>
            </a:prstGeom>
          </p:spPr>
        </p:pic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5E38F3CE-C06F-D3E2-692E-650718BB37E0}"/>
                </a:ext>
              </a:extLst>
            </p:cNvPr>
            <p:cNvSpPr txBox="1"/>
            <p:nvPr/>
          </p:nvSpPr>
          <p:spPr>
            <a:xfrm>
              <a:off x="6112660" y="4421290"/>
              <a:ext cx="43548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dirty="0">
                  <a:solidFill>
                    <a:srgbClr val="9B0B38"/>
                  </a:solidFill>
                  <a:latin typeface="Montserrat" panose="00000500000000000000" pitchFamily="2" charset="0"/>
                </a:rPr>
                <a:t>enseigner-a-distance@uclouvain.be</a:t>
              </a:r>
            </a:p>
          </p:txBody>
        </p:sp>
      </p:grpSp>
      <p:sp>
        <p:nvSpPr>
          <p:cNvPr id="12" name="ZoneTexte 11">
            <a:extLst>
              <a:ext uri="{FF2B5EF4-FFF2-40B4-BE49-F238E27FC236}">
                <a16:creationId xmlns:a16="http://schemas.microsoft.com/office/drawing/2014/main" id="{95B1BDAF-6027-197A-4910-5443039F2405}"/>
              </a:ext>
            </a:extLst>
          </p:cNvPr>
          <p:cNvSpPr txBox="1"/>
          <p:nvPr/>
        </p:nvSpPr>
        <p:spPr>
          <a:xfrm>
            <a:off x="5093371" y="3174178"/>
            <a:ext cx="5594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>
                <a:solidFill>
                  <a:srgbClr val="9B0B38"/>
                </a:solidFill>
                <a:latin typeface="Montserrat" panose="00000500000000000000" pitchFamily="2" charset="0"/>
              </a:rPr>
              <a:t>Alizé Van Brussel et Pascal </a:t>
            </a:r>
            <a:r>
              <a:rPr lang="fr-BE" dirty="0" err="1">
                <a:solidFill>
                  <a:srgbClr val="9B0B38"/>
                </a:solidFill>
                <a:latin typeface="Montserrat" panose="00000500000000000000" pitchFamily="2" charset="0"/>
              </a:rPr>
              <a:t>Vangrunderbeeck</a:t>
            </a:r>
            <a:endParaRPr lang="fr-BE" dirty="0">
              <a:solidFill>
                <a:srgbClr val="9B0B38"/>
              </a:solidFill>
              <a:latin typeface="Montserrat" panose="00000500000000000000" pitchFamily="2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8129D8D-D6FE-FE95-8838-1BC3B22D9244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5316" y="6126550"/>
            <a:ext cx="1081941" cy="724980"/>
          </a:xfrm>
          <a:prstGeom prst="rect">
            <a:avLst/>
          </a:prstGeom>
        </p:spPr>
      </p:pic>
      <p:pic>
        <p:nvPicPr>
          <p:cNvPr id="5" name="Image 4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DC7C60E6-BA95-5657-7AEA-17B83E90F349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61008"/>
            <a:ext cx="3424371" cy="790876"/>
          </a:xfrm>
          <a:prstGeom prst="rect">
            <a:avLst/>
          </a:prstGeom>
        </p:spPr>
      </p:pic>
      <p:pic>
        <p:nvPicPr>
          <p:cNvPr id="6" name="Image 5" descr="Une image contenant texte&#10;&#10;Description générée automatiquement">
            <a:extLst>
              <a:ext uri="{FF2B5EF4-FFF2-40B4-BE49-F238E27FC236}">
                <a16:creationId xmlns:a16="http://schemas.microsoft.com/office/drawing/2014/main" id="{B66A3AD2-8372-F7A1-4FD3-ADA1117F04D5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55"/>
          <a:stretch/>
        </p:blipFill>
        <p:spPr>
          <a:xfrm>
            <a:off x="6760428" y="6061008"/>
            <a:ext cx="3212927" cy="790876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1222DA74-21CC-4615-7079-98021894AC21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247" y="6177189"/>
            <a:ext cx="2013530" cy="664845"/>
          </a:xfrm>
          <a:prstGeom prst="rect">
            <a:avLst/>
          </a:prstGeom>
        </p:spPr>
      </p:pic>
      <p:pic>
        <p:nvPicPr>
          <p:cNvPr id="17" name="Image 16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787BDE54-0EAD-05BA-3D0F-241F1CD45E5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4589" y="6421696"/>
            <a:ext cx="1227411" cy="429442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1348514E-B8EF-630B-D7D9-261B44EB6453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6957" y="6126550"/>
            <a:ext cx="672641" cy="672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03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A4A1AACB-4A72-89C7-69FC-7C1AF6FD7216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10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392"/>
          <a:stretch/>
        </p:blipFill>
        <p:spPr>
          <a:xfrm>
            <a:off x="112512" y="-1254871"/>
            <a:ext cx="3506178" cy="3444749"/>
          </a:xfrm>
          <a:prstGeom prst="rect">
            <a:avLst/>
          </a:prstGeom>
          <a:ln>
            <a:noFill/>
          </a:ln>
        </p:spPr>
      </p:pic>
      <p:sp>
        <p:nvSpPr>
          <p:cNvPr id="17" name="Titre 16">
            <a:extLst>
              <a:ext uri="{FF2B5EF4-FFF2-40B4-BE49-F238E27FC236}">
                <a16:creationId xmlns:a16="http://schemas.microsoft.com/office/drawing/2014/main" id="{6C764CB8-73EF-0D01-5A32-27F7DC09F240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521876" y="1273520"/>
            <a:ext cx="4954622" cy="916358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9B0B38"/>
                </a:solidFill>
                <a:latin typeface="Montserrat Medium" panose="00000600000000000000" pitchFamily="2" charset="0"/>
              </a:rPr>
              <a:t>5. Tips and tricks</a:t>
            </a:r>
            <a:endParaRPr lang="fr-BE" dirty="0">
              <a:solidFill>
                <a:srgbClr val="9B0B38"/>
              </a:solidFill>
              <a:latin typeface="Montserrat Medium" panose="00000600000000000000" pitchFamily="2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27788DD-D2C1-B973-3F8C-C5F9122DE543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 rotWithShape="1">
          <a:blip r:embed="rId11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47" t="34781" r="34815" b="34985"/>
          <a:stretch/>
        </p:blipFill>
        <p:spPr>
          <a:xfrm>
            <a:off x="892194" y="3906252"/>
            <a:ext cx="1127255" cy="1119689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BE836EC3-58FF-1674-48D9-C0EA5B9A2B36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401053" y="5181600"/>
            <a:ext cx="21095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200" dirty="0" err="1">
                <a:solidFill>
                  <a:srgbClr val="9B0B38"/>
                </a:solidFill>
                <a:latin typeface="Montserrat" panose="00000500000000000000" pitchFamily="2" charset="0"/>
              </a:rPr>
              <a:t>Step</a:t>
            </a:r>
            <a:r>
              <a:rPr lang="fr-BE" sz="2200" dirty="0">
                <a:solidFill>
                  <a:srgbClr val="9B0B38"/>
                </a:solidFill>
                <a:latin typeface="Montserrat" panose="00000500000000000000" pitchFamily="2" charset="0"/>
              </a:rPr>
              <a:t> 4</a:t>
            </a:r>
          </a:p>
          <a:p>
            <a:pPr algn="ctr"/>
            <a:r>
              <a:rPr lang="fr-BE" sz="2200" dirty="0">
                <a:solidFill>
                  <a:srgbClr val="9B0B38"/>
                </a:solidFill>
                <a:latin typeface="Montserrat" panose="00000500000000000000" pitchFamily="2" charset="0"/>
              </a:rPr>
              <a:t>Améliorer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D5CFCCE4-C1C3-399C-8F8D-3D7F8A772985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67" t="28232" r="27707" b="29304"/>
          <a:stretch/>
        </p:blipFill>
        <p:spPr>
          <a:xfrm>
            <a:off x="6835151" y="2851126"/>
            <a:ext cx="2289317" cy="2369576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46D79B71-5245-8DAD-49D4-4A7E542E4A55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4377217" y="3435750"/>
            <a:ext cx="22893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dirty="0">
                <a:solidFill>
                  <a:srgbClr val="9B0B38"/>
                </a:solidFill>
                <a:latin typeface="Montserrat" panose="00000500000000000000" pitchFamily="2" charset="0"/>
              </a:rPr>
              <a:t>Collaborer avec des collègues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F422827-DCF4-0214-4E9F-25F70F96D534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9293084" y="3435750"/>
            <a:ext cx="22893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dirty="0">
                <a:solidFill>
                  <a:srgbClr val="9B0B38"/>
                </a:solidFill>
                <a:latin typeface="Montserrat" panose="00000500000000000000" pitchFamily="2" charset="0"/>
              </a:rPr>
              <a:t>Intégration PPT</a:t>
            </a:r>
          </a:p>
        </p:txBody>
      </p:sp>
    </p:spTree>
    <p:extLst>
      <p:ext uri="{BB962C8B-B14F-4D97-AF65-F5344CB8AC3E}">
        <p14:creationId xmlns:p14="http://schemas.microsoft.com/office/powerpoint/2010/main" val="1167850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D441A7-FE26-D466-0749-42770E1D5A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86264" y="2536263"/>
            <a:ext cx="7419471" cy="1785473"/>
          </a:xfrm>
        </p:spPr>
        <p:txBody>
          <a:bodyPr>
            <a:normAutofit fontScale="90000"/>
          </a:bodyPr>
          <a:lstStyle/>
          <a:p>
            <a:r>
              <a:rPr lang="fr-BE" dirty="0">
                <a:solidFill>
                  <a:srgbClr val="9B0B38"/>
                </a:solidFill>
                <a:latin typeface="Montserrat SemiBold" panose="00000700000000000000" pitchFamily="2" charset="0"/>
              </a:rPr>
              <a:t>Temps de questions-réponses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A4A1AACB-4A72-89C7-69FC-7C1AF6FD7216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392"/>
          <a:stretch/>
        </p:blipFill>
        <p:spPr>
          <a:xfrm>
            <a:off x="112512" y="-1254871"/>
            <a:ext cx="3506178" cy="3444749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22A48346-3815-8B69-07DE-B2D241520B31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5316" y="6126550"/>
            <a:ext cx="1081941" cy="724980"/>
          </a:xfrm>
          <a:prstGeom prst="rect">
            <a:avLst/>
          </a:prstGeom>
        </p:spPr>
      </p:pic>
      <p:pic>
        <p:nvPicPr>
          <p:cNvPr id="4" name="Image 3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9879386A-2BBE-0474-75DF-02B5E0518A53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61008"/>
            <a:ext cx="3424371" cy="790876"/>
          </a:xfrm>
          <a:prstGeom prst="rect">
            <a:avLst/>
          </a:prstGeom>
        </p:spPr>
      </p:pic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64AB92EC-D11B-4C4C-887C-A077AFC80BA4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55"/>
          <a:stretch/>
        </p:blipFill>
        <p:spPr>
          <a:xfrm>
            <a:off x="6760428" y="6061008"/>
            <a:ext cx="3212927" cy="790876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6F1F8B91-AD06-DCEC-52F7-9248857C835F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247" y="6177189"/>
            <a:ext cx="2013530" cy="664845"/>
          </a:xfrm>
          <a:prstGeom prst="rect">
            <a:avLst/>
          </a:prstGeom>
        </p:spPr>
      </p:pic>
      <p:pic>
        <p:nvPicPr>
          <p:cNvPr id="8" name="Image 7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858BB713-D749-BDC8-6E1F-0015D98667B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4589" y="6421696"/>
            <a:ext cx="1227411" cy="429442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5819510C-143F-1A40-EFE7-1DE9404E672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6957" y="6126550"/>
            <a:ext cx="672641" cy="672641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581AA644-A04F-9381-2D37-511310C6D6FC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3618691" y="112177"/>
            <a:ext cx="8333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BE" sz="1200" dirty="0">
                <a:solidFill>
                  <a:srgbClr val="9B0B38"/>
                </a:solidFill>
                <a:latin typeface="Montserrat" panose="00000500000000000000" pitchFamily="2" charset="0"/>
              </a:rPr>
              <a:t>Pour citer ce document : Van Brussel Alizé, 2023. </a:t>
            </a:r>
            <a:r>
              <a:rPr lang="fr-BE" sz="1200" i="1" dirty="0">
                <a:solidFill>
                  <a:srgbClr val="9B0B38"/>
                </a:solidFill>
                <a:latin typeface="Montserrat" panose="00000500000000000000" pitchFamily="2" charset="0"/>
              </a:rPr>
              <a:t>Créer de l’interactivité dans vos cours et </a:t>
            </a:r>
            <a:r>
              <a:rPr lang="fr-BE" sz="1200" i="1" dirty="0" err="1">
                <a:solidFill>
                  <a:srgbClr val="9B0B38"/>
                </a:solidFill>
                <a:latin typeface="Montserrat" panose="00000500000000000000" pitchFamily="2" charset="0"/>
              </a:rPr>
              <a:t>TP’s</a:t>
            </a:r>
            <a:r>
              <a:rPr lang="fr-BE" sz="1200" i="1" dirty="0">
                <a:solidFill>
                  <a:srgbClr val="9B0B38"/>
                </a:solidFill>
                <a:latin typeface="Montserrat" panose="00000500000000000000" pitchFamily="2" charset="0"/>
              </a:rPr>
              <a:t> : prise en main de l’outil </a:t>
            </a:r>
            <a:r>
              <a:rPr lang="fr-BE" sz="1200" i="1" dirty="0" err="1">
                <a:solidFill>
                  <a:srgbClr val="9B0B38"/>
                </a:solidFill>
                <a:latin typeface="Montserrat" panose="00000500000000000000" pitchFamily="2" charset="0"/>
              </a:rPr>
              <a:t>Wooclap</a:t>
            </a:r>
            <a:r>
              <a:rPr lang="fr-BE" sz="1200" dirty="0">
                <a:solidFill>
                  <a:srgbClr val="9B0B38"/>
                </a:solidFill>
                <a:latin typeface="Montserrat" panose="00000500000000000000" pitchFamily="2" charset="0"/>
              </a:rPr>
              <a:t>, PowerPoint de la formation d’avril 2023, Open Learning Expérience et Louvain </a:t>
            </a:r>
            <a:r>
              <a:rPr lang="fr-BE" sz="1200" dirty="0" err="1">
                <a:solidFill>
                  <a:srgbClr val="9B0B38"/>
                </a:solidFill>
                <a:latin typeface="Montserrat" panose="00000500000000000000" pitchFamily="2" charset="0"/>
              </a:rPr>
              <a:t>Leanring</a:t>
            </a:r>
            <a:r>
              <a:rPr lang="fr-BE" sz="1200" dirty="0">
                <a:solidFill>
                  <a:srgbClr val="9B0B38"/>
                </a:solidFill>
                <a:latin typeface="Montserrat" panose="00000500000000000000" pitchFamily="2" charset="0"/>
              </a:rPr>
              <a:t> </a:t>
            </a:r>
            <a:r>
              <a:rPr lang="fr-BE" sz="1200" dirty="0" err="1">
                <a:solidFill>
                  <a:srgbClr val="9B0B38"/>
                </a:solidFill>
                <a:latin typeface="Montserrat" panose="00000500000000000000" pitchFamily="2" charset="0"/>
              </a:rPr>
              <a:t>Lab</a:t>
            </a:r>
            <a:r>
              <a:rPr lang="fr-BE" sz="1200" dirty="0">
                <a:solidFill>
                  <a:srgbClr val="9B0B38"/>
                </a:solidFill>
                <a:latin typeface="Montserrat" panose="00000500000000000000" pitchFamily="2" charset="0"/>
              </a:rPr>
              <a:t>, </a:t>
            </a:r>
            <a:r>
              <a:rPr lang="fr-BE" sz="1200" dirty="0" err="1">
                <a:solidFill>
                  <a:srgbClr val="9B0B38"/>
                </a:solidFill>
                <a:latin typeface="Montserrat" panose="00000500000000000000" pitchFamily="2" charset="0"/>
              </a:rPr>
              <a:t>UCLouvain</a:t>
            </a:r>
            <a:r>
              <a:rPr lang="fr-BE" sz="1200" dirty="0">
                <a:solidFill>
                  <a:srgbClr val="9B0B38"/>
                </a:solidFill>
                <a:latin typeface="Montserrat" panose="00000500000000000000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3671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A4A1AACB-4A72-89C7-69FC-7C1AF6FD7216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11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392"/>
          <a:stretch/>
        </p:blipFill>
        <p:spPr>
          <a:xfrm>
            <a:off x="112512" y="-1254871"/>
            <a:ext cx="3506178" cy="3444749"/>
          </a:xfrm>
          <a:prstGeom prst="rect">
            <a:avLst/>
          </a:prstGeom>
          <a:ln>
            <a:noFill/>
          </a:ln>
        </p:spPr>
      </p:pic>
      <p:sp>
        <p:nvSpPr>
          <p:cNvPr id="17" name="Titre 16">
            <a:extLst>
              <a:ext uri="{FF2B5EF4-FFF2-40B4-BE49-F238E27FC236}">
                <a16:creationId xmlns:a16="http://schemas.microsoft.com/office/drawing/2014/main" id="{6C764CB8-73EF-0D01-5A32-27F7DC09F240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17537" y="341061"/>
            <a:ext cx="4153158" cy="1325563"/>
          </a:xfrm>
        </p:spPr>
        <p:txBody>
          <a:bodyPr>
            <a:normAutofit/>
          </a:bodyPr>
          <a:lstStyle/>
          <a:p>
            <a:r>
              <a:rPr lang="fr-BE" dirty="0">
                <a:solidFill>
                  <a:srgbClr val="9B0B38"/>
                </a:solidFill>
                <a:latin typeface="Montserrat Medium" panose="00000600000000000000" pitchFamily="2" charset="0"/>
              </a:rPr>
              <a:t>1. </a:t>
            </a:r>
            <a:r>
              <a:rPr lang="fr-BE" dirty="0" err="1">
                <a:solidFill>
                  <a:srgbClr val="9B0B38"/>
                </a:solidFill>
                <a:latin typeface="Montserrat Medium" panose="00000600000000000000" pitchFamily="2" charset="0"/>
              </a:rPr>
              <a:t>Wooclap</a:t>
            </a:r>
            <a:r>
              <a:rPr lang="fr-BE" dirty="0">
                <a:solidFill>
                  <a:srgbClr val="9B0B38"/>
                </a:solidFill>
                <a:latin typeface="Montserrat Medium" panose="00000600000000000000" pitchFamily="2" charset="0"/>
              </a:rPr>
              <a:t> ?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27788DD-D2C1-B973-3F8C-C5F9122DE543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 rotWithShape="1">
          <a:blip r:embed="rId1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47" t="34781" r="34815" b="34985"/>
          <a:stretch/>
        </p:blipFill>
        <p:spPr>
          <a:xfrm>
            <a:off x="824015" y="3906252"/>
            <a:ext cx="1127255" cy="1119689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CC66F4AA-1611-8A05-3BEF-5AB172FEA3E1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401053" y="5181600"/>
            <a:ext cx="19731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200" dirty="0" err="1">
                <a:solidFill>
                  <a:srgbClr val="9B0B38"/>
                </a:solidFill>
                <a:latin typeface="Montserrat" panose="00000500000000000000" pitchFamily="2" charset="0"/>
              </a:rPr>
              <a:t>Step</a:t>
            </a:r>
            <a:r>
              <a:rPr lang="fr-BE" sz="2200" dirty="0">
                <a:solidFill>
                  <a:srgbClr val="9B0B38"/>
                </a:solidFill>
                <a:latin typeface="Montserrat" panose="00000500000000000000" pitchFamily="2" charset="0"/>
              </a:rPr>
              <a:t> 0</a:t>
            </a:r>
          </a:p>
          <a:p>
            <a:pPr algn="ctr"/>
            <a:r>
              <a:rPr lang="fr-BE" sz="2200" dirty="0">
                <a:solidFill>
                  <a:srgbClr val="9B0B38"/>
                </a:solidFill>
                <a:latin typeface="Montserrat" panose="00000500000000000000" pitchFamily="2" charset="0"/>
              </a:rPr>
              <a:t>Introduction</a:t>
            </a:r>
          </a:p>
        </p:txBody>
      </p:sp>
      <p:pic>
        <p:nvPicPr>
          <p:cNvPr id="13" name="Espace réservé du contenu 12">
            <a:extLst>
              <a:ext uri="{FF2B5EF4-FFF2-40B4-BE49-F238E27FC236}">
                <a16:creationId xmlns:a16="http://schemas.microsoft.com/office/drawing/2014/main" id="{916C410E-0214-6E93-AAD6-8E8D01DE9A6A}"/>
              </a:ext>
            </a:extLst>
          </p:cNvPr>
          <p:cNvPicPr>
            <a:picLocks noGrp="1" noChangeAspect="1"/>
          </p:cNvPicPr>
          <p:nvPr>
            <p:ph idx="1"/>
            <p:custDataLst>
              <p:tags r:id="rId5"/>
            </p:custDataLst>
          </p:nvPr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60" t="20430" r="28688" b="38226"/>
          <a:stretch/>
        </p:blipFill>
        <p:spPr>
          <a:xfrm>
            <a:off x="8706633" y="2831048"/>
            <a:ext cx="2018078" cy="1974714"/>
          </a:xfr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5FA9AFC9-5199-14FF-522A-82D45B152EE1}"/>
              </a:ext>
            </a:extLst>
          </p:cNvPr>
          <p:cNvPicPr>
            <a:picLocks noChangeAspect="1"/>
          </p:cNvPicPr>
          <p:nvPr>
            <p:custDataLst>
              <p:tags r:id="rId6"/>
            </p:custDataLst>
          </p:nvPr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13" t="28975" r="36127" b="29556"/>
          <a:stretch/>
        </p:blipFill>
        <p:spPr>
          <a:xfrm>
            <a:off x="4883074" y="2831048"/>
            <a:ext cx="1274323" cy="1974715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2582A269-8EE7-B17D-F10F-102290D10352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3758216" y="5130215"/>
            <a:ext cx="3524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>
                <a:solidFill>
                  <a:srgbClr val="9B0B38"/>
                </a:solidFill>
                <a:latin typeface="Montserrat" panose="00000500000000000000" pitchFamily="2" charset="0"/>
              </a:rPr>
              <a:t>Utilisez-vous déjà </a:t>
            </a:r>
            <a:r>
              <a:rPr lang="fr-BE" dirty="0" err="1">
                <a:solidFill>
                  <a:srgbClr val="9B0B38"/>
                </a:solidFill>
                <a:latin typeface="Montserrat" panose="00000500000000000000" pitchFamily="2" charset="0"/>
              </a:rPr>
              <a:t>Wooclap</a:t>
            </a:r>
            <a:r>
              <a:rPr lang="fr-BE" dirty="0">
                <a:solidFill>
                  <a:srgbClr val="9B0B38"/>
                </a:solidFill>
                <a:latin typeface="Montserrat" panose="00000500000000000000" pitchFamily="2" charset="0"/>
              </a:rPr>
              <a:t> ?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3BDC5355-C650-1DA6-5FBD-2B02B1733A0A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8418441" y="5063904"/>
            <a:ext cx="25944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>
                <a:solidFill>
                  <a:srgbClr val="9B0B38"/>
                </a:solidFill>
                <a:latin typeface="Montserrat" panose="00000500000000000000" pitchFamily="2" charset="0"/>
              </a:rPr>
              <a:t>Utilité de </a:t>
            </a:r>
            <a:r>
              <a:rPr lang="fr-BE" dirty="0" err="1">
                <a:solidFill>
                  <a:srgbClr val="9B0B38"/>
                </a:solidFill>
                <a:latin typeface="Montserrat" panose="00000500000000000000" pitchFamily="2" charset="0"/>
              </a:rPr>
              <a:t>Wooclap</a:t>
            </a:r>
            <a:r>
              <a:rPr lang="fr-BE" dirty="0">
                <a:solidFill>
                  <a:srgbClr val="9B0B38"/>
                </a:solidFill>
                <a:latin typeface="Montserrat" panose="00000500000000000000" pitchFamily="2" charset="0"/>
              </a:rPr>
              <a:t> ?</a:t>
            </a:r>
          </a:p>
          <a:p>
            <a:r>
              <a:rPr lang="fr-BE" dirty="0">
                <a:solidFill>
                  <a:srgbClr val="9B0B38"/>
                </a:solidFill>
                <a:latin typeface="Montserrat" panose="00000500000000000000" pitchFamily="2" charset="0"/>
              </a:rPr>
              <a:t>https://app.wooclap.com/events/SIHXNY/questions/63f4e5afd5788c68efc1056b</a:t>
            </a:r>
          </a:p>
        </p:txBody>
      </p:sp>
    </p:spTree>
    <p:extLst>
      <p:ext uri="{BB962C8B-B14F-4D97-AF65-F5344CB8AC3E}">
        <p14:creationId xmlns:p14="http://schemas.microsoft.com/office/powerpoint/2010/main" val="259323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A4A1AACB-4A72-89C7-69FC-7C1AF6FD7216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8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392"/>
          <a:stretch/>
        </p:blipFill>
        <p:spPr>
          <a:xfrm>
            <a:off x="112512" y="-1254871"/>
            <a:ext cx="3506178" cy="3444749"/>
          </a:xfrm>
          <a:prstGeom prst="rect">
            <a:avLst/>
          </a:prstGeom>
          <a:ln>
            <a:noFill/>
          </a:ln>
        </p:spPr>
      </p:pic>
      <p:sp>
        <p:nvSpPr>
          <p:cNvPr id="17" name="Titre 16">
            <a:extLst>
              <a:ext uri="{FF2B5EF4-FFF2-40B4-BE49-F238E27FC236}">
                <a16:creationId xmlns:a16="http://schemas.microsoft.com/office/drawing/2014/main" id="{6C764CB8-73EF-0D01-5A32-27F7DC09F240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14318" y="806282"/>
            <a:ext cx="6561222" cy="1325563"/>
          </a:xfrm>
        </p:spPr>
        <p:txBody>
          <a:bodyPr>
            <a:normAutofit/>
          </a:bodyPr>
          <a:lstStyle/>
          <a:p>
            <a:pPr algn="ctr"/>
            <a:r>
              <a:rPr lang="fr-BE" dirty="0">
                <a:solidFill>
                  <a:srgbClr val="9B0B38"/>
                </a:solidFill>
                <a:latin typeface="Montserrat Medium" panose="00000600000000000000" pitchFamily="2" charset="0"/>
              </a:rPr>
              <a:t>1. Principes généraux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27788DD-D2C1-B973-3F8C-C5F9122DE543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 rotWithShape="1">
          <a:blip r:embed="rId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47" t="34781" r="34815" b="34985"/>
          <a:stretch/>
        </p:blipFill>
        <p:spPr>
          <a:xfrm>
            <a:off x="824015" y="3906252"/>
            <a:ext cx="1127255" cy="1119689"/>
          </a:xfrm>
          <a:prstGeom prst="rect">
            <a:avLst/>
          </a:prstGeom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FBE50E-1F3F-CB84-13C8-1FEC93E15A0A}"/>
              </a:ext>
            </a:extLst>
          </p:cNvPr>
          <p:cNvSpPr>
            <a:spLocks noGrp="1"/>
          </p:cNvSpPr>
          <p:nvPr>
            <p:ph idx="1"/>
            <p:custDataLst>
              <p:tags r:id="rId4"/>
            </p:custDataLst>
          </p:nvPr>
        </p:nvSpPr>
        <p:spPr>
          <a:xfrm>
            <a:off x="4824663" y="2683587"/>
            <a:ext cx="6387623" cy="2882733"/>
          </a:xfrm>
        </p:spPr>
        <p:txBody>
          <a:bodyPr>
            <a:normAutofit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fr-FR" sz="2400" b="0" i="0" dirty="0">
                <a:solidFill>
                  <a:srgbClr val="810D0D"/>
                </a:solidFill>
                <a:effectLst/>
                <a:latin typeface="Montserrat" panose="00000500000000000000" pitchFamily="2" charset="0"/>
              </a:rPr>
              <a:t>Outil de dynamisation d’auditoire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810D0D"/>
                </a:solidFill>
                <a:latin typeface="Montserrat" panose="00000500000000000000" pitchFamily="2" charset="0"/>
              </a:rPr>
              <a:t>Travail en mode synchrone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fr-FR" sz="2400" b="0" i="0" dirty="0">
                <a:solidFill>
                  <a:srgbClr val="810D0D"/>
                </a:solidFill>
                <a:effectLst/>
                <a:latin typeface="Montserrat" panose="00000500000000000000" pitchFamily="2" charset="0"/>
              </a:rPr>
              <a:t>Anonyme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810D0D"/>
                </a:solidFill>
                <a:latin typeface="Montserrat" panose="00000500000000000000" pitchFamily="2" charset="0"/>
              </a:rPr>
              <a:t>Rétroaction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fr-FR" sz="2400" b="0" i="0" dirty="0">
                <a:solidFill>
                  <a:srgbClr val="810D0D"/>
                </a:solidFill>
                <a:effectLst/>
                <a:latin typeface="Montserrat" panose="00000500000000000000" pitchFamily="2" charset="0"/>
              </a:rPr>
              <a:t>Favoriser les échanges entre pairs</a:t>
            </a:r>
          </a:p>
          <a:p>
            <a:endParaRPr lang="fr-BE" sz="2400" dirty="0">
              <a:latin typeface="Montserrat" panose="00000500000000000000" pitchFamily="2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E836EC3-58FF-1674-48D9-C0EA5B9A2B36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401053" y="5181600"/>
            <a:ext cx="19731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200" dirty="0" err="1">
                <a:solidFill>
                  <a:srgbClr val="9B0B38"/>
                </a:solidFill>
                <a:latin typeface="Montserrat" panose="00000500000000000000" pitchFamily="2" charset="0"/>
              </a:rPr>
              <a:t>Step</a:t>
            </a:r>
            <a:r>
              <a:rPr lang="fr-BE" sz="2200" dirty="0">
                <a:solidFill>
                  <a:srgbClr val="9B0B38"/>
                </a:solidFill>
                <a:latin typeface="Montserrat" panose="00000500000000000000" pitchFamily="2" charset="0"/>
              </a:rPr>
              <a:t> 0</a:t>
            </a:r>
          </a:p>
          <a:p>
            <a:pPr algn="ctr"/>
            <a:r>
              <a:rPr lang="fr-BE" sz="2200" dirty="0">
                <a:solidFill>
                  <a:srgbClr val="9B0B38"/>
                </a:solidFill>
                <a:latin typeface="Montserrat" panose="00000500000000000000" pitchFamily="2" charset="0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1014300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A4A1AACB-4A72-89C7-69FC-7C1AF6FD7216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8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392"/>
          <a:stretch/>
        </p:blipFill>
        <p:spPr>
          <a:xfrm>
            <a:off x="112512" y="-1254871"/>
            <a:ext cx="3506178" cy="3444749"/>
          </a:xfrm>
          <a:prstGeom prst="rect">
            <a:avLst/>
          </a:prstGeom>
          <a:ln>
            <a:noFill/>
          </a:ln>
        </p:spPr>
      </p:pic>
      <p:sp>
        <p:nvSpPr>
          <p:cNvPr id="17" name="Titre 16">
            <a:extLst>
              <a:ext uri="{FF2B5EF4-FFF2-40B4-BE49-F238E27FC236}">
                <a16:creationId xmlns:a16="http://schemas.microsoft.com/office/drawing/2014/main" id="{6C764CB8-73EF-0D01-5A32-27F7DC09F240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14318" y="806282"/>
            <a:ext cx="6561222" cy="1325563"/>
          </a:xfrm>
        </p:spPr>
        <p:txBody>
          <a:bodyPr>
            <a:normAutofit/>
          </a:bodyPr>
          <a:lstStyle/>
          <a:p>
            <a:pPr algn="ctr"/>
            <a:r>
              <a:rPr lang="fr-BE" dirty="0">
                <a:solidFill>
                  <a:srgbClr val="9B0B38"/>
                </a:solidFill>
                <a:latin typeface="Montserrat Medium" panose="00000600000000000000" pitchFamily="2" charset="0"/>
              </a:rPr>
              <a:t>1. Principes généraux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27788DD-D2C1-B973-3F8C-C5F9122DE543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 rotWithShape="1">
          <a:blip r:embed="rId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47" t="34781" r="34815" b="34985"/>
          <a:stretch/>
        </p:blipFill>
        <p:spPr>
          <a:xfrm>
            <a:off x="824015" y="3906252"/>
            <a:ext cx="1127255" cy="1119689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BE836EC3-58FF-1674-48D9-C0EA5B9A2B36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401053" y="5181600"/>
            <a:ext cx="19731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200" dirty="0" err="1">
                <a:solidFill>
                  <a:srgbClr val="9B0B38"/>
                </a:solidFill>
                <a:latin typeface="Montserrat" panose="00000500000000000000" pitchFamily="2" charset="0"/>
              </a:rPr>
              <a:t>Step</a:t>
            </a:r>
            <a:r>
              <a:rPr lang="fr-BE" sz="2200" dirty="0">
                <a:solidFill>
                  <a:srgbClr val="9B0B38"/>
                </a:solidFill>
                <a:latin typeface="Montserrat" panose="00000500000000000000" pitchFamily="2" charset="0"/>
              </a:rPr>
              <a:t> 0</a:t>
            </a:r>
          </a:p>
          <a:p>
            <a:pPr algn="ctr"/>
            <a:r>
              <a:rPr lang="fr-BE" sz="2200" dirty="0">
                <a:solidFill>
                  <a:srgbClr val="9B0B38"/>
                </a:solidFill>
                <a:latin typeface="Montserrat" panose="00000500000000000000" pitchFamily="2" charset="0"/>
              </a:rPr>
              <a:t>Introduction</a:t>
            </a:r>
          </a:p>
        </p:txBody>
      </p:sp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AA5F0A3F-E866-78F2-0F15-D13566DC4407}"/>
              </a:ext>
            </a:extLst>
          </p:cNvPr>
          <p:cNvSpPr>
            <a:spLocks noGrp="1"/>
          </p:cNvSpPr>
          <p:nvPr>
            <p:ph idx="1"/>
            <p:custDataLst>
              <p:tags r:id="rId5"/>
            </p:custDataLst>
          </p:nvPr>
        </p:nvSpPr>
        <p:spPr>
          <a:xfrm>
            <a:off x="4804567" y="2189878"/>
            <a:ext cx="6387623" cy="2882733"/>
          </a:xfrm>
        </p:spPr>
        <p:txBody>
          <a:bodyPr>
            <a:normAutofit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fr-FR" sz="2400" b="0" i="0" dirty="0">
                <a:solidFill>
                  <a:srgbClr val="810D0D"/>
                </a:solidFill>
                <a:effectLst/>
                <a:latin typeface="Montserrat" panose="00000500000000000000" pitchFamily="2" charset="0"/>
              </a:rPr>
              <a:t>Favoriser les échanges entre pairs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810D0D"/>
                </a:solidFill>
                <a:latin typeface="Montserrat" panose="00000500000000000000" pitchFamily="2" charset="0"/>
              </a:rPr>
              <a:t>Après l’explication d’un concept, question soumise aux </a:t>
            </a:r>
            <a:r>
              <a:rPr lang="fr-FR" sz="2400" dirty="0" err="1">
                <a:solidFill>
                  <a:srgbClr val="810D0D"/>
                </a:solidFill>
                <a:latin typeface="Montserrat" panose="00000500000000000000" pitchFamily="2" charset="0"/>
              </a:rPr>
              <a:t>étudiant·es</a:t>
            </a:r>
            <a:endParaRPr lang="fr-FR" sz="2400" b="0" i="0" dirty="0">
              <a:solidFill>
                <a:srgbClr val="810D0D"/>
              </a:solidFill>
              <a:effectLst/>
              <a:latin typeface="Montserrat" panose="00000500000000000000" pitchFamily="2" charset="0"/>
            </a:endParaRPr>
          </a:p>
          <a:p>
            <a:endParaRPr lang="fr-BE" sz="2400" dirty="0">
              <a:latin typeface="Montserrat" panose="00000500000000000000" pitchFamily="2" charset="0"/>
            </a:endParaRPr>
          </a:p>
        </p:txBody>
      </p: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01D6BB60-191E-F1A9-BD7B-F411F41EFBDF}"/>
              </a:ext>
            </a:extLst>
          </p:cNvPr>
          <p:cNvCxnSpPr/>
          <p:nvPr/>
        </p:nvCxnSpPr>
        <p:spPr>
          <a:xfrm flipH="1">
            <a:off x="4804567" y="3429000"/>
            <a:ext cx="701930" cy="861646"/>
          </a:xfrm>
          <a:prstGeom prst="straightConnector1">
            <a:avLst/>
          </a:prstGeom>
          <a:ln w="38100">
            <a:solidFill>
              <a:srgbClr val="9B0B3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C5EE5192-790B-C1F2-D2BF-3BA17B81F9BB}"/>
              </a:ext>
            </a:extLst>
          </p:cNvPr>
          <p:cNvSpPr txBox="1"/>
          <p:nvPr/>
        </p:nvSpPr>
        <p:spPr>
          <a:xfrm>
            <a:off x="3740170" y="4466096"/>
            <a:ext cx="2069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>
                <a:solidFill>
                  <a:srgbClr val="9B0B38"/>
                </a:solidFill>
                <a:latin typeface="Montserrat" panose="00000500000000000000" pitchFamily="2" charset="0"/>
              </a:rPr>
              <a:t>Si plus de 70% de bonnes réponses, suite du cours</a:t>
            </a: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5764B368-B21E-1D4D-1D83-4D3AFE508A49}"/>
              </a:ext>
            </a:extLst>
          </p:cNvPr>
          <p:cNvCxnSpPr/>
          <p:nvPr/>
        </p:nvCxnSpPr>
        <p:spPr>
          <a:xfrm>
            <a:off x="7526215" y="3429000"/>
            <a:ext cx="0" cy="861646"/>
          </a:xfrm>
          <a:prstGeom prst="straightConnector1">
            <a:avLst/>
          </a:prstGeom>
          <a:ln w="38100">
            <a:solidFill>
              <a:srgbClr val="9B0B3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id="{1534D71C-0840-BDD1-CF32-136520D54429}"/>
              </a:ext>
            </a:extLst>
          </p:cNvPr>
          <p:cNvSpPr txBox="1"/>
          <p:nvPr/>
        </p:nvSpPr>
        <p:spPr>
          <a:xfrm>
            <a:off x="6491235" y="4472446"/>
            <a:ext cx="2069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>
                <a:solidFill>
                  <a:srgbClr val="9B0B38"/>
                </a:solidFill>
                <a:latin typeface="Montserrat" panose="00000500000000000000" pitchFamily="2" charset="0"/>
              </a:rPr>
              <a:t>Si entre 30% et 70%, discussion entre pairs et retour au vote</a:t>
            </a: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977B0EA9-F814-2A37-A2F3-5FF37FFC79FA}"/>
              </a:ext>
            </a:extLst>
          </p:cNvPr>
          <p:cNvCxnSpPr/>
          <p:nvPr/>
        </p:nvCxnSpPr>
        <p:spPr>
          <a:xfrm>
            <a:off x="9485644" y="3429000"/>
            <a:ext cx="803868" cy="861646"/>
          </a:xfrm>
          <a:prstGeom prst="straightConnector1">
            <a:avLst/>
          </a:prstGeom>
          <a:ln w="38100">
            <a:solidFill>
              <a:srgbClr val="9B0B3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BD82A513-0607-DB6D-543B-40F5EC32D442}"/>
              </a:ext>
            </a:extLst>
          </p:cNvPr>
          <p:cNvSpPr txBox="1"/>
          <p:nvPr/>
        </p:nvSpPr>
        <p:spPr>
          <a:xfrm>
            <a:off x="9298025" y="4466095"/>
            <a:ext cx="20699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>
                <a:solidFill>
                  <a:srgbClr val="9B0B38"/>
                </a:solidFill>
                <a:latin typeface="Montserrat" panose="00000500000000000000" pitchFamily="2" charset="0"/>
              </a:rPr>
              <a:t>Si moins de 30% de bonnes réponses, ré-explication et retour au vote ensuite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F0AE4BD-1AD2-AA68-B340-F38CECD96C05}"/>
              </a:ext>
            </a:extLst>
          </p:cNvPr>
          <p:cNvSpPr txBox="1"/>
          <p:nvPr/>
        </p:nvSpPr>
        <p:spPr>
          <a:xfrm>
            <a:off x="3476730" y="6471008"/>
            <a:ext cx="88023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>
                <a:latin typeface="Montserrat" panose="00000500000000000000" pitchFamily="2" charset="0"/>
              </a:rPr>
              <a:t>Mazur</a:t>
            </a:r>
            <a:r>
              <a:rPr lang="fr-FR" sz="1400" dirty="0">
                <a:latin typeface="Montserrat" panose="00000500000000000000" pitchFamily="2" charset="0"/>
              </a:rPr>
              <a:t> E., 2014. </a:t>
            </a:r>
            <a:r>
              <a:rPr lang="fr-FR" sz="1400" i="1" dirty="0">
                <a:latin typeface="Montserrat" panose="00000500000000000000" pitchFamily="2" charset="0"/>
              </a:rPr>
              <a:t>Peer Instruction. Une méthode éprouvée d’enseignement interactif, </a:t>
            </a:r>
            <a:r>
              <a:rPr lang="fr-FR" sz="1400" dirty="0">
                <a:latin typeface="Montserrat" panose="00000500000000000000" pitchFamily="2" charset="0"/>
              </a:rPr>
              <a:t> Lausanne.</a:t>
            </a:r>
            <a:endParaRPr lang="fr-BE" sz="1400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6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A4A1AACB-4A72-89C7-69FC-7C1AF6FD7216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8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392"/>
          <a:stretch/>
        </p:blipFill>
        <p:spPr>
          <a:xfrm>
            <a:off x="112512" y="-1254871"/>
            <a:ext cx="3506178" cy="3444749"/>
          </a:xfrm>
          <a:prstGeom prst="rect">
            <a:avLst/>
          </a:prstGeom>
          <a:ln>
            <a:noFill/>
          </a:ln>
        </p:spPr>
      </p:pic>
      <p:sp>
        <p:nvSpPr>
          <p:cNvPr id="17" name="Titre 16">
            <a:extLst>
              <a:ext uri="{FF2B5EF4-FFF2-40B4-BE49-F238E27FC236}">
                <a16:creationId xmlns:a16="http://schemas.microsoft.com/office/drawing/2014/main" id="{6C764CB8-73EF-0D01-5A32-27F7DC09F240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537285" y="334929"/>
            <a:ext cx="7660104" cy="1325563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9B0B38"/>
                </a:solidFill>
                <a:latin typeface="Montserrat Medium" panose="00000600000000000000" pitchFamily="2" charset="0"/>
              </a:rPr>
              <a:t>2. Se connecter à </a:t>
            </a:r>
            <a:r>
              <a:rPr lang="fr-FR" dirty="0" err="1">
                <a:solidFill>
                  <a:srgbClr val="9B0B38"/>
                </a:solidFill>
                <a:latin typeface="Montserrat Medium" panose="00000600000000000000" pitchFamily="2" charset="0"/>
              </a:rPr>
              <a:t>Wooclap</a:t>
            </a:r>
            <a:r>
              <a:rPr lang="fr-FR" dirty="0">
                <a:solidFill>
                  <a:srgbClr val="9B0B38"/>
                </a:solidFill>
                <a:latin typeface="Montserrat Medium" panose="00000600000000000000" pitchFamily="2" charset="0"/>
              </a:rPr>
              <a:t> - quelques recommandations</a:t>
            </a:r>
            <a:endParaRPr lang="fr-BE" dirty="0">
              <a:solidFill>
                <a:srgbClr val="9B0B38"/>
              </a:solidFill>
              <a:latin typeface="Montserrat Medium" panose="00000600000000000000" pitchFamily="2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27788DD-D2C1-B973-3F8C-C5F9122DE543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 rotWithShape="1">
          <a:blip r:embed="rId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47" t="34781" r="34815" b="34985"/>
          <a:stretch/>
        </p:blipFill>
        <p:spPr>
          <a:xfrm>
            <a:off x="892194" y="3906252"/>
            <a:ext cx="1127255" cy="1119689"/>
          </a:xfrm>
          <a:prstGeom prst="rect">
            <a:avLst/>
          </a:prstGeom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FBE50E-1F3F-CB84-13C8-1FEC93E15A0A}"/>
              </a:ext>
            </a:extLst>
          </p:cNvPr>
          <p:cNvSpPr>
            <a:spLocks noGrp="1"/>
          </p:cNvSpPr>
          <p:nvPr>
            <p:ph idx="1"/>
            <p:custDataLst>
              <p:tags r:id="rId4"/>
            </p:custDataLst>
          </p:nvPr>
        </p:nvSpPr>
        <p:spPr>
          <a:xfrm>
            <a:off x="3490354" y="2859505"/>
            <a:ext cx="5557394" cy="2522041"/>
          </a:xfrm>
        </p:spPr>
        <p:txBody>
          <a:bodyPr>
            <a:norm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fr-FR" sz="2400" b="0" i="0" u="sng" dirty="0">
                <a:solidFill>
                  <a:srgbClr val="810D0D"/>
                </a:solidFill>
                <a:effectLst/>
                <a:latin typeface="Montserrat" panose="00000500000000000000" pitchFamily="2" charset="0"/>
              </a:rPr>
              <a:t>Utiliser exclusivement la connexion institutionnelle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r-FR" sz="2400" b="0" i="0" dirty="0">
                <a:solidFill>
                  <a:srgbClr val="810D0D"/>
                </a:solidFill>
                <a:effectLst/>
                <a:latin typeface="Montserrat" panose="00000500000000000000" pitchFamily="2" charset="0"/>
              </a:rPr>
              <a:t>Ne pas se créer de compte avec mot de passe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r-FR" sz="2400" b="0" i="0" dirty="0">
                <a:solidFill>
                  <a:srgbClr val="810D0D"/>
                </a:solidFill>
                <a:effectLst/>
                <a:latin typeface="Montserrat" panose="00000500000000000000" pitchFamily="2" charset="0"/>
              </a:rPr>
              <a:t>Ne pas passer par les connexions via Google, Facebook et autres</a:t>
            </a:r>
            <a:endParaRPr lang="fr-BE" sz="2400" dirty="0">
              <a:latin typeface="Montserrat" panose="00000500000000000000" pitchFamily="2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E836EC3-58FF-1674-48D9-C0EA5B9A2B36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401053" y="5181600"/>
            <a:ext cx="21095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200" dirty="0" err="1">
                <a:solidFill>
                  <a:srgbClr val="9B0B38"/>
                </a:solidFill>
                <a:latin typeface="Montserrat" panose="00000500000000000000" pitchFamily="2" charset="0"/>
              </a:rPr>
              <a:t>Step</a:t>
            </a:r>
            <a:r>
              <a:rPr lang="fr-BE" sz="2200" dirty="0">
                <a:solidFill>
                  <a:srgbClr val="9B0B38"/>
                </a:solidFill>
                <a:latin typeface="Montserrat" panose="00000500000000000000" pitchFamily="2" charset="0"/>
              </a:rPr>
              <a:t> 1</a:t>
            </a:r>
          </a:p>
          <a:p>
            <a:pPr algn="ctr"/>
            <a:r>
              <a:rPr lang="fr-BE" sz="2200" dirty="0">
                <a:solidFill>
                  <a:srgbClr val="9B0B38"/>
                </a:solidFill>
                <a:latin typeface="Montserrat" panose="00000500000000000000" pitchFamily="2" charset="0"/>
              </a:rPr>
              <a:t>Se connecter</a:t>
            </a:r>
          </a:p>
        </p:txBody>
      </p:sp>
      <p:pic>
        <p:nvPicPr>
          <p:cNvPr id="8" name="Image 7" descr="Une image contenant texte&#10;&#10;Description générée automatiquement">
            <a:extLst>
              <a:ext uri="{FF2B5EF4-FFF2-40B4-BE49-F238E27FC236}">
                <a16:creationId xmlns:a16="http://schemas.microsoft.com/office/drawing/2014/main" id="{389CA118-0C64-B057-9F13-FCB82E926EF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4084" y="2398150"/>
            <a:ext cx="3257916" cy="344474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52643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A4A1AACB-4A72-89C7-69FC-7C1AF6FD7216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1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392"/>
          <a:stretch/>
        </p:blipFill>
        <p:spPr>
          <a:xfrm>
            <a:off x="112512" y="-1254871"/>
            <a:ext cx="3506178" cy="3444749"/>
          </a:xfrm>
          <a:prstGeom prst="rect">
            <a:avLst/>
          </a:prstGeom>
          <a:ln>
            <a:noFill/>
          </a:ln>
        </p:spPr>
      </p:pic>
      <p:sp>
        <p:nvSpPr>
          <p:cNvPr id="17" name="Titre 16">
            <a:extLst>
              <a:ext uri="{FF2B5EF4-FFF2-40B4-BE49-F238E27FC236}">
                <a16:creationId xmlns:a16="http://schemas.microsoft.com/office/drawing/2014/main" id="{6C764CB8-73EF-0D01-5A32-27F7DC09F240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648204" y="584509"/>
            <a:ext cx="6212302" cy="916358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9B0B38"/>
                </a:solidFill>
                <a:latin typeface="Montserrat Medium" panose="00000600000000000000" pitchFamily="2" charset="0"/>
              </a:rPr>
              <a:t>3. Créer un évènement</a:t>
            </a:r>
            <a:endParaRPr lang="fr-BE" dirty="0">
              <a:solidFill>
                <a:srgbClr val="9B0B38"/>
              </a:solidFill>
              <a:latin typeface="Montserrat Medium" panose="00000600000000000000" pitchFamily="2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27788DD-D2C1-B973-3F8C-C5F9122DE543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 rotWithShape="1">
          <a:blip r:embed="rId1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47" t="34781" r="34815" b="34985"/>
          <a:stretch/>
        </p:blipFill>
        <p:spPr>
          <a:xfrm>
            <a:off x="892194" y="3906252"/>
            <a:ext cx="1127255" cy="1119689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BE836EC3-58FF-1674-48D9-C0EA5B9A2B36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401053" y="5181600"/>
            <a:ext cx="21095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200" dirty="0" err="1">
                <a:solidFill>
                  <a:srgbClr val="9B0B38"/>
                </a:solidFill>
                <a:latin typeface="Montserrat" panose="00000500000000000000" pitchFamily="2" charset="0"/>
              </a:rPr>
              <a:t>Step</a:t>
            </a:r>
            <a:r>
              <a:rPr lang="fr-BE" sz="2200" dirty="0">
                <a:solidFill>
                  <a:srgbClr val="9B0B38"/>
                </a:solidFill>
                <a:latin typeface="Montserrat" panose="00000500000000000000" pitchFamily="2" charset="0"/>
              </a:rPr>
              <a:t> 2</a:t>
            </a:r>
          </a:p>
          <a:p>
            <a:pPr algn="ctr"/>
            <a:r>
              <a:rPr lang="fr-BE" sz="2200" dirty="0">
                <a:solidFill>
                  <a:srgbClr val="9B0B38"/>
                </a:solidFill>
                <a:latin typeface="Montserrat" panose="00000500000000000000" pitchFamily="2" charset="0"/>
              </a:rPr>
              <a:t>Créer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D5CFCCE4-C1C3-399C-8F8D-3D7F8A772985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67" t="28232" r="27707" b="29304"/>
          <a:stretch/>
        </p:blipFill>
        <p:spPr>
          <a:xfrm>
            <a:off x="6466185" y="2851126"/>
            <a:ext cx="2289317" cy="2369576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46D79B71-5245-8DAD-49D4-4A7E542E4A55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5201135" y="3675419"/>
            <a:ext cx="10517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dirty="0">
                <a:solidFill>
                  <a:srgbClr val="9B0B38"/>
                </a:solidFill>
                <a:latin typeface="Montserrat" panose="00000500000000000000" pitchFamily="2" charset="0"/>
              </a:rPr>
              <a:t>Votes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F422827-DCF4-0214-4E9F-25F70F96D534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8755502" y="3675419"/>
            <a:ext cx="2457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dirty="0">
                <a:solidFill>
                  <a:srgbClr val="9B0B38"/>
                </a:solidFill>
                <a:latin typeface="Montserrat" panose="00000500000000000000" pitchFamily="2" charset="0"/>
              </a:rPr>
              <a:t>Tips and tricks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218D642-3389-6983-B3E8-F9185C6A86B2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6746313" y="5353647"/>
            <a:ext cx="1729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dirty="0">
                <a:solidFill>
                  <a:srgbClr val="9B0B38"/>
                </a:solidFill>
                <a:latin typeface="Montserrat" panose="00000500000000000000" pitchFamily="2" charset="0"/>
              </a:rPr>
              <a:t>Messages</a:t>
            </a:r>
          </a:p>
        </p:txBody>
      </p:sp>
      <p:sp>
        <p:nvSpPr>
          <p:cNvPr id="8" name="Titre 16">
            <a:extLst>
              <a:ext uri="{FF2B5EF4-FFF2-40B4-BE49-F238E27FC236}">
                <a16:creationId xmlns:a16="http://schemas.microsoft.com/office/drawing/2014/main" id="{B86F9FAC-7CCE-0AFF-4395-94259FD793DB}"/>
              </a:ext>
            </a:extLst>
          </p:cNvPr>
          <p:cNvSpPr txBox="1">
            <a:spLocks/>
          </p:cNvSpPr>
          <p:nvPr>
            <p:custDataLst>
              <p:tags r:id="rId9"/>
            </p:custDataLst>
          </p:nvPr>
        </p:nvSpPr>
        <p:spPr>
          <a:xfrm>
            <a:off x="4648204" y="1408802"/>
            <a:ext cx="6212302" cy="9163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000" dirty="0">
                <a:solidFill>
                  <a:srgbClr val="9B0B38"/>
                </a:solidFill>
                <a:latin typeface="Montserrat Medium" panose="00000600000000000000" pitchFamily="2" charset="0"/>
              </a:rPr>
              <a:t>3.1. Premiers pas</a:t>
            </a:r>
            <a:endParaRPr lang="fr-BE" sz="3000" dirty="0">
              <a:solidFill>
                <a:srgbClr val="9B0B38"/>
              </a:solidFill>
              <a:latin typeface="Montserrat Medium" panose="00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426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A4A1AACB-4A72-89C7-69FC-7C1AF6FD7216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15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392"/>
          <a:stretch/>
        </p:blipFill>
        <p:spPr>
          <a:xfrm>
            <a:off x="112512" y="-1254871"/>
            <a:ext cx="3506178" cy="3444749"/>
          </a:xfrm>
          <a:prstGeom prst="rect">
            <a:avLst/>
          </a:prstGeom>
          <a:ln>
            <a:noFill/>
          </a:ln>
        </p:spPr>
      </p:pic>
      <p:sp>
        <p:nvSpPr>
          <p:cNvPr id="17" name="Titre 16">
            <a:extLst>
              <a:ext uri="{FF2B5EF4-FFF2-40B4-BE49-F238E27FC236}">
                <a16:creationId xmlns:a16="http://schemas.microsoft.com/office/drawing/2014/main" id="{6C764CB8-73EF-0D01-5A32-27F7DC09F240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3" y="480754"/>
            <a:ext cx="6108028" cy="916358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9B0B38"/>
                </a:solidFill>
                <a:latin typeface="Montserrat Medium" panose="00000600000000000000" pitchFamily="2" charset="0"/>
              </a:rPr>
              <a:t>3. Créer un évènement</a:t>
            </a:r>
            <a:endParaRPr lang="fr-BE" dirty="0">
              <a:solidFill>
                <a:srgbClr val="9B0B38"/>
              </a:solidFill>
              <a:latin typeface="Montserrat Medium" panose="00000600000000000000" pitchFamily="2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27788DD-D2C1-B973-3F8C-C5F9122DE543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 rotWithShape="1">
          <a:blip r:embed="rId16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47" t="34781" r="34815" b="34985"/>
          <a:stretch/>
        </p:blipFill>
        <p:spPr>
          <a:xfrm>
            <a:off x="892194" y="3906252"/>
            <a:ext cx="1127255" cy="1119689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BE836EC3-58FF-1674-48D9-C0EA5B9A2B36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401053" y="5181600"/>
            <a:ext cx="21095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200" dirty="0" err="1">
                <a:solidFill>
                  <a:srgbClr val="9B0B38"/>
                </a:solidFill>
                <a:latin typeface="Montserrat" panose="00000500000000000000" pitchFamily="2" charset="0"/>
              </a:rPr>
              <a:t>Step</a:t>
            </a:r>
            <a:r>
              <a:rPr lang="fr-BE" sz="2200" dirty="0">
                <a:solidFill>
                  <a:srgbClr val="9B0B38"/>
                </a:solidFill>
                <a:latin typeface="Montserrat" panose="00000500000000000000" pitchFamily="2" charset="0"/>
              </a:rPr>
              <a:t> 2</a:t>
            </a:r>
          </a:p>
          <a:p>
            <a:pPr algn="ctr"/>
            <a:r>
              <a:rPr lang="fr-BE" sz="2200" dirty="0">
                <a:solidFill>
                  <a:srgbClr val="9B0B38"/>
                </a:solidFill>
                <a:latin typeface="Montserrat" panose="00000500000000000000" pitchFamily="2" charset="0"/>
              </a:rPr>
              <a:t>Créer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D5CFCCE4-C1C3-399C-8F8D-3D7F8A772985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91" t="32342" r="25337" b="32115"/>
          <a:stretch/>
        </p:blipFill>
        <p:spPr>
          <a:xfrm>
            <a:off x="6270063" y="3213052"/>
            <a:ext cx="2534604" cy="1893690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46D79B71-5245-8DAD-49D4-4A7E542E4A55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5306994" y="4194944"/>
            <a:ext cx="17480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dirty="0">
                <a:solidFill>
                  <a:srgbClr val="9B0B38"/>
                </a:solidFill>
                <a:latin typeface="Montserrat" panose="00000500000000000000" pitchFamily="2" charset="0"/>
              </a:rPr>
              <a:t>Question ouverte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F422827-DCF4-0214-4E9F-25F70F96D534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8188672" y="3260319"/>
            <a:ext cx="2457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dirty="0">
                <a:solidFill>
                  <a:srgbClr val="9B0B38"/>
                </a:solidFill>
                <a:latin typeface="Montserrat" panose="00000500000000000000" pitchFamily="2" charset="0"/>
              </a:rPr>
              <a:t>Légender une image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218D642-3389-6983-B3E8-F9185C6A86B2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6494171" y="5159284"/>
            <a:ext cx="1729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dirty="0">
                <a:solidFill>
                  <a:srgbClr val="9B0B38"/>
                </a:solidFill>
                <a:latin typeface="Montserrat" panose="00000500000000000000" pitchFamily="2" charset="0"/>
              </a:rPr>
              <a:t>QCM</a:t>
            </a:r>
          </a:p>
        </p:txBody>
      </p:sp>
      <p:sp>
        <p:nvSpPr>
          <p:cNvPr id="8" name="Titre 16">
            <a:extLst>
              <a:ext uri="{FF2B5EF4-FFF2-40B4-BE49-F238E27FC236}">
                <a16:creationId xmlns:a16="http://schemas.microsoft.com/office/drawing/2014/main" id="{F16BF506-6088-950E-7843-49D01D1185C7}"/>
              </a:ext>
            </a:extLst>
          </p:cNvPr>
          <p:cNvSpPr txBox="1">
            <a:spLocks/>
          </p:cNvSpPr>
          <p:nvPr>
            <p:custDataLst>
              <p:tags r:id="rId9"/>
            </p:custDataLst>
          </p:nvPr>
        </p:nvSpPr>
        <p:spPr>
          <a:xfrm>
            <a:off x="4547939" y="1397112"/>
            <a:ext cx="6212302" cy="9163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000" dirty="0">
                <a:solidFill>
                  <a:srgbClr val="9B0B38"/>
                </a:solidFill>
                <a:latin typeface="Montserrat Medium" panose="00000600000000000000" pitchFamily="2" charset="0"/>
              </a:rPr>
              <a:t>3.2. Les questions principales</a:t>
            </a:r>
            <a:endParaRPr lang="fr-BE" sz="3000" dirty="0">
              <a:solidFill>
                <a:srgbClr val="9B0B38"/>
              </a:solidFill>
              <a:latin typeface="Montserrat Medium" panose="00000600000000000000" pitchFamily="2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3AF9C96-4C5D-EDA7-29DA-D662CA3D3286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8364205" y="4610442"/>
            <a:ext cx="1729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dirty="0">
                <a:solidFill>
                  <a:srgbClr val="9B0B38"/>
                </a:solidFill>
                <a:latin typeface="Montserrat" panose="00000500000000000000" pitchFamily="2" charset="0"/>
              </a:rPr>
              <a:t>Echelle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493CDAC-7206-F26B-92BA-55398781EED4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6757047" y="2693293"/>
            <a:ext cx="1729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dirty="0">
                <a:solidFill>
                  <a:srgbClr val="9B0B38"/>
                </a:solidFill>
                <a:latin typeface="Montserrat" panose="00000500000000000000" pitchFamily="2" charset="0"/>
              </a:rPr>
              <a:t>Sondage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33232822-C574-7295-D54E-EB063B39FDFF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4709987" y="3101114"/>
            <a:ext cx="1729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dirty="0">
                <a:solidFill>
                  <a:srgbClr val="9B0B38"/>
                </a:solidFill>
                <a:latin typeface="Montserrat" panose="00000500000000000000" pitchFamily="2" charset="0"/>
              </a:rPr>
              <a:t>Nuage de mots</a:t>
            </a:r>
          </a:p>
        </p:txBody>
      </p:sp>
    </p:spTree>
    <p:extLst>
      <p:ext uri="{BB962C8B-B14F-4D97-AF65-F5344CB8AC3E}">
        <p14:creationId xmlns:p14="http://schemas.microsoft.com/office/powerpoint/2010/main" val="3403819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A4A1AACB-4A72-89C7-69FC-7C1AF6FD7216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1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392"/>
          <a:stretch/>
        </p:blipFill>
        <p:spPr>
          <a:xfrm>
            <a:off x="112512" y="-1254871"/>
            <a:ext cx="3506178" cy="3444749"/>
          </a:xfrm>
          <a:prstGeom prst="rect">
            <a:avLst/>
          </a:prstGeom>
          <a:ln>
            <a:noFill/>
          </a:ln>
        </p:spPr>
      </p:pic>
      <p:sp>
        <p:nvSpPr>
          <p:cNvPr id="17" name="Titre 16">
            <a:extLst>
              <a:ext uri="{FF2B5EF4-FFF2-40B4-BE49-F238E27FC236}">
                <a16:creationId xmlns:a16="http://schemas.microsoft.com/office/drawing/2014/main" id="{6C764CB8-73EF-0D01-5A32-27F7DC09F240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3" y="480754"/>
            <a:ext cx="6108028" cy="916358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9B0B38"/>
                </a:solidFill>
                <a:latin typeface="Montserrat Medium" panose="00000600000000000000" pitchFamily="2" charset="0"/>
              </a:rPr>
              <a:t>3. Créer un évènement</a:t>
            </a:r>
            <a:endParaRPr lang="fr-BE" dirty="0">
              <a:solidFill>
                <a:srgbClr val="9B0B38"/>
              </a:solidFill>
              <a:latin typeface="Montserrat Medium" panose="00000600000000000000" pitchFamily="2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27788DD-D2C1-B973-3F8C-C5F9122DE543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 rotWithShape="1">
          <a:blip r:embed="rId1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47" t="34781" r="34815" b="34985"/>
          <a:stretch/>
        </p:blipFill>
        <p:spPr>
          <a:xfrm>
            <a:off x="892194" y="3906252"/>
            <a:ext cx="1127255" cy="1119689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BE836EC3-58FF-1674-48D9-C0EA5B9A2B36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401053" y="5181600"/>
            <a:ext cx="21095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200" dirty="0" err="1">
                <a:solidFill>
                  <a:srgbClr val="9B0B38"/>
                </a:solidFill>
                <a:latin typeface="Montserrat" panose="00000500000000000000" pitchFamily="2" charset="0"/>
              </a:rPr>
              <a:t>Step</a:t>
            </a:r>
            <a:r>
              <a:rPr lang="fr-BE" sz="2200" dirty="0">
                <a:solidFill>
                  <a:srgbClr val="9B0B38"/>
                </a:solidFill>
                <a:latin typeface="Montserrat" panose="00000500000000000000" pitchFamily="2" charset="0"/>
              </a:rPr>
              <a:t> 2</a:t>
            </a:r>
          </a:p>
          <a:p>
            <a:pPr algn="ctr"/>
            <a:r>
              <a:rPr lang="fr-BE" sz="2200" dirty="0">
                <a:solidFill>
                  <a:srgbClr val="9B0B38"/>
                </a:solidFill>
                <a:latin typeface="Montserrat" panose="00000500000000000000" pitchFamily="2" charset="0"/>
              </a:rPr>
              <a:t>Créer</a:t>
            </a:r>
          </a:p>
        </p:txBody>
      </p:sp>
      <p:sp>
        <p:nvSpPr>
          <p:cNvPr id="8" name="Titre 16">
            <a:extLst>
              <a:ext uri="{FF2B5EF4-FFF2-40B4-BE49-F238E27FC236}">
                <a16:creationId xmlns:a16="http://schemas.microsoft.com/office/drawing/2014/main" id="{F16BF506-6088-950E-7843-49D01D1185C7}"/>
              </a:ext>
            </a:extLst>
          </p:cNvPr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4547939" y="1397112"/>
            <a:ext cx="6212302" cy="9163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000" dirty="0">
                <a:solidFill>
                  <a:srgbClr val="9B0B38"/>
                </a:solidFill>
                <a:latin typeface="Montserrat Medium" panose="00000600000000000000" pitchFamily="2" charset="0"/>
              </a:rPr>
              <a:t>3.3. Les questions liées à la logique</a:t>
            </a:r>
            <a:endParaRPr lang="fr-BE" sz="3000" dirty="0">
              <a:solidFill>
                <a:srgbClr val="9B0B38"/>
              </a:solidFill>
              <a:latin typeface="Montserrat Medium" panose="00000600000000000000" pitchFamily="2" charset="0"/>
            </a:endParaRP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966CE8A7-BC53-A2D1-CC56-8CA74CB6EA91}"/>
              </a:ext>
            </a:extLst>
          </p:cNvPr>
          <p:cNvPicPr>
            <a:picLocks noChangeAspect="1"/>
          </p:cNvPicPr>
          <p:nvPr>
            <p:custDataLst>
              <p:tags r:id="rId6"/>
            </p:custDataLst>
          </p:nvPr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91" t="32342" r="25337" b="32115"/>
          <a:stretch/>
        </p:blipFill>
        <p:spPr>
          <a:xfrm>
            <a:off x="6270063" y="3213052"/>
            <a:ext cx="2534604" cy="1893690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87443BC7-0E79-FCF8-9DD3-1DDBE663F2B2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8227863" y="4674132"/>
            <a:ext cx="19656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dirty="0">
                <a:solidFill>
                  <a:srgbClr val="9B0B38"/>
                </a:solidFill>
                <a:latin typeface="Montserrat" panose="00000500000000000000" pitchFamily="2" charset="0"/>
              </a:rPr>
              <a:t>Association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047ADB95-59EB-2E95-2BED-1C21013FB355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8017040" y="3213754"/>
            <a:ext cx="3565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dirty="0">
                <a:solidFill>
                  <a:srgbClr val="9B0B38"/>
                </a:solidFill>
                <a:latin typeface="Montserrat" panose="00000500000000000000" pitchFamily="2" charset="0"/>
              </a:rPr>
              <a:t>Test de concordance de script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E80FA4A7-C15A-617E-3ACB-5F7EE4DE956C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3799832" y="4070631"/>
            <a:ext cx="3565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dirty="0">
                <a:solidFill>
                  <a:srgbClr val="9B0B38"/>
                </a:solidFill>
                <a:latin typeface="Montserrat" panose="00000500000000000000" pitchFamily="2" charset="0"/>
              </a:rPr>
              <a:t>Test de concordance de jugement</a:t>
            </a:r>
          </a:p>
        </p:txBody>
      </p:sp>
    </p:spTree>
    <p:extLst>
      <p:ext uri="{BB962C8B-B14F-4D97-AF65-F5344CB8AC3E}">
        <p14:creationId xmlns:p14="http://schemas.microsoft.com/office/powerpoint/2010/main" val="3201338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A4A1AACB-4A72-89C7-69FC-7C1AF6FD7216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9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392"/>
          <a:stretch/>
        </p:blipFill>
        <p:spPr>
          <a:xfrm>
            <a:off x="112512" y="-1254871"/>
            <a:ext cx="3506178" cy="3444749"/>
          </a:xfrm>
          <a:prstGeom prst="rect">
            <a:avLst/>
          </a:prstGeom>
          <a:ln>
            <a:noFill/>
          </a:ln>
        </p:spPr>
      </p:pic>
      <p:sp>
        <p:nvSpPr>
          <p:cNvPr id="17" name="Titre 16">
            <a:extLst>
              <a:ext uri="{FF2B5EF4-FFF2-40B4-BE49-F238E27FC236}">
                <a16:creationId xmlns:a16="http://schemas.microsoft.com/office/drawing/2014/main" id="{6C764CB8-73EF-0D01-5A32-27F7DC09F240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648204" y="584509"/>
            <a:ext cx="6212302" cy="916358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9B0B38"/>
                </a:solidFill>
                <a:latin typeface="Montserrat Medium" panose="00000600000000000000" pitchFamily="2" charset="0"/>
              </a:rPr>
              <a:t>3. Créer un évènement</a:t>
            </a:r>
            <a:endParaRPr lang="fr-BE" dirty="0">
              <a:solidFill>
                <a:srgbClr val="9B0B38"/>
              </a:solidFill>
              <a:latin typeface="Montserrat Medium" panose="00000600000000000000" pitchFamily="2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27788DD-D2C1-B973-3F8C-C5F9122DE543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 rotWithShape="1">
          <a:blip r:embed="rId10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47" t="34781" r="34815" b="34985"/>
          <a:stretch/>
        </p:blipFill>
        <p:spPr>
          <a:xfrm>
            <a:off x="892194" y="3906252"/>
            <a:ext cx="1127255" cy="1119689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BE836EC3-58FF-1674-48D9-C0EA5B9A2B36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401053" y="5181600"/>
            <a:ext cx="21095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200" dirty="0" err="1">
                <a:solidFill>
                  <a:srgbClr val="9B0B38"/>
                </a:solidFill>
                <a:latin typeface="Montserrat" panose="00000500000000000000" pitchFamily="2" charset="0"/>
              </a:rPr>
              <a:t>Step</a:t>
            </a:r>
            <a:r>
              <a:rPr lang="fr-BE" sz="2200" dirty="0">
                <a:solidFill>
                  <a:srgbClr val="9B0B38"/>
                </a:solidFill>
                <a:latin typeface="Montserrat" panose="00000500000000000000" pitchFamily="2" charset="0"/>
              </a:rPr>
              <a:t> 2</a:t>
            </a:r>
          </a:p>
          <a:p>
            <a:pPr algn="ctr"/>
            <a:r>
              <a:rPr lang="fr-BE" sz="2200" dirty="0">
                <a:solidFill>
                  <a:srgbClr val="9B0B38"/>
                </a:solidFill>
                <a:latin typeface="Montserrat" panose="00000500000000000000" pitchFamily="2" charset="0"/>
              </a:rPr>
              <a:t>Créer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D5CFCCE4-C1C3-399C-8F8D-3D7F8A772985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67" t="28232" r="27707" b="29304"/>
          <a:stretch/>
        </p:blipFill>
        <p:spPr>
          <a:xfrm>
            <a:off x="6466185" y="2851126"/>
            <a:ext cx="2289317" cy="2369576"/>
          </a:xfrm>
          <a:prstGeom prst="rect">
            <a:avLst/>
          </a:prstGeom>
        </p:spPr>
      </p:pic>
      <p:sp>
        <p:nvSpPr>
          <p:cNvPr id="8" name="Titre 16">
            <a:extLst>
              <a:ext uri="{FF2B5EF4-FFF2-40B4-BE49-F238E27FC236}">
                <a16:creationId xmlns:a16="http://schemas.microsoft.com/office/drawing/2014/main" id="{B86F9FAC-7CCE-0AFF-4395-94259FD793DB}"/>
              </a:ext>
            </a:extLst>
          </p:cNvPr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4648204" y="1408802"/>
            <a:ext cx="6212302" cy="9163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000" dirty="0">
                <a:solidFill>
                  <a:srgbClr val="9B0B38"/>
                </a:solidFill>
                <a:latin typeface="Montserrat Medium" panose="00000600000000000000" pitchFamily="2" charset="0"/>
              </a:rPr>
              <a:t>3.4. Au rythme du participant</a:t>
            </a:r>
            <a:endParaRPr lang="fr-BE" sz="3000" dirty="0">
              <a:solidFill>
                <a:srgbClr val="9B0B38"/>
              </a:solidFill>
              <a:latin typeface="Montserrat Medium" panose="00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06976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2" id="{B8A84A59-A3B2-471E-8135-030B18FC7587}" vid="{3D398DFD-624E-4E30-AF8B-56489BCC425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Modèle PPT LLL</Template>
  <TotalTime>270</TotalTime>
  <Words>1255</Words>
  <Application>Microsoft Office PowerPoint</Application>
  <PresentationFormat>Grand écran</PresentationFormat>
  <Paragraphs>126</Paragraphs>
  <Slides>11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Crisp Graphik Regular</vt:lpstr>
      <vt:lpstr>Montserrat</vt:lpstr>
      <vt:lpstr>Montserrat Medium</vt:lpstr>
      <vt:lpstr>Montserrat SemiBold</vt:lpstr>
      <vt:lpstr>Wingdings</vt:lpstr>
      <vt:lpstr>Thème Office</vt:lpstr>
      <vt:lpstr>Prise en main de l’outil Wooclap</vt:lpstr>
      <vt:lpstr>1. Wooclap ?</vt:lpstr>
      <vt:lpstr>1. Principes généraux</vt:lpstr>
      <vt:lpstr>1. Principes généraux</vt:lpstr>
      <vt:lpstr>2. Se connecter à Wooclap - quelques recommandations</vt:lpstr>
      <vt:lpstr>3. Créer un évènement</vt:lpstr>
      <vt:lpstr>3. Créer un évènement</vt:lpstr>
      <vt:lpstr>3. Créer un évènement</vt:lpstr>
      <vt:lpstr>3. Créer un évènement</vt:lpstr>
      <vt:lpstr>5. Tips and tricks</vt:lpstr>
      <vt:lpstr>Temps de questions-réponses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Prise en main de l’outil Wooclap</dc:title>
  <dc:creator>Alizé Van Brussel</dc:creator>
  <cp:lastModifiedBy>Alizé Van Brussel</cp:lastModifiedBy>
  <cp:revision>17</cp:revision>
  <cp:lastPrinted>2023-03-14T07:46:57Z</cp:lastPrinted>
  <dcterms:created xsi:type="dcterms:W3CDTF">2023-03-02T14:36:17Z</dcterms:created>
  <dcterms:modified xsi:type="dcterms:W3CDTF">2023-05-02T15:50:32Z</dcterms:modified>
</cp:coreProperties>
</file>