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63" r:id="rId2"/>
    <p:sldId id="257" r:id="rId3"/>
    <p:sldId id="261" r:id="rId4"/>
    <p:sldId id="258" r:id="rId5"/>
    <p:sldId id="260" r:id="rId6"/>
    <p:sldId id="259" r:id="rId7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0B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313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2" d="100"/>
          <a:sy n="72" d="100"/>
        </p:scale>
        <p:origin x="3010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2E6B34CC-D52F-318D-96AE-DEF08987D3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64AE69D-5FCC-19E2-128A-B0E0885388C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71C45-CF78-470D-8EFD-38308B09C810}" type="datetimeFigureOut">
              <a:rPr lang="fr-BE" smtClean="0"/>
              <a:t>02-05-23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BF5926-362C-DD83-1635-BDAC5D38D7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0FD1C8D-F084-1774-DDEB-710A06D41E1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7F315-29B4-4AE9-8304-A057C1C4B56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35763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FA3E2-AE86-41D8-A729-89403BBF8ADF}" type="datetimeFigureOut">
              <a:rPr lang="fr-BE" smtClean="0"/>
              <a:t>02-05-23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93402-0F73-4C04-8593-4F831D34698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80052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jpg"/><Relationship Id="rId3" Type="http://schemas.openxmlformats.org/officeDocument/2006/relationships/tags" Target="../tags/tag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Master" Target="../slideMasters/slideMaster1.xml"/><Relationship Id="rId11" Type="http://schemas.openxmlformats.org/officeDocument/2006/relationships/image" Target="../media/image5.jpg"/><Relationship Id="rId5" Type="http://schemas.openxmlformats.org/officeDocument/2006/relationships/tags" Target="../tags/tag5.xml"/><Relationship Id="rId10" Type="http://schemas.openxmlformats.org/officeDocument/2006/relationships/image" Target="../media/image4.png"/><Relationship Id="rId4" Type="http://schemas.openxmlformats.org/officeDocument/2006/relationships/tags" Target="../tags/tag4.xml"/><Relationship Id="rId9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tos L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27894" y="163512"/>
            <a:ext cx="2135595" cy="1160887"/>
          </a:xfrm>
        </p:spPr>
        <p:txBody>
          <a:bodyPr anchor="b">
            <a:noAutofit/>
          </a:bodyPr>
          <a:lstStyle>
            <a:lvl1pPr algn="ctr">
              <a:lnSpc>
                <a:spcPct val="150000"/>
              </a:lnSpc>
              <a:defRPr sz="2400" b="1" cap="all" spc="100" normalizeH="1" baseline="0">
                <a:latin typeface="Montserrat" panose="00000500000000000000" pitchFamily="2" charset="0"/>
              </a:defRPr>
            </a:lvl1pPr>
          </a:lstStyle>
          <a:p>
            <a:r>
              <a:rPr lang="fr-FR" dirty="0"/>
              <a:t>Les Tutos du LLL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1488" y="2561344"/>
            <a:ext cx="3746182" cy="1519166"/>
          </a:xfrm>
        </p:spPr>
        <p:txBody>
          <a:bodyPr>
            <a:normAutofit/>
          </a:bodyPr>
          <a:lstStyle>
            <a:lvl1pPr marL="0" indent="0" algn="just">
              <a:buNone/>
              <a:defRPr sz="1200" baseline="0">
                <a:latin typeface="Garamond" panose="02020404030301010803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869623"/>
            <a:ext cx="682942" cy="337754"/>
          </a:xfrm>
        </p:spPr>
        <p:txBody>
          <a:bodyPr/>
          <a:lstStyle>
            <a:lvl1pPr>
              <a:defRPr sz="1000">
                <a:latin typeface="Garamond" panose="02020404030301010803" pitchFamily="18" charset="0"/>
              </a:defRPr>
            </a:lvl1pPr>
          </a:lstStyle>
          <a:p>
            <a:fld id="{AF3E68D8-39E5-4832-8EF2-25E95B67E886}" type="datetime1">
              <a:rPr lang="fr-BE" smtClean="0"/>
              <a:t>02-05-23</a:t>
            </a:fld>
            <a:endParaRPr lang="fr-BE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A1C32613-C0C2-D9C1-03C9-9F82DFE6EE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1488" y="1725613"/>
            <a:ext cx="5915026" cy="585787"/>
          </a:xfrm>
        </p:spPr>
        <p:txBody>
          <a:bodyPr>
            <a:noAutofit/>
          </a:bodyPr>
          <a:lstStyle>
            <a:lvl1pPr marL="0" indent="0" algn="ctr">
              <a:buNone/>
              <a:defRPr sz="1800" b="1" cap="all" baseline="0">
                <a:solidFill>
                  <a:srgbClr val="9B0B38"/>
                </a:solidFill>
                <a:latin typeface="Garamond" panose="02020404030301010803" pitchFamily="18" charset="0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3" name="Espace réservé pour une image  12">
            <a:extLst>
              <a:ext uri="{FF2B5EF4-FFF2-40B4-BE49-F238E27FC236}">
                <a16:creationId xmlns:a16="http://schemas.microsoft.com/office/drawing/2014/main" id="{80E8137B-F183-2B0D-30CE-EAA4ED60E36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9110" y="2549524"/>
            <a:ext cx="2077402" cy="1530986"/>
          </a:xfrm>
        </p:spPr>
        <p:txBody>
          <a:bodyPr/>
          <a:lstStyle/>
          <a:p>
            <a:endParaRPr lang="fr-BE"/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3CBD60E1-2A5F-B349-6617-2849B8CC48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71488" y="4330454"/>
            <a:ext cx="5915025" cy="4447786"/>
          </a:xfrm>
        </p:spPr>
        <p:txBody>
          <a:bodyPr>
            <a:normAutofit/>
          </a:bodyPr>
          <a:lstStyle>
            <a:lvl1pPr>
              <a:defRPr sz="1200">
                <a:latin typeface="Garamond" panose="02020404030301010803" pitchFamily="18" charset="0"/>
              </a:defRPr>
            </a:lvl1pPr>
            <a:lvl2pPr>
              <a:defRPr sz="1200">
                <a:latin typeface="Garamond" panose="02020404030301010803" pitchFamily="18" charset="0"/>
              </a:defRPr>
            </a:lvl2pPr>
            <a:lvl3pPr>
              <a:defRPr sz="1200">
                <a:latin typeface="Garamond" panose="02020404030301010803" pitchFamily="18" charset="0"/>
              </a:defRPr>
            </a:lvl3pPr>
            <a:lvl4pPr>
              <a:defRPr sz="1200">
                <a:latin typeface="Garamond" panose="02020404030301010803" pitchFamily="18" charset="0"/>
              </a:defRPr>
            </a:lvl4pPr>
            <a:lvl5pPr>
              <a:defRPr sz="1200">
                <a:latin typeface="Garamond" panose="02020404030301010803" pitchFamily="18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  <p:pic>
        <p:nvPicPr>
          <p:cNvPr id="12" name="Image 11" descr="Une image contenant logo&#10;&#10;Description générée automatiquement">
            <a:extLst>
              <a:ext uri="{FF2B5EF4-FFF2-40B4-BE49-F238E27FC236}">
                <a16:creationId xmlns:a16="http://schemas.microsoft.com/office/drawing/2014/main" id="{575FEE09-413F-53E7-E77D-8077A7BECC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4" y="-1234440"/>
            <a:ext cx="2787310" cy="2740333"/>
          </a:xfrm>
          <a:prstGeom prst="rect">
            <a:avLst/>
          </a:prstGeom>
        </p:spPr>
      </p:pic>
      <p:pic>
        <p:nvPicPr>
          <p:cNvPr id="16" name="Image 15" descr="Une image contenant logo&#10;&#10;Description générée automatiquement">
            <a:extLst>
              <a:ext uri="{FF2B5EF4-FFF2-40B4-BE49-F238E27FC236}">
                <a16:creationId xmlns:a16="http://schemas.microsoft.com/office/drawing/2014/main" id="{38C31900-DCF6-E12C-C0AD-FD1E7BC8E01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264" y="9476288"/>
            <a:ext cx="1125449" cy="371611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6B3C1117-5795-E7EC-9B05-8EC12F20438E}"/>
              </a:ext>
            </a:extLst>
          </p:cNvPr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349" y="9476288"/>
            <a:ext cx="554583" cy="371611"/>
          </a:xfrm>
          <a:prstGeom prst="rect">
            <a:avLst/>
          </a:prstGeom>
        </p:spPr>
      </p:pic>
      <p:pic>
        <p:nvPicPr>
          <p:cNvPr id="26" name="Image 25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0EDC2AB2-C0DB-8A54-BFC0-2D7E1D1F65E0}"/>
              </a:ext>
            </a:extLst>
          </p:cNvPr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451477"/>
            <a:ext cx="1716447" cy="396422"/>
          </a:xfrm>
          <a:prstGeom prst="rect">
            <a:avLst/>
          </a:prstGeom>
        </p:spPr>
      </p:pic>
      <p:pic>
        <p:nvPicPr>
          <p:cNvPr id="27" name="Image 26" descr="Une image contenant texte&#10;&#10;Description générée automatiquement">
            <a:extLst>
              <a:ext uri="{FF2B5EF4-FFF2-40B4-BE49-F238E27FC236}">
                <a16:creationId xmlns:a16="http://schemas.microsoft.com/office/drawing/2014/main" id="{8CE09719-5264-514F-6E34-94A1DD200311}"/>
              </a:ext>
            </a:extLst>
          </p:cNvPr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55"/>
          <a:stretch/>
        </p:blipFill>
        <p:spPr>
          <a:xfrm>
            <a:off x="2398835" y="9452819"/>
            <a:ext cx="1605011" cy="395080"/>
          </a:xfrm>
          <a:prstGeom prst="rect">
            <a:avLst/>
          </a:prstGeom>
        </p:spPr>
      </p:pic>
      <p:pic>
        <p:nvPicPr>
          <p:cNvPr id="29" name="Image 28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349D4608-FAA8-EEC5-A537-17DB5FC36A5B}"/>
              </a:ext>
            </a:extLst>
          </p:cNvPr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616" y="9454131"/>
            <a:ext cx="1125449" cy="393768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E5FDFDD5-10B7-8116-7DD6-6B9A0AA192B5}"/>
              </a:ext>
            </a:extLst>
          </p:cNvPr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749" y="9476287"/>
            <a:ext cx="371612" cy="371612"/>
          </a:xfrm>
          <a:prstGeom prst="rect">
            <a:avLst/>
          </a:prstGeom>
        </p:spPr>
      </p:pic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12E332FF-5FFF-B61C-B072-E99053A6A5D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279549" y="8869363"/>
            <a:ext cx="3224122" cy="479994"/>
          </a:xfrm>
        </p:spPr>
        <p:txBody>
          <a:bodyPr wrap="square" tIns="72000" bIns="0" anchor="t" anchorCtr="0">
            <a:spAutoFit/>
          </a:bodyPr>
          <a:lstStyle>
            <a:lvl1pPr marL="0" indent="0" algn="ctr">
              <a:buNone/>
              <a:defRPr sz="1100" baseline="0">
                <a:solidFill>
                  <a:srgbClr val="9B0B38"/>
                </a:solidFill>
                <a:latin typeface="Montserrat" panose="00000500000000000000" pitchFamily="2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BE" dirty="0"/>
              <a:t>ENSEIGNER-A-DISTANCE@UCLOUVAIN.BE</a:t>
            </a:r>
          </a:p>
          <a:p>
            <a:pPr lvl="0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144112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EB421-DB0A-48F8-816B-4DC7765B9CB4}" type="datetime1">
              <a:rPr lang="fr-BE" smtClean="0"/>
              <a:t>02-05-23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6F519-D009-4262-83D6-DCF1FB000BF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12660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sites.uclouvain.be/training/lll/view.php?id=285&amp;l=fr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help.wooflash.com/fr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7C867F-9652-3967-7C39-1F08E6B67F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7894" y="163512"/>
            <a:ext cx="2570081" cy="1160887"/>
          </a:xfrm>
        </p:spPr>
        <p:txBody>
          <a:bodyPr/>
          <a:lstStyle/>
          <a:p>
            <a:r>
              <a:rPr lang="fr-BE" sz="2200" dirty="0"/>
              <a:t>Scenario </a:t>
            </a:r>
            <a:r>
              <a:rPr lang="fr-BE" sz="2200" dirty="0" err="1"/>
              <a:t>pedagogique</a:t>
            </a:r>
            <a:r>
              <a:rPr lang="fr-BE" sz="2200" dirty="0"/>
              <a:t>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BF880D9-A28C-C5B2-0984-D790A3EEC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1488" y="2222506"/>
            <a:ext cx="5915024" cy="10253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r-BE" sz="1400" b="1" dirty="0"/>
              <a:t>Contextualisation</a:t>
            </a:r>
            <a:endParaRPr lang="fr-BE" sz="1400" dirty="0"/>
          </a:p>
          <a:p>
            <a:pPr>
              <a:lnSpc>
                <a:spcPct val="120000"/>
              </a:lnSpc>
            </a:pPr>
            <a:r>
              <a:rPr lang="fr-FR" sz="1100" dirty="0"/>
              <a:t>Cette fiche est un scénario pédagogique d’un partage de pratique destiné aux </a:t>
            </a:r>
            <a:r>
              <a:rPr lang="fr-FR" sz="1100" dirty="0" err="1"/>
              <a:t>enseignant·es</a:t>
            </a:r>
            <a:r>
              <a:rPr lang="fr-FR" sz="1100" dirty="0"/>
              <a:t> autour de l’outil </a:t>
            </a:r>
            <a:r>
              <a:rPr lang="fr-FR" sz="1100" dirty="0" err="1"/>
              <a:t>Wooflash</a:t>
            </a:r>
            <a:r>
              <a:rPr lang="fr-FR" sz="1100" dirty="0"/>
              <a:t>. Certains éléments présentés ici sont relatifs à la licence </a:t>
            </a:r>
            <a:r>
              <a:rPr lang="fr-FR" sz="1100" dirty="0" err="1"/>
              <a:t>UCLouvain</a:t>
            </a:r>
            <a:r>
              <a:rPr lang="fr-FR" sz="1100" dirty="0"/>
              <a:t> et ne s’appliquent donc pas aux </a:t>
            </a:r>
            <a:r>
              <a:rPr lang="fr-FR" sz="1100" dirty="0" err="1"/>
              <a:t>extérieur·es</a:t>
            </a:r>
            <a:r>
              <a:rPr lang="fr-FR" sz="1100" dirty="0"/>
              <a:t>.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67DB49A-529A-885A-0362-1ADE68E866A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14863" y="1431694"/>
            <a:ext cx="5915026" cy="58578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BE" dirty="0"/>
              <a:t>Formation prise en main de l’outil </a:t>
            </a:r>
            <a:r>
              <a:rPr lang="fr-BE" dirty="0" err="1"/>
              <a:t>Wooclap</a:t>
            </a:r>
            <a:endParaRPr lang="fr-BE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3E43D82-E26F-7B35-A90C-97DDEE33B4C0}"/>
              </a:ext>
            </a:extLst>
          </p:cNvPr>
          <p:cNvSpPr txBox="1"/>
          <p:nvPr/>
        </p:nvSpPr>
        <p:spPr>
          <a:xfrm>
            <a:off x="5313710" y="513122"/>
            <a:ext cx="1386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400" b="1" i="0" u="none" strike="noStrike" kern="1200" cap="none" spc="0" normalizeH="0" baseline="0" noProof="0" dirty="0">
                <a:ln>
                  <a:noFill/>
                </a:ln>
                <a:solidFill>
                  <a:srgbClr val="9B0B38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N° 1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F95469D-403C-73E5-8037-FB2C042DD525}"/>
              </a:ext>
            </a:extLst>
          </p:cNvPr>
          <p:cNvSpPr txBox="1"/>
          <p:nvPr/>
        </p:nvSpPr>
        <p:spPr>
          <a:xfrm>
            <a:off x="5311970" y="132379"/>
            <a:ext cx="1114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MAJ : 2023-04-27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000" dirty="0">
                <a:solidFill>
                  <a:prstClr val="black"/>
                </a:solidFill>
                <a:latin typeface="Garamond" panose="02020404030301010803" pitchFamily="18" charset="0"/>
              </a:rPr>
              <a:t>Van Brussel Alizé</a:t>
            </a:r>
            <a:endParaRPr kumimoji="0" lang="fr-B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42E7F48-9E4E-901B-567E-C91FB1FED7E2}"/>
              </a:ext>
            </a:extLst>
          </p:cNvPr>
          <p:cNvSpPr txBox="1"/>
          <p:nvPr/>
        </p:nvSpPr>
        <p:spPr>
          <a:xfrm>
            <a:off x="471488" y="9182100"/>
            <a:ext cx="6553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Page 1/6</a:t>
            </a:r>
          </a:p>
        </p:txBody>
      </p:sp>
      <p:pic>
        <p:nvPicPr>
          <p:cNvPr id="25" name="Image 24" descr="Une image contenant logo&#10;&#10;Description générée automatiquement">
            <a:extLst>
              <a:ext uri="{FF2B5EF4-FFF2-40B4-BE49-F238E27FC236}">
                <a16:creationId xmlns:a16="http://schemas.microsoft.com/office/drawing/2014/main" id="{3AF48EE3-A23D-8F1B-0CD4-A1BB8E00E1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11" t="28589" r="29416" b="29592"/>
          <a:stretch/>
        </p:blipFill>
        <p:spPr>
          <a:xfrm>
            <a:off x="2511443" y="3250575"/>
            <a:ext cx="500619" cy="513475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9401BE67-BD83-66DA-E7B6-3B0A7C547C0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11" t="28532" r="31036" b="29380"/>
          <a:stretch/>
        </p:blipFill>
        <p:spPr>
          <a:xfrm>
            <a:off x="4131571" y="3250575"/>
            <a:ext cx="455709" cy="513475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A181D95F-3DE2-0A8E-5FF7-BC38BA9E1DD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99" t="28014" r="27083" b="29845"/>
          <a:stretch/>
        </p:blipFill>
        <p:spPr>
          <a:xfrm>
            <a:off x="884330" y="3268134"/>
            <a:ext cx="507604" cy="478357"/>
          </a:xfrm>
          <a:prstGeom prst="rect">
            <a:avLst/>
          </a:prstGeom>
        </p:spPr>
      </p:pic>
      <p:sp>
        <p:nvSpPr>
          <p:cNvPr id="28" name="ZoneTexte 27">
            <a:extLst>
              <a:ext uri="{FF2B5EF4-FFF2-40B4-BE49-F238E27FC236}">
                <a16:creationId xmlns:a16="http://schemas.microsoft.com/office/drawing/2014/main" id="{4E77AAF7-5775-75BD-3864-89D683E7DBD3}"/>
              </a:ext>
            </a:extLst>
          </p:cNvPr>
          <p:cNvSpPr txBox="1"/>
          <p:nvPr/>
        </p:nvSpPr>
        <p:spPr>
          <a:xfrm>
            <a:off x="2511443" y="3763841"/>
            <a:ext cx="4647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1h30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5231F0BC-77D1-C117-CA9D-E0E6CA2D9296}"/>
              </a:ext>
            </a:extLst>
          </p:cNvPr>
          <p:cNvSpPr txBox="1"/>
          <p:nvPr/>
        </p:nvSpPr>
        <p:spPr>
          <a:xfrm>
            <a:off x="498550" y="3743530"/>
            <a:ext cx="13904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1-2 </a:t>
            </a:r>
            <a:r>
              <a:rPr kumimoji="0" lang="fr-BE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formateur·rices</a:t>
            </a:r>
            <a:endParaRPr kumimoji="0" lang="fr-BE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637564B7-E3ED-F617-7A00-C982D87A0315}"/>
              </a:ext>
            </a:extLst>
          </p:cNvPr>
          <p:cNvSpPr txBox="1"/>
          <p:nvPr/>
        </p:nvSpPr>
        <p:spPr>
          <a:xfrm>
            <a:off x="3770592" y="3743530"/>
            <a:ext cx="11627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1-25 </a:t>
            </a:r>
            <a:r>
              <a:rPr kumimoji="0" lang="fr-BE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apprenant·es</a:t>
            </a:r>
            <a:endParaRPr kumimoji="0" lang="fr-BE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pic>
        <p:nvPicPr>
          <p:cNvPr id="31" name="Image 30">
            <a:extLst>
              <a:ext uri="{FF2B5EF4-FFF2-40B4-BE49-F238E27FC236}">
                <a16:creationId xmlns:a16="http://schemas.microsoft.com/office/drawing/2014/main" id="{F0D94582-DA9C-BC93-BB38-54182C02B83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96" t="29061" r="30732" b="32679"/>
          <a:stretch/>
        </p:blipFill>
        <p:spPr>
          <a:xfrm>
            <a:off x="5555797" y="3260621"/>
            <a:ext cx="547190" cy="513475"/>
          </a:xfrm>
          <a:prstGeom prst="rect">
            <a:avLst/>
          </a:prstGeom>
        </p:spPr>
      </p:pic>
      <p:sp>
        <p:nvSpPr>
          <p:cNvPr id="32" name="ZoneTexte 31">
            <a:extLst>
              <a:ext uri="{FF2B5EF4-FFF2-40B4-BE49-F238E27FC236}">
                <a16:creationId xmlns:a16="http://schemas.microsoft.com/office/drawing/2014/main" id="{7AF77BE7-5AF9-EB96-F9CD-737A9B243843}"/>
              </a:ext>
            </a:extLst>
          </p:cNvPr>
          <p:cNvSpPr txBox="1"/>
          <p:nvPr/>
        </p:nvSpPr>
        <p:spPr>
          <a:xfrm>
            <a:off x="5311970" y="3747700"/>
            <a:ext cx="10745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Ordinateur, projecteur</a:t>
            </a:r>
          </a:p>
        </p:txBody>
      </p:sp>
      <p:graphicFrame>
        <p:nvGraphicFramePr>
          <p:cNvPr id="35" name="Tableau 35">
            <a:extLst>
              <a:ext uri="{FF2B5EF4-FFF2-40B4-BE49-F238E27FC236}">
                <a16:creationId xmlns:a16="http://schemas.microsoft.com/office/drawing/2014/main" id="{BABC2BB8-FC32-4A5F-5AE2-98B3E272B9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693934"/>
              </p:ext>
            </p:extLst>
          </p:nvPr>
        </p:nvGraphicFramePr>
        <p:xfrm>
          <a:off x="471488" y="5955950"/>
          <a:ext cx="5948657" cy="3239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095">
                  <a:extLst>
                    <a:ext uri="{9D8B030D-6E8A-4147-A177-3AD203B41FA5}">
                      <a16:colId xmlns:a16="http://schemas.microsoft.com/office/drawing/2014/main" val="2622952"/>
                    </a:ext>
                  </a:extLst>
                </a:gridCol>
                <a:gridCol w="1063256">
                  <a:extLst>
                    <a:ext uri="{9D8B030D-6E8A-4147-A177-3AD203B41FA5}">
                      <a16:colId xmlns:a16="http://schemas.microsoft.com/office/drawing/2014/main" val="3519297938"/>
                    </a:ext>
                  </a:extLst>
                </a:gridCol>
                <a:gridCol w="2434855">
                  <a:extLst>
                    <a:ext uri="{9D8B030D-6E8A-4147-A177-3AD203B41FA5}">
                      <a16:colId xmlns:a16="http://schemas.microsoft.com/office/drawing/2014/main" val="2282465911"/>
                    </a:ext>
                  </a:extLst>
                </a:gridCol>
                <a:gridCol w="701749">
                  <a:extLst>
                    <a:ext uri="{9D8B030D-6E8A-4147-A177-3AD203B41FA5}">
                      <a16:colId xmlns:a16="http://schemas.microsoft.com/office/drawing/2014/main" val="3627315424"/>
                    </a:ext>
                  </a:extLst>
                </a:gridCol>
                <a:gridCol w="1027702">
                  <a:extLst>
                    <a:ext uri="{9D8B030D-6E8A-4147-A177-3AD203B41FA5}">
                      <a16:colId xmlns:a16="http://schemas.microsoft.com/office/drawing/2014/main" val="3990328533"/>
                    </a:ext>
                  </a:extLst>
                </a:gridCol>
              </a:tblGrid>
              <a:tr h="391907">
                <a:tc>
                  <a:txBody>
                    <a:bodyPr/>
                    <a:lstStyle/>
                    <a:p>
                      <a:r>
                        <a:rPr lang="fr-BE" sz="1100" dirty="0">
                          <a:latin typeface="Garamond" panose="02020404030301010803" pitchFamily="18" charset="0"/>
                        </a:rPr>
                        <a:t>Qui</a:t>
                      </a:r>
                    </a:p>
                  </a:txBody>
                  <a:tcPr>
                    <a:solidFill>
                      <a:srgbClr val="9B0B3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100" dirty="0">
                          <a:latin typeface="Garamond" panose="02020404030301010803" pitchFamily="18" charset="0"/>
                        </a:rPr>
                        <a:t>Action</a:t>
                      </a:r>
                    </a:p>
                  </a:txBody>
                  <a:tcPr>
                    <a:solidFill>
                      <a:srgbClr val="9B0B3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100" dirty="0">
                          <a:latin typeface="Garamond" panose="02020404030301010803" pitchFamily="18" charset="0"/>
                        </a:rPr>
                        <a:t>Consigne</a:t>
                      </a:r>
                    </a:p>
                  </a:txBody>
                  <a:tcPr>
                    <a:solidFill>
                      <a:srgbClr val="9B0B3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100" dirty="0">
                          <a:latin typeface="Garamond" panose="02020404030301010803" pitchFamily="18" charset="0"/>
                        </a:rPr>
                        <a:t>Timing</a:t>
                      </a:r>
                    </a:p>
                  </a:txBody>
                  <a:tcPr>
                    <a:solidFill>
                      <a:srgbClr val="9B0B3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100" dirty="0">
                          <a:latin typeface="Garamond" panose="02020404030301010803" pitchFamily="18" charset="0"/>
                        </a:rPr>
                        <a:t>Avec quoi</a:t>
                      </a:r>
                    </a:p>
                  </a:txBody>
                  <a:tcPr>
                    <a:solidFill>
                      <a:srgbClr val="9B0B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701862"/>
                  </a:ext>
                </a:extLst>
              </a:tr>
              <a:tr h="391907">
                <a:tc>
                  <a:txBody>
                    <a:bodyPr/>
                    <a:lstStyle/>
                    <a:p>
                      <a:r>
                        <a:rPr lang="fr-BE" sz="1100" dirty="0">
                          <a:latin typeface="Garamond" panose="02020404030301010803" pitchFamily="18" charset="0"/>
                        </a:rPr>
                        <a:t>Forma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100" dirty="0">
                          <a:latin typeface="Garamond" panose="02020404030301010803" pitchFamily="18" charset="0"/>
                        </a:rPr>
                        <a:t>Introduire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100" dirty="0">
                          <a:latin typeface="Garamond" panose="02020404030301010803" pitchFamily="18" charset="0"/>
                        </a:rPr>
                        <a:t>Introduction à la formation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100" dirty="0">
                          <a:latin typeface="Garamond" panose="02020404030301010803" pitchFamily="18" charset="0"/>
                        </a:rPr>
                        <a:t>5’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100" dirty="0">
                          <a:latin typeface="Garamond" panose="02020404030301010803" pitchFamily="18" charset="0"/>
                        </a:rPr>
                        <a:t>NA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546939"/>
                  </a:ext>
                </a:extLst>
              </a:tr>
              <a:tr h="391907">
                <a:tc>
                  <a:txBody>
                    <a:bodyPr/>
                    <a:lstStyle/>
                    <a:p>
                      <a:r>
                        <a:rPr lang="fr-BE" sz="1100" dirty="0">
                          <a:latin typeface="Garamond" panose="02020404030301010803" pitchFamily="18" charset="0"/>
                        </a:rPr>
                        <a:t>Groupe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100" dirty="0">
                          <a:latin typeface="Garamond" panose="02020404030301010803" pitchFamily="18" charset="0"/>
                        </a:rPr>
                        <a:t>Répondre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100" dirty="0" err="1">
                          <a:latin typeface="Garamond" panose="02020404030301010803" pitchFamily="18" charset="0"/>
                        </a:rPr>
                        <a:t>Wooclap</a:t>
                      </a:r>
                      <a:endParaRPr lang="fr-BE" sz="1100" dirty="0"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100" dirty="0">
                          <a:latin typeface="Garamond" panose="02020404030301010803" pitchFamily="18" charset="0"/>
                        </a:rPr>
                        <a:t>2’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100" dirty="0">
                          <a:latin typeface="Garamond" panose="02020404030301010803" pitchFamily="18" charset="0"/>
                        </a:rPr>
                        <a:t>Internet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211967"/>
                  </a:ext>
                </a:extLst>
              </a:tr>
              <a:tr h="391907">
                <a:tc>
                  <a:txBody>
                    <a:bodyPr/>
                    <a:lstStyle/>
                    <a:p>
                      <a:r>
                        <a:rPr lang="fr-BE" sz="1100" dirty="0">
                          <a:latin typeface="Garamond" panose="02020404030301010803" pitchFamily="18" charset="0"/>
                        </a:rPr>
                        <a:t>Forma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100" dirty="0">
                          <a:latin typeface="Garamond" panose="02020404030301010803" pitchFamily="18" charset="0"/>
                        </a:rPr>
                        <a:t>Présenter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100" dirty="0">
                          <a:latin typeface="Garamond" panose="02020404030301010803" pitchFamily="18" charset="0"/>
                        </a:rPr>
                        <a:t>Présentation de l’outil et de ses caractéristiques + connexion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100" dirty="0">
                          <a:latin typeface="Garamond" panose="02020404030301010803" pitchFamily="18" charset="0"/>
                        </a:rPr>
                        <a:t>10’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100" dirty="0">
                          <a:latin typeface="Garamond" panose="02020404030301010803" pitchFamily="18" charset="0"/>
                        </a:rPr>
                        <a:t>Ordinateur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479141"/>
                  </a:ext>
                </a:extLst>
              </a:tr>
              <a:tr h="391907">
                <a:tc>
                  <a:txBody>
                    <a:bodyPr/>
                    <a:lstStyle/>
                    <a:p>
                      <a:r>
                        <a:rPr lang="fr-BE" sz="1100" dirty="0">
                          <a:latin typeface="Garamond" panose="02020404030301010803" pitchFamily="18" charset="0"/>
                        </a:rPr>
                        <a:t>Forma + groupe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100" dirty="0">
                          <a:latin typeface="Garamond" panose="02020404030301010803" pitchFamily="18" charset="0"/>
                        </a:rPr>
                        <a:t>Créer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100" dirty="0">
                          <a:latin typeface="Garamond" panose="02020404030301010803" pitchFamily="18" charset="0"/>
                        </a:rPr>
                        <a:t>Créer son premier cours et le paramétrer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100" dirty="0">
                          <a:latin typeface="Garamond" panose="02020404030301010803" pitchFamily="18" charset="0"/>
                        </a:rPr>
                        <a:t>15’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100" dirty="0">
                          <a:latin typeface="Garamond" panose="02020404030301010803" pitchFamily="18" charset="0"/>
                        </a:rPr>
                        <a:t>Ordinateur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551500"/>
                  </a:ext>
                </a:extLst>
              </a:tr>
              <a:tr h="391907">
                <a:tc>
                  <a:txBody>
                    <a:bodyPr/>
                    <a:lstStyle/>
                    <a:p>
                      <a:r>
                        <a:rPr lang="fr-BE" sz="1100" dirty="0">
                          <a:latin typeface="Garamond" panose="02020404030301010803" pitchFamily="18" charset="0"/>
                        </a:rPr>
                        <a:t>Groupe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100" dirty="0">
                          <a:latin typeface="Garamond" panose="02020404030301010803" pitchFamily="18" charset="0"/>
                        </a:rPr>
                        <a:t>Collaborer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100" dirty="0">
                          <a:latin typeface="Garamond" panose="02020404030301010803" pitchFamily="18" charset="0"/>
                        </a:rPr>
                        <a:t>Collaborer à un évènement en créant des questions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100" dirty="0">
                          <a:latin typeface="Garamond" panose="02020404030301010803" pitchFamily="18" charset="0"/>
                        </a:rPr>
                        <a:t>45-60’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100" dirty="0">
                          <a:latin typeface="Garamond" panose="02020404030301010803" pitchFamily="18" charset="0"/>
                        </a:rPr>
                        <a:t>Ordinateur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298166"/>
                  </a:ext>
                </a:extLst>
              </a:tr>
              <a:tr h="391907">
                <a:tc>
                  <a:txBody>
                    <a:bodyPr/>
                    <a:lstStyle/>
                    <a:p>
                      <a:r>
                        <a:rPr lang="fr-BE" sz="1100" dirty="0">
                          <a:latin typeface="Garamond" panose="02020404030301010803" pitchFamily="18" charset="0"/>
                        </a:rPr>
                        <a:t>Groupe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100" dirty="0">
                          <a:latin typeface="Garamond" panose="02020404030301010803" pitchFamily="18" charset="0"/>
                        </a:rPr>
                        <a:t>Tester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100" dirty="0">
                          <a:latin typeface="Garamond" panose="02020404030301010803" pitchFamily="18" charset="0"/>
                        </a:rPr>
                        <a:t>Tester les questions comme </a:t>
                      </a:r>
                      <a:r>
                        <a:rPr lang="fr-BE" sz="1100" dirty="0" err="1">
                          <a:latin typeface="Garamond" panose="02020404030301010803" pitchFamily="18" charset="0"/>
                        </a:rPr>
                        <a:t>étudiant·es</a:t>
                      </a:r>
                      <a:endParaRPr lang="fr-BE" sz="1100" dirty="0"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100" dirty="0">
                          <a:latin typeface="Garamond" panose="02020404030301010803" pitchFamily="18" charset="0"/>
                        </a:rPr>
                        <a:t>10’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100" dirty="0">
                          <a:latin typeface="Garamond" panose="02020404030301010803" pitchFamily="18" charset="0"/>
                        </a:rPr>
                        <a:t>Ordinateur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574684"/>
                  </a:ext>
                </a:extLst>
              </a:tr>
              <a:tr h="391907">
                <a:tc>
                  <a:txBody>
                    <a:bodyPr/>
                    <a:lstStyle/>
                    <a:p>
                      <a:r>
                        <a:rPr lang="fr-BE" sz="1100" dirty="0">
                          <a:latin typeface="Garamond" panose="02020404030301010803" pitchFamily="18" charset="0"/>
                        </a:rPr>
                        <a:t>Forma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100" dirty="0">
                          <a:latin typeface="Garamond" panose="02020404030301010803" pitchFamily="18" charset="0"/>
                        </a:rPr>
                        <a:t>Présenter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100" dirty="0">
                          <a:latin typeface="Garamond" panose="02020404030301010803" pitchFamily="18" charset="0"/>
                        </a:rPr>
                        <a:t>Donner quelques </a:t>
                      </a:r>
                      <a:r>
                        <a:rPr lang="fr-BE" sz="1100" dirty="0" err="1">
                          <a:latin typeface="Garamond" panose="02020404030301010803" pitchFamily="18" charset="0"/>
                        </a:rPr>
                        <a:t>tips</a:t>
                      </a:r>
                      <a:r>
                        <a:rPr lang="fr-BE" sz="1100" dirty="0">
                          <a:latin typeface="Garamond" panose="02020404030301010803" pitchFamily="18" charset="0"/>
                        </a:rPr>
                        <a:t> and tricks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100" dirty="0">
                          <a:latin typeface="Garamond" panose="02020404030301010803" pitchFamily="18" charset="0"/>
                        </a:rPr>
                        <a:t>5’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100" dirty="0">
                          <a:latin typeface="Garamond" panose="02020404030301010803" pitchFamily="18" charset="0"/>
                        </a:rPr>
                        <a:t>Ordinateur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615788"/>
                  </a:ext>
                </a:extLst>
              </a:tr>
            </a:tbl>
          </a:graphicData>
        </a:graphic>
      </p:graphicFrame>
      <p:sp>
        <p:nvSpPr>
          <p:cNvPr id="36" name="Sous-titre 2">
            <a:extLst>
              <a:ext uri="{FF2B5EF4-FFF2-40B4-BE49-F238E27FC236}">
                <a16:creationId xmlns:a16="http://schemas.microsoft.com/office/drawing/2014/main" id="{E001EFD3-6B67-CD96-C3B9-16485F7F2F8A}"/>
              </a:ext>
            </a:extLst>
          </p:cNvPr>
          <p:cNvSpPr txBox="1">
            <a:spLocks/>
          </p:cNvSpPr>
          <p:nvPr/>
        </p:nvSpPr>
        <p:spPr>
          <a:xfrm>
            <a:off x="414863" y="4254732"/>
            <a:ext cx="5915024" cy="110933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0" indent="0" algn="just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200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Identifier les fonctionnalités et utiliser les principales questions et fonctionnalités de </a:t>
            </a:r>
            <a:r>
              <a:rPr kumimoji="0" lang="fr-FR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Wooclap</a:t>
            </a: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(nuage de mots, sondage, QCM, questions ouvertes, texte à trou, échelle...) afin d’adapter son cours au niveau des </a:t>
            </a:r>
            <a:r>
              <a:rPr kumimoji="0" lang="fr-FR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étudiant-es</a:t>
            </a: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, provoquer des discussions et débats ou encore lancer un travail en petits groupes ;</a:t>
            </a:r>
          </a:p>
          <a:p>
            <a:pPr marL="0" marR="0" lvl="0" indent="0" algn="just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Créer un questionnaire au rythme du participant ; </a:t>
            </a:r>
          </a:p>
          <a:p>
            <a:pPr marL="0" marR="0" lvl="0" indent="0" algn="just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Collaborer à un questionnaire en équipe d’</a:t>
            </a:r>
            <a:r>
              <a:rPr kumimoji="0" lang="fr-FR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enseignant·es</a:t>
            </a: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/</a:t>
            </a:r>
            <a:r>
              <a:rPr kumimoji="0" lang="fr-FR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encadrant·es</a:t>
            </a: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/</a:t>
            </a:r>
            <a:r>
              <a:rPr kumimoji="0" lang="fr-FR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assistant·es</a:t>
            </a: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;</a:t>
            </a:r>
          </a:p>
          <a:p>
            <a:pPr marL="0" marR="0" lvl="0" indent="0" algn="just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Proposer une animation de votre cours/intégrer de l’interactivité dans vos cours, même en grand auditoire et larges groupes de </a:t>
            </a:r>
            <a:r>
              <a:rPr kumimoji="0" lang="fr-FR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TP’s</a:t>
            </a: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.</a:t>
            </a:r>
          </a:p>
          <a:p>
            <a:pPr marL="0" marR="0" lvl="0" indent="0" algn="just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BE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Les informations complémentaires sur la formation sont disponibles</a:t>
            </a:r>
            <a:r>
              <a:rPr kumimoji="0" lang="fr-BE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  <a:hlinkClick r:id="rId6"/>
              </a:rPr>
              <a:t> ici</a:t>
            </a:r>
            <a:r>
              <a:rPr kumimoji="0" lang="fr-BE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.</a:t>
            </a:r>
          </a:p>
          <a:p>
            <a:pPr marL="0" marR="0" lvl="0" indent="0" algn="just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122F8CC3-759C-720E-9771-BA11D4368CCA}"/>
              </a:ext>
            </a:extLst>
          </p:cNvPr>
          <p:cNvSpPr txBox="1"/>
          <p:nvPr/>
        </p:nvSpPr>
        <p:spPr>
          <a:xfrm>
            <a:off x="414863" y="4002850"/>
            <a:ext cx="23896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Acquis d’apprentissage visés</a:t>
            </a:r>
            <a:endParaRPr kumimoji="0" lang="fr-B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4560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7C867F-9652-3967-7C39-1F08E6B67F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7894" y="163512"/>
            <a:ext cx="2570081" cy="1160887"/>
          </a:xfrm>
        </p:spPr>
        <p:txBody>
          <a:bodyPr/>
          <a:lstStyle/>
          <a:p>
            <a:r>
              <a:rPr lang="fr-BE" sz="2200" dirty="0"/>
              <a:t>Scenario </a:t>
            </a:r>
            <a:r>
              <a:rPr lang="fr-BE" sz="2200" dirty="0" err="1"/>
              <a:t>pedagogique</a:t>
            </a:r>
            <a:r>
              <a:rPr lang="fr-BE" sz="2200" dirty="0"/>
              <a:t> 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67DB49A-529A-885A-0362-1ADE68E866A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1488" y="1614125"/>
            <a:ext cx="5915026" cy="85428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BE" dirty="0"/>
              <a:t>Formation prise en main de l’outil </a:t>
            </a:r>
            <a:r>
              <a:rPr lang="fr-BE" dirty="0" err="1"/>
              <a:t>Wooclap</a:t>
            </a:r>
            <a:endParaRPr lang="fr-BE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41459EEB-E39C-3302-CCFA-7B0DA5B7FCF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71487" y="2561846"/>
            <a:ext cx="5915025" cy="6620254"/>
          </a:xfrm>
        </p:spPr>
        <p:txBody>
          <a:bodyPr>
            <a:normAutofit fontScale="25000" lnSpcReduction="20000"/>
          </a:bodyPr>
          <a:lstStyle/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fr-BE" sz="5600" b="1" dirty="0"/>
              <a:t>Introduction</a:t>
            </a:r>
          </a:p>
          <a:p>
            <a:pPr lvl="1">
              <a:lnSpc>
                <a:spcPct val="120000"/>
              </a:lnSpc>
            </a:pPr>
            <a:r>
              <a:rPr lang="fr-BE" sz="4400" dirty="0"/>
              <a:t>Présenter les </a:t>
            </a:r>
            <a:r>
              <a:rPr lang="fr-BE" sz="4400" dirty="0" err="1"/>
              <a:t>formateur·rices</a:t>
            </a:r>
            <a:endParaRPr lang="fr-BE" sz="4400" dirty="0"/>
          </a:p>
          <a:p>
            <a:pPr lvl="1">
              <a:lnSpc>
                <a:spcPct val="120000"/>
              </a:lnSpc>
            </a:pPr>
            <a:r>
              <a:rPr lang="fr-BE" sz="4400" dirty="0"/>
              <a:t>Présenter le cadre dans lequel prend place la formation</a:t>
            </a:r>
          </a:p>
          <a:p>
            <a:pPr lvl="1">
              <a:lnSpc>
                <a:spcPct val="120000"/>
              </a:lnSpc>
            </a:pPr>
            <a:r>
              <a:rPr lang="fr-BE" sz="4400" dirty="0"/>
              <a:t>Présenter les modalités de la formation</a:t>
            </a:r>
          </a:p>
          <a:p>
            <a:pPr lvl="1">
              <a:lnSpc>
                <a:spcPct val="120000"/>
              </a:lnSpc>
            </a:pPr>
            <a:r>
              <a:rPr lang="fr-BE" sz="4400" dirty="0"/>
              <a:t>Présenter le plan de déroulé de la formation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fr-BE" sz="5600" b="1" dirty="0"/>
              <a:t>Présentation de l’outil</a:t>
            </a:r>
          </a:p>
          <a:p>
            <a:pPr lvl="1" algn="just">
              <a:lnSpc>
                <a:spcPct val="120000"/>
              </a:lnSpc>
            </a:pPr>
            <a:r>
              <a:rPr lang="fr-BE" sz="4400" dirty="0"/>
              <a:t>Commencer par demander aux </a:t>
            </a:r>
            <a:r>
              <a:rPr lang="fr-BE" sz="4400" dirty="0" err="1"/>
              <a:t>participant·es</a:t>
            </a:r>
            <a:r>
              <a:rPr lang="fr-BE" sz="4400" dirty="0"/>
              <a:t> s’</a:t>
            </a:r>
            <a:r>
              <a:rPr lang="fr-BE" sz="4400" dirty="0" err="1"/>
              <a:t>iels</a:t>
            </a:r>
            <a:r>
              <a:rPr lang="fr-BE" sz="4400" dirty="0"/>
              <a:t> connaissant </a:t>
            </a:r>
            <a:r>
              <a:rPr lang="fr-BE" sz="4400" dirty="0" err="1"/>
              <a:t>Wooclap</a:t>
            </a:r>
            <a:r>
              <a:rPr lang="fr-BE" sz="4400" dirty="0"/>
              <a:t> et travailler à mains levées</a:t>
            </a:r>
          </a:p>
          <a:p>
            <a:pPr lvl="1" algn="just">
              <a:lnSpc>
                <a:spcPct val="120000"/>
              </a:lnSpc>
            </a:pPr>
            <a:r>
              <a:rPr lang="fr-BE" sz="4400" dirty="0"/>
              <a:t>Proposer un </a:t>
            </a:r>
            <a:r>
              <a:rPr lang="fr-BE" sz="4400" dirty="0" err="1"/>
              <a:t>Wooclap</a:t>
            </a:r>
            <a:r>
              <a:rPr lang="fr-BE" sz="4400" dirty="0"/>
              <a:t> ou un travail au tableau en demandant aux </a:t>
            </a:r>
            <a:r>
              <a:rPr lang="fr-BE" sz="4400" dirty="0" err="1"/>
              <a:t>participant·es</a:t>
            </a:r>
            <a:r>
              <a:rPr lang="fr-BE" sz="4400" dirty="0"/>
              <a:t> quels seraient, selon elleux, les applications et utilités de </a:t>
            </a:r>
            <a:r>
              <a:rPr lang="fr-BE" sz="4400" dirty="0" err="1"/>
              <a:t>Wooclap</a:t>
            </a:r>
            <a:r>
              <a:rPr lang="fr-BE" sz="4400" dirty="0"/>
              <a:t>.</a:t>
            </a:r>
          </a:p>
          <a:p>
            <a:pPr lvl="1" algn="just">
              <a:lnSpc>
                <a:spcPct val="120000"/>
              </a:lnSpc>
            </a:pPr>
            <a:r>
              <a:rPr lang="fr-BE" sz="4400" dirty="0"/>
              <a:t>Présenter ensuite les principes généraux de l’outil. </a:t>
            </a:r>
          </a:p>
          <a:p>
            <a:pPr lvl="2" algn="just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fr-FR" sz="4400" dirty="0" err="1"/>
              <a:t>Wooclap</a:t>
            </a:r>
            <a:r>
              <a:rPr lang="fr-FR" sz="4400" dirty="0"/>
              <a:t> est un </a:t>
            </a:r>
            <a:r>
              <a:rPr lang="fr-FR" sz="4400" b="1" dirty="0"/>
              <a:t>outil dit </a:t>
            </a:r>
            <a:r>
              <a:rPr lang="fr-FR" sz="4400" b="1" dirty="0" err="1"/>
              <a:t>télévoteur</a:t>
            </a:r>
            <a:r>
              <a:rPr lang="fr-FR" sz="4400" b="1" dirty="0"/>
              <a:t> </a:t>
            </a:r>
            <a:r>
              <a:rPr lang="fr-FR" sz="4400" dirty="0"/>
              <a:t>proposant aux </a:t>
            </a:r>
            <a:r>
              <a:rPr lang="fr-FR" sz="4400" dirty="0" err="1"/>
              <a:t>participant·es</a:t>
            </a:r>
            <a:r>
              <a:rPr lang="fr-FR" sz="4400" dirty="0"/>
              <a:t> de répondre à une question posée via leur smartphone ou ordinateur. Il permet de créer des </a:t>
            </a:r>
            <a:r>
              <a:rPr lang="fr-FR" sz="4400" b="1" dirty="0"/>
              <a:t>interactions</a:t>
            </a:r>
            <a:r>
              <a:rPr lang="fr-FR" sz="4400" dirty="0"/>
              <a:t> en auditoire entre </a:t>
            </a:r>
            <a:r>
              <a:rPr lang="fr-FR" sz="4400" dirty="0" err="1"/>
              <a:t>professeur·e</a:t>
            </a:r>
            <a:r>
              <a:rPr lang="fr-FR" sz="4400" dirty="0"/>
              <a:t> et </a:t>
            </a:r>
            <a:r>
              <a:rPr lang="fr-FR" sz="4400" dirty="0" err="1"/>
              <a:t>étudiant·es</a:t>
            </a:r>
            <a:r>
              <a:rPr lang="fr-FR" sz="4400" dirty="0"/>
              <a:t> mais aussi entre </a:t>
            </a:r>
            <a:r>
              <a:rPr lang="fr-FR" sz="4400" dirty="0" err="1"/>
              <a:t>étudiant·es</a:t>
            </a:r>
            <a:r>
              <a:rPr lang="fr-FR" sz="4400" dirty="0"/>
              <a:t>, et de créer une dynamique de groupe. Cet outil </a:t>
            </a:r>
            <a:r>
              <a:rPr lang="fr-FR" sz="4400" b="1" dirty="0"/>
              <a:t>autorise l’</a:t>
            </a:r>
            <a:r>
              <a:rPr lang="fr-FR" sz="4400" b="1" dirty="0" err="1"/>
              <a:t>étudiant·e</a:t>
            </a:r>
            <a:r>
              <a:rPr lang="fr-FR" sz="4400" b="1" dirty="0"/>
              <a:t> à se tromper</a:t>
            </a:r>
            <a:r>
              <a:rPr lang="fr-FR" sz="4400" dirty="0"/>
              <a:t>, en utilisant la fonction anonyme de l’outil. L’</a:t>
            </a:r>
            <a:r>
              <a:rPr lang="fr-FR" sz="4400" dirty="0" err="1"/>
              <a:t>étudiant·e</a:t>
            </a:r>
            <a:r>
              <a:rPr lang="fr-FR" sz="4400" dirty="0"/>
              <a:t> est ainsi </a:t>
            </a:r>
            <a:r>
              <a:rPr lang="fr-FR" sz="4400" dirty="0" err="1"/>
              <a:t>encouragé·e</a:t>
            </a:r>
            <a:r>
              <a:rPr lang="fr-FR" sz="4400" dirty="0"/>
              <a:t> à répondre, même s’iel n’est pas tout à fait </a:t>
            </a:r>
            <a:r>
              <a:rPr lang="fr-FR" sz="4400" dirty="0" err="1"/>
              <a:t>sûr·e</a:t>
            </a:r>
            <a:r>
              <a:rPr lang="fr-FR" sz="4400" dirty="0"/>
              <a:t> de sa réponse, ce qui n’est pas le cas à main levée.</a:t>
            </a:r>
          </a:p>
          <a:p>
            <a:pPr lvl="2" algn="just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fr-FR" sz="4400" dirty="0"/>
              <a:t>En termes d’utilisation, nous vous conseillons de privilégier le mode « </a:t>
            </a:r>
            <a:r>
              <a:rPr lang="fr-FR" sz="4400" b="1" dirty="0"/>
              <a:t>anonyme</a:t>
            </a:r>
            <a:r>
              <a:rPr lang="fr-FR" sz="4400" dirty="0"/>
              <a:t> ». Le mode authentification, même avec pseudonyme, ne met pas autant en confiance les </a:t>
            </a:r>
            <a:r>
              <a:rPr lang="fr-FR" sz="4400" dirty="0" err="1"/>
              <a:t>étudiant·es</a:t>
            </a:r>
            <a:r>
              <a:rPr lang="fr-FR" sz="4400" dirty="0"/>
              <a:t> sur leur droit à l’erreur. Le mode compétition, excepté entre équipes, favorise la concurrence et les </a:t>
            </a:r>
            <a:r>
              <a:rPr lang="fr-FR" sz="4400" dirty="0" err="1"/>
              <a:t>étudiant·es</a:t>
            </a:r>
            <a:r>
              <a:rPr lang="fr-FR" sz="4400" dirty="0"/>
              <a:t> plus en difficulté peuvent se sentir </a:t>
            </a:r>
            <a:r>
              <a:rPr lang="fr-FR" sz="4400" dirty="0" err="1"/>
              <a:t>conforté·es</a:t>
            </a:r>
            <a:r>
              <a:rPr lang="fr-FR" sz="4400" dirty="0"/>
              <a:t> dans celle-ci.</a:t>
            </a:r>
          </a:p>
          <a:p>
            <a:pPr lvl="2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fr-FR" sz="4400" dirty="0"/>
              <a:t>L’outil s’utilise en </a:t>
            </a:r>
            <a:r>
              <a:rPr lang="fr-FR" sz="4400" b="1" dirty="0"/>
              <a:t>mode synchrone</a:t>
            </a:r>
            <a:r>
              <a:rPr lang="fr-FR" sz="4400" dirty="0"/>
              <a:t>, c’est-à-dire en même temps par tous et toutes. Il permet à l’</a:t>
            </a:r>
            <a:r>
              <a:rPr lang="fr-FR" sz="4400" dirty="0" err="1"/>
              <a:t>enseignant·e</a:t>
            </a:r>
            <a:r>
              <a:rPr lang="fr-FR" sz="4400" dirty="0"/>
              <a:t> de prendre en compte directement les difficultés ou incompréhensions qui ressortent des réponses fournies par les </a:t>
            </a:r>
            <a:r>
              <a:rPr lang="fr-FR" sz="4400" dirty="0" err="1"/>
              <a:t>étudiant·es</a:t>
            </a:r>
            <a:r>
              <a:rPr lang="fr-FR" sz="4400" dirty="0"/>
              <a:t>. La seule exception au mode synchrone est le mode « au rythme du participant » sur lequel nous reviendront plus loin.</a:t>
            </a:r>
          </a:p>
          <a:p>
            <a:pPr lvl="2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fr-FR" sz="4400" dirty="0" err="1"/>
              <a:t>Eric</a:t>
            </a:r>
            <a:r>
              <a:rPr lang="fr-FR" sz="4400" dirty="0"/>
              <a:t> </a:t>
            </a:r>
            <a:r>
              <a:rPr lang="fr-FR" sz="4400" dirty="0" err="1"/>
              <a:t>Mazur</a:t>
            </a:r>
            <a:r>
              <a:rPr lang="fr-FR" sz="4400" dirty="0"/>
              <a:t> a également proposé une utilisation dans l’apprentissage par les pairs, avec des temps de discussions enter </a:t>
            </a:r>
            <a:r>
              <a:rPr lang="fr-FR" sz="4400" dirty="0" err="1"/>
              <a:t>étudiant·es</a:t>
            </a:r>
            <a:r>
              <a:rPr lang="fr-FR" sz="4400" dirty="0"/>
              <a:t> en cas de difficulté de compréhension d’un concept. Cela peut facilement s’appliquer dans l’utilisation d’un </a:t>
            </a:r>
            <a:r>
              <a:rPr lang="fr-FR" sz="4400" dirty="0" err="1"/>
              <a:t>télévoteur</a:t>
            </a:r>
            <a:r>
              <a:rPr lang="fr-FR" sz="4400" dirty="0"/>
              <a:t> comme </a:t>
            </a:r>
            <a:r>
              <a:rPr lang="fr-FR" sz="4400" dirty="0" err="1"/>
              <a:t>Wooclap</a:t>
            </a:r>
            <a:r>
              <a:rPr lang="fr-FR" sz="4400" dirty="0"/>
              <a:t>,.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3E43D82-E26F-7B35-A90C-97DDEE33B4C0}"/>
              </a:ext>
            </a:extLst>
          </p:cNvPr>
          <p:cNvSpPr txBox="1"/>
          <p:nvPr/>
        </p:nvSpPr>
        <p:spPr>
          <a:xfrm>
            <a:off x="5313710" y="513122"/>
            <a:ext cx="1386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>
                <a:solidFill>
                  <a:srgbClr val="9B0B38"/>
                </a:solidFill>
                <a:latin typeface="Montserrat" panose="00000500000000000000" pitchFamily="2" charset="0"/>
              </a:rPr>
              <a:t>N° 1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42E7F48-9E4E-901B-567E-C91FB1FED7E2}"/>
              </a:ext>
            </a:extLst>
          </p:cNvPr>
          <p:cNvSpPr txBox="1"/>
          <p:nvPr/>
        </p:nvSpPr>
        <p:spPr>
          <a:xfrm>
            <a:off x="471488" y="9182100"/>
            <a:ext cx="6553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dirty="0">
                <a:latin typeface="Garamond" panose="02020404030301010803" pitchFamily="18" charset="0"/>
              </a:rPr>
              <a:t>Page 2/6</a:t>
            </a:r>
          </a:p>
        </p:txBody>
      </p:sp>
      <p:pic>
        <p:nvPicPr>
          <p:cNvPr id="14" name="Image 13" descr="Une image contenant logo&#10;&#10;Description générée automatiquement">
            <a:extLst>
              <a:ext uri="{FF2B5EF4-FFF2-40B4-BE49-F238E27FC236}">
                <a16:creationId xmlns:a16="http://schemas.microsoft.com/office/drawing/2014/main" id="{78DCF81E-20FD-08DE-3A2F-28D693E732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0189" y="2758134"/>
            <a:ext cx="2116323" cy="105634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5EBBEAC4-1EFF-9920-82C6-11FC5FE94677}"/>
              </a:ext>
            </a:extLst>
          </p:cNvPr>
          <p:cNvSpPr txBox="1"/>
          <p:nvPr/>
        </p:nvSpPr>
        <p:spPr>
          <a:xfrm>
            <a:off x="5311970" y="132379"/>
            <a:ext cx="1114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MAJ : 2023-04-27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000" dirty="0">
                <a:solidFill>
                  <a:prstClr val="black"/>
                </a:solidFill>
                <a:latin typeface="Garamond" panose="02020404030301010803" pitchFamily="18" charset="0"/>
              </a:rPr>
              <a:t>Van Brussel Alizé</a:t>
            </a:r>
            <a:endParaRPr kumimoji="0" lang="fr-B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1315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7C867F-9652-3967-7C39-1F08E6B67F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7894" y="163512"/>
            <a:ext cx="2570081" cy="1160887"/>
          </a:xfrm>
        </p:spPr>
        <p:txBody>
          <a:bodyPr/>
          <a:lstStyle/>
          <a:p>
            <a:r>
              <a:rPr lang="fr-BE" sz="2200" dirty="0"/>
              <a:t>Scenario </a:t>
            </a:r>
            <a:r>
              <a:rPr lang="fr-BE" sz="2200" dirty="0" err="1"/>
              <a:t>pedagogique</a:t>
            </a:r>
            <a:r>
              <a:rPr lang="fr-BE" sz="2200" dirty="0"/>
              <a:t> 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67DB49A-529A-885A-0362-1ADE68E866A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1488" y="1614125"/>
            <a:ext cx="5915026" cy="58578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BE" dirty="0"/>
              <a:t>Formation prise en main de l’outil </a:t>
            </a:r>
            <a:r>
              <a:rPr lang="fr-BE" dirty="0" err="1"/>
              <a:t>Wooclap</a:t>
            </a:r>
            <a:endParaRPr lang="fr-BE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41459EEB-E39C-3302-CCFA-7B0DA5B7FCF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71487" y="2642903"/>
            <a:ext cx="5915025" cy="5476245"/>
          </a:xfrm>
        </p:spPr>
        <p:txBody>
          <a:bodyPr>
            <a:normAutofit/>
          </a:bodyPr>
          <a:lstStyle/>
          <a:p>
            <a:pPr lvl="1" algn="just">
              <a:lnSpc>
                <a:spcPct val="120000"/>
              </a:lnSpc>
            </a:pPr>
            <a:r>
              <a:rPr lang="fr-FR" sz="1100" dirty="0"/>
              <a:t>Expliciter ici la distinction entre </a:t>
            </a:r>
            <a:r>
              <a:rPr lang="fr-FR" sz="1100" b="1" dirty="0" err="1"/>
              <a:t>Wooflash</a:t>
            </a:r>
            <a:r>
              <a:rPr lang="fr-FR" sz="1100" dirty="0"/>
              <a:t> et </a:t>
            </a:r>
            <a:r>
              <a:rPr lang="fr-FR" sz="1100" dirty="0" err="1"/>
              <a:t>Wooclap</a:t>
            </a:r>
            <a:r>
              <a:rPr lang="fr-FR" sz="1100" dirty="0"/>
              <a:t>.</a:t>
            </a:r>
          </a:p>
          <a:p>
            <a:pPr lvl="2" algn="just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fr-FR" sz="1100" b="1" dirty="0" err="1"/>
              <a:t>Wooclap</a:t>
            </a:r>
            <a:r>
              <a:rPr lang="fr-FR" sz="1100" dirty="0"/>
              <a:t> est un outil de dynamisation d’auditoire, qui permet une utilisation principalement synchrone et est encouragée uniquement de manière anonyme. Il permet à l’</a:t>
            </a:r>
            <a:r>
              <a:rPr lang="fr-FR" sz="1100" dirty="0" err="1"/>
              <a:t>enseignant·e</a:t>
            </a:r>
            <a:r>
              <a:rPr lang="fr-FR" sz="1100" dirty="0"/>
              <a:t> d’immédiatement situer les difficultés potentielles rencontrées lors du cours. </a:t>
            </a:r>
          </a:p>
          <a:p>
            <a:pPr lvl="2" algn="just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fr-FR" sz="1100" b="1" dirty="0" err="1"/>
              <a:t>Wooflash</a:t>
            </a:r>
            <a:r>
              <a:rPr lang="fr-FR" sz="1100" dirty="0"/>
              <a:t> est un outil de révision, et fonctionne sur le mode asynchrone. Il favorise le travail de l’</a:t>
            </a:r>
            <a:r>
              <a:rPr lang="fr-FR" sz="1100" dirty="0" err="1"/>
              <a:t>étudiant·e</a:t>
            </a:r>
            <a:r>
              <a:rPr lang="fr-FR" sz="1100" dirty="0"/>
              <a:t> et la rétroaction par celle/celui-ci (« je me suis encore </a:t>
            </a:r>
            <a:r>
              <a:rPr lang="fr-FR" sz="1100" dirty="0" err="1"/>
              <a:t>trompé·e</a:t>
            </a:r>
            <a:r>
              <a:rPr lang="fr-FR" sz="1100" dirty="0"/>
              <a:t>, je vais retourner voir dans mon cours / je me rends compte que je n’ai pas encore assez étudié /… »). Nous sommes donc sur deux moments différents du parcours d’apprentissage, l’un en classe, l’autre lors des révisions autonomes des </a:t>
            </a:r>
            <a:r>
              <a:rPr lang="fr-FR" sz="1100" dirty="0" err="1"/>
              <a:t>étudiant·es</a:t>
            </a:r>
            <a:r>
              <a:rPr lang="fr-FR" sz="1100" dirty="0"/>
              <a:t>. </a:t>
            </a:r>
            <a:r>
              <a:rPr lang="fr-FR" sz="1100" dirty="0" err="1"/>
              <a:t>Wooclap</a:t>
            </a:r>
            <a:r>
              <a:rPr lang="fr-FR" sz="1100" dirty="0"/>
              <a:t> au rythme du participant : dans </a:t>
            </a:r>
            <a:r>
              <a:rPr lang="fr-FR" sz="1100" dirty="0" err="1"/>
              <a:t>Wooclap</a:t>
            </a:r>
            <a:r>
              <a:rPr lang="fr-FR" sz="1100" dirty="0"/>
              <a:t>, on ne refait pas les questions où on échoue ; pas de statistiques approfondies de compréhension ; pas de travail sur le long terme dans le domaine de la mémorisation.</a:t>
            </a:r>
          </a:p>
          <a:p>
            <a:pPr marL="342900" marR="0" lvl="0" indent="-3429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fr-B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Connexion à l’outil</a:t>
            </a:r>
          </a:p>
          <a:p>
            <a:pPr marL="514350" marR="0" lvl="1" indent="-171450" algn="just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Nous conseillons d’uniquement se connecter via la connexion institutionnelle, c’est-à-dire par le widget « se connecter via votre université », afin de bénéficier de toutes les possibilités offertes par la licence </a:t>
            </a:r>
            <a:r>
              <a:rPr kumimoji="0" lang="fr-FR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UCLouvain</a:t>
            </a: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. Il faut donc éviter de se connecter via Google, Facebook et autres connexions rapides.</a:t>
            </a:r>
            <a:endParaRPr kumimoji="0" lang="fr-BE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  <a:p>
            <a:pPr lvl="2" algn="just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fr-FR" sz="1100" dirty="0"/>
          </a:p>
          <a:p>
            <a:pPr lvl="2" algn="just">
              <a:buFont typeface="Courier New" panose="02070309020205020404" pitchFamily="49" charset="0"/>
              <a:buChar char="o"/>
            </a:pPr>
            <a:endParaRPr lang="fr-FR" sz="280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3E43D82-E26F-7B35-A90C-97DDEE33B4C0}"/>
              </a:ext>
            </a:extLst>
          </p:cNvPr>
          <p:cNvSpPr txBox="1"/>
          <p:nvPr/>
        </p:nvSpPr>
        <p:spPr>
          <a:xfrm>
            <a:off x="5313710" y="513122"/>
            <a:ext cx="1386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>
                <a:solidFill>
                  <a:srgbClr val="9B0B38"/>
                </a:solidFill>
                <a:latin typeface="Montserrat" panose="00000500000000000000" pitchFamily="2" charset="0"/>
              </a:rPr>
              <a:t>N° 1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42E7F48-9E4E-901B-567E-C91FB1FED7E2}"/>
              </a:ext>
            </a:extLst>
          </p:cNvPr>
          <p:cNvSpPr txBox="1"/>
          <p:nvPr/>
        </p:nvSpPr>
        <p:spPr>
          <a:xfrm>
            <a:off x="471488" y="9182100"/>
            <a:ext cx="6553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dirty="0">
                <a:latin typeface="Garamond" panose="02020404030301010803" pitchFamily="18" charset="0"/>
              </a:rPr>
              <a:t>Page 3/6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CFA6649-D6AC-9E2F-E86F-9B3650FB00CF}"/>
              </a:ext>
            </a:extLst>
          </p:cNvPr>
          <p:cNvSpPr txBox="1"/>
          <p:nvPr/>
        </p:nvSpPr>
        <p:spPr>
          <a:xfrm>
            <a:off x="5311970" y="132379"/>
            <a:ext cx="1114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MAJ : 2023-04-27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000" dirty="0">
                <a:solidFill>
                  <a:prstClr val="black"/>
                </a:solidFill>
                <a:latin typeface="Garamond" panose="02020404030301010803" pitchFamily="18" charset="0"/>
              </a:rPr>
              <a:t>Van Brussel Alizé</a:t>
            </a:r>
            <a:endParaRPr kumimoji="0" lang="fr-B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935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7C867F-9652-3967-7C39-1F08E6B67F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7894" y="163512"/>
            <a:ext cx="2570081" cy="1160887"/>
          </a:xfrm>
        </p:spPr>
        <p:txBody>
          <a:bodyPr/>
          <a:lstStyle/>
          <a:p>
            <a:r>
              <a:rPr lang="fr-BE" sz="2200" dirty="0"/>
              <a:t>Scenario </a:t>
            </a:r>
            <a:r>
              <a:rPr lang="fr-BE" sz="2200" dirty="0" err="1"/>
              <a:t>pedagogique</a:t>
            </a:r>
            <a:r>
              <a:rPr lang="fr-BE" sz="2200" dirty="0"/>
              <a:t> 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67DB49A-529A-885A-0362-1ADE68E866A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1488" y="1614125"/>
            <a:ext cx="5915026" cy="58578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BE" dirty="0"/>
              <a:t>Formation prise en main de l’outil </a:t>
            </a:r>
            <a:r>
              <a:rPr lang="fr-BE" dirty="0" err="1"/>
              <a:t>Wooclap</a:t>
            </a:r>
            <a:endParaRPr lang="fr-BE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41459EEB-E39C-3302-CCFA-7B0DA5B7FCF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71487" y="2648559"/>
            <a:ext cx="5915025" cy="6304941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fr-BE" sz="1400" b="1" dirty="0"/>
              <a:t>Parcours dans l’outil</a:t>
            </a:r>
          </a:p>
          <a:p>
            <a:pPr lvl="1" algn="just">
              <a:lnSpc>
                <a:spcPct val="100000"/>
              </a:lnSpc>
            </a:pPr>
            <a:r>
              <a:rPr lang="fr-BE" sz="1100" dirty="0"/>
              <a:t>Faire les démarches en projetant son écran avec elleux.</a:t>
            </a:r>
          </a:p>
          <a:p>
            <a:pPr lvl="1" algn="just">
              <a:lnSpc>
                <a:spcPct val="100000"/>
              </a:lnSpc>
            </a:pPr>
            <a:r>
              <a:rPr lang="fr-BE" sz="1100" dirty="0"/>
              <a:t>Proposer aux </a:t>
            </a:r>
            <a:r>
              <a:rPr lang="fr-BE" sz="1100" dirty="0" err="1"/>
              <a:t>enseignant·es</a:t>
            </a:r>
            <a:r>
              <a:rPr lang="fr-BE" sz="1100" dirty="0"/>
              <a:t> de se connecter et de </a:t>
            </a:r>
            <a:r>
              <a:rPr lang="fr-BE" sz="1100" b="1" dirty="0"/>
              <a:t>créer leur premier évènement</a:t>
            </a:r>
            <a:r>
              <a:rPr lang="fr-BE" sz="1100" dirty="0"/>
              <a:t>. </a:t>
            </a:r>
          </a:p>
          <a:p>
            <a:pPr lvl="1" algn="just">
              <a:lnSpc>
                <a:spcPct val="100000"/>
              </a:lnSpc>
            </a:pPr>
            <a:r>
              <a:rPr lang="fr-BE" sz="1100" dirty="0"/>
              <a:t>Présenter les différents onglets en haut à gauche : votes, messages et au rythme du participant. Ce dernier sera évoqué plus tard.</a:t>
            </a:r>
          </a:p>
          <a:p>
            <a:pPr lvl="2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fr-FR" sz="1100" dirty="0"/>
              <a:t>L’onglet </a:t>
            </a:r>
            <a:r>
              <a:rPr lang="fr-FR" sz="1100" b="1" dirty="0"/>
              <a:t>vote</a:t>
            </a:r>
            <a:r>
              <a:rPr lang="fr-FR" sz="1100" dirty="0"/>
              <a:t> est simplement l’onglet dans lequel on retrouve les différentes questions de l’évènement.</a:t>
            </a:r>
          </a:p>
          <a:p>
            <a:pPr lvl="2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fr-FR" sz="1100" dirty="0"/>
              <a:t>L’onglet </a:t>
            </a:r>
            <a:r>
              <a:rPr lang="fr-FR" sz="1100" b="1" dirty="0"/>
              <a:t>message</a:t>
            </a:r>
            <a:r>
              <a:rPr lang="fr-FR" sz="1100" dirty="0"/>
              <a:t> permet d’autoriser les </a:t>
            </a:r>
            <a:r>
              <a:rPr lang="fr-FR" sz="1100" dirty="0" err="1"/>
              <a:t>étudiant·es</a:t>
            </a:r>
            <a:r>
              <a:rPr lang="fr-FR" sz="1100" dirty="0"/>
              <a:t> à s’exprimer sur un mur de messages. Il faut, pour ce faire, l’activer. On peut ensuite par exemple autoriser les likes, qui permettent d’aimer le message d’</a:t>
            </a:r>
            <a:r>
              <a:rPr lang="fr-FR" sz="1100" dirty="0" err="1"/>
              <a:t>un·e</a:t>
            </a:r>
            <a:r>
              <a:rPr lang="fr-FR" sz="1100" dirty="0"/>
              <a:t> autre </a:t>
            </a:r>
            <a:r>
              <a:rPr lang="fr-FR" sz="1100" dirty="0" err="1"/>
              <a:t>étudiant·e</a:t>
            </a:r>
            <a:r>
              <a:rPr lang="fr-FR" sz="1100" dirty="0"/>
              <a:t>.</a:t>
            </a:r>
            <a:endParaRPr lang="fr-BE" sz="1100" dirty="0"/>
          </a:p>
          <a:p>
            <a:pPr lvl="1" algn="just">
              <a:lnSpc>
                <a:spcPct val="100000"/>
              </a:lnSpc>
            </a:pPr>
            <a:r>
              <a:rPr lang="fr-FR" sz="1100" dirty="0"/>
              <a:t>Leur donner les quelques </a:t>
            </a:r>
            <a:r>
              <a:rPr lang="fr-FR" sz="1100" dirty="0" err="1"/>
              <a:t>tips</a:t>
            </a:r>
            <a:r>
              <a:rPr lang="fr-FR" sz="1100" dirty="0"/>
              <a:t> and tricks de </a:t>
            </a:r>
            <a:r>
              <a:rPr lang="fr-FR" sz="1100" b="1" dirty="0"/>
              <a:t>paramétrage</a:t>
            </a:r>
            <a:r>
              <a:rPr lang="fr-FR" sz="1100" dirty="0"/>
              <a:t> d’un évènement :</a:t>
            </a:r>
          </a:p>
          <a:p>
            <a:pPr lvl="2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fr-FR" sz="1100" dirty="0"/>
              <a:t>Nommer son évènement ;</a:t>
            </a:r>
          </a:p>
          <a:p>
            <a:pPr lvl="2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fr-FR" sz="1100" dirty="0"/>
              <a:t>Modifier l’URL de participation ;</a:t>
            </a:r>
          </a:p>
          <a:p>
            <a:pPr lvl="2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fr-FR" sz="1100" dirty="0"/>
              <a:t>Dans « paramètres », activer le bouton « je suis perdu » pour permettre aux </a:t>
            </a:r>
            <a:r>
              <a:rPr lang="fr-FR" sz="1100" dirty="0" err="1"/>
              <a:t>étudiant·es</a:t>
            </a:r>
            <a:r>
              <a:rPr lang="fr-FR" sz="1100" dirty="0"/>
              <a:t> de signaler une difficulté ;</a:t>
            </a:r>
          </a:p>
          <a:p>
            <a:pPr lvl="2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fr-FR" sz="1100" dirty="0"/>
              <a:t>Dans « paramètres » désactiver l’option « résultats visibles par défaut » afin de ne pas influencer les </a:t>
            </a:r>
            <a:r>
              <a:rPr lang="fr-FR" sz="1100" dirty="0" err="1"/>
              <a:t>étudiant·es</a:t>
            </a:r>
            <a:r>
              <a:rPr lang="fr-FR" sz="1100" dirty="0"/>
              <a:t> quand </a:t>
            </a:r>
            <a:r>
              <a:rPr lang="fr-FR" sz="1100" dirty="0" err="1"/>
              <a:t>iels</a:t>
            </a:r>
            <a:r>
              <a:rPr lang="fr-FR" sz="1100" dirty="0"/>
              <a:t> répondent ;</a:t>
            </a:r>
          </a:p>
          <a:p>
            <a:pPr lvl="2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fr-FR" sz="1100" dirty="0"/>
              <a:t>Dans « paramètres », désactiver les options : authentification, pseudonyme et mode compétition, qui ne garantissent pas l’anonymat des </a:t>
            </a:r>
            <a:r>
              <a:rPr lang="fr-FR" sz="1100" dirty="0" err="1"/>
              <a:t>étudiant·es</a:t>
            </a:r>
            <a:r>
              <a:rPr lang="fr-FR" sz="1100" dirty="0"/>
              <a:t> et ne permettent donc pas un travail serein pour elleux.</a:t>
            </a:r>
          </a:p>
          <a:p>
            <a:pPr lvl="1" algn="just">
              <a:lnSpc>
                <a:spcPct val="100000"/>
              </a:lnSpc>
            </a:pPr>
            <a:r>
              <a:rPr lang="fr-FR" sz="1100" dirty="0"/>
              <a:t>Ajouter des questions dans son évènement. Présenter les questions principalement utilisées, avec des questions déjà paramétrées dans un évènement spécifique :</a:t>
            </a:r>
          </a:p>
          <a:p>
            <a:pPr lvl="2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fr-FR" sz="1100" b="1" dirty="0"/>
              <a:t>QCM </a:t>
            </a:r>
            <a:r>
              <a:rPr lang="fr-FR" sz="1100" dirty="0"/>
              <a:t>: question à choix multiple. Lors du paramétrage, veiller à cocher la bonne réponse.</a:t>
            </a:r>
            <a:endParaRPr lang="fr-FR" sz="1100" b="1" dirty="0"/>
          </a:p>
          <a:p>
            <a:pPr lvl="2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fr-FR" sz="1100" b="1" dirty="0"/>
              <a:t>Nuage de mots </a:t>
            </a:r>
            <a:r>
              <a:rPr lang="fr-FR" sz="1100" dirty="0"/>
              <a:t>: propose aux </a:t>
            </a:r>
            <a:r>
              <a:rPr lang="fr-FR" sz="1100" dirty="0" err="1"/>
              <a:t>participant·es</a:t>
            </a:r>
            <a:r>
              <a:rPr lang="fr-FR" sz="1100" dirty="0"/>
              <a:t> de donner des mots autour d’une thématique ou d’une question. Veiller à signaler que les phrases seront séparées et ne feront pas sens, et d’éviter d’utiliser des déterminants et autres. Peut être présenter en nuage de mots et en lignes individuelles, avec « likes » possibles.</a:t>
            </a:r>
            <a:endParaRPr lang="fr-FR" sz="1100" b="1" dirty="0"/>
          </a:p>
          <a:p>
            <a:pPr lvl="2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fr-FR" sz="1100" b="1" dirty="0"/>
              <a:t>Question ouverte</a:t>
            </a:r>
            <a:r>
              <a:rPr lang="fr-FR" sz="1100" dirty="0"/>
              <a:t> : permet de proposer des réponses plus longues que celles du nuage de mots (tout en pouvant limiter le nombre de caractères d’une réponse).</a:t>
            </a:r>
            <a:endParaRPr lang="fr-FR" sz="1100" b="1" dirty="0"/>
          </a:p>
          <a:p>
            <a:pPr lvl="2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fr-FR" sz="1100" b="1" dirty="0"/>
              <a:t>Sondage </a:t>
            </a:r>
            <a:r>
              <a:rPr lang="fr-FR" sz="1100" dirty="0"/>
              <a:t>: les </a:t>
            </a:r>
            <a:r>
              <a:rPr lang="fr-FR" sz="1100" dirty="0" err="1"/>
              <a:t>répondant·es</a:t>
            </a:r>
            <a:r>
              <a:rPr lang="fr-FR" sz="1100" dirty="0"/>
              <a:t> doivent choisir une ou plusieurs des réponses proposées.</a:t>
            </a:r>
            <a:endParaRPr lang="fr-FR" sz="1100" b="1" dirty="0"/>
          </a:p>
          <a:p>
            <a:pPr lvl="2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fr-FR" sz="1100" b="1" dirty="0"/>
              <a:t>Légender une image </a:t>
            </a:r>
            <a:r>
              <a:rPr lang="fr-FR" sz="1100" dirty="0"/>
              <a:t>: avec « trouver sur l’image », ces exercices permettent de travailler la restitution visuelle et l’identification d’éléments sur un schéma, une illustration ou autre.</a:t>
            </a:r>
            <a:endParaRPr lang="fr-FR" sz="1100" b="1" dirty="0"/>
          </a:p>
          <a:p>
            <a:pPr lvl="2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fr-FR" sz="1100" b="1" dirty="0"/>
              <a:t>Echelle </a:t>
            </a:r>
            <a:r>
              <a:rPr lang="fr-FR" sz="1100" dirty="0"/>
              <a:t>: permet de graduer des énoncés, en les classant de 1 à 5 en fonction des consignes émises.</a:t>
            </a:r>
            <a:endParaRPr lang="fr-FR" sz="1100" b="1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3E43D82-E26F-7B35-A90C-97DDEE33B4C0}"/>
              </a:ext>
            </a:extLst>
          </p:cNvPr>
          <p:cNvSpPr txBox="1"/>
          <p:nvPr/>
        </p:nvSpPr>
        <p:spPr>
          <a:xfrm>
            <a:off x="5313710" y="513122"/>
            <a:ext cx="1386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>
                <a:solidFill>
                  <a:srgbClr val="9B0B38"/>
                </a:solidFill>
                <a:latin typeface="Montserrat" panose="00000500000000000000" pitchFamily="2" charset="0"/>
              </a:rPr>
              <a:t>N° 1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0B10443-2489-FFAA-38BD-0F8463840029}"/>
              </a:ext>
            </a:extLst>
          </p:cNvPr>
          <p:cNvSpPr txBox="1"/>
          <p:nvPr/>
        </p:nvSpPr>
        <p:spPr>
          <a:xfrm>
            <a:off x="471488" y="9182100"/>
            <a:ext cx="6553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dirty="0">
                <a:latin typeface="Garamond" panose="02020404030301010803" pitchFamily="18" charset="0"/>
              </a:rPr>
              <a:t>Page 4/6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B333ABB-D0F6-7D60-C3B1-27B3C570B578}"/>
              </a:ext>
            </a:extLst>
          </p:cNvPr>
          <p:cNvSpPr txBox="1"/>
          <p:nvPr/>
        </p:nvSpPr>
        <p:spPr>
          <a:xfrm>
            <a:off x="5311970" y="132379"/>
            <a:ext cx="1114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MAJ : 2023-04-27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000" dirty="0">
                <a:solidFill>
                  <a:prstClr val="black"/>
                </a:solidFill>
                <a:latin typeface="Garamond" panose="02020404030301010803" pitchFamily="18" charset="0"/>
              </a:rPr>
              <a:t>Van Brussel Alizé</a:t>
            </a:r>
            <a:endParaRPr kumimoji="0" lang="fr-B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5994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7C867F-9652-3967-7C39-1F08E6B67F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7894" y="163512"/>
            <a:ext cx="2570081" cy="1160887"/>
          </a:xfrm>
        </p:spPr>
        <p:txBody>
          <a:bodyPr/>
          <a:lstStyle/>
          <a:p>
            <a:r>
              <a:rPr lang="fr-BE" sz="2200" dirty="0"/>
              <a:t>Scenario </a:t>
            </a:r>
            <a:r>
              <a:rPr lang="fr-BE" sz="2200" dirty="0" err="1"/>
              <a:t>pedagogique</a:t>
            </a:r>
            <a:r>
              <a:rPr lang="fr-BE" sz="2200" dirty="0"/>
              <a:t> 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67DB49A-529A-885A-0362-1ADE68E866A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1488" y="1614125"/>
            <a:ext cx="5915026" cy="58578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BE" dirty="0"/>
              <a:t>Formation prise en main de l’outil </a:t>
            </a:r>
            <a:r>
              <a:rPr lang="fr-BE" dirty="0" err="1"/>
              <a:t>Wooclap</a:t>
            </a:r>
            <a:endParaRPr lang="fr-BE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41459EEB-E39C-3302-CCFA-7B0DA5B7FCF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71487" y="2648559"/>
            <a:ext cx="5915025" cy="6304941"/>
          </a:xfrm>
        </p:spPr>
        <p:txBody>
          <a:bodyPr>
            <a:normAutofit/>
          </a:bodyPr>
          <a:lstStyle/>
          <a:p>
            <a:pPr lvl="2" algn="just">
              <a:lnSpc>
                <a:spcPct val="100000"/>
              </a:lnSpc>
            </a:pPr>
            <a:r>
              <a:rPr lang="fr-FR" sz="1100" dirty="0"/>
              <a:t>Présenter certaines questions moins utilisées, qui peuvent être utiles au public spécifique de la formation (ici des sciences médicales, donc nous proposerons les questions liées à la logique) :</a:t>
            </a:r>
          </a:p>
          <a:p>
            <a:pPr lvl="3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fr-FR" sz="1100" dirty="0"/>
              <a:t>La question </a:t>
            </a:r>
            <a:r>
              <a:rPr lang="fr-FR" sz="1100" b="1" dirty="0"/>
              <a:t>Association</a:t>
            </a:r>
            <a:r>
              <a:rPr lang="fr-FR" sz="1100" dirty="0"/>
              <a:t> : </a:t>
            </a:r>
            <a:r>
              <a:rPr lang="fr-BE" sz="1100" dirty="0"/>
              <a:t>associer plusieurs propositions avec les définitions (par exemple) qui leur correspondent</a:t>
            </a:r>
            <a:endParaRPr lang="fr-FR" sz="1100" dirty="0"/>
          </a:p>
          <a:p>
            <a:pPr lvl="3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fr-FR" sz="1100" dirty="0"/>
              <a:t>La question</a:t>
            </a:r>
            <a:r>
              <a:rPr lang="fr-FR" sz="1100" b="1" dirty="0"/>
              <a:t> concordance de script </a:t>
            </a:r>
            <a:r>
              <a:rPr lang="fr-FR" sz="1100" dirty="0"/>
              <a:t>: </a:t>
            </a:r>
            <a:r>
              <a:rPr lang="fr-BE" sz="1100" dirty="0"/>
              <a:t>un énoncé d’une situation est proposé, avec une première hypothèse. On propose une information supplémentaire. L’</a:t>
            </a:r>
            <a:r>
              <a:rPr lang="fr-BE" sz="1100" dirty="0" err="1"/>
              <a:t>étudiant·e</a:t>
            </a:r>
            <a:r>
              <a:rPr lang="fr-BE" sz="1100" dirty="0"/>
              <a:t> doit alors déterminer si l’hypothèse initiale est affaiblie ou renforcée par cette proposition. À cette fin, il faut d’abord proposer la question à des spécialistes du domaine et recueillir leurs avis, pour ensuite paramétrer les réponses en correspondance (via rythme du participant). Ainsi, les </a:t>
            </a:r>
            <a:r>
              <a:rPr lang="fr-BE" sz="1100" dirty="0" err="1"/>
              <a:t>étudiant·es</a:t>
            </a:r>
            <a:r>
              <a:rPr lang="fr-BE" sz="1100" dirty="0"/>
              <a:t> peuvent situer leur réflexion par rapport à la solution proposée par des collègues plus </a:t>
            </a:r>
            <a:r>
              <a:rPr lang="fr-BE" sz="1100" dirty="0" err="1"/>
              <a:t>expérimenté·es</a:t>
            </a:r>
            <a:r>
              <a:rPr lang="fr-BE" sz="1100" dirty="0"/>
              <a:t>. Proposition de démarche : faire compléter les réponses du panel par des </a:t>
            </a:r>
            <a:r>
              <a:rPr lang="fr-BE" sz="1100" dirty="0" err="1"/>
              <a:t>étudiant·es</a:t>
            </a:r>
            <a:r>
              <a:rPr lang="fr-BE" sz="1100" dirty="0"/>
              <a:t> de master et le faire jouer ensuite en bachelier, par exemple. </a:t>
            </a:r>
          </a:p>
          <a:p>
            <a:pPr lvl="3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fr-FR" sz="1100" dirty="0"/>
              <a:t>La question </a:t>
            </a:r>
            <a:r>
              <a:rPr lang="fr-FR" sz="1100" b="1" dirty="0"/>
              <a:t>concordance de jugement </a:t>
            </a:r>
            <a:r>
              <a:rPr lang="fr-FR" sz="1100" dirty="0"/>
              <a:t>: </a:t>
            </a:r>
            <a:r>
              <a:rPr lang="fr-BE" sz="1100" dirty="0"/>
              <a:t>même principe de formulation d’une situation initiale, avec ensuite une question par rapport à cette question. Recueil d’un certain nombre d’avis de panélistes pour situer la réponse de l’</a:t>
            </a:r>
            <a:r>
              <a:rPr lang="fr-BE" sz="1100" dirty="0" err="1"/>
              <a:t>étudiant·e</a:t>
            </a:r>
            <a:r>
              <a:rPr lang="fr-BE" sz="1100" dirty="0"/>
              <a:t>. Cela peut par exemple être intéressant dans le cadre de questions légales, éthiques ou de déontologie. </a:t>
            </a:r>
          </a:p>
          <a:p>
            <a:pPr lvl="2" algn="just">
              <a:lnSpc>
                <a:spcPct val="100000"/>
              </a:lnSpc>
            </a:pPr>
            <a:r>
              <a:rPr lang="fr-BE" sz="1100" dirty="0"/>
              <a:t>Une fois la présentation rapide des questions effectuées, proposer aux </a:t>
            </a:r>
            <a:r>
              <a:rPr lang="fr-BE" sz="1100" dirty="0" err="1"/>
              <a:t>enseignant·es</a:t>
            </a:r>
            <a:r>
              <a:rPr lang="fr-BE" sz="1100" dirty="0"/>
              <a:t> de </a:t>
            </a:r>
            <a:r>
              <a:rPr lang="fr-BE" sz="1100" b="1" dirty="0"/>
              <a:t>collaborer</a:t>
            </a:r>
            <a:r>
              <a:rPr lang="fr-BE" sz="1100" dirty="0"/>
              <a:t> à un évènement en ajoutant par équipe de 2 une question à celui-ci.</a:t>
            </a:r>
          </a:p>
          <a:p>
            <a:pPr lvl="2" algn="just">
              <a:lnSpc>
                <a:spcPct val="100000"/>
              </a:lnSpc>
            </a:pPr>
            <a:r>
              <a:rPr lang="fr-BE" sz="1100" dirty="0"/>
              <a:t>Une fois leur question proposée, leur demander de se déconnecter de l’évènement et les faire participer comme des </a:t>
            </a:r>
            <a:r>
              <a:rPr lang="fr-BE" sz="1100" b="1" dirty="0" err="1"/>
              <a:t>étudiant·es</a:t>
            </a:r>
            <a:r>
              <a:rPr lang="fr-BE" sz="1100" dirty="0"/>
              <a:t>, en répondant aux questions posées par les collègues.</a:t>
            </a:r>
          </a:p>
          <a:p>
            <a:pPr lvl="2" algn="just">
              <a:lnSpc>
                <a:spcPct val="100000"/>
              </a:lnSpc>
            </a:pPr>
            <a:r>
              <a:rPr lang="fr-BE" sz="1100" dirty="0"/>
              <a:t>Expliquer le questionnaire </a:t>
            </a:r>
            <a:r>
              <a:rPr lang="fr-BE" sz="1100" b="1" dirty="0"/>
              <a:t>au rythme du </a:t>
            </a:r>
            <a:r>
              <a:rPr lang="fr-BE" sz="1100" b="1" dirty="0" err="1"/>
              <a:t>participant·e</a:t>
            </a:r>
            <a:r>
              <a:rPr lang="fr-BE" sz="1100" b="1" dirty="0"/>
              <a:t> </a:t>
            </a:r>
            <a:r>
              <a:rPr lang="fr-BE" sz="1100" dirty="0"/>
              <a:t>: </a:t>
            </a:r>
            <a:r>
              <a:rPr lang="fr-FR" sz="1100" dirty="0"/>
              <a:t>vous permet de récolter l’avis de vos </a:t>
            </a:r>
            <a:r>
              <a:rPr lang="fr-FR" sz="1100" dirty="0" err="1"/>
              <a:t>apprenant·es</a:t>
            </a:r>
            <a:r>
              <a:rPr lang="fr-FR" sz="1100" dirty="0"/>
              <a:t> ou de les tester de façon ponctuelle. Ils font alors le questionnaire à leur rythme. Si c’est ponctuel, cela peut être effectué dans </a:t>
            </a:r>
            <a:r>
              <a:rPr lang="fr-FR" sz="1100" dirty="0" err="1"/>
              <a:t>Wooclap</a:t>
            </a:r>
            <a:r>
              <a:rPr lang="fr-FR" sz="1100" dirty="0"/>
              <a:t>, de préférence en </a:t>
            </a:r>
            <a:r>
              <a:rPr lang="fr-FR" sz="1100" b="1" dirty="0"/>
              <a:t>synchrone</a:t>
            </a:r>
            <a:r>
              <a:rPr lang="fr-FR" sz="1100" dirty="0"/>
              <a:t> (par exemple, une évaluation de cours à la fin du cours). Par contre, si on envisage cela comme des </a:t>
            </a:r>
            <a:r>
              <a:rPr lang="fr-FR" sz="1100" b="1" dirty="0"/>
              <a:t>révisions</a:t>
            </a:r>
            <a:r>
              <a:rPr lang="fr-FR" sz="1100" dirty="0"/>
              <a:t> régulières, il faudrait favoriser l’outil </a:t>
            </a:r>
            <a:r>
              <a:rPr lang="fr-FR" sz="1100" dirty="0" err="1"/>
              <a:t>Wooflash</a:t>
            </a:r>
            <a:r>
              <a:rPr lang="fr-FR" sz="1100" dirty="0"/>
              <a:t>.</a:t>
            </a:r>
            <a:endParaRPr lang="fr-BE" sz="110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3E43D82-E26F-7B35-A90C-97DDEE33B4C0}"/>
              </a:ext>
            </a:extLst>
          </p:cNvPr>
          <p:cNvSpPr txBox="1"/>
          <p:nvPr/>
        </p:nvSpPr>
        <p:spPr>
          <a:xfrm>
            <a:off x="5313710" y="513122"/>
            <a:ext cx="1386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>
                <a:solidFill>
                  <a:srgbClr val="9B0B38"/>
                </a:solidFill>
                <a:latin typeface="Montserrat" panose="00000500000000000000" pitchFamily="2" charset="0"/>
              </a:rPr>
              <a:t>N° 1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81CE6A8-40DC-8683-CC7E-2CF2544E1A59}"/>
              </a:ext>
            </a:extLst>
          </p:cNvPr>
          <p:cNvSpPr txBox="1"/>
          <p:nvPr/>
        </p:nvSpPr>
        <p:spPr>
          <a:xfrm>
            <a:off x="3345084" y="9058352"/>
            <a:ext cx="30414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100" dirty="0">
                <a:solidFill>
                  <a:srgbClr val="9B0B38"/>
                </a:solidFill>
                <a:latin typeface="Garamond" panose="02020404030301010803" pitchFamily="18" charset="0"/>
              </a:rPr>
              <a:t>ENSEIGNER-A-DISTANCE@UCLOUVAIN.BE</a:t>
            </a:r>
          </a:p>
        </p:txBody>
      </p:sp>
      <p:pic>
        <p:nvPicPr>
          <p:cNvPr id="14" name="Graphique 13" descr="Envoyer avec un remplissage uni">
            <a:extLst>
              <a:ext uri="{FF2B5EF4-FFF2-40B4-BE49-F238E27FC236}">
                <a16:creationId xmlns:a16="http://schemas.microsoft.com/office/drawing/2014/main" id="{490EC16F-0059-5B2C-3F02-A64BDA3643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27895" y="9029643"/>
            <a:ext cx="351654" cy="351654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A0B10443-2489-FFAA-38BD-0F8463840029}"/>
              </a:ext>
            </a:extLst>
          </p:cNvPr>
          <p:cNvSpPr txBox="1"/>
          <p:nvPr/>
        </p:nvSpPr>
        <p:spPr>
          <a:xfrm>
            <a:off x="471488" y="9182100"/>
            <a:ext cx="6553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dirty="0">
                <a:latin typeface="Garamond" panose="02020404030301010803" pitchFamily="18" charset="0"/>
              </a:rPr>
              <a:t>Page 5/6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3F8A172-5D0F-7ABB-5B44-DE5CF8C6ABAE}"/>
              </a:ext>
            </a:extLst>
          </p:cNvPr>
          <p:cNvSpPr txBox="1"/>
          <p:nvPr/>
        </p:nvSpPr>
        <p:spPr>
          <a:xfrm>
            <a:off x="5311970" y="132379"/>
            <a:ext cx="1114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MAJ : 2023-04-27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000" dirty="0">
                <a:solidFill>
                  <a:prstClr val="black"/>
                </a:solidFill>
                <a:latin typeface="Garamond" panose="02020404030301010803" pitchFamily="18" charset="0"/>
              </a:rPr>
              <a:t>Van Brussel Alizé</a:t>
            </a:r>
            <a:endParaRPr kumimoji="0" lang="fr-B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8564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7C867F-9652-3967-7C39-1F08E6B67F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7894" y="163512"/>
            <a:ext cx="2570081" cy="1160887"/>
          </a:xfrm>
        </p:spPr>
        <p:txBody>
          <a:bodyPr/>
          <a:lstStyle/>
          <a:p>
            <a:r>
              <a:rPr lang="fr-BE" sz="2200" dirty="0"/>
              <a:t>Scenario </a:t>
            </a:r>
            <a:r>
              <a:rPr lang="fr-BE" sz="2200" dirty="0" err="1"/>
              <a:t>pedagogique</a:t>
            </a:r>
            <a:r>
              <a:rPr lang="fr-BE" sz="2200" dirty="0"/>
              <a:t> 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67DB49A-529A-885A-0362-1ADE68E866A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1488" y="1614125"/>
            <a:ext cx="5915026" cy="58578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BE" dirty="0"/>
              <a:t>Formation prise en main de l’outil </a:t>
            </a:r>
            <a:r>
              <a:rPr lang="fr-BE" dirty="0" err="1"/>
              <a:t>Wooclap</a:t>
            </a:r>
            <a:endParaRPr lang="fr-BE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41459EEB-E39C-3302-CCFA-7B0DA5B7FCF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71487" y="2648559"/>
            <a:ext cx="5915025" cy="6304941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 startAt="5"/>
            </a:pPr>
            <a:r>
              <a:rPr lang="fr-BE" sz="1400" b="1" dirty="0"/>
              <a:t>Tips and tricks</a:t>
            </a:r>
          </a:p>
          <a:p>
            <a:pPr lvl="1">
              <a:lnSpc>
                <a:spcPct val="100000"/>
              </a:lnSpc>
            </a:pPr>
            <a:r>
              <a:rPr lang="fr-FR" sz="1100" dirty="0"/>
              <a:t>On peut organiser notre tableau de bord d’évènements avec des </a:t>
            </a:r>
            <a:r>
              <a:rPr lang="fr-FR" sz="1100" b="1" dirty="0"/>
              <a:t>dossiers</a:t>
            </a:r>
            <a:r>
              <a:rPr lang="fr-FR" sz="1100" dirty="0"/>
              <a:t>.</a:t>
            </a:r>
          </a:p>
          <a:p>
            <a:pPr lvl="1">
              <a:lnSpc>
                <a:spcPct val="100000"/>
              </a:lnSpc>
            </a:pPr>
            <a:r>
              <a:rPr lang="fr-FR" sz="1100" dirty="0"/>
              <a:t>L’option « </a:t>
            </a:r>
            <a:r>
              <a:rPr lang="fr-FR" sz="1100" b="1" dirty="0"/>
              <a:t>collaborer</a:t>
            </a:r>
            <a:r>
              <a:rPr lang="fr-FR" sz="1100" dirty="0"/>
              <a:t> avec les collègues » permet d’être co-propriétaires d’un évènement, et donc d’y travailler ensemble avec une équipe enseignante.</a:t>
            </a:r>
          </a:p>
          <a:p>
            <a:pPr lvl="1">
              <a:lnSpc>
                <a:spcPct val="100000"/>
              </a:lnSpc>
            </a:pPr>
            <a:r>
              <a:rPr lang="fr-BE" sz="1100" dirty="0"/>
              <a:t>Nous pouvons également intégrer un plug in dans </a:t>
            </a:r>
            <a:r>
              <a:rPr lang="fr-BE" sz="1100" b="1" dirty="0"/>
              <a:t>PPT</a:t>
            </a:r>
            <a:r>
              <a:rPr lang="fr-BE" sz="1100" dirty="0"/>
              <a:t>, ce qui permet d’intégrer les questions directement, dans le PPT, moyennant connexion internet. Cependant, on vous conseille simplement d’ouvrir la fenêtre </a:t>
            </a:r>
            <a:r>
              <a:rPr lang="fr-BE" sz="1100" dirty="0" err="1"/>
              <a:t>Wooclap</a:t>
            </a:r>
            <a:r>
              <a:rPr lang="fr-BE" sz="1100" dirty="0"/>
              <a:t> en ligne et de basculer de l’un à l’autre. La dernière option est d’intégrer la présentation dans </a:t>
            </a:r>
            <a:r>
              <a:rPr lang="fr-BE" sz="1100" dirty="0" err="1"/>
              <a:t>Wooclap</a:t>
            </a:r>
            <a:r>
              <a:rPr lang="fr-BE" sz="1100" dirty="0"/>
              <a:t> même et d’y agencer les évènements (montrer cette option dans le </a:t>
            </a:r>
            <a:r>
              <a:rPr lang="fr-BE" sz="1100" dirty="0" err="1"/>
              <a:t>Wooclap</a:t>
            </a:r>
            <a:r>
              <a:rPr lang="fr-BE" sz="1100" dirty="0"/>
              <a:t>). </a:t>
            </a:r>
            <a:endParaRPr lang="fr-FR" sz="1100" dirty="0"/>
          </a:p>
          <a:p>
            <a:pPr lvl="1">
              <a:lnSpc>
                <a:spcPct val="100000"/>
              </a:lnSpc>
            </a:pPr>
            <a:r>
              <a:rPr lang="fr-BE" sz="1100" dirty="0"/>
              <a:t>Il existe une possibilité de </a:t>
            </a:r>
            <a:r>
              <a:rPr lang="fr-BE" sz="1100" b="1" dirty="0"/>
              <a:t>paramétrer</a:t>
            </a:r>
            <a:r>
              <a:rPr lang="fr-BE" sz="1100" dirty="0"/>
              <a:t> ses évènements plus finement, grâce à la petite roue des paramètres, puis l’onglet « plus d’options ».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fr-BE" sz="11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fr-BE" sz="1100" dirty="0"/>
              <a:t>Un problème de paramétrage, un doute ? Rendez-vous sur la FAQ de </a:t>
            </a:r>
            <a:r>
              <a:rPr lang="fr-BE" sz="1100" dirty="0" err="1">
                <a:hlinkClick r:id="rId2"/>
              </a:rPr>
              <a:t>Wooclap</a:t>
            </a:r>
            <a:r>
              <a:rPr lang="fr-BE" sz="1100" dirty="0"/>
              <a:t> ou écrivez-nous.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fr-BE" sz="1100" dirty="0"/>
          </a:p>
          <a:p>
            <a:pPr marL="0" indent="0" algn="just">
              <a:lnSpc>
                <a:spcPct val="100000"/>
              </a:lnSpc>
              <a:buNone/>
            </a:pPr>
            <a:endParaRPr lang="fr-BE" sz="1100" dirty="0"/>
          </a:p>
          <a:p>
            <a:pPr marL="0" indent="0" algn="just">
              <a:lnSpc>
                <a:spcPct val="100000"/>
              </a:lnSpc>
              <a:buNone/>
            </a:pPr>
            <a:endParaRPr lang="fr-BE" sz="1100" dirty="0"/>
          </a:p>
          <a:p>
            <a:pPr marL="0" indent="0" algn="just">
              <a:lnSpc>
                <a:spcPct val="100000"/>
              </a:lnSpc>
              <a:buNone/>
            </a:pPr>
            <a:endParaRPr lang="fr-BE" sz="1100" dirty="0"/>
          </a:p>
          <a:p>
            <a:pPr marL="0" indent="0" algn="just">
              <a:lnSpc>
                <a:spcPct val="100000"/>
              </a:lnSpc>
              <a:buNone/>
            </a:pPr>
            <a:endParaRPr lang="fr-BE" sz="1100" dirty="0"/>
          </a:p>
          <a:p>
            <a:pPr marL="0" indent="0" algn="just">
              <a:lnSpc>
                <a:spcPct val="100000"/>
              </a:lnSpc>
              <a:buNone/>
            </a:pPr>
            <a:endParaRPr lang="fr-BE" sz="1100" dirty="0"/>
          </a:p>
          <a:p>
            <a:pPr marL="0" indent="0" algn="just">
              <a:lnSpc>
                <a:spcPct val="100000"/>
              </a:lnSpc>
              <a:buNone/>
            </a:pPr>
            <a:endParaRPr lang="fr-BE" sz="1100" dirty="0"/>
          </a:p>
          <a:p>
            <a:pPr marL="0" indent="0" algn="just">
              <a:lnSpc>
                <a:spcPct val="100000"/>
              </a:lnSpc>
              <a:buNone/>
            </a:pPr>
            <a:endParaRPr lang="fr-BE" sz="1100" dirty="0"/>
          </a:p>
          <a:p>
            <a:pPr marL="0" indent="0" algn="just">
              <a:lnSpc>
                <a:spcPct val="100000"/>
              </a:lnSpc>
              <a:buNone/>
            </a:pPr>
            <a:endParaRPr lang="fr-BE" sz="1100" dirty="0"/>
          </a:p>
          <a:p>
            <a:pPr marL="0" indent="0" algn="just">
              <a:lnSpc>
                <a:spcPct val="100000"/>
              </a:lnSpc>
              <a:buNone/>
            </a:pPr>
            <a:endParaRPr lang="fr-BE" sz="11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fr-BE" sz="1100" dirty="0"/>
              <a:t>Pour citer ce document : Van Brussel Alizé, 2023. </a:t>
            </a:r>
            <a:r>
              <a:rPr lang="fr-BE" sz="1100" i="1" dirty="0"/>
              <a:t>Scénario pédagogique</a:t>
            </a:r>
            <a:r>
              <a:rPr lang="fr-BE" sz="1100" dirty="0"/>
              <a:t>, 1, </a:t>
            </a:r>
            <a:r>
              <a:rPr lang="fr-BE" sz="1100" i="1" dirty="0"/>
              <a:t>Formation prise en main de l’outil </a:t>
            </a:r>
            <a:r>
              <a:rPr lang="fr-BE" sz="1100" i="1" dirty="0" err="1"/>
              <a:t>Wooclap</a:t>
            </a:r>
            <a:r>
              <a:rPr lang="fr-BE" sz="1100" dirty="0"/>
              <a:t>, Open Learning </a:t>
            </a:r>
            <a:r>
              <a:rPr lang="fr-BE" sz="1100" dirty="0" err="1"/>
              <a:t>Experience</a:t>
            </a:r>
            <a:r>
              <a:rPr lang="fr-BE" sz="1100" dirty="0"/>
              <a:t> et Louvain Learning </a:t>
            </a:r>
            <a:r>
              <a:rPr lang="fr-BE" sz="1100" dirty="0" err="1"/>
              <a:t>Lab</a:t>
            </a:r>
            <a:r>
              <a:rPr lang="fr-BE" sz="1100" dirty="0"/>
              <a:t>, </a:t>
            </a:r>
            <a:r>
              <a:rPr lang="fr-BE" sz="1100" dirty="0" err="1"/>
              <a:t>UCLouvain</a:t>
            </a:r>
            <a:r>
              <a:rPr lang="fr-BE" sz="1100" dirty="0"/>
              <a:t>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3E43D82-E26F-7B35-A90C-97DDEE33B4C0}"/>
              </a:ext>
            </a:extLst>
          </p:cNvPr>
          <p:cNvSpPr txBox="1"/>
          <p:nvPr/>
        </p:nvSpPr>
        <p:spPr>
          <a:xfrm>
            <a:off x="5313710" y="513122"/>
            <a:ext cx="1386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>
                <a:solidFill>
                  <a:srgbClr val="9B0B38"/>
                </a:solidFill>
                <a:latin typeface="Montserrat" panose="00000500000000000000" pitchFamily="2" charset="0"/>
              </a:rPr>
              <a:t>N° 1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81CE6A8-40DC-8683-CC7E-2CF2544E1A59}"/>
              </a:ext>
            </a:extLst>
          </p:cNvPr>
          <p:cNvSpPr txBox="1"/>
          <p:nvPr/>
        </p:nvSpPr>
        <p:spPr>
          <a:xfrm>
            <a:off x="3345084" y="9058352"/>
            <a:ext cx="30414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100" dirty="0">
                <a:solidFill>
                  <a:srgbClr val="9B0B38"/>
                </a:solidFill>
                <a:latin typeface="Garamond" panose="02020404030301010803" pitchFamily="18" charset="0"/>
              </a:rPr>
              <a:t>ENSEIGNER-A-DISTANCE@UCLOUVAIN.BE</a:t>
            </a:r>
          </a:p>
        </p:txBody>
      </p:sp>
      <p:pic>
        <p:nvPicPr>
          <p:cNvPr id="14" name="Graphique 13" descr="Envoyer avec un remplissage uni">
            <a:extLst>
              <a:ext uri="{FF2B5EF4-FFF2-40B4-BE49-F238E27FC236}">
                <a16:creationId xmlns:a16="http://schemas.microsoft.com/office/drawing/2014/main" id="{490EC16F-0059-5B2C-3F02-A64BDA3643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27895" y="9029643"/>
            <a:ext cx="351654" cy="351654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A0B10443-2489-FFAA-38BD-0F8463840029}"/>
              </a:ext>
            </a:extLst>
          </p:cNvPr>
          <p:cNvSpPr txBox="1"/>
          <p:nvPr/>
        </p:nvSpPr>
        <p:spPr>
          <a:xfrm>
            <a:off x="471488" y="9182100"/>
            <a:ext cx="6553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dirty="0">
                <a:latin typeface="Garamond" panose="02020404030301010803" pitchFamily="18" charset="0"/>
              </a:rPr>
              <a:t>Page 6/6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CAF1563-320A-FA9E-DE3A-0CB1CCAC6BA7}"/>
              </a:ext>
            </a:extLst>
          </p:cNvPr>
          <p:cNvSpPr txBox="1"/>
          <p:nvPr/>
        </p:nvSpPr>
        <p:spPr>
          <a:xfrm>
            <a:off x="5311970" y="132379"/>
            <a:ext cx="1114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MAJ : 2023-04-27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000" dirty="0">
                <a:solidFill>
                  <a:prstClr val="black"/>
                </a:solidFill>
                <a:latin typeface="Garamond" panose="02020404030301010803" pitchFamily="18" charset="0"/>
              </a:rPr>
              <a:t>Van Brussel Alizé</a:t>
            </a:r>
            <a:endParaRPr kumimoji="0" lang="fr-B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89924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314</TotalTime>
  <Words>1944</Words>
  <Application>Microsoft Office PowerPoint</Application>
  <PresentationFormat>Format A4 (210 x 297 mm)</PresentationFormat>
  <Paragraphs>152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Garamond</vt:lpstr>
      <vt:lpstr>Montserrat</vt:lpstr>
      <vt:lpstr>Thème Office</vt:lpstr>
      <vt:lpstr>Scenario pedagogique </vt:lpstr>
      <vt:lpstr>Scenario pedagogique </vt:lpstr>
      <vt:lpstr>Scenario pedagogique </vt:lpstr>
      <vt:lpstr>Scenario pedagogique </vt:lpstr>
      <vt:lpstr>Scenario pedagogique </vt:lpstr>
      <vt:lpstr>Scenario pedagogique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Alizé Van Brussel</dc:creator>
  <cp:lastModifiedBy>Alizé Van Brussel</cp:lastModifiedBy>
  <cp:revision>22</cp:revision>
  <cp:lastPrinted>2023-04-27T11:43:24Z</cp:lastPrinted>
  <dcterms:created xsi:type="dcterms:W3CDTF">2023-03-24T09:22:37Z</dcterms:created>
  <dcterms:modified xsi:type="dcterms:W3CDTF">2023-05-02T14:45:48Z</dcterms:modified>
</cp:coreProperties>
</file>