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0" r:id="rId5"/>
    <p:sldId id="261" r:id="rId6"/>
    <p:sldId id="262" r:id="rId7"/>
    <p:sldId id="263" r:id="rId8"/>
    <p:sldId id="264" r:id="rId9"/>
    <p:sldId id="266" r:id="rId10"/>
    <p:sldId id="265" r:id="rId11"/>
    <p:sldId id="257"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B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185" autoAdjust="0"/>
  </p:normalViewPr>
  <p:slideViewPr>
    <p:cSldViewPr snapToGrid="0">
      <p:cViewPr varScale="1">
        <p:scale>
          <a:sx n="73" d="100"/>
          <a:sy n="73" d="100"/>
        </p:scale>
        <p:origin x="1027" y="62"/>
      </p:cViewPr>
      <p:guideLst/>
    </p:cSldViewPr>
  </p:slideViewPr>
  <p:notesTextViewPr>
    <p:cViewPr>
      <p:scale>
        <a:sx n="1" d="1"/>
        <a:sy n="1" d="1"/>
      </p:scale>
      <p:origin x="0" y="0"/>
    </p:cViewPr>
  </p:notesTextViewPr>
  <p:notesViewPr>
    <p:cSldViewPr snapToGrid="0">
      <p:cViewPr varScale="1">
        <p:scale>
          <a:sx n="72" d="100"/>
          <a:sy n="72" d="100"/>
        </p:scale>
        <p:origin x="181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1DA45-B23F-45B1-A3AD-3AE30DCC74AC}" type="datetimeFigureOut">
              <a:rPr lang="fr-BE" smtClean="0"/>
              <a:t>21-03-23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03825-16B8-464C-9703-1B128758610D}" type="slidenum">
              <a:rPr lang="fr-BE" smtClean="0"/>
              <a:t>‹N°›</a:t>
            </a:fld>
            <a:endParaRPr lang="fr-BE"/>
          </a:p>
        </p:txBody>
      </p:sp>
    </p:spTree>
    <p:extLst>
      <p:ext uri="{BB962C8B-B14F-4D97-AF65-F5344CB8AC3E}">
        <p14:creationId xmlns:p14="http://schemas.microsoft.com/office/powerpoint/2010/main" val="349632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Slide d’introduction à la séance.</a:t>
            </a:r>
          </a:p>
          <a:p>
            <a:r>
              <a:rPr lang="fr-BE" dirty="0"/>
              <a:t>Présenter les </a:t>
            </a:r>
            <a:r>
              <a:rPr lang="fr-BE" dirty="0" err="1"/>
              <a:t>formateur·rices</a:t>
            </a:r>
            <a:r>
              <a:rPr lang="fr-BE" dirty="0"/>
              <a:t> et le cadre de la formation</a:t>
            </a:r>
          </a:p>
          <a:p>
            <a:r>
              <a:rPr lang="fr-BE" dirty="0"/>
              <a:t>Présenter le plan de la formation : </a:t>
            </a:r>
          </a:p>
          <a:p>
            <a:pPr marL="228600" indent="-228600">
              <a:buAutoNum type="arabicPeriod"/>
            </a:pPr>
            <a:r>
              <a:rPr lang="fr-BE" dirty="0"/>
              <a:t>Introduction</a:t>
            </a:r>
          </a:p>
          <a:p>
            <a:pPr marL="228600" indent="-228600">
              <a:buAutoNum type="arabicPeriod"/>
            </a:pPr>
            <a:r>
              <a:rPr lang="fr-BE" dirty="0"/>
              <a:t>Principes généraux</a:t>
            </a:r>
          </a:p>
          <a:p>
            <a:pPr marL="228600" indent="-228600">
              <a:buAutoNum type="arabicPeriod"/>
            </a:pPr>
            <a:r>
              <a:rPr lang="fr-BE" dirty="0"/>
              <a:t>Se connecter</a:t>
            </a:r>
          </a:p>
          <a:p>
            <a:pPr marL="228600" indent="-228600">
              <a:buAutoNum type="arabicPeriod"/>
            </a:pPr>
            <a:r>
              <a:rPr lang="fr-BE" dirty="0"/>
              <a:t>Parcours dans l’outil</a:t>
            </a:r>
          </a:p>
          <a:p>
            <a:pPr marL="228600" indent="-228600">
              <a:buAutoNum type="arabicPeriod"/>
            </a:pPr>
            <a:r>
              <a:rPr lang="fr-BE" dirty="0"/>
              <a:t>Tips and tricks</a:t>
            </a:r>
          </a:p>
          <a:p>
            <a:pPr marL="228600" indent="-228600">
              <a:buAutoNum type="arabicPeriod"/>
            </a:pPr>
            <a:r>
              <a:rPr lang="fr-BE" dirty="0"/>
              <a:t>A la place de l’</a:t>
            </a:r>
            <a:r>
              <a:rPr lang="fr-BE" dirty="0" err="1"/>
              <a:t>étudiant.e</a:t>
            </a:r>
            <a:endParaRPr lang="fr-BE" dirty="0"/>
          </a:p>
          <a:p>
            <a:pPr marL="228600" indent="-228600">
              <a:buAutoNum type="arabicPeriod"/>
            </a:pPr>
            <a:r>
              <a:rPr lang="fr-BE" dirty="0"/>
              <a:t>Questions-réponses</a:t>
            </a:r>
          </a:p>
        </p:txBody>
      </p:sp>
      <p:sp>
        <p:nvSpPr>
          <p:cNvPr id="4" name="Espace réservé du numéro de diapositive 3"/>
          <p:cNvSpPr>
            <a:spLocks noGrp="1"/>
          </p:cNvSpPr>
          <p:nvPr>
            <p:ph type="sldNum" sz="quarter" idx="5"/>
          </p:nvPr>
        </p:nvSpPr>
        <p:spPr/>
        <p:txBody>
          <a:bodyPr/>
          <a:lstStyle/>
          <a:p>
            <a:fld id="{BA903825-16B8-464C-9703-1B128758610D}" type="slidenum">
              <a:rPr lang="fr-BE" smtClean="0"/>
              <a:t>1</a:t>
            </a:fld>
            <a:endParaRPr lang="fr-BE"/>
          </a:p>
        </p:txBody>
      </p:sp>
    </p:spTree>
    <p:extLst>
      <p:ext uri="{BB962C8B-B14F-4D97-AF65-F5344CB8AC3E}">
        <p14:creationId xmlns:p14="http://schemas.microsoft.com/office/powerpoint/2010/main" val="234184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Pour organiser les questions et votre cours, vous pouvez les placer au sein de chapitres.</a:t>
            </a:r>
          </a:p>
          <a:p>
            <a:r>
              <a:rPr lang="fr-BE" dirty="0"/>
              <a:t>Pour ce faire, cliquer sur « nouveau » et «créer un chapitre »</a:t>
            </a:r>
          </a:p>
          <a:p>
            <a:r>
              <a:rPr lang="fr-BE" dirty="0"/>
              <a:t>Plusieurs options : </a:t>
            </a:r>
          </a:p>
          <a:p>
            <a:pPr marL="228600" indent="-228600">
              <a:buAutoNum type="arabicPeriod"/>
            </a:pPr>
            <a:r>
              <a:rPr lang="fr-BE" dirty="0"/>
              <a:t>Étude au choix des étudiant.es ou chapitre progressif : dans le premier cas, l’</a:t>
            </a:r>
            <a:r>
              <a:rPr lang="fr-BE" dirty="0" err="1"/>
              <a:t>étudiant·e</a:t>
            </a:r>
            <a:r>
              <a:rPr lang="fr-BE" dirty="0"/>
              <a:t> aura le choix entre « adaptatif », « linéaire » ou « les questions pas encore vues » ; dans le second, on impose une progression dans l’ordre des questions définie par l’</a:t>
            </a:r>
            <a:r>
              <a:rPr lang="fr-BE" dirty="0" err="1"/>
              <a:t>enseignant·e</a:t>
            </a:r>
            <a:r>
              <a:rPr lang="fr-BE" dirty="0"/>
              <a:t>.</a:t>
            </a:r>
          </a:p>
          <a:p>
            <a:pPr marL="228600" indent="-228600">
              <a:buAutoNum type="arabicPeriod"/>
            </a:pPr>
            <a:r>
              <a:rPr lang="fr-BE" dirty="0"/>
              <a:t>Mettre le chapitre hors ligne : permet de préparer le chapitre avant de le rendre disponible pour les étudiant.es ; Choisir une date de mise en ligne : permet de définir une date à partir de laquelle le chapitre sera accessible, et éventuellement une date de mise hors ligne.</a:t>
            </a:r>
          </a:p>
          <a:p>
            <a:pPr marL="0" indent="0">
              <a:buNone/>
            </a:pPr>
            <a:r>
              <a:rPr lang="fr-BE" dirty="0"/>
              <a:t>Ce dernier point permet de planifier les phases de révision des étudiant.es et de créer une progression dans le cours.</a:t>
            </a:r>
          </a:p>
        </p:txBody>
      </p:sp>
      <p:sp>
        <p:nvSpPr>
          <p:cNvPr id="4" name="Espace réservé du numéro de diapositive 3"/>
          <p:cNvSpPr>
            <a:spLocks noGrp="1"/>
          </p:cNvSpPr>
          <p:nvPr>
            <p:ph type="sldNum" sz="quarter" idx="5"/>
          </p:nvPr>
        </p:nvSpPr>
        <p:spPr/>
        <p:txBody>
          <a:bodyPr/>
          <a:lstStyle/>
          <a:p>
            <a:fld id="{BA903825-16B8-464C-9703-1B128758610D}" type="slidenum">
              <a:rPr lang="fr-BE" smtClean="0"/>
              <a:t>10</a:t>
            </a:fld>
            <a:endParaRPr lang="fr-BE"/>
          </a:p>
        </p:txBody>
      </p:sp>
    </p:spTree>
    <p:extLst>
      <p:ext uri="{BB962C8B-B14F-4D97-AF65-F5344CB8AC3E}">
        <p14:creationId xmlns:p14="http://schemas.microsoft.com/office/powerpoint/2010/main" val="160696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Faire faire un parcours aux participant.es de la formation. Dans notre cas, il s’agit d’un cours qui pose des questions sur la partie théorique de la formation.</a:t>
            </a:r>
          </a:p>
          <a:p>
            <a:r>
              <a:rPr lang="fr-BE" dirty="0"/>
              <a:t>Ensuite, une fois le parcours effectué, aller dans l’onglet « statistiques » du cours. Montrer aux </a:t>
            </a:r>
            <a:r>
              <a:rPr lang="fr-BE" dirty="0" err="1"/>
              <a:t>enseignant·es</a:t>
            </a:r>
            <a:r>
              <a:rPr lang="fr-BE" dirty="0"/>
              <a:t> comment la page s’articule et la possibilité de l’export (« télécharger les statistiques »).</a:t>
            </a:r>
          </a:p>
        </p:txBody>
      </p:sp>
      <p:sp>
        <p:nvSpPr>
          <p:cNvPr id="4" name="Espace réservé du numéro de diapositive 3"/>
          <p:cNvSpPr>
            <a:spLocks noGrp="1"/>
          </p:cNvSpPr>
          <p:nvPr>
            <p:ph type="sldNum" sz="quarter" idx="5"/>
          </p:nvPr>
        </p:nvSpPr>
        <p:spPr/>
        <p:txBody>
          <a:bodyPr/>
          <a:lstStyle/>
          <a:p>
            <a:fld id="{BA903825-16B8-464C-9703-1B128758610D}" type="slidenum">
              <a:rPr lang="fr-BE" smtClean="0"/>
              <a:t>11</a:t>
            </a:fld>
            <a:endParaRPr lang="fr-BE"/>
          </a:p>
        </p:txBody>
      </p:sp>
    </p:spTree>
    <p:extLst>
      <p:ext uri="{BB962C8B-B14F-4D97-AF65-F5344CB8AC3E}">
        <p14:creationId xmlns:p14="http://schemas.microsoft.com/office/powerpoint/2010/main" val="727806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BA903825-16B8-464C-9703-1B128758610D}" type="slidenum">
              <a:rPr lang="fr-BE" smtClean="0"/>
              <a:t>12</a:t>
            </a:fld>
            <a:endParaRPr lang="fr-BE"/>
          </a:p>
        </p:txBody>
      </p:sp>
    </p:spTree>
    <p:extLst>
      <p:ext uri="{BB962C8B-B14F-4D97-AF65-F5344CB8AC3E}">
        <p14:creationId xmlns:p14="http://schemas.microsoft.com/office/powerpoint/2010/main" val="306759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Demander aux </a:t>
            </a:r>
            <a:r>
              <a:rPr lang="fr-BE" dirty="0" err="1"/>
              <a:t>participant·es</a:t>
            </a:r>
            <a:r>
              <a:rPr lang="fr-BE" dirty="0"/>
              <a:t> s’</a:t>
            </a:r>
            <a:r>
              <a:rPr lang="fr-BE" dirty="0" err="1"/>
              <a:t>iels</a:t>
            </a:r>
            <a:r>
              <a:rPr lang="fr-BE" dirty="0"/>
              <a:t> utilisent déjà </a:t>
            </a:r>
            <a:r>
              <a:rPr lang="fr-BE" dirty="0" err="1"/>
              <a:t>Wooflash</a:t>
            </a:r>
            <a:r>
              <a:rPr lang="fr-BE" dirty="0"/>
              <a:t> </a:t>
            </a:r>
            <a:r>
              <a:rPr lang="fr-BE" dirty="0">
                <a:sym typeface="Wingdings" panose="05000000000000000000" pitchFamily="2" charset="2"/>
              </a:rPr>
              <a:t> réponse à mains levées</a:t>
            </a:r>
          </a:p>
          <a:p>
            <a:r>
              <a:rPr lang="fr-BE" dirty="0">
                <a:sym typeface="Wingdings" panose="05000000000000000000" pitchFamily="2" charset="2"/>
              </a:rPr>
              <a:t>Lien vers un </a:t>
            </a:r>
            <a:r>
              <a:rPr lang="fr-BE" dirty="0" err="1">
                <a:sym typeface="Wingdings" panose="05000000000000000000" pitchFamily="2" charset="2"/>
              </a:rPr>
              <a:t>wooclap</a:t>
            </a:r>
            <a:r>
              <a:rPr lang="fr-BE" dirty="0">
                <a:sym typeface="Wingdings" panose="05000000000000000000" pitchFamily="2" charset="2"/>
              </a:rPr>
              <a:t> (ou travail au tableau) : quelle(s) serai(en)t selon vous les utilités et applications de </a:t>
            </a:r>
            <a:r>
              <a:rPr lang="fr-BE" dirty="0" err="1">
                <a:sym typeface="Wingdings" panose="05000000000000000000" pitchFamily="2" charset="2"/>
              </a:rPr>
              <a:t>Wooflash</a:t>
            </a:r>
            <a:r>
              <a:rPr lang="fr-BE" dirty="0">
                <a:sym typeface="Wingdings" panose="05000000000000000000" pitchFamily="2" charset="2"/>
              </a:rPr>
              <a:t> ?  Debriefing oral des réponses</a:t>
            </a:r>
            <a:endParaRPr lang="fr-BE" dirty="0"/>
          </a:p>
        </p:txBody>
      </p:sp>
      <p:sp>
        <p:nvSpPr>
          <p:cNvPr id="4" name="Espace réservé du numéro de diapositive 3"/>
          <p:cNvSpPr>
            <a:spLocks noGrp="1"/>
          </p:cNvSpPr>
          <p:nvPr>
            <p:ph type="sldNum" sz="quarter" idx="5"/>
          </p:nvPr>
        </p:nvSpPr>
        <p:spPr/>
        <p:txBody>
          <a:bodyPr/>
          <a:lstStyle/>
          <a:p>
            <a:fld id="{BA903825-16B8-464C-9703-1B128758610D}" type="slidenum">
              <a:rPr lang="fr-BE" smtClean="0"/>
              <a:t>2</a:t>
            </a:fld>
            <a:endParaRPr lang="fr-BE"/>
          </a:p>
        </p:txBody>
      </p:sp>
    </p:spTree>
    <p:extLst>
      <p:ext uri="{BB962C8B-B14F-4D97-AF65-F5344CB8AC3E}">
        <p14:creationId xmlns:p14="http://schemas.microsoft.com/office/powerpoint/2010/main" val="323614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Expliciter les principes généraux de l’outil.</a:t>
            </a:r>
          </a:p>
          <a:p>
            <a:r>
              <a:rPr lang="fr-BE" dirty="0" err="1"/>
              <a:t>Wooflash</a:t>
            </a:r>
            <a:r>
              <a:rPr lang="fr-BE" dirty="0"/>
              <a:t> est un outil développé sur base de la constatation que les méthodes d’étude des </a:t>
            </a:r>
            <a:r>
              <a:rPr lang="fr-BE" dirty="0" err="1"/>
              <a:t>étudiant·es</a:t>
            </a:r>
            <a:r>
              <a:rPr lang="fr-BE" dirty="0"/>
              <a:t> ne sont pas toujours efficientes (par exemple, relire ou mettre en fluo). Afin de mieux retenir une matière, celle-ci doit être répétée à plusieurs reprises de manière active, en demandant un effort cognitif. L’outil propose donc que l’</a:t>
            </a:r>
            <a:r>
              <a:rPr lang="fr-BE" dirty="0" err="1"/>
              <a:t>étudiant·e</a:t>
            </a:r>
            <a:r>
              <a:rPr lang="fr-BE" dirty="0"/>
              <a:t> revoie plusieurs fois sa matière et améliore sa méthode d’étude en étant davantage </a:t>
            </a:r>
            <a:r>
              <a:rPr lang="fr-BE" dirty="0" err="1"/>
              <a:t>actif·ve</a:t>
            </a:r>
            <a:r>
              <a:rPr lang="fr-BE" dirty="0"/>
              <a:t> lors des révisions.</a:t>
            </a:r>
          </a:p>
          <a:p>
            <a:r>
              <a:rPr lang="fr-BE" dirty="0"/>
              <a:t>À cette fin, le logiciel propose trois modes de fonctionnement : le premier est un parcours linéaire et les questions seront donc posées dans l’ordre défini par l’enseignant ; le parcours adaptatif qui permet de rejouer les questions qui posent le plus problème à l’</a:t>
            </a:r>
            <a:r>
              <a:rPr lang="fr-BE" dirty="0" err="1"/>
              <a:t>étudiant·e</a:t>
            </a:r>
            <a:r>
              <a:rPr lang="fr-BE" dirty="0"/>
              <a:t> pour travailler immédiatement en rétroaction sur une erreur ; le parcours examen qui peut prendre une forme adaptative ou linéaire, mais qui fera l’objet d’une évaluation. On conseille ce dernier exclusivement dans le cadre d’une utilisation en tant qu’examen blanc.</a:t>
            </a:r>
          </a:p>
          <a:p>
            <a:r>
              <a:rPr lang="fr-BE" dirty="0"/>
              <a:t>La distinction entre </a:t>
            </a:r>
            <a:r>
              <a:rPr lang="fr-BE" dirty="0" err="1"/>
              <a:t>Wooflash</a:t>
            </a:r>
            <a:r>
              <a:rPr lang="fr-BE" dirty="0"/>
              <a:t> et </a:t>
            </a:r>
            <a:r>
              <a:rPr lang="fr-BE" dirty="0" err="1"/>
              <a:t>Wooclap</a:t>
            </a:r>
            <a:r>
              <a:rPr lang="fr-BE" dirty="0"/>
              <a:t> doit ici être explicitée sur base de la définition précédemment donnée. </a:t>
            </a:r>
            <a:r>
              <a:rPr lang="fr-BE" dirty="0" err="1"/>
              <a:t>Wooclap</a:t>
            </a:r>
            <a:r>
              <a:rPr lang="fr-BE" dirty="0"/>
              <a:t> est un outil de dynamisation d’auditoire, qui permet une utilisation principalement synchrone et est encouragée uniquement de manière anonyme. Il permet à l’</a:t>
            </a:r>
            <a:r>
              <a:rPr lang="fr-BE" dirty="0" err="1"/>
              <a:t>enseignant·e</a:t>
            </a:r>
            <a:r>
              <a:rPr lang="fr-BE" dirty="0"/>
              <a:t> d’immédiatement situer les difficultés potentielles rencontrées lors du cours. </a:t>
            </a:r>
            <a:r>
              <a:rPr lang="fr-BE" dirty="0" err="1"/>
              <a:t>Wooflash</a:t>
            </a:r>
            <a:r>
              <a:rPr lang="fr-BE" dirty="0"/>
              <a:t> est un outil de révision, et fonctionne sur le mode asynchrone. Il favorise le travail de l’</a:t>
            </a:r>
            <a:r>
              <a:rPr lang="fr-BE" dirty="0" err="1"/>
              <a:t>étudiant·e</a:t>
            </a:r>
            <a:r>
              <a:rPr lang="fr-BE" dirty="0"/>
              <a:t> et la rétroaction par celle/celui-ci (« je me suis encore </a:t>
            </a:r>
            <a:r>
              <a:rPr lang="fr-BE" dirty="0" err="1"/>
              <a:t>trompé·e</a:t>
            </a:r>
            <a:r>
              <a:rPr lang="fr-BE" dirty="0"/>
              <a:t>, je vais retourner voir dans mon cours / je me rends compte que je n’ai pas encore assez étudié /… »). Nous sommes donc sur deux moments différents du parcours d’apprentissage.</a:t>
            </a:r>
          </a:p>
          <a:p>
            <a:r>
              <a:rPr lang="fr-BE" dirty="0" err="1"/>
              <a:t>Wooclap</a:t>
            </a:r>
            <a:r>
              <a:rPr lang="fr-BE" dirty="0"/>
              <a:t> au rythme du participant : dans </a:t>
            </a:r>
            <a:r>
              <a:rPr lang="fr-BE" dirty="0" err="1"/>
              <a:t>Wooclap</a:t>
            </a:r>
            <a:r>
              <a:rPr lang="fr-BE" dirty="0"/>
              <a:t>, on ne refait pas les questions où on échoue ; pas de statistiques approfondies de compréhension ; pas de travail sur le long terme dans le domaine de la mémorisation.</a:t>
            </a:r>
          </a:p>
        </p:txBody>
      </p:sp>
      <p:sp>
        <p:nvSpPr>
          <p:cNvPr id="4" name="Espace réservé du numéro de diapositive 3"/>
          <p:cNvSpPr>
            <a:spLocks noGrp="1"/>
          </p:cNvSpPr>
          <p:nvPr>
            <p:ph type="sldNum" sz="quarter" idx="5"/>
          </p:nvPr>
        </p:nvSpPr>
        <p:spPr/>
        <p:txBody>
          <a:bodyPr/>
          <a:lstStyle/>
          <a:p>
            <a:fld id="{BA903825-16B8-464C-9703-1B128758610D}" type="slidenum">
              <a:rPr lang="fr-BE" smtClean="0"/>
              <a:t>3</a:t>
            </a:fld>
            <a:endParaRPr lang="fr-BE"/>
          </a:p>
        </p:txBody>
      </p:sp>
    </p:spTree>
    <p:extLst>
      <p:ext uri="{BB962C8B-B14F-4D97-AF65-F5344CB8AC3E}">
        <p14:creationId xmlns:p14="http://schemas.microsoft.com/office/powerpoint/2010/main" val="73069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Nous conseillons d’uniquement se connecter via la connexion institutionnelle, c’est-à-dire par le widget « se connecter via votre université », afin de bénéficier de toutes les possibilités offertes par la licence </a:t>
            </a:r>
            <a:r>
              <a:rPr lang="fr-BE" dirty="0" err="1"/>
              <a:t>UCLouvain</a:t>
            </a:r>
            <a:r>
              <a:rPr lang="fr-BE" dirty="0"/>
              <a:t>.</a:t>
            </a:r>
          </a:p>
        </p:txBody>
      </p:sp>
      <p:sp>
        <p:nvSpPr>
          <p:cNvPr id="4" name="Espace réservé du numéro de diapositive 3"/>
          <p:cNvSpPr>
            <a:spLocks noGrp="1"/>
          </p:cNvSpPr>
          <p:nvPr>
            <p:ph type="sldNum" sz="quarter" idx="5"/>
          </p:nvPr>
        </p:nvSpPr>
        <p:spPr/>
        <p:txBody>
          <a:bodyPr/>
          <a:lstStyle/>
          <a:p>
            <a:fld id="{BA903825-16B8-464C-9703-1B128758610D}" type="slidenum">
              <a:rPr lang="fr-BE" smtClean="0"/>
              <a:t>4</a:t>
            </a:fld>
            <a:endParaRPr lang="fr-BE"/>
          </a:p>
        </p:txBody>
      </p:sp>
    </p:spTree>
    <p:extLst>
      <p:ext uri="{BB962C8B-B14F-4D97-AF65-F5344CB8AC3E}">
        <p14:creationId xmlns:p14="http://schemas.microsoft.com/office/powerpoint/2010/main" val="185496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À partir d’ici, nous proposons d’arpenter la plateforme et d’effectuer les actions qu’on évoque, afin de familiariser les </a:t>
            </a:r>
            <a:r>
              <a:rPr lang="fr-BE" dirty="0" err="1"/>
              <a:t>futur·es</a:t>
            </a:r>
            <a:r>
              <a:rPr lang="fr-BE" dirty="0"/>
              <a:t> </a:t>
            </a:r>
            <a:r>
              <a:rPr lang="fr-BE" dirty="0" err="1"/>
              <a:t>utilisateur·rices</a:t>
            </a:r>
            <a:r>
              <a:rPr lang="fr-BE" dirty="0"/>
              <a:t> avec l’interface.</a:t>
            </a:r>
          </a:p>
          <a:p>
            <a:pPr marL="228600" indent="-228600">
              <a:buAutoNum type="arabicPeriod"/>
            </a:pPr>
            <a:r>
              <a:rPr lang="fr-BE" dirty="0"/>
              <a:t>Se connecter à </a:t>
            </a:r>
            <a:r>
              <a:rPr lang="fr-BE" dirty="0" err="1"/>
              <a:t>Wooflash</a:t>
            </a:r>
            <a:endParaRPr lang="fr-BE" dirty="0"/>
          </a:p>
          <a:p>
            <a:pPr marL="228600" indent="-228600">
              <a:buAutoNum type="arabicPeriod"/>
            </a:pPr>
            <a:r>
              <a:rPr lang="fr-BE" dirty="0"/>
              <a:t>Ouvrir l’interface et cliquer sur « créer un cours »</a:t>
            </a:r>
          </a:p>
          <a:p>
            <a:pPr marL="228600" indent="-228600">
              <a:buAutoNum type="arabicPeriod"/>
            </a:pPr>
            <a:r>
              <a:rPr lang="fr-BE" dirty="0"/>
              <a:t>Choisir le parcours souhaité (adaptatif, linéaire, examen)</a:t>
            </a:r>
          </a:p>
          <a:p>
            <a:pPr marL="228600" indent="-228600">
              <a:buAutoNum type="arabicPeriod"/>
            </a:pPr>
            <a:r>
              <a:rPr lang="fr-BE" dirty="0"/>
              <a:t>Donner un nom au cours, introduire une description et éventuellement personnaliser l’icône et les couleurs</a:t>
            </a:r>
          </a:p>
          <a:p>
            <a:pPr marL="228600" indent="-228600">
              <a:buAutoNum type="arabicPeriod"/>
            </a:pPr>
            <a:r>
              <a:rPr lang="fr-BE" dirty="0"/>
              <a:t>Aller dans « paramètres »</a:t>
            </a:r>
          </a:p>
          <a:p>
            <a:pPr marL="228600" indent="-228600">
              <a:buAutoNum type="arabicPeriod"/>
            </a:pPr>
            <a:r>
              <a:rPr lang="fr-BE" dirty="0"/>
              <a:t>Choisir le seuil d’ancrage et la date éventuelle d’échéance</a:t>
            </a:r>
          </a:p>
          <a:p>
            <a:pPr marL="0" indent="0">
              <a:buNone/>
            </a:pPr>
            <a:r>
              <a:rPr lang="fr-BE" dirty="0"/>
              <a:t>Le seuil d’ancrage correspond à la répétition minimale d’une bonne réponse pour qu’elle soit considérée comme acquise. Il faut ici faire attention à la pédagogie : certaines questions peuvent être du drill, mais d’autres doivent faire appel à la réflexion de l’</a:t>
            </a:r>
            <a:r>
              <a:rPr lang="fr-BE" dirty="0" err="1"/>
              <a:t>étudiant·e</a:t>
            </a:r>
            <a:r>
              <a:rPr lang="fr-BE" dirty="0"/>
              <a:t>, et, surtout, être alignées pédagogiquement parlant avec les attentes de l’examen.</a:t>
            </a:r>
          </a:p>
          <a:p>
            <a:pPr marL="0" indent="0">
              <a:buNone/>
            </a:pPr>
            <a:r>
              <a:rPr lang="fr-BE" dirty="0"/>
              <a:t>Moodle par rapport à </a:t>
            </a:r>
            <a:r>
              <a:rPr lang="fr-BE" dirty="0" err="1"/>
              <a:t>Wooflash</a:t>
            </a:r>
            <a:r>
              <a:rPr lang="fr-BE" dirty="0"/>
              <a:t> : le caractère adaptatif de </a:t>
            </a:r>
            <a:r>
              <a:rPr lang="fr-BE" dirty="0" err="1"/>
              <a:t>Wooflash</a:t>
            </a:r>
            <a:r>
              <a:rPr lang="fr-BE" dirty="0"/>
              <a:t> ne se retrouve pas sur Moodle. Les jeux des conditions d’accès sont plus nombreux sur Moodle et un suivi peut être effectué, mais pas aussi fin que celui proposé par les statistiques de </a:t>
            </a:r>
            <a:r>
              <a:rPr lang="fr-BE" dirty="0" err="1"/>
              <a:t>Wooflash</a:t>
            </a:r>
            <a:r>
              <a:rPr lang="fr-BE" dirty="0"/>
              <a:t>.</a:t>
            </a:r>
          </a:p>
          <a:p>
            <a:pPr marL="228600" indent="-228600">
              <a:buAutoNum type="arabicPeriod"/>
            </a:pPr>
            <a:endParaRPr lang="fr-BE" dirty="0"/>
          </a:p>
        </p:txBody>
      </p:sp>
      <p:sp>
        <p:nvSpPr>
          <p:cNvPr id="4" name="Espace réservé du numéro de diapositive 3"/>
          <p:cNvSpPr>
            <a:spLocks noGrp="1"/>
          </p:cNvSpPr>
          <p:nvPr>
            <p:ph type="sldNum" sz="quarter" idx="5"/>
          </p:nvPr>
        </p:nvSpPr>
        <p:spPr/>
        <p:txBody>
          <a:bodyPr/>
          <a:lstStyle/>
          <a:p>
            <a:fld id="{BA903825-16B8-464C-9703-1B128758610D}" type="slidenum">
              <a:rPr lang="fr-BE" smtClean="0"/>
              <a:t>5</a:t>
            </a:fld>
            <a:endParaRPr lang="fr-BE"/>
          </a:p>
        </p:txBody>
      </p:sp>
    </p:spTree>
    <p:extLst>
      <p:ext uri="{BB962C8B-B14F-4D97-AF65-F5344CB8AC3E}">
        <p14:creationId xmlns:p14="http://schemas.microsoft.com/office/powerpoint/2010/main" val="419987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Expliciter les options d’ajout de contenu : </a:t>
            </a:r>
            <a:r>
              <a:rPr lang="fr-FR" dirty="0"/>
              <a:t>les capsules de contenu sont personnalisables, avec les couleurs et leur mise en forme.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est intéressant ici d’ajouter une capsule récapitulant les AA, les modalités d’évaluation en fin de quadrimestre et la concordance pédagogique du dispositif, afin de resituer l’</a:t>
            </a:r>
            <a:r>
              <a:rPr lang="fr-FR" dirty="0" err="1"/>
              <a:t>étudiant·e</a:t>
            </a:r>
            <a:r>
              <a:rPr lang="fr-FR" dirty="0"/>
              <a:t> dans son apprentissage.</a:t>
            </a:r>
          </a:p>
          <a:p>
            <a:endParaRPr lang="fr-BE" dirty="0"/>
          </a:p>
          <a:p>
            <a:pPr marL="228600" indent="-228600">
              <a:buAutoNum type="arabicPeriod"/>
            </a:pPr>
            <a:r>
              <a:rPr lang="fr-FR" dirty="0"/>
              <a:t>L’écran d’accueil est la première d’entre elles. Il reste normalement figé en début de parcours et peut donc en donner l’introduction.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BE" dirty="0"/>
              <a:t>La capsule de contenu permet d’ajouter des éléments tels que du texte, voire des illustrations ou vidéos. Dans ce dernier cas cependant, on préfèrera l’utilisation directe de la capsule vidéo.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BE" dirty="0"/>
              <a:t>La diapositive fonctionne exactement comme une diapositive dans PPT. Elle vous permet davantage de mises en forme que la capsule de contenu.</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BE" dirty="0"/>
              <a:t>La capsule vidéo permet l’intégration de celle-ci. Elle est à privilégier quand on souhaite intégrer quasi uniquement une vidéo et non du texte et une vidéo par exemple.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BE" dirty="0"/>
              <a:t>Via l’onglet PPT/PDF, il y a possibilité d’importer des questions depuis ce type de document. Cette option existe également sur la page d’accueil de votre cours, avec davantage d’options de fichiers ou lieux sources pour ces questions.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FR" dirty="0"/>
          </a:p>
          <a:p>
            <a:endParaRPr lang="fr-BE" dirty="0"/>
          </a:p>
        </p:txBody>
      </p:sp>
      <p:sp>
        <p:nvSpPr>
          <p:cNvPr id="4" name="Espace réservé du numéro de diapositive 3"/>
          <p:cNvSpPr>
            <a:spLocks noGrp="1"/>
          </p:cNvSpPr>
          <p:nvPr>
            <p:ph type="sldNum" sz="quarter" idx="5"/>
          </p:nvPr>
        </p:nvSpPr>
        <p:spPr/>
        <p:txBody>
          <a:bodyPr/>
          <a:lstStyle/>
          <a:p>
            <a:fld id="{BA903825-16B8-464C-9703-1B128758610D}" type="slidenum">
              <a:rPr lang="fr-BE" smtClean="0"/>
              <a:t>6</a:t>
            </a:fld>
            <a:endParaRPr lang="fr-BE"/>
          </a:p>
        </p:txBody>
      </p:sp>
    </p:spTree>
    <p:extLst>
      <p:ext uri="{BB962C8B-B14F-4D97-AF65-F5344CB8AC3E}">
        <p14:creationId xmlns:p14="http://schemas.microsoft.com/office/powerpoint/2010/main" val="43064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Plusieurs types de questions existent. Nous n’en verrons qu’une partie lors de cette première formation.</a:t>
            </a:r>
          </a:p>
          <a:p>
            <a:r>
              <a:rPr lang="fr-BE" dirty="0"/>
              <a:t>Proposer aux gens de créer des questions dans le cours </a:t>
            </a:r>
            <a:r>
              <a:rPr lang="fr-BE" dirty="0" err="1"/>
              <a:t>Wooflash</a:t>
            </a:r>
            <a:r>
              <a:rPr lang="fr-BE" dirty="0"/>
              <a:t>. Cela permet ensuite de montrer le processus de validation, et de débriefer certains réglages de certains types de questions.</a:t>
            </a:r>
          </a:p>
          <a:p>
            <a:pPr marL="228600" indent="-228600">
              <a:buAutoNum type="arabicPeriod"/>
            </a:pPr>
            <a:r>
              <a:rPr lang="fr-BE" dirty="0"/>
              <a:t>La question QCM est assez classique. Les diverses réponses sont indiquées, et la bonne réponse est cochée dans la petite case à gauche. Un feedback global peut être donné, ainsi qu’un feedback réponse par réponse dans l’onglet « options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BE" dirty="0"/>
              <a:t>La flashcard est une imitation des cartes papier où un mot est donné au recto et une association logique au verso. Par exemple, on mettra le mot chat au recto et sa traduction anglaise, cat, au verso. Cela peut fonctionner également avec des illustrations qu’il faudrait identifier par exemple.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BE" dirty="0"/>
              <a:t>Une réponse courte permet de poser une question dont la réponse n’excède pas quelques mots. Il vous faut alors les encoder, en pensant aux éventuelles variations (par exemple, la capitale de la Belgique : Bruxelles, Brussel, Brussels). Plusieurs réponses peuvent donc être acceptées, si la question est correctement paramétrée. Dans les options, vous pouvez définir la sensibilité à la casse et aux petites fautes d’orthographe (accents par exemple).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BE" dirty="0"/>
              <a:t>Une image peut être intégrée, et des zones référencées sur celle-ci. Les zones doivent ensuite être correctement légendées, en fonction des réponses préenregistrées. Ce pourrait être un bon exercice en médecine ou architecture par exemple. Des zones peuvent également être floutées au besoin.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BE" dirty="0"/>
              <a:t>Trouver sur une image : situer un élément sur une illustration (par exemple une capitale)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BE" dirty="0"/>
              <a:t>Vrai ou faux : proposer une série d’affirmations et indiquer si elles sont vraies (petit V) ou fausses (croix).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sym typeface="Wingdings" panose="05000000000000000000" pitchFamily="2" charset="2"/>
              </a:rPr>
              <a:t> Inviter les gens à rejoindre l’</a:t>
            </a:r>
            <a:r>
              <a:rPr lang="fr-BE" dirty="0" err="1">
                <a:sym typeface="Wingdings" panose="05000000000000000000" pitchFamily="2" charset="2"/>
              </a:rPr>
              <a:t>event</a:t>
            </a:r>
            <a:r>
              <a:rPr lang="fr-BE" dirty="0">
                <a:sym typeface="Wingdings" panose="05000000000000000000" pitchFamily="2" charset="2"/>
              </a:rPr>
              <a:t> en tant qu’</a:t>
            </a:r>
            <a:r>
              <a:rPr lang="fr-BE" dirty="0" err="1">
                <a:sym typeface="Wingdings" panose="05000000000000000000" pitchFamily="2" charset="2"/>
              </a:rPr>
              <a:t>étudiant·e</a:t>
            </a:r>
            <a:r>
              <a:rPr lang="fr-BE" dirty="0">
                <a:sym typeface="Wingdings" panose="05000000000000000000" pitchFamily="2" charset="2"/>
              </a:rPr>
              <a:t> et à proposer des questions dans les 6 identifiées pour tester cette fonctionnalité. Annoncer la formation du 30 mars,</a:t>
            </a:r>
            <a:endParaRPr lang="fr-BE" dirty="0"/>
          </a:p>
          <a:p>
            <a:pPr marL="228600" indent="-228600">
              <a:buAutoNum type="arabicPeriod"/>
            </a:pPr>
            <a:endParaRPr lang="fr-BE" dirty="0"/>
          </a:p>
          <a:p>
            <a:endParaRPr lang="fr-BE" dirty="0"/>
          </a:p>
        </p:txBody>
      </p:sp>
      <p:sp>
        <p:nvSpPr>
          <p:cNvPr id="4" name="Espace réservé du numéro de diapositive 3"/>
          <p:cNvSpPr>
            <a:spLocks noGrp="1"/>
          </p:cNvSpPr>
          <p:nvPr>
            <p:ph type="sldNum" sz="quarter" idx="5"/>
          </p:nvPr>
        </p:nvSpPr>
        <p:spPr/>
        <p:txBody>
          <a:bodyPr/>
          <a:lstStyle/>
          <a:p>
            <a:fld id="{BA903825-16B8-464C-9703-1B128758610D}" type="slidenum">
              <a:rPr lang="fr-BE" smtClean="0"/>
              <a:t>7</a:t>
            </a:fld>
            <a:endParaRPr lang="fr-BE"/>
          </a:p>
        </p:txBody>
      </p:sp>
    </p:spTree>
    <p:extLst>
      <p:ext uri="{BB962C8B-B14F-4D97-AF65-F5344CB8AC3E}">
        <p14:creationId xmlns:p14="http://schemas.microsoft.com/office/powerpoint/2010/main" val="397075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BE" dirty="0"/>
              <a:t>Aller dans « collaborateurs et étudiants »</a:t>
            </a:r>
          </a:p>
          <a:p>
            <a:pPr marL="228600" indent="-228600">
              <a:buAutoNum type="arabicPeriod"/>
            </a:pPr>
            <a:r>
              <a:rPr lang="fr-BE" dirty="0"/>
              <a:t>Ajouter les autres </a:t>
            </a:r>
            <a:r>
              <a:rPr lang="fr-BE" dirty="0" err="1"/>
              <a:t>enseignant·es</a:t>
            </a:r>
            <a:r>
              <a:rPr lang="fr-BE" dirty="0"/>
              <a:t> en </a:t>
            </a:r>
            <a:r>
              <a:rPr lang="fr-BE" dirty="0" err="1"/>
              <a:t>collaborateur·rices</a:t>
            </a:r>
            <a:endParaRPr lang="fr-BE" dirty="0"/>
          </a:p>
          <a:p>
            <a:pPr marL="228600" indent="-228600">
              <a:buAutoNum type="arabicPeriod"/>
            </a:pPr>
            <a:r>
              <a:rPr lang="fr-BE" dirty="0"/>
              <a:t>Autoriser les étudiant.es à poser des questions. Les </a:t>
            </a:r>
            <a:r>
              <a:rPr lang="fr-BE" dirty="0" err="1"/>
              <a:t>collaborateur·rices</a:t>
            </a:r>
            <a:r>
              <a:rPr lang="fr-BE" dirty="0"/>
              <a:t> valident les questions avant qu’elles ne soient ajoutées dans le cours</a:t>
            </a:r>
          </a:p>
          <a:p>
            <a:pPr marL="228600" indent="-228600">
              <a:buAutoNum type="arabicPeriod"/>
            </a:pPr>
            <a:r>
              <a:rPr lang="fr-BE" dirty="0"/>
              <a:t>On peut aussi ajouter des questions via l’import. Dans le cours, cliquer sur « nouveau » et dans le menu « importer des questions ». Plusieurs options sont proposées : depuis le contenu public de </a:t>
            </a:r>
            <a:r>
              <a:rPr lang="fr-BE" dirty="0" err="1"/>
              <a:t>Wooflash</a:t>
            </a:r>
            <a:r>
              <a:rPr lang="fr-BE" dirty="0"/>
              <a:t> ; depuis un autre cours ; depuis un fichier ; depuis une liste ; depuis </a:t>
            </a:r>
            <a:r>
              <a:rPr lang="fr-BE" dirty="0" err="1"/>
              <a:t>Wooclap</a:t>
            </a:r>
            <a:r>
              <a:rPr lang="fr-BE" dirty="0"/>
              <a:t>.</a:t>
            </a:r>
          </a:p>
          <a:p>
            <a:pPr marL="228600" indent="-228600">
              <a:buAutoNum type="arabicPeriod"/>
            </a:pPr>
            <a:endParaRPr lang="fr-BE" dirty="0"/>
          </a:p>
          <a:p>
            <a:endParaRPr lang="fr-BE" dirty="0"/>
          </a:p>
        </p:txBody>
      </p:sp>
      <p:sp>
        <p:nvSpPr>
          <p:cNvPr id="4" name="Espace réservé du numéro de diapositive 3"/>
          <p:cNvSpPr>
            <a:spLocks noGrp="1"/>
          </p:cNvSpPr>
          <p:nvPr>
            <p:ph type="sldNum" sz="quarter" idx="5"/>
          </p:nvPr>
        </p:nvSpPr>
        <p:spPr/>
        <p:txBody>
          <a:bodyPr/>
          <a:lstStyle/>
          <a:p>
            <a:fld id="{BA903825-16B8-464C-9703-1B128758610D}" type="slidenum">
              <a:rPr lang="fr-BE" smtClean="0"/>
              <a:t>8</a:t>
            </a:fld>
            <a:endParaRPr lang="fr-BE"/>
          </a:p>
        </p:txBody>
      </p:sp>
    </p:spTree>
    <p:extLst>
      <p:ext uri="{BB962C8B-B14F-4D97-AF65-F5344CB8AC3E}">
        <p14:creationId xmlns:p14="http://schemas.microsoft.com/office/powerpoint/2010/main" val="1424163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Si vous souhaitez partager vos ressources et cours que vous créez avec tous les </a:t>
            </a:r>
            <a:r>
              <a:rPr lang="fr-BE" dirty="0" err="1"/>
              <a:t>utilisateur·rices</a:t>
            </a:r>
            <a:r>
              <a:rPr lang="fr-BE" dirty="0"/>
              <a:t> de </a:t>
            </a:r>
            <a:r>
              <a:rPr lang="fr-BE" dirty="0" err="1"/>
              <a:t>Wooflash</a:t>
            </a:r>
            <a:r>
              <a:rPr lang="fr-BE" dirty="0"/>
              <a:t>, vous pouvez rendre votre cours public.</a:t>
            </a:r>
          </a:p>
          <a:p>
            <a:r>
              <a:rPr lang="fr-BE" dirty="0"/>
              <a:t>Nous vous conseillons d’en faire une copie, afin d’éviter d’avoir des statistiques « parasites » des </a:t>
            </a:r>
            <a:r>
              <a:rPr lang="fr-BE" dirty="0" err="1"/>
              <a:t>étudiant·es</a:t>
            </a:r>
            <a:r>
              <a:rPr lang="fr-BE" dirty="0"/>
              <a:t> </a:t>
            </a:r>
            <a:r>
              <a:rPr lang="fr-BE" dirty="0" err="1"/>
              <a:t>intéressé·es</a:t>
            </a:r>
            <a:r>
              <a:rPr lang="fr-BE" dirty="0"/>
              <a:t> par votre cours, mais qui ne sont pas dans vos cohortes </a:t>
            </a:r>
            <a:r>
              <a:rPr lang="fr-BE" dirty="0" err="1"/>
              <a:t>UCLouvain</a:t>
            </a:r>
            <a:r>
              <a:rPr lang="fr-BE" dirty="0"/>
              <a:t>.</a:t>
            </a:r>
          </a:p>
          <a:p>
            <a:r>
              <a:rPr lang="fr-BE" dirty="0"/>
              <a:t>À cette fin, aller dans le cours et choisir les trois petits points à côté de « réviser » et cliquer sur dupliquer. Veiller, le cas échéant, à ajouter à nouveau des </a:t>
            </a:r>
            <a:r>
              <a:rPr lang="fr-BE" dirty="0" err="1"/>
              <a:t>collaborateur·rices</a:t>
            </a:r>
            <a:r>
              <a:rPr lang="fr-BE" dirty="0"/>
              <a:t> sur la copie du cours.</a:t>
            </a:r>
          </a:p>
        </p:txBody>
      </p:sp>
      <p:sp>
        <p:nvSpPr>
          <p:cNvPr id="4" name="Espace réservé du numéro de diapositive 3"/>
          <p:cNvSpPr>
            <a:spLocks noGrp="1"/>
          </p:cNvSpPr>
          <p:nvPr>
            <p:ph type="sldNum" sz="quarter" idx="5"/>
          </p:nvPr>
        </p:nvSpPr>
        <p:spPr/>
        <p:txBody>
          <a:bodyPr/>
          <a:lstStyle/>
          <a:p>
            <a:fld id="{BA903825-16B8-464C-9703-1B128758610D}" type="slidenum">
              <a:rPr lang="fr-BE" smtClean="0"/>
              <a:t>9</a:t>
            </a:fld>
            <a:endParaRPr lang="fr-BE"/>
          </a:p>
        </p:txBody>
      </p:sp>
    </p:spTree>
    <p:extLst>
      <p:ext uri="{BB962C8B-B14F-4D97-AF65-F5344CB8AC3E}">
        <p14:creationId xmlns:p14="http://schemas.microsoft.com/office/powerpoint/2010/main" val="353395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84764-5CBC-E4FB-0208-6F5357E1086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2FDE9DB0-B95C-1531-AD63-FB54ADA54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D59C4E1B-F719-B218-31D1-FDF08A9E72A4}"/>
              </a:ext>
            </a:extLst>
          </p:cNvPr>
          <p:cNvSpPr>
            <a:spLocks noGrp="1"/>
          </p:cNvSpPr>
          <p:nvPr>
            <p:ph type="dt" sz="half" idx="10"/>
          </p:nvPr>
        </p:nvSpPr>
        <p:spPr/>
        <p:txBody>
          <a:bodyPr/>
          <a:lstStyle/>
          <a:p>
            <a:fld id="{46F0BDA1-2DA6-4719-8266-7023F7150463}" type="datetimeFigureOut">
              <a:rPr lang="fr-BE" smtClean="0"/>
              <a:t>21-03-23</a:t>
            </a:fld>
            <a:endParaRPr lang="fr-BE"/>
          </a:p>
        </p:txBody>
      </p:sp>
      <p:sp>
        <p:nvSpPr>
          <p:cNvPr id="5" name="Espace réservé du pied de page 4">
            <a:extLst>
              <a:ext uri="{FF2B5EF4-FFF2-40B4-BE49-F238E27FC236}">
                <a16:creationId xmlns:a16="http://schemas.microsoft.com/office/drawing/2014/main" id="{95F05CA9-88F7-295F-93C7-4741EB2A35D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D14C721-728F-40A8-06A2-5440967A7CF5}"/>
              </a:ext>
            </a:extLst>
          </p:cNvPr>
          <p:cNvSpPr>
            <a:spLocks noGrp="1"/>
          </p:cNvSpPr>
          <p:nvPr>
            <p:ph type="sldNum" sz="quarter" idx="12"/>
          </p:nvPr>
        </p:nvSpPr>
        <p:spPr/>
        <p:txBody>
          <a:bodyPr/>
          <a:lstStyle/>
          <a:p>
            <a:fld id="{3B7DF393-5533-4020-990C-09C59C9BE7CB}" type="slidenum">
              <a:rPr lang="fr-BE" smtClean="0"/>
              <a:t>‹N°›</a:t>
            </a:fld>
            <a:endParaRPr lang="fr-BE"/>
          </a:p>
        </p:txBody>
      </p:sp>
    </p:spTree>
    <p:extLst>
      <p:ext uri="{BB962C8B-B14F-4D97-AF65-F5344CB8AC3E}">
        <p14:creationId xmlns:p14="http://schemas.microsoft.com/office/powerpoint/2010/main" val="117932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976812-7D29-3A34-0449-4D9F9FD3884E}"/>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427FC1CE-7A10-B673-E65C-4E7E72F9E6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92200BF-750D-4CAF-F5C7-022C20EAF2CA}"/>
              </a:ext>
            </a:extLst>
          </p:cNvPr>
          <p:cNvSpPr>
            <a:spLocks noGrp="1"/>
          </p:cNvSpPr>
          <p:nvPr>
            <p:ph type="dt" sz="half" idx="10"/>
          </p:nvPr>
        </p:nvSpPr>
        <p:spPr/>
        <p:txBody>
          <a:bodyPr/>
          <a:lstStyle/>
          <a:p>
            <a:fld id="{46F0BDA1-2DA6-4719-8266-7023F7150463}" type="datetimeFigureOut">
              <a:rPr lang="fr-BE" smtClean="0"/>
              <a:t>21-03-23</a:t>
            </a:fld>
            <a:endParaRPr lang="fr-BE"/>
          </a:p>
        </p:txBody>
      </p:sp>
      <p:sp>
        <p:nvSpPr>
          <p:cNvPr id="5" name="Espace réservé du pied de page 4">
            <a:extLst>
              <a:ext uri="{FF2B5EF4-FFF2-40B4-BE49-F238E27FC236}">
                <a16:creationId xmlns:a16="http://schemas.microsoft.com/office/drawing/2014/main" id="{B184D5AD-1365-6DB4-BEA9-EEB9C19B724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A1388AB-35CC-F6A7-8674-71D068D39A7B}"/>
              </a:ext>
            </a:extLst>
          </p:cNvPr>
          <p:cNvSpPr>
            <a:spLocks noGrp="1"/>
          </p:cNvSpPr>
          <p:nvPr>
            <p:ph type="sldNum" sz="quarter" idx="12"/>
          </p:nvPr>
        </p:nvSpPr>
        <p:spPr/>
        <p:txBody>
          <a:bodyPr/>
          <a:lstStyle/>
          <a:p>
            <a:fld id="{3B7DF393-5533-4020-990C-09C59C9BE7CB}" type="slidenum">
              <a:rPr lang="fr-BE" smtClean="0"/>
              <a:t>‹N°›</a:t>
            </a:fld>
            <a:endParaRPr lang="fr-BE"/>
          </a:p>
        </p:txBody>
      </p:sp>
    </p:spTree>
    <p:extLst>
      <p:ext uri="{BB962C8B-B14F-4D97-AF65-F5344CB8AC3E}">
        <p14:creationId xmlns:p14="http://schemas.microsoft.com/office/powerpoint/2010/main" val="15305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741288E-4257-0AD0-0DEE-5ECA151BD7A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588AAE48-A883-93A4-2BC7-4BE60A40466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E8B8E3E-5A81-75C9-FFBC-3F904517BEB9}"/>
              </a:ext>
            </a:extLst>
          </p:cNvPr>
          <p:cNvSpPr>
            <a:spLocks noGrp="1"/>
          </p:cNvSpPr>
          <p:nvPr>
            <p:ph type="dt" sz="half" idx="10"/>
          </p:nvPr>
        </p:nvSpPr>
        <p:spPr/>
        <p:txBody>
          <a:bodyPr/>
          <a:lstStyle/>
          <a:p>
            <a:fld id="{46F0BDA1-2DA6-4719-8266-7023F7150463}" type="datetimeFigureOut">
              <a:rPr lang="fr-BE" smtClean="0"/>
              <a:t>21-03-23</a:t>
            </a:fld>
            <a:endParaRPr lang="fr-BE"/>
          </a:p>
        </p:txBody>
      </p:sp>
      <p:sp>
        <p:nvSpPr>
          <p:cNvPr id="5" name="Espace réservé du pied de page 4">
            <a:extLst>
              <a:ext uri="{FF2B5EF4-FFF2-40B4-BE49-F238E27FC236}">
                <a16:creationId xmlns:a16="http://schemas.microsoft.com/office/drawing/2014/main" id="{13063C8C-2B30-A7B5-DBB4-EF538A2CD8F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E41BA7A-975C-CD5F-86C0-07E45A30C6F6}"/>
              </a:ext>
            </a:extLst>
          </p:cNvPr>
          <p:cNvSpPr>
            <a:spLocks noGrp="1"/>
          </p:cNvSpPr>
          <p:nvPr>
            <p:ph type="sldNum" sz="quarter" idx="12"/>
          </p:nvPr>
        </p:nvSpPr>
        <p:spPr/>
        <p:txBody>
          <a:bodyPr/>
          <a:lstStyle/>
          <a:p>
            <a:fld id="{3B7DF393-5533-4020-990C-09C59C9BE7CB}" type="slidenum">
              <a:rPr lang="fr-BE" smtClean="0"/>
              <a:t>‹N°›</a:t>
            </a:fld>
            <a:endParaRPr lang="fr-BE"/>
          </a:p>
        </p:txBody>
      </p:sp>
    </p:spTree>
    <p:extLst>
      <p:ext uri="{BB962C8B-B14F-4D97-AF65-F5344CB8AC3E}">
        <p14:creationId xmlns:p14="http://schemas.microsoft.com/office/powerpoint/2010/main" val="25403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E58A2-C83C-511D-4718-88ADCCAF75B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A77A85DF-645B-64E3-50F4-2ECBD2BAC9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7D2C7FB-8695-71E4-0C4F-95492B5FFB6D}"/>
              </a:ext>
            </a:extLst>
          </p:cNvPr>
          <p:cNvSpPr>
            <a:spLocks noGrp="1"/>
          </p:cNvSpPr>
          <p:nvPr>
            <p:ph type="dt" sz="half" idx="10"/>
          </p:nvPr>
        </p:nvSpPr>
        <p:spPr/>
        <p:txBody>
          <a:bodyPr/>
          <a:lstStyle/>
          <a:p>
            <a:fld id="{46F0BDA1-2DA6-4719-8266-7023F7150463}" type="datetimeFigureOut">
              <a:rPr lang="fr-BE" smtClean="0"/>
              <a:t>21-03-23</a:t>
            </a:fld>
            <a:endParaRPr lang="fr-BE"/>
          </a:p>
        </p:txBody>
      </p:sp>
      <p:sp>
        <p:nvSpPr>
          <p:cNvPr id="5" name="Espace réservé du pied de page 4">
            <a:extLst>
              <a:ext uri="{FF2B5EF4-FFF2-40B4-BE49-F238E27FC236}">
                <a16:creationId xmlns:a16="http://schemas.microsoft.com/office/drawing/2014/main" id="{0049A4A8-7829-316B-34C8-7901BFF2670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47BB49F-9065-19B8-2A7E-D45DAF33F1A4}"/>
              </a:ext>
            </a:extLst>
          </p:cNvPr>
          <p:cNvSpPr>
            <a:spLocks noGrp="1"/>
          </p:cNvSpPr>
          <p:nvPr>
            <p:ph type="sldNum" sz="quarter" idx="12"/>
          </p:nvPr>
        </p:nvSpPr>
        <p:spPr/>
        <p:txBody>
          <a:bodyPr/>
          <a:lstStyle/>
          <a:p>
            <a:fld id="{3B7DF393-5533-4020-990C-09C59C9BE7CB}" type="slidenum">
              <a:rPr lang="fr-BE" smtClean="0"/>
              <a:t>‹N°›</a:t>
            </a:fld>
            <a:endParaRPr lang="fr-BE"/>
          </a:p>
        </p:txBody>
      </p:sp>
    </p:spTree>
    <p:extLst>
      <p:ext uri="{BB962C8B-B14F-4D97-AF65-F5344CB8AC3E}">
        <p14:creationId xmlns:p14="http://schemas.microsoft.com/office/powerpoint/2010/main" val="202212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708D2-BADE-6692-A035-86C643D7DA7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38D3CBFA-D64C-BB2C-FDDC-53CB042F10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F9C3428-1FA4-B76B-10CD-B0B47D693404}"/>
              </a:ext>
            </a:extLst>
          </p:cNvPr>
          <p:cNvSpPr>
            <a:spLocks noGrp="1"/>
          </p:cNvSpPr>
          <p:nvPr>
            <p:ph type="dt" sz="half" idx="10"/>
          </p:nvPr>
        </p:nvSpPr>
        <p:spPr/>
        <p:txBody>
          <a:bodyPr/>
          <a:lstStyle/>
          <a:p>
            <a:fld id="{46F0BDA1-2DA6-4719-8266-7023F7150463}" type="datetimeFigureOut">
              <a:rPr lang="fr-BE" smtClean="0"/>
              <a:t>21-03-23</a:t>
            </a:fld>
            <a:endParaRPr lang="fr-BE"/>
          </a:p>
        </p:txBody>
      </p:sp>
      <p:sp>
        <p:nvSpPr>
          <p:cNvPr id="5" name="Espace réservé du pied de page 4">
            <a:extLst>
              <a:ext uri="{FF2B5EF4-FFF2-40B4-BE49-F238E27FC236}">
                <a16:creationId xmlns:a16="http://schemas.microsoft.com/office/drawing/2014/main" id="{4A0F5F28-0BA3-77F0-994F-55AB18D0B78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199F265-B907-DEBE-A4F4-8505F1084496}"/>
              </a:ext>
            </a:extLst>
          </p:cNvPr>
          <p:cNvSpPr>
            <a:spLocks noGrp="1"/>
          </p:cNvSpPr>
          <p:nvPr>
            <p:ph type="sldNum" sz="quarter" idx="12"/>
          </p:nvPr>
        </p:nvSpPr>
        <p:spPr/>
        <p:txBody>
          <a:bodyPr/>
          <a:lstStyle/>
          <a:p>
            <a:fld id="{3B7DF393-5533-4020-990C-09C59C9BE7CB}" type="slidenum">
              <a:rPr lang="fr-BE" smtClean="0"/>
              <a:t>‹N°›</a:t>
            </a:fld>
            <a:endParaRPr lang="fr-BE"/>
          </a:p>
        </p:txBody>
      </p:sp>
    </p:spTree>
    <p:extLst>
      <p:ext uri="{BB962C8B-B14F-4D97-AF65-F5344CB8AC3E}">
        <p14:creationId xmlns:p14="http://schemas.microsoft.com/office/powerpoint/2010/main" val="366666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24B2C3-A645-D8B2-EE66-BD630ACF4003}"/>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CED8E417-2ADE-B69F-CE09-B50A5C7D4B9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7270DADF-F92B-D845-C31C-DDA4531734A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1BD94509-18C4-EF9F-E32E-3119E6A881E5}"/>
              </a:ext>
            </a:extLst>
          </p:cNvPr>
          <p:cNvSpPr>
            <a:spLocks noGrp="1"/>
          </p:cNvSpPr>
          <p:nvPr>
            <p:ph type="dt" sz="half" idx="10"/>
          </p:nvPr>
        </p:nvSpPr>
        <p:spPr/>
        <p:txBody>
          <a:bodyPr/>
          <a:lstStyle/>
          <a:p>
            <a:fld id="{46F0BDA1-2DA6-4719-8266-7023F7150463}" type="datetimeFigureOut">
              <a:rPr lang="fr-BE" smtClean="0"/>
              <a:t>21-03-23</a:t>
            </a:fld>
            <a:endParaRPr lang="fr-BE"/>
          </a:p>
        </p:txBody>
      </p:sp>
      <p:sp>
        <p:nvSpPr>
          <p:cNvPr id="6" name="Espace réservé du pied de page 5">
            <a:extLst>
              <a:ext uri="{FF2B5EF4-FFF2-40B4-BE49-F238E27FC236}">
                <a16:creationId xmlns:a16="http://schemas.microsoft.com/office/drawing/2014/main" id="{E5AFC10F-3D0F-4482-0776-AA43F279EF8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F32E2150-5C76-6F91-F40A-F04CADC659F2}"/>
              </a:ext>
            </a:extLst>
          </p:cNvPr>
          <p:cNvSpPr>
            <a:spLocks noGrp="1"/>
          </p:cNvSpPr>
          <p:nvPr>
            <p:ph type="sldNum" sz="quarter" idx="12"/>
          </p:nvPr>
        </p:nvSpPr>
        <p:spPr/>
        <p:txBody>
          <a:bodyPr/>
          <a:lstStyle/>
          <a:p>
            <a:fld id="{3B7DF393-5533-4020-990C-09C59C9BE7CB}" type="slidenum">
              <a:rPr lang="fr-BE" smtClean="0"/>
              <a:t>‹N°›</a:t>
            </a:fld>
            <a:endParaRPr lang="fr-BE"/>
          </a:p>
        </p:txBody>
      </p:sp>
    </p:spTree>
    <p:extLst>
      <p:ext uri="{BB962C8B-B14F-4D97-AF65-F5344CB8AC3E}">
        <p14:creationId xmlns:p14="http://schemas.microsoft.com/office/powerpoint/2010/main" val="3219334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A080A-11A4-1B8C-B7AF-81FC955F2EBB}"/>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6883C91F-6BA3-E75E-3F73-9F317B3B7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430B4CB-3987-7C51-3DBF-02BEAB468B1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96A6397C-E031-B831-D676-8FEC27B693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52E87B9-3E20-3482-A582-1C006D218C8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3D8EFD17-4313-886A-5CE7-65FF740483D0}"/>
              </a:ext>
            </a:extLst>
          </p:cNvPr>
          <p:cNvSpPr>
            <a:spLocks noGrp="1"/>
          </p:cNvSpPr>
          <p:nvPr>
            <p:ph type="dt" sz="half" idx="10"/>
          </p:nvPr>
        </p:nvSpPr>
        <p:spPr/>
        <p:txBody>
          <a:bodyPr/>
          <a:lstStyle/>
          <a:p>
            <a:fld id="{46F0BDA1-2DA6-4719-8266-7023F7150463}" type="datetimeFigureOut">
              <a:rPr lang="fr-BE" smtClean="0"/>
              <a:t>21-03-23</a:t>
            </a:fld>
            <a:endParaRPr lang="fr-BE"/>
          </a:p>
        </p:txBody>
      </p:sp>
      <p:sp>
        <p:nvSpPr>
          <p:cNvPr id="8" name="Espace réservé du pied de page 7">
            <a:extLst>
              <a:ext uri="{FF2B5EF4-FFF2-40B4-BE49-F238E27FC236}">
                <a16:creationId xmlns:a16="http://schemas.microsoft.com/office/drawing/2014/main" id="{CD84BDB4-9920-4D96-8B05-4DC09C33F711}"/>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06C81DD1-6969-8E64-E91A-FBC4E86DDC48}"/>
              </a:ext>
            </a:extLst>
          </p:cNvPr>
          <p:cNvSpPr>
            <a:spLocks noGrp="1"/>
          </p:cNvSpPr>
          <p:nvPr>
            <p:ph type="sldNum" sz="quarter" idx="12"/>
          </p:nvPr>
        </p:nvSpPr>
        <p:spPr/>
        <p:txBody>
          <a:bodyPr/>
          <a:lstStyle/>
          <a:p>
            <a:fld id="{3B7DF393-5533-4020-990C-09C59C9BE7CB}" type="slidenum">
              <a:rPr lang="fr-BE" smtClean="0"/>
              <a:t>‹N°›</a:t>
            </a:fld>
            <a:endParaRPr lang="fr-BE"/>
          </a:p>
        </p:txBody>
      </p:sp>
    </p:spTree>
    <p:extLst>
      <p:ext uri="{BB962C8B-B14F-4D97-AF65-F5344CB8AC3E}">
        <p14:creationId xmlns:p14="http://schemas.microsoft.com/office/powerpoint/2010/main" val="51464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C183A2-00AB-875A-A52B-0E75DEF4FCF2}"/>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1C8DAD15-374F-546C-9E37-7943B9EF35C8}"/>
              </a:ext>
            </a:extLst>
          </p:cNvPr>
          <p:cNvSpPr>
            <a:spLocks noGrp="1"/>
          </p:cNvSpPr>
          <p:nvPr>
            <p:ph type="dt" sz="half" idx="10"/>
          </p:nvPr>
        </p:nvSpPr>
        <p:spPr/>
        <p:txBody>
          <a:bodyPr/>
          <a:lstStyle/>
          <a:p>
            <a:fld id="{46F0BDA1-2DA6-4719-8266-7023F7150463}" type="datetimeFigureOut">
              <a:rPr lang="fr-BE" smtClean="0"/>
              <a:t>21-03-23</a:t>
            </a:fld>
            <a:endParaRPr lang="fr-BE"/>
          </a:p>
        </p:txBody>
      </p:sp>
      <p:sp>
        <p:nvSpPr>
          <p:cNvPr id="4" name="Espace réservé du pied de page 3">
            <a:extLst>
              <a:ext uri="{FF2B5EF4-FFF2-40B4-BE49-F238E27FC236}">
                <a16:creationId xmlns:a16="http://schemas.microsoft.com/office/drawing/2014/main" id="{263FA6D8-6028-C595-017B-0B2FD7C5CB11}"/>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C7BF408F-AC73-A124-13DA-9FFFCD8B6707}"/>
              </a:ext>
            </a:extLst>
          </p:cNvPr>
          <p:cNvSpPr>
            <a:spLocks noGrp="1"/>
          </p:cNvSpPr>
          <p:nvPr>
            <p:ph type="sldNum" sz="quarter" idx="12"/>
          </p:nvPr>
        </p:nvSpPr>
        <p:spPr/>
        <p:txBody>
          <a:bodyPr/>
          <a:lstStyle/>
          <a:p>
            <a:fld id="{3B7DF393-5533-4020-990C-09C59C9BE7CB}" type="slidenum">
              <a:rPr lang="fr-BE" smtClean="0"/>
              <a:t>‹N°›</a:t>
            </a:fld>
            <a:endParaRPr lang="fr-BE"/>
          </a:p>
        </p:txBody>
      </p:sp>
    </p:spTree>
    <p:extLst>
      <p:ext uri="{BB962C8B-B14F-4D97-AF65-F5344CB8AC3E}">
        <p14:creationId xmlns:p14="http://schemas.microsoft.com/office/powerpoint/2010/main" val="199936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D5B01C3-C694-C624-885E-3252A3F7D505}"/>
              </a:ext>
            </a:extLst>
          </p:cNvPr>
          <p:cNvSpPr>
            <a:spLocks noGrp="1"/>
          </p:cNvSpPr>
          <p:nvPr>
            <p:ph type="dt" sz="half" idx="10"/>
          </p:nvPr>
        </p:nvSpPr>
        <p:spPr/>
        <p:txBody>
          <a:bodyPr/>
          <a:lstStyle/>
          <a:p>
            <a:fld id="{46F0BDA1-2DA6-4719-8266-7023F7150463}" type="datetimeFigureOut">
              <a:rPr lang="fr-BE" smtClean="0"/>
              <a:t>21-03-23</a:t>
            </a:fld>
            <a:endParaRPr lang="fr-BE"/>
          </a:p>
        </p:txBody>
      </p:sp>
      <p:sp>
        <p:nvSpPr>
          <p:cNvPr id="3" name="Espace réservé du pied de page 2">
            <a:extLst>
              <a:ext uri="{FF2B5EF4-FFF2-40B4-BE49-F238E27FC236}">
                <a16:creationId xmlns:a16="http://schemas.microsoft.com/office/drawing/2014/main" id="{13961A42-591C-6391-C6B0-BAAA56EEF086}"/>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02DC563E-5E77-29DC-6927-55A98E5D60F6}"/>
              </a:ext>
            </a:extLst>
          </p:cNvPr>
          <p:cNvSpPr>
            <a:spLocks noGrp="1"/>
          </p:cNvSpPr>
          <p:nvPr>
            <p:ph type="sldNum" sz="quarter" idx="12"/>
          </p:nvPr>
        </p:nvSpPr>
        <p:spPr/>
        <p:txBody>
          <a:bodyPr/>
          <a:lstStyle/>
          <a:p>
            <a:fld id="{3B7DF393-5533-4020-990C-09C59C9BE7CB}" type="slidenum">
              <a:rPr lang="fr-BE" smtClean="0"/>
              <a:t>‹N°›</a:t>
            </a:fld>
            <a:endParaRPr lang="fr-BE"/>
          </a:p>
        </p:txBody>
      </p:sp>
    </p:spTree>
    <p:extLst>
      <p:ext uri="{BB962C8B-B14F-4D97-AF65-F5344CB8AC3E}">
        <p14:creationId xmlns:p14="http://schemas.microsoft.com/office/powerpoint/2010/main" val="251641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350E6A-CBDE-B20E-C368-10EF72CA2E7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862C975C-3251-2CD8-613B-CACC7B54D5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89B18195-28AE-C275-CD40-E585903B6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0A55AE0-0ACB-5C8D-6D68-3493FF31A2A5}"/>
              </a:ext>
            </a:extLst>
          </p:cNvPr>
          <p:cNvSpPr>
            <a:spLocks noGrp="1"/>
          </p:cNvSpPr>
          <p:nvPr>
            <p:ph type="dt" sz="half" idx="10"/>
          </p:nvPr>
        </p:nvSpPr>
        <p:spPr/>
        <p:txBody>
          <a:bodyPr/>
          <a:lstStyle/>
          <a:p>
            <a:fld id="{46F0BDA1-2DA6-4719-8266-7023F7150463}" type="datetimeFigureOut">
              <a:rPr lang="fr-BE" smtClean="0"/>
              <a:t>21-03-23</a:t>
            </a:fld>
            <a:endParaRPr lang="fr-BE"/>
          </a:p>
        </p:txBody>
      </p:sp>
      <p:sp>
        <p:nvSpPr>
          <p:cNvPr id="6" name="Espace réservé du pied de page 5">
            <a:extLst>
              <a:ext uri="{FF2B5EF4-FFF2-40B4-BE49-F238E27FC236}">
                <a16:creationId xmlns:a16="http://schemas.microsoft.com/office/drawing/2014/main" id="{86EAFBE0-5712-DD48-6AD7-4B6A1ECD5040}"/>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D7C6F9E-510D-BF0E-D788-B62B58D409FD}"/>
              </a:ext>
            </a:extLst>
          </p:cNvPr>
          <p:cNvSpPr>
            <a:spLocks noGrp="1"/>
          </p:cNvSpPr>
          <p:nvPr>
            <p:ph type="sldNum" sz="quarter" idx="12"/>
          </p:nvPr>
        </p:nvSpPr>
        <p:spPr/>
        <p:txBody>
          <a:bodyPr/>
          <a:lstStyle/>
          <a:p>
            <a:fld id="{3B7DF393-5533-4020-990C-09C59C9BE7CB}" type="slidenum">
              <a:rPr lang="fr-BE" smtClean="0"/>
              <a:t>‹N°›</a:t>
            </a:fld>
            <a:endParaRPr lang="fr-BE"/>
          </a:p>
        </p:txBody>
      </p:sp>
    </p:spTree>
    <p:extLst>
      <p:ext uri="{BB962C8B-B14F-4D97-AF65-F5344CB8AC3E}">
        <p14:creationId xmlns:p14="http://schemas.microsoft.com/office/powerpoint/2010/main" val="231951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271D5-C20F-CA8D-082A-A964FB16A9D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38B7A91A-D1A8-0243-16AD-E97B9C3A2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5ED460E4-D00C-02CE-9C22-4048BEEC1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A2D0B1A-0FD0-C54B-4C19-7E93FD15ECED}"/>
              </a:ext>
            </a:extLst>
          </p:cNvPr>
          <p:cNvSpPr>
            <a:spLocks noGrp="1"/>
          </p:cNvSpPr>
          <p:nvPr>
            <p:ph type="dt" sz="half" idx="10"/>
          </p:nvPr>
        </p:nvSpPr>
        <p:spPr/>
        <p:txBody>
          <a:bodyPr/>
          <a:lstStyle/>
          <a:p>
            <a:fld id="{46F0BDA1-2DA6-4719-8266-7023F7150463}" type="datetimeFigureOut">
              <a:rPr lang="fr-BE" smtClean="0"/>
              <a:t>21-03-23</a:t>
            </a:fld>
            <a:endParaRPr lang="fr-BE"/>
          </a:p>
        </p:txBody>
      </p:sp>
      <p:sp>
        <p:nvSpPr>
          <p:cNvPr id="6" name="Espace réservé du pied de page 5">
            <a:extLst>
              <a:ext uri="{FF2B5EF4-FFF2-40B4-BE49-F238E27FC236}">
                <a16:creationId xmlns:a16="http://schemas.microsoft.com/office/drawing/2014/main" id="{650850E8-3A73-BD82-92F0-BBDD21A4C66C}"/>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9B51D33-CBA9-12AD-4967-A490ED9FDAD8}"/>
              </a:ext>
            </a:extLst>
          </p:cNvPr>
          <p:cNvSpPr>
            <a:spLocks noGrp="1"/>
          </p:cNvSpPr>
          <p:nvPr>
            <p:ph type="sldNum" sz="quarter" idx="12"/>
          </p:nvPr>
        </p:nvSpPr>
        <p:spPr/>
        <p:txBody>
          <a:bodyPr/>
          <a:lstStyle/>
          <a:p>
            <a:fld id="{3B7DF393-5533-4020-990C-09C59C9BE7CB}" type="slidenum">
              <a:rPr lang="fr-BE" smtClean="0"/>
              <a:t>‹N°›</a:t>
            </a:fld>
            <a:endParaRPr lang="fr-BE"/>
          </a:p>
        </p:txBody>
      </p:sp>
    </p:spTree>
    <p:extLst>
      <p:ext uri="{BB962C8B-B14F-4D97-AF65-F5344CB8AC3E}">
        <p14:creationId xmlns:p14="http://schemas.microsoft.com/office/powerpoint/2010/main" val="178995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FA09F14-E4A1-A493-11B2-481219D19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56993A55-C9AF-4093-9580-EA54D537DC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27251FE-066C-5B40-5F9C-9BBD3A61BF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0BDA1-2DA6-4719-8266-7023F7150463}" type="datetimeFigureOut">
              <a:rPr lang="fr-BE" smtClean="0"/>
              <a:t>21-03-23</a:t>
            </a:fld>
            <a:endParaRPr lang="fr-BE"/>
          </a:p>
        </p:txBody>
      </p:sp>
      <p:sp>
        <p:nvSpPr>
          <p:cNvPr id="5" name="Espace réservé du pied de page 4">
            <a:extLst>
              <a:ext uri="{FF2B5EF4-FFF2-40B4-BE49-F238E27FC236}">
                <a16:creationId xmlns:a16="http://schemas.microsoft.com/office/drawing/2014/main" id="{CEADE63F-58D5-9A05-A536-823F29A31C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3EEA362B-9A62-8D94-D548-9A3216068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DF393-5533-4020-990C-09C59C9BE7CB}" type="slidenum">
              <a:rPr lang="fr-BE" smtClean="0"/>
              <a:t>‹N°›</a:t>
            </a:fld>
            <a:endParaRPr lang="fr-BE"/>
          </a:p>
        </p:txBody>
      </p:sp>
    </p:spTree>
    <p:extLst>
      <p:ext uri="{BB962C8B-B14F-4D97-AF65-F5344CB8AC3E}">
        <p14:creationId xmlns:p14="http://schemas.microsoft.com/office/powerpoint/2010/main" val="1983107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18" Type="http://schemas.openxmlformats.org/officeDocument/2006/relationships/image" Target="../media/image5.png"/><Relationship Id="rId3" Type="http://schemas.openxmlformats.org/officeDocument/2006/relationships/tags" Target="../tags/tag3.xml"/><Relationship Id="rId21" Type="http://schemas.openxmlformats.org/officeDocument/2006/relationships/image" Target="../media/image8.jpg"/><Relationship Id="rId7" Type="http://schemas.openxmlformats.org/officeDocument/2006/relationships/tags" Target="../tags/tag7.xml"/><Relationship Id="rId12" Type="http://schemas.openxmlformats.org/officeDocument/2006/relationships/slideLayout" Target="../slideLayouts/slideLayout1.xml"/><Relationship Id="rId17" Type="http://schemas.openxmlformats.org/officeDocument/2006/relationships/image" Target="../media/image4.jpg"/><Relationship Id="rId2" Type="http://schemas.openxmlformats.org/officeDocument/2006/relationships/tags" Target="../tags/tag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png"/><Relationship Id="rId10" Type="http://schemas.openxmlformats.org/officeDocument/2006/relationships/tags" Target="../tags/tag10.xml"/><Relationship Id="rId19" Type="http://schemas.openxmlformats.org/officeDocument/2006/relationships/image" Target="../media/image6.sv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13.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9.png"/><Relationship Id="rId5" Type="http://schemas.openxmlformats.org/officeDocument/2006/relationships/tags" Target="../tags/tag66.xml"/><Relationship Id="rId10" Type="http://schemas.openxmlformats.org/officeDocument/2006/relationships/image" Target="../media/image1.png"/><Relationship Id="rId4" Type="http://schemas.openxmlformats.org/officeDocument/2006/relationships/tags" Target="../tags/tag65.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7.png"/><Relationship Id="rId3" Type="http://schemas.openxmlformats.org/officeDocument/2006/relationships/tags" Target="../tags/tag71.xml"/><Relationship Id="rId7" Type="http://schemas.openxmlformats.org/officeDocument/2006/relationships/slideLayout" Target="../slideLayouts/slideLayout1.xml"/><Relationship Id="rId12" Type="http://schemas.openxmlformats.org/officeDocument/2006/relationships/image" Target="../media/image4.jp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3.png"/><Relationship Id="rId5" Type="http://schemas.openxmlformats.org/officeDocument/2006/relationships/tags" Target="../tags/tag73.xml"/><Relationship Id="rId10" Type="http://schemas.openxmlformats.org/officeDocument/2006/relationships/image" Target="../media/image2.png"/><Relationship Id="rId4" Type="http://schemas.openxmlformats.org/officeDocument/2006/relationships/tags" Target="../tags/tag72.xml"/><Relationship Id="rId9" Type="http://schemas.openxmlformats.org/officeDocument/2006/relationships/image" Target="../media/image1.png"/><Relationship Id="rId14" Type="http://schemas.openxmlformats.org/officeDocument/2006/relationships/image" Target="../media/image8.jp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7.png"/><Relationship Id="rId3" Type="http://schemas.openxmlformats.org/officeDocument/2006/relationships/tags" Target="../tags/tag77.xml"/><Relationship Id="rId7" Type="http://schemas.openxmlformats.org/officeDocument/2006/relationships/slideLayout" Target="../slideLayouts/slideLayout1.xml"/><Relationship Id="rId12" Type="http://schemas.openxmlformats.org/officeDocument/2006/relationships/image" Target="../media/image4.jp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3.png"/><Relationship Id="rId5" Type="http://schemas.openxmlformats.org/officeDocument/2006/relationships/tags" Target="../tags/tag79.xml"/><Relationship Id="rId10" Type="http://schemas.openxmlformats.org/officeDocument/2006/relationships/image" Target="../media/image2.png"/><Relationship Id="rId4" Type="http://schemas.openxmlformats.org/officeDocument/2006/relationships/tags" Target="../tags/tag78.xml"/><Relationship Id="rId9" Type="http://schemas.openxmlformats.org/officeDocument/2006/relationships/image" Target="../media/image1.png"/><Relationship Id="rId14"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10.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1.png"/><Relationship Id="rId5" Type="http://schemas.openxmlformats.org/officeDocument/2006/relationships/tags" Target="../tags/tag16.xml"/><Relationship Id="rId15" Type="http://schemas.openxmlformats.org/officeDocument/2006/relationships/hyperlink" Target="https://app.wooclap.com/events/SIHXNY/questions/63f4e5eca50dc08b3574b43a" TargetMode="External"/><Relationship Id="rId10" Type="http://schemas.openxmlformats.org/officeDocument/2006/relationships/notesSlide" Target="../notesSlides/notesSlide2.xml"/><Relationship Id="rId4" Type="http://schemas.openxmlformats.org/officeDocument/2006/relationships/tags" Target="../tags/tag15.xml"/><Relationship Id="rId9" Type="http://schemas.openxmlformats.org/officeDocument/2006/relationships/slideLayout" Target="../slideLayouts/slideLayout2.xml"/><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2.xml"/><Relationship Id="rId7" Type="http://schemas.openxmlformats.org/officeDocument/2006/relationships/notesSlide" Target="../notesSlides/notesSlide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7.xml"/><Relationship Id="rId7"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12.png"/><Relationship Id="rId5" Type="http://schemas.openxmlformats.org/officeDocument/2006/relationships/tags" Target="../tags/tag29.xml"/><Relationship Id="rId10" Type="http://schemas.openxmlformats.org/officeDocument/2006/relationships/image" Target="../media/image9.png"/><Relationship Id="rId4" Type="http://schemas.openxmlformats.org/officeDocument/2006/relationships/tags" Target="../tags/tag28.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3.xml"/><Relationship Id="rId7"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13.png"/><Relationship Id="rId5" Type="http://schemas.openxmlformats.org/officeDocument/2006/relationships/tags" Target="../tags/tag35.xml"/><Relationship Id="rId10" Type="http://schemas.openxmlformats.org/officeDocument/2006/relationships/image" Target="../media/image9.png"/><Relationship Id="rId4" Type="http://schemas.openxmlformats.org/officeDocument/2006/relationships/tags" Target="../tags/tag34.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9.xml"/><Relationship Id="rId7"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14.png"/><Relationship Id="rId5" Type="http://schemas.openxmlformats.org/officeDocument/2006/relationships/tags" Target="../tags/tag41.xml"/><Relationship Id="rId10" Type="http://schemas.openxmlformats.org/officeDocument/2006/relationships/image" Target="../media/image9.png"/><Relationship Id="rId4" Type="http://schemas.openxmlformats.org/officeDocument/2006/relationships/tags" Target="../tags/tag40.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5.xml"/><Relationship Id="rId7"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15.png"/><Relationship Id="rId5" Type="http://schemas.openxmlformats.org/officeDocument/2006/relationships/tags" Target="../tags/tag47.xml"/><Relationship Id="rId10" Type="http://schemas.openxmlformats.org/officeDocument/2006/relationships/image" Target="../media/image9.png"/><Relationship Id="rId4" Type="http://schemas.openxmlformats.org/officeDocument/2006/relationships/tags" Target="../tags/tag46.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13.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9.png"/><Relationship Id="rId5" Type="http://schemas.openxmlformats.org/officeDocument/2006/relationships/tags" Target="../tags/tag53.xml"/><Relationship Id="rId10" Type="http://schemas.openxmlformats.org/officeDocument/2006/relationships/image" Target="../media/image1.png"/><Relationship Id="rId4" Type="http://schemas.openxmlformats.org/officeDocument/2006/relationships/tags" Target="../tags/tag52.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58.xml"/><Relationship Id="rId7"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13.png"/><Relationship Id="rId5" Type="http://schemas.openxmlformats.org/officeDocument/2006/relationships/tags" Target="../tags/tag60.xml"/><Relationship Id="rId10" Type="http://schemas.openxmlformats.org/officeDocument/2006/relationships/image" Target="../media/image9.png"/><Relationship Id="rId4" Type="http://schemas.openxmlformats.org/officeDocument/2006/relationships/tags" Target="../tags/tag59.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D441A7-FE26-D466-0749-42770E1D5AB7}"/>
              </a:ext>
            </a:extLst>
          </p:cNvPr>
          <p:cNvSpPr>
            <a:spLocks noGrp="1"/>
          </p:cNvSpPr>
          <p:nvPr>
            <p:ph type="ctrTitle"/>
            <p:custDataLst>
              <p:tags r:id="rId1"/>
            </p:custDataLst>
          </p:nvPr>
        </p:nvSpPr>
        <p:spPr>
          <a:xfrm>
            <a:off x="4702470" y="404405"/>
            <a:ext cx="6813630" cy="1785473"/>
          </a:xfrm>
        </p:spPr>
        <p:txBody>
          <a:bodyPr/>
          <a:lstStyle/>
          <a:p>
            <a:r>
              <a:rPr lang="fr-BE" b="1" dirty="0">
                <a:solidFill>
                  <a:srgbClr val="9B0B38"/>
                </a:solidFill>
                <a:latin typeface="Garamond" panose="02020404030301010803" pitchFamily="18" charset="0"/>
              </a:rPr>
              <a:t>Prise en main de l’outil </a:t>
            </a:r>
            <a:r>
              <a:rPr lang="fr-BE" b="1" dirty="0" err="1">
                <a:solidFill>
                  <a:srgbClr val="9B0B38"/>
                </a:solidFill>
                <a:latin typeface="Garamond" panose="02020404030301010803" pitchFamily="18" charset="0"/>
              </a:rPr>
              <a:t>Wooflash</a:t>
            </a:r>
            <a:endParaRPr lang="fr-BE" b="1" dirty="0">
              <a:solidFill>
                <a:srgbClr val="9B0B38"/>
              </a:solidFill>
              <a:latin typeface="Garamond" panose="02020404030301010803" pitchFamily="18" charset="0"/>
            </a:endParaRPr>
          </a:p>
        </p:txBody>
      </p:sp>
      <p:sp>
        <p:nvSpPr>
          <p:cNvPr id="3" name="Sous-titre 2">
            <a:extLst>
              <a:ext uri="{FF2B5EF4-FFF2-40B4-BE49-F238E27FC236}">
                <a16:creationId xmlns:a16="http://schemas.microsoft.com/office/drawing/2014/main" id="{5A5D3263-1213-91E1-426A-9F0CE56A8FE2}"/>
              </a:ext>
            </a:extLst>
          </p:cNvPr>
          <p:cNvSpPr>
            <a:spLocks noGrp="1"/>
          </p:cNvSpPr>
          <p:nvPr>
            <p:ph type="subTitle" idx="1"/>
            <p:custDataLst>
              <p:tags r:id="rId2"/>
            </p:custDataLst>
          </p:nvPr>
        </p:nvSpPr>
        <p:spPr>
          <a:xfrm>
            <a:off x="320233" y="3504790"/>
            <a:ext cx="3298457" cy="1302806"/>
          </a:xfrm>
        </p:spPr>
        <p:txBody>
          <a:bodyPr>
            <a:noAutofit/>
          </a:bodyPr>
          <a:lstStyle/>
          <a:p>
            <a:r>
              <a:rPr lang="fr-BE" sz="2800" dirty="0">
                <a:solidFill>
                  <a:srgbClr val="9B0B38"/>
                </a:solidFill>
                <a:latin typeface="Garamond" panose="02020404030301010803" pitchFamily="18" charset="0"/>
              </a:rPr>
              <a:t>Les formations du Louvain Learning </a:t>
            </a:r>
            <a:r>
              <a:rPr lang="fr-BE" sz="2800" dirty="0" err="1">
                <a:solidFill>
                  <a:srgbClr val="9B0B38"/>
                </a:solidFill>
                <a:latin typeface="Garamond" panose="02020404030301010803" pitchFamily="18" charset="0"/>
              </a:rPr>
              <a:t>Lab</a:t>
            </a:r>
            <a:endParaRPr lang="fr-BE" sz="2800" dirty="0">
              <a:solidFill>
                <a:srgbClr val="9B0B38"/>
              </a:solidFill>
              <a:latin typeface="Garamond" panose="02020404030301010803" pitchFamily="18" charset="0"/>
            </a:endParaRPr>
          </a:p>
          <a:p>
            <a:r>
              <a:rPr lang="fr-BE" sz="2800" dirty="0">
                <a:solidFill>
                  <a:srgbClr val="9B0B38"/>
                </a:solidFill>
                <a:latin typeface="Garamond" panose="02020404030301010803" pitchFamily="18" charset="0"/>
              </a:rPr>
              <a:t>Mars 2023</a:t>
            </a:r>
          </a:p>
        </p:txBody>
      </p:sp>
      <p:pic>
        <p:nvPicPr>
          <p:cNvPr id="7" name="Image 6">
            <a:extLst>
              <a:ext uri="{FF2B5EF4-FFF2-40B4-BE49-F238E27FC236}">
                <a16:creationId xmlns:a16="http://schemas.microsoft.com/office/drawing/2014/main" id="{A4A1AACB-4A72-89C7-69FC-7C1AF6FD7216}"/>
              </a:ext>
            </a:extLst>
          </p:cNvPr>
          <p:cNvPicPr>
            <a:picLocks noChangeAspect="1"/>
          </p:cNvPicPr>
          <p:nvPr>
            <p:custDataLst>
              <p:tags r:id="rId3"/>
            </p:custDataLst>
          </p:nvPr>
        </p:nvPicPr>
        <p:blipFill rotWithShape="1">
          <a:blip r:embed="rId14">
            <a:extLst>
              <a:ext uri="{28A0092B-C50C-407E-A947-70E740481C1C}">
                <a14:useLocalDpi xmlns:a14="http://schemas.microsoft.com/office/drawing/2010/main" val="0"/>
              </a:ext>
            </a:extLst>
          </a:blip>
          <a:srcRect r="66392"/>
          <a:stretch/>
        </p:blipFill>
        <p:spPr>
          <a:xfrm>
            <a:off x="112512" y="-1254871"/>
            <a:ext cx="3506178" cy="3444749"/>
          </a:xfrm>
          <a:prstGeom prst="rect">
            <a:avLst/>
          </a:prstGeom>
        </p:spPr>
      </p:pic>
      <p:pic>
        <p:nvPicPr>
          <p:cNvPr id="9" name="Image 8">
            <a:extLst>
              <a:ext uri="{FF2B5EF4-FFF2-40B4-BE49-F238E27FC236}">
                <a16:creationId xmlns:a16="http://schemas.microsoft.com/office/drawing/2014/main" id="{F8208F58-8176-2E8E-7CCD-513B15C75838}"/>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5595316" y="6126550"/>
            <a:ext cx="1081941" cy="724980"/>
          </a:xfrm>
          <a:prstGeom prst="rect">
            <a:avLst/>
          </a:prstGeom>
        </p:spPr>
      </p:pic>
      <p:pic>
        <p:nvPicPr>
          <p:cNvPr id="11" name="Image 10" descr="Une image contenant texte, clipart&#10;&#10;Description générée automatiquement">
            <a:extLst>
              <a:ext uri="{FF2B5EF4-FFF2-40B4-BE49-F238E27FC236}">
                <a16:creationId xmlns:a16="http://schemas.microsoft.com/office/drawing/2014/main" id="{08F5B74F-556A-F29D-4136-AB3E07148F35}"/>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0" y="6061008"/>
            <a:ext cx="3424371" cy="790876"/>
          </a:xfrm>
          <a:prstGeom prst="rect">
            <a:avLst/>
          </a:prstGeom>
        </p:spPr>
      </p:pic>
      <p:pic>
        <p:nvPicPr>
          <p:cNvPr id="13" name="Image 12" descr="Une image contenant texte&#10;&#10;Description générée automatiquement">
            <a:extLst>
              <a:ext uri="{FF2B5EF4-FFF2-40B4-BE49-F238E27FC236}">
                <a16:creationId xmlns:a16="http://schemas.microsoft.com/office/drawing/2014/main" id="{62894EF1-19C3-574B-203F-18833F7E029C}"/>
              </a:ext>
            </a:extLst>
          </p:cNvPr>
          <p:cNvPicPr>
            <a:picLocks noChangeAspect="1"/>
          </p:cNvPicPr>
          <p:nvPr>
            <p:custDataLst>
              <p:tags r:id="rId6"/>
            </p:custDataLst>
          </p:nvPr>
        </p:nvPicPr>
        <p:blipFill rotWithShape="1">
          <a:blip r:embed="rId17">
            <a:extLst>
              <a:ext uri="{28A0092B-C50C-407E-A947-70E740481C1C}">
                <a14:useLocalDpi xmlns:a14="http://schemas.microsoft.com/office/drawing/2010/main" val="0"/>
              </a:ext>
            </a:extLst>
          </a:blip>
          <a:srcRect r="9455"/>
          <a:stretch/>
        </p:blipFill>
        <p:spPr>
          <a:xfrm>
            <a:off x="6760428" y="6061008"/>
            <a:ext cx="3212927" cy="790876"/>
          </a:xfrm>
          <a:prstGeom prst="rect">
            <a:avLst/>
          </a:prstGeom>
        </p:spPr>
      </p:pic>
      <p:pic>
        <p:nvPicPr>
          <p:cNvPr id="15" name="Image 14">
            <a:extLst>
              <a:ext uri="{FF2B5EF4-FFF2-40B4-BE49-F238E27FC236}">
                <a16:creationId xmlns:a16="http://schemas.microsoft.com/office/drawing/2014/main" id="{2C260338-B82A-E78E-113C-C3581A96547D}"/>
              </a:ext>
            </a:extLst>
          </p:cNvPr>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3383247" y="6177189"/>
            <a:ext cx="2013530" cy="664845"/>
          </a:xfrm>
          <a:prstGeom prst="rect">
            <a:avLst/>
          </a:prstGeom>
        </p:spPr>
      </p:pic>
      <p:grpSp>
        <p:nvGrpSpPr>
          <p:cNvPr id="4" name="Groupe 3">
            <a:extLst>
              <a:ext uri="{FF2B5EF4-FFF2-40B4-BE49-F238E27FC236}">
                <a16:creationId xmlns:a16="http://schemas.microsoft.com/office/drawing/2014/main" id="{BC974172-F8B4-9712-0DD8-30520409E4A5}"/>
              </a:ext>
            </a:extLst>
          </p:cNvPr>
          <p:cNvGrpSpPr/>
          <p:nvPr>
            <p:custDataLst>
              <p:tags r:id="rId8"/>
            </p:custDataLst>
          </p:nvPr>
        </p:nvGrpSpPr>
        <p:grpSpPr>
          <a:xfrm>
            <a:off x="5132410" y="4395158"/>
            <a:ext cx="5953751" cy="523220"/>
            <a:chOff x="5476249" y="4395158"/>
            <a:chExt cx="5953751" cy="523220"/>
          </a:xfrm>
        </p:grpSpPr>
        <p:pic>
          <p:nvPicPr>
            <p:cNvPr id="8" name="Graphique 7" descr="Enveloppe contour">
              <a:extLst>
                <a:ext uri="{FF2B5EF4-FFF2-40B4-BE49-F238E27FC236}">
                  <a16:creationId xmlns:a16="http://schemas.microsoft.com/office/drawing/2014/main" id="{0732F9D5-13D4-59B1-BC97-AAAD358C9DF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476249" y="4419838"/>
              <a:ext cx="562543" cy="473860"/>
            </a:xfrm>
            <a:prstGeom prst="rect">
              <a:avLst/>
            </a:prstGeom>
          </p:spPr>
        </p:pic>
        <p:sp>
          <p:nvSpPr>
            <p:cNvPr id="10" name="ZoneTexte 9">
              <a:extLst>
                <a:ext uri="{FF2B5EF4-FFF2-40B4-BE49-F238E27FC236}">
                  <a16:creationId xmlns:a16="http://schemas.microsoft.com/office/drawing/2014/main" id="{5E38F3CE-C06F-D3E2-692E-650718BB37E0}"/>
                </a:ext>
              </a:extLst>
            </p:cNvPr>
            <p:cNvSpPr txBox="1"/>
            <p:nvPr/>
          </p:nvSpPr>
          <p:spPr>
            <a:xfrm>
              <a:off x="6038792" y="4395158"/>
              <a:ext cx="5391208" cy="523220"/>
            </a:xfrm>
            <a:prstGeom prst="rect">
              <a:avLst/>
            </a:prstGeom>
            <a:noFill/>
          </p:spPr>
          <p:txBody>
            <a:bodyPr wrap="square" rtlCol="0">
              <a:spAutoFit/>
            </a:bodyPr>
            <a:lstStyle/>
            <a:p>
              <a:r>
                <a:rPr lang="fr-BE" sz="2800" dirty="0">
                  <a:solidFill>
                    <a:srgbClr val="9B0B38"/>
                  </a:solidFill>
                  <a:latin typeface="Garamond" panose="02020404030301010803" pitchFamily="18" charset="0"/>
                </a:rPr>
                <a:t>enseigner-a-distance@uclouvain.be</a:t>
              </a:r>
            </a:p>
          </p:txBody>
        </p:sp>
      </p:grpSp>
      <p:sp>
        <p:nvSpPr>
          <p:cNvPr id="12" name="ZoneTexte 11">
            <a:extLst>
              <a:ext uri="{FF2B5EF4-FFF2-40B4-BE49-F238E27FC236}">
                <a16:creationId xmlns:a16="http://schemas.microsoft.com/office/drawing/2014/main" id="{95B1BDAF-6027-197A-4910-5443039F2405}"/>
              </a:ext>
            </a:extLst>
          </p:cNvPr>
          <p:cNvSpPr txBox="1"/>
          <p:nvPr>
            <p:custDataLst>
              <p:tags r:id="rId9"/>
            </p:custDataLst>
          </p:nvPr>
        </p:nvSpPr>
        <p:spPr>
          <a:xfrm>
            <a:off x="4788570" y="3174178"/>
            <a:ext cx="6641430" cy="523220"/>
          </a:xfrm>
          <a:prstGeom prst="rect">
            <a:avLst/>
          </a:prstGeom>
          <a:noFill/>
        </p:spPr>
        <p:txBody>
          <a:bodyPr wrap="square" rtlCol="0">
            <a:spAutoFit/>
          </a:bodyPr>
          <a:lstStyle/>
          <a:p>
            <a:r>
              <a:rPr lang="fr-BE" sz="2800" dirty="0">
                <a:solidFill>
                  <a:srgbClr val="9B0B38"/>
                </a:solidFill>
                <a:latin typeface="Garamond" panose="02020404030301010803" pitchFamily="18" charset="0"/>
              </a:rPr>
              <a:t>Alizé Van Brussel et Pascal </a:t>
            </a:r>
            <a:r>
              <a:rPr lang="fr-BE" sz="2800" dirty="0" err="1">
                <a:solidFill>
                  <a:srgbClr val="9B0B38"/>
                </a:solidFill>
                <a:latin typeface="Garamond" panose="02020404030301010803" pitchFamily="18" charset="0"/>
              </a:rPr>
              <a:t>Vangrunderbeecke</a:t>
            </a:r>
            <a:endParaRPr lang="fr-BE" sz="2800" dirty="0">
              <a:solidFill>
                <a:srgbClr val="9B0B38"/>
              </a:solidFill>
              <a:latin typeface="Garamond" panose="02020404030301010803" pitchFamily="18" charset="0"/>
            </a:endParaRPr>
          </a:p>
        </p:txBody>
      </p:sp>
      <p:pic>
        <p:nvPicPr>
          <p:cNvPr id="6" name="Image 5" descr="Une image contenant texte, clipart&#10;&#10;Description générée automatiquement">
            <a:extLst>
              <a:ext uri="{FF2B5EF4-FFF2-40B4-BE49-F238E27FC236}">
                <a16:creationId xmlns:a16="http://schemas.microsoft.com/office/drawing/2014/main" id="{FA76EAE7-7D17-6577-F824-3BE232AB3D5D}"/>
              </a:ext>
            </a:extLst>
          </p:cNvPr>
          <p:cNvPicPr>
            <a:picLocks noChangeAspect="1"/>
          </p:cNvPicPr>
          <p:nvPr>
            <p:custDataLst>
              <p:tags r:id="rId10"/>
            </p:custDataLst>
          </p:nvPr>
        </p:nvPicPr>
        <p:blipFill>
          <a:blip r:embed="rId20">
            <a:extLst>
              <a:ext uri="{28A0092B-C50C-407E-A947-70E740481C1C}">
                <a14:useLocalDpi xmlns:a14="http://schemas.microsoft.com/office/drawing/2010/main" val="0"/>
              </a:ext>
            </a:extLst>
          </a:blip>
          <a:stretch>
            <a:fillRect/>
          </a:stretch>
        </p:blipFill>
        <p:spPr>
          <a:xfrm>
            <a:off x="10964589" y="6421696"/>
            <a:ext cx="1227411" cy="429442"/>
          </a:xfrm>
          <a:prstGeom prst="rect">
            <a:avLst/>
          </a:prstGeom>
        </p:spPr>
      </p:pic>
      <p:pic>
        <p:nvPicPr>
          <p:cNvPr id="16" name="Image 15">
            <a:extLst>
              <a:ext uri="{FF2B5EF4-FFF2-40B4-BE49-F238E27FC236}">
                <a16:creationId xmlns:a16="http://schemas.microsoft.com/office/drawing/2014/main" id="{CD56583F-19D9-E490-94BF-588B790F8168}"/>
              </a:ext>
            </a:extLst>
          </p:cNvPr>
          <p:cNvPicPr>
            <a:picLocks noChangeAspect="1"/>
          </p:cNvPicPr>
          <p:nvPr>
            <p:custDataLst>
              <p:tags r:id="rId11"/>
            </p:custDataLst>
          </p:nvPr>
        </p:nvPicPr>
        <p:blipFill>
          <a:blip r:embed="rId21">
            <a:extLst>
              <a:ext uri="{28A0092B-C50C-407E-A947-70E740481C1C}">
                <a14:useLocalDpi xmlns:a14="http://schemas.microsoft.com/office/drawing/2010/main" val="0"/>
              </a:ext>
            </a:extLst>
          </a:blip>
          <a:stretch>
            <a:fillRect/>
          </a:stretch>
        </p:blipFill>
        <p:spPr>
          <a:xfrm>
            <a:off x="10036957" y="6126550"/>
            <a:ext cx="672641" cy="672641"/>
          </a:xfrm>
          <a:prstGeom prst="rect">
            <a:avLst/>
          </a:prstGeom>
        </p:spPr>
      </p:pic>
    </p:spTree>
    <p:extLst>
      <p:ext uri="{BB962C8B-B14F-4D97-AF65-F5344CB8AC3E}">
        <p14:creationId xmlns:p14="http://schemas.microsoft.com/office/powerpoint/2010/main" val="9390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A1AACB-4A72-89C7-69FC-7C1AF6FD7216}"/>
              </a:ext>
            </a:extLst>
          </p:cNvPr>
          <p:cNvPicPr>
            <a:picLocks noChangeAspect="1"/>
          </p:cNvPicPr>
          <p:nvPr>
            <p:custDataLst>
              <p:tags r:id="rId1"/>
            </p:custDataLst>
          </p:nvPr>
        </p:nvPicPr>
        <p:blipFill rotWithShape="1">
          <a:blip r:embed="rId10">
            <a:alphaModFix amt="20000"/>
            <a:extLst>
              <a:ext uri="{28A0092B-C50C-407E-A947-70E740481C1C}">
                <a14:useLocalDpi xmlns:a14="http://schemas.microsoft.com/office/drawing/2010/main" val="0"/>
              </a:ext>
            </a:extLst>
          </a:blip>
          <a:srcRect r="66392"/>
          <a:stretch/>
        </p:blipFill>
        <p:spPr>
          <a:xfrm>
            <a:off x="112512" y="-1254871"/>
            <a:ext cx="3506178" cy="3444749"/>
          </a:xfrm>
          <a:prstGeom prst="rect">
            <a:avLst/>
          </a:prstGeom>
          <a:ln>
            <a:noFill/>
          </a:ln>
        </p:spPr>
      </p:pic>
      <p:sp>
        <p:nvSpPr>
          <p:cNvPr id="17" name="Titre 16">
            <a:extLst>
              <a:ext uri="{FF2B5EF4-FFF2-40B4-BE49-F238E27FC236}">
                <a16:creationId xmlns:a16="http://schemas.microsoft.com/office/drawing/2014/main" id="{6C764CB8-73EF-0D01-5A32-27F7DC09F240}"/>
              </a:ext>
            </a:extLst>
          </p:cNvPr>
          <p:cNvSpPr>
            <a:spLocks noGrp="1"/>
          </p:cNvSpPr>
          <p:nvPr>
            <p:ph type="title"/>
            <p:custDataLst>
              <p:tags r:id="rId2"/>
            </p:custDataLst>
          </p:nvPr>
        </p:nvSpPr>
        <p:spPr>
          <a:xfrm>
            <a:off x="5521876" y="1273520"/>
            <a:ext cx="4954622" cy="916358"/>
          </a:xfrm>
        </p:spPr>
        <p:txBody>
          <a:bodyPr>
            <a:normAutofit/>
          </a:bodyPr>
          <a:lstStyle/>
          <a:p>
            <a:r>
              <a:rPr lang="fr-FR" dirty="0">
                <a:solidFill>
                  <a:srgbClr val="9B0B38"/>
                </a:solidFill>
                <a:latin typeface="Montserrat Medium" panose="00000600000000000000" pitchFamily="2" charset="0"/>
              </a:rPr>
              <a:t>5. Tips and tricks</a:t>
            </a:r>
            <a:endParaRPr lang="fr-BE" dirty="0">
              <a:solidFill>
                <a:srgbClr val="9B0B38"/>
              </a:solidFill>
              <a:latin typeface="Montserrat Medium" panose="00000600000000000000" pitchFamily="2" charset="0"/>
            </a:endParaRPr>
          </a:p>
        </p:txBody>
      </p:sp>
      <p:pic>
        <p:nvPicPr>
          <p:cNvPr id="5" name="Image 4">
            <a:extLst>
              <a:ext uri="{FF2B5EF4-FFF2-40B4-BE49-F238E27FC236}">
                <a16:creationId xmlns:a16="http://schemas.microsoft.com/office/drawing/2014/main" id="{527788DD-D2C1-B973-3F8C-C5F9122DE543}"/>
              </a:ext>
            </a:extLst>
          </p:cNvPr>
          <p:cNvPicPr>
            <a:picLocks noChangeAspect="1"/>
          </p:cNvPicPr>
          <p:nvPr>
            <p:custDataLst>
              <p:tags r:id="rId3"/>
            </p:custDataLst>
          </p:nvPr>
        </p:nvPicPr>
        <p:blipFill rotWithShape="1">
          <a:blip r:embed="rId11">
            <a:alphaModFix amt="70000"/>
            <a:extLst>
              <a:ext uri="{28A0092B-C50C-407E-A947-70E740481C1C}">
                <a14:useLocalDpi xmlns:a14="http://schemas.microsoft.com/office/drawing/2010/main" val="0"/>
              </a:ext>
            </a:extLst>
          </a:blip>
          <a:srcRect l="34747" t="34781" r="34815" b="34985"/>
          <a:stretch/>
        </p:blipFill>
        <p:spPr>
          <a:xfrm>
            <a:off x="892194" y="3906252"/>
            <a:ext cx="1127255" cy="1119689"/>
          </a:xfrm>
          <a:prstGeom prst="rect">
            <a:avLst/>
          </a:prstGeom>
        </p:spPr>
      </p:pic>
      <p:sp>
        <p:nvSpPr>
          <p:cNvPr id="4" name="ZoneTexte 3">
            <a:extLst>
              <a:ext uri="{FF2B5EF4-FFF2-40B4-BE49-F238E27FC236}">
                <a16:creationId xmlns:a16="http://schemas.microsoft.com/office/drawing/2014/main" id="{BE836EC3-58FF-1674-48D9-C0EA5B9A2B36}"/>
              </a:ext>
            </a:extLst>
          </p:cNvPr>
          <p:cNvSpPr txBox="1"/>
          <p:nvPr>
            <p:custDataLst>
              <p:tags r:id="rId4"/>
            </p:custDataLst>
          </p:nvPr>
        </p:nvSpPr>
        <p:spPr>
          <a:xfrm>
            <a:off x="401053" y="5181600"/>
            <a:ext cx="2109536" cy="769441"/>
          </a:xfrm>
          <a:prstGeom prst="rect">
            <a:avLst/>
          </a:prstGeom>
          <a:noFill/>
        </p:spPr>
        <p:txBody>
          <a:bodyPr wrap="square" rtlCol="0">
            <a:spAutoFit/>
          </a:bodyPr>
          <a:lstStyle/>
          <a:p>
            <a:pPr algn="ctr"/>
            <a:r>
              <a:rPr lang="fr-BE" sz="2200" dirty="0" err="1">
                <a:solidFill>
                  <a:srgbClr val="9B0B38"/>
                </a:solidFill>
                <a:latin typeface="Montserrat" panose="00000500000000000000" pitchFamily="2" charset="0"/>
              </a:rPr>
              <a:t>Step</a:t>
            </a:r>
            <a:r>
              <a:rPr lang="fr-BE" sz="2200" dirty="0">
                <a:solidFill>
                  <a:srgbClr val="9B0B38"/>
                </a:solidFill>
                <a:latin typeface="Montserrat" panose="00000500000000000000" pitchFamily="2" charset="0"/>
              </a:rPr>
              <a:t> 5</a:t>
            </a:r>
          </a:p>
          <a:p>
            <a:pPr algn="ctr"/>
            <a:r>
              <a:rPr lang="fr-BE" sz="2200" dirty="0">
                <a:solidFill>
                  <a:srgbClr val="9B0B38"/>
                </a:solidFill>
                <a:latin typeface="Montserrat" panose="00000500000000000000" pitchFamily="2" charset="0"/>
              </a:rPr>
              <a:t>Planifier</a:t>
            </a:r>
          </a:p>
        </p:txBody>
      </p:sp>
      <p:pic>
        <p:nvPicPr>
          <p:cNvPr id="11" name="Image 10">
            <a:extLst>
              <a:ext uri="{FF2B5EF4-FFF2-40B4-BE49-F238E27FC236}">
                <a16:creationId xmlns:a16="http://schemas.microsoft.com/office/drawing/2014/main" id="{D5CFCCE4-C1C3-399C-8F8D-3D7F8A772985}"/>
              </a:ext>
            </a:extLst>
          </p:cNvPr>
          <p:cNvPicPr>
            <a:picLocks noChangeAspect="1"/>
          </p:cNvPicPr>
          <p:nvPr>
            <p:custDataLst>
              <p:tags r:id="rId5"/>
            </p:custDataLst>
          </p:nvPr>
        </p:nvPicPr>
        <p:blipFill rotWithShape="1">
          <a:blip r:embed="rId12">
            <a:extLst>
              <a:ext uri="{28A0092B-C50C-407E-A947-70E740481C1C}">
                <a14:useLocalDpi xmlns:a14="http://schemas.microsoft.com/office/drawing/2010/main" val="0"/>
              </a:ext>
            </a:extLst>
          </a:blip>
          <a:srcRect l="31267" t="28232" r="27707" b="29304"/>
          <a:stretch/>
        </p:blipFill>
        <p:spPr>
          <a:xfrm>
            <a:off x="6835151" y="2851126"/>
            <a:ext cx="2289317" cy="2369576"/>
          </a:xfrm>
          <a:prstGeom prst="rect">
            <a:avLst/>
          </a:prstGeom>
        </p:spPr>
      </p:pic>
      <p:sp>
        <p:nvSpPr>
          <p:cNvPr id="2" name="ZoneTexte 1">
            <a:extLst>
              <a:ext uri="{FF2B5EF4-FFF2-40B4-BE49-F238E27FC236}">
                <a16:creationId xmlns:a16="http://schemas.microsoft.com/office/drawing/2014/main" id="{46D79B71-5245-8DAD-49D4-4A7E542E4A55}"/>
              </a:ext>
            </a:extLst>
          </p:cNvPr>
          <p:cNvSpPr txBox="1"/>
          <p:nvPr>
            <p:custDataLst>
              <p:tags r:id="rId6"/>
            </p:custDataLst>
          </p:nvPr>
        </p:nvSpPr>
        <p:spPr>
          <a:xfrm>
            <a:off x="4377217" y="3435750"/>
            <a:ext cx="2289318" cy="1200329"/>
          </a:xfrm>
          <a:prstGeom prst="rect">
            <a:avLst/>
          </a:prstGeom>
          <a:noFill/>
        </p:spPr>
        <p:txBody>
          <a:bodyPr wrap="square" rtlCol="0">
            <a:spAutoFit/>
          </a:bodyPr>
          <a:lstStyle/>
          <a:p>
            <a:pPr algn="ctr"/>
            <a:r>
              <a:rPr lang="fr-BE" sz="2400" dirty="0">
                <a:solidFill>
                  <a:srgbClr val="9B0B38"/>
                </a:solidFill>
                <a:latin typeface="Montserrat" panose="00000500000000000000" pitchFamily="2" charset="0"/>
              </a:rPr>
              <a:t>Planifier les révisions des étudiant.es</a:t>
            </a:r>
          </a:p>
        </p:txBody>
      </p:sp>
      <p:sp>
        <p:nvSpPr>
          <p:cNvPr id="3" name="ZoneTexte 2">
            <a:extLst>
              <a:ext uri="{FF2B5EF4-FFF2-40B4-BE49-F238E27FC236}">
                <a16:creationId xmlns:a16="http://schemas.microsoft.com/office/drawing/2014/main" id="{4F422827-DCF4-0214-4E9F-25F70F96D534}"/>
              </a:ext>
            </a:extLst>
          </p:cNvPr>
          <p:cNvSpPr txBox="1"/>
          <p:nvPr>
            <p:custDataLst>
              <p:tags r:id="rId7"/>
            </p:custDataLst>
          </p:nvPr>
        </p:nvSpPr>
        <p:spPr>
          <a:xfrm>
            <a:off x="9293084" y="3435750"/>
            <a:ext cx="2289316" cy="1200329"/>
          </a:xfrm>
          <a:prstGeom prst="rect">
            <a:avLst/>
          </a:prstGeom>
          <a:noFill/>
        </p:spPr>
        <p:txBody>
          <a:bodyPr wrap="square" rtlCol="0">
            <a:spAutoFit/>
          </a:bodyPr>
          <a:lstStyle/>
          <a:p>
            <a:pPr algn="ctr"/>
            <a:r>
              <a:rPr lang="fr-BE" sz="2400" dirty="0">
                <a:solidFill>
                  <a:srgbClr val="9B0B38"/>
                </a:solidFill>
                <a:latin typeface="Montserrat" panose="00000500000000000000" pitchFamily="2" charset="0"/>
              </a:rPr>
              <a:t>Organiser le cours avec des chapitres</a:t>
            </a:r>
          </a:p>
        </p:txBody>
      </p:sp>
    </p:spTree>
    <p:extLst>
      <p:ext uri="{BB962C8B-B14F-4D97-AF65-F5344CB8AC3E}">
        <p14:creationId xmlns:p14="http://schemas.microsoft.com/office/powerpoint/2010/main" val="144742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D441A7-FE26-D466-0749-42770E1D5AB7}"/>
              </a:ext>
            </a:extLst>
          </p:cNvPr>
          <p:cNvSpPr>
            <a:spLocks noGrp="1"/>
          </p:cNvSpPr>
          <p:nvPr>
            <p:ph type="ctrTitle"/>
            <p:custDataLst>
              <p:tags r:id="rId1"/>
            </p:custDataLst>
          </p:nvPr>
        </p:nvSpPr>
        <p:spPr>
          <a:xfrm>
            <a:off x="1690688" y="3033562"/>
            <a:ext cx="8810624" cy="790876"/>
          </a:xfrm>
        </p:spPr>
        <p:txBody>
          <a:bodyPr>
            <a:normAutofit/>
          </a:bodyPr>
          <a:lstStyle/>
          <a:p>
            <a:r>
              <a:rPr lang="fr-BE" sz="5000" dirty="0">
                <a:solidFill>
                  <a:srgbClr val="9B0B38"/>
                </a:solidFill>
                <a:latin typeface="Montserrat SemiBold" panose="00000700000000000000" pitchFamily="2" charset="0"/>
              </a:rPr>
              <a:t>À la place de l’</a:t>
            </a:r>
            <a:r>
              <a:rPr lang="fr-BE" sz="5000" dirty="0" err="1">
                <a:solidFill>
                  <a:srgbClr val="9B0B38"/>
                </a:solidFill>
                <a:latin typeface="Montserrat SemiBold" panose="00000700000000000000" pitchFamily="2" charset="0"/>
              </a:rPr>
              <a:t>étudiant.e</a:t>
            </a:r>
            <a:r>
              <a:rPr lang="fr-BE" sz="5000" dirty="0">
                <a:solidFill>
                  <a:srgbClr val="9B0B38"/>
                </a:solidFill>
                <a:latin typeface="Montserrat SemiBold" panose="00000700000000000000" pitchFamily="2" charset="0"/>
              </a:rPr>
              <a:t>…</a:t>
            </a:r>
          </a:p>
        </p:txBody>
      </p:sp>
      <p:pic>
        <p:nvPicPr>
          <p:cNvPr id="7" name="Image 6">
            <a:extLst>
              <a:ext uri="{FF2B5EF4-FFF2-40B4-BE49-F238E27FC236}">
                <a16:creationId xmlns:a16="http://schemas.microsoft.com/office/drawing/2014/main" id="{A4A1AACB-4A72-89C7-69FC-7C1AF6FD7216}"/>
              </a:ext>
            </a:extLst>
          </p:cNvPr>
          <p:cNvPicPr>
            <a:picLocks noChangeAspect="1"/>
          </p:cNvPicPr>
          <p:nvPr>
            <p:custDataLst>
              <p:tags r:id="rId2"/>
            </p:custDataLst>
          </p:nvPr>
        </p:nvPicPr>
        <p:blipFill rotWithShape="1">
          <a:blip r:embed="rId9">
            <a:extLst>
              <a:ext uri="{28A0092B-C50C-407E-A947-70E740481C1C}">
                <a14:useLocalDpi xmlns:a14="http://schemas.microsoft.com/office/drawing/2010/main" val="0"/>
              </a:ext>
            </a:extLst>
          </a:blip>
          <a:srcRect r="66392"/>
          <a:stretch/>
        </p:blipFill>
        <p:spPr>
          <a:xfrm>
            <a:off x="112512" y="-1254871"/>
            <a:ext cx="3506178" cy="3444749"/>
          </a:xfrm>
          <a:prstGeom prst="rect">
            <a:avLst/>
          </a:prstGeom>
        </p:spPr>
      </p:pic>
      <p:pic>
        <p:nvPicPr>
          <p:cNvPr id="3" name="Image 2">
            <a:extLst>
              <a:ext uri="{FF2B5EF4-FFF2-40B4-BE49-F238E27FC236}">
                <a16:creationId xmlns:a16="http://schemas.microsoft.com/office/drawing/2014/main" id="{E6EC1C6D-88EE-68B3-503E-592B86BC7D7A}"/>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5595316" y="6126550"/>
            <a:ext cx="1081941" cy="724980"/>
          </a:xfrm>
          <a:prstGeom prst="rect">
            <a:avLst/>
          </a:prstGeom>
        </p:spPr>
      </p:pic>
      <p:pic>
        <p:nvPicPr>
          <p:cNvPr id="4" name="Image 3" descr="Une image contenant texte, clipart&#10;&#10;Description générée automatiquement">
            <a:extLst>
              <a:ext uri="{FF2B5EF4-FFF2-40B4-BE49-F238E27FC236}">
                <a16:creationId xmlns:a16="http://schemas.microsoft.com/office/drawing/2014/main" id="{E4777C4B-1629-719E-E9C7-A4AB3E6DBDD4}"/>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0" y="6061008"/>
            <a:ext cx="3424371" cy="790876"/>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6C6A45E0-2F6F-8187-CD6C-4BBDE75FBEF2}"/>
              </a:ext>
            </a:extLst>
          </p:cNvPr>
          <p:cNvPicPr>
            <a:picLocks noChangeAspect="1"/>
          </p:cNvPicPr>
          <p:nvPr>
            <p:custDataLst>
              <p:tags r:id="rId5"/>
            </p:custDataLst>
          </p:nvPr>
        </p:nvPicPr>
        <p:blipFill rotWithShape="1">
          <a:blip r:embed="rId12">
            <a:extLst>
              <a:ext uri="{28A0092B-C50C-407E-A947-70E740481C1C}">
                <a14:useLocalDpi xmlns:a14="http://schemas.microsoft.com/office/drawing/2010/main" val="0"/>
              </a:ext>
            </a:extLst>
          </a:blip>
          <a:srcRect r="9455"/>
          <a:stretch/>
        </p:blipFill>
        <p:spPr>
          <a:xfrm>
            <a:off x="6760428" y="6061008"/>
            <a:ext cx="3212927" cy="790876"/>
          </a:xfrm>
          <a:prstGeom prst="rect">
            <a:avLst/>
          </a:prstGeom>
        </p:spPr>
      </p:pic>
      <p:pic>
        <p:nvPicPr>
          <p:cNvPr id="6" name="Image 5">
            <a:extLst>
              <a:ext uri="{FF2B5EF4-FFF2-40B4-BE49-F238E27FC236}">
                <a16:creationId xmlns:a16="http://schemas.microsoft.com/office/drawing/2014/main" id="{572B3B05-4884-AE79-E683-6A73510E61F7}"/>
              </a:ext>
            </a:extLst>
          </p:cNvPr>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3383247" y="6177189"/>
            <a:ext cx="2013530" cy="664845"/>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id="{D2739E1D-B87E-D87F-37B1-749219560EF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64589" y="6421696"/>
            <a:ext cx="1227411" cy="429442"/>
          </a:xfrm>
          <a:prstGeom prst="rect">
            <a:avLst/>
          </a:prstGeom>
        </p:spPr>
      </p:pic>
      <p:pic>
        <p:nvPicPr>
          <p:cNvPr id="10" name="Image 9">
            <a:extLst>
              <a:ext uri="{FF2B5EF4-FFF2-40B4-BE49-F238E27FC236}">
                <a16:creationId xmlns:a16="http://schemas.microsoft.com/office/drawing/2014/main" id="{6606D1C4-2BE7-F359-6934-C05817950DE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36957" y="6126550"/>
            <a:ext cx="672641" cy="672641"/>
          </a:xfrm>
          <a:prstGeom prst="rect">
            <a:avLst/>
          </a:prstGeom>
        </p:spPr>
      </p:pic>
    </p:spTree>
    <p:extLst>
      <p:ext uri="{BB962C8B-B14F-4D97-AF65-F5344CB8AC3E}">
        <p14:creationId xmlns:p14="http://schemas.microsoft.com/office/powerpoint/2010/main" val="28367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D441A7-FE26-D466-0749-42770E1D5AB7}"/>
              </a:ext>
            </a:extLst>
          </p:cNvPr>
          <p:cNvSpPr>
            <a:spLocks noGrp="1"/>
          </p:cNvSpPr>
          <p:nvPr>
            <p:ph type="ctrTitle"/>
            <p:custDataLst>
              <p:tags r:id="rId1"/>
            </p:custDataLst>
          </p:nvPr>
        </p:nvSpPr>
        <p:spPr>
          <a:xfrm>
            <a:off x="2386264" y="2536263"/>
            <a:ext cx="7419471" cy="1785473"/>
          </a:xfrm>
        </p:spPr>
        <p:txBody>
          <a:bodyPr>
            <a:normAutofit/>
          </a:bodyPr>
          <a:lstStyle/>
          <a:p>
            <a:r>
              <a:rPr lang="fr-BE" sz="5000" dirty="0">
                <a:solidFill>
                  <a:srgbClr val="9B0B38"/>
                </a:solidFill>
                <a:latin typeface="Montserrat SemiBold" panose="00000700000000000000" pitchFamily="2" charset="0"/>
              </a:rPr>
              <a:t>Temps de questions-réponses</a:t>
            </a:r>
          </a:p>
        </p:txBody>
      </p:sp>
      <p:pic>
        <p:nvPicPr>
          <p:cNvPr id="7" name="Image 6">
            <a:extLst>
              <a:ext uri="{FF2B5EF4-FFF2-40B4-BE49-F238E27FC236}">
                <a16:creationId xmlns:a16="http://schemas.microsoft.com/office/drawing/2014/main" id="{A4A1AACB-4A72-89C7-69FC-7C1AF6FD7216}"/>
              </a:ext>
            </a:extLst>
          </p:cNvPr>
          <p:cNvPicPr>
            <a:picLocks noChangeAspect="1"/>
          </p:cNvPicPr>
          <p:nvPr>
            <p:custDataLst>
              <p:tags r:id="rId2"/>
            </p:custDataLst>
          </p:nvPr>
        </p:nvPicPr>
        <p:blipFill rotWithShape="1">
          <a:blip r:embed="rId9">
            <a:extLst>
              <a:ext uri="{28A0092B-C50C-407E-A947-70E740481C1C}">
                <a14:useLocalDpi xmlns:a14="http://schemas.microsoft.com/office/drawing/2010/main" val="0"/>
              </a:ext>
            </a:extLst>
          </a:blip>
          <a:srcRect r="66392"/>
          <a:stretch/>
        </p:blipFill>
        <p:spPr>
          <a:xfrm>
            <a:off x="112512" y="-1254871"/>
            <a:ext cx="3506178" cy="3444749"/>
          </a:xfrm>
          <a:prstGeom prst="rect">
            <a:avLst/>
          </a:prstGeom>
        </p:spPr>
      </p:pic>
      <p:pic>
        <p:nvPicPr>
          <p:cNvPr id="3" name="Image 2">
            <a:extLst>
              <a:ext uri="{FF2B5EF4-FFF2-40B4-BE49-F238E27FC236}">
                <a16:creationId xmlns:a16="http://schemas.microsoft.com/office/drawing/2014/main" id="{A7BD05D9-E5EA-080A-ABCD-9D0481997A87}"/>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5595316" y="6126550"/>
            <a:ext cx="1081941" cy="724980"/>
          </a:xfrm>
          <a:prstGeom prst="rect">
            <a:avLst/>
          </a:prstGeom>
        </p:spPr>
      </p:pic>
      <p:pic>
        <p:nvPicPr>
          <p:cNvPr id="4" name="Image 3" descr="Une image contenant texte, clipart&#10;&#10;Description générée automatiquement">
            <a:extLst>
              <a:ext uri="{FF2B5EF4-FFF2-40B4-BE49-F238E27FC236}">
                <a16:creationId xmlns:a16="http://schemas.microsoft.com/office/drawing/2014/main" id="{22185E9D-EE3A-FDA0-60DC-A694C47A7441}"/>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0" y="6061008"/>
            <a:ext cx="3424371" cy="790876"/>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370294FB-5056-6319-E060-583C09056AFD}"/>
              </a:ext>
            </a:extLst>
          </p:cNvPr>
          <p:cNvPicPr>
            <a:picLocks noChangeAspect="1"/>
          </p:cNvPicPr>
          <p:nvPr>
            <p:custDataLst>
              <p:tags r:id="rId5"/>
            </p:custDataLst>
          </p:nvPr>
        </p:nvPicPr>
        <p:blipFill rotWithShape="1">
          <a:blip r:embed="rId12">
            <a:extLst>
              <a:ext uri="{28A0092B-C50C-407E-A947-70E740481C1C}">
                <a14:useLocalDpi xmlns:a14="http://schemas.microsoft.com/office/drawing/2010/main" val="0"/>
              </a:ext>
            </a:extLst>
          </a:blip>
          <a:srcRect r="9455"/>
          <a:stretch/>
        </p:blipFill>
        <p:spPr>
          <a:xfrm>
            <a:off x="6760428" y="6061008"/>
            <a:ext cx="3212927" cy="790876"/>
          </a:xfrm>
          <a:prstGeom prst="rect">
            <a:avLst/>
          </a:prstGeom>
        </p:spPr>
      </p:pic>
      <p:pic>
        <p:nvPicPr>
          <p:cNvPr id="6" name="Image 5">
            <a:extLst>
              <a:ext uri="{FF2B5EF4-FFF2-40B4-BE49-F238E27FC236}">
                <a16:creationId xmlns:a16="http://schemas.microsoft.com/office/drawing/2014/main" id="{1066137C-EE8E-8EBC-CB28-0CD9CADCCF9B}"/>
              </a:ext>
            </a:extLst>
          </p:cNvPr>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3383247" y="6177189"/>
            <a:ext cx="2013530" cy="664845"/>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id="{7C44B7EA-AB55-1F8E-2871-1AE50D62F4C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64589" y="6421696"/>
            <a:ext cx="1227411" cy="429442"/>
          </a:xfrm>
          <a:prstGeom prst="rect">
            <a:avLst/>
          </a:prstGeom>
        </p:spPr>
      </p:pic>
      <p:pic>
        <p:nvPicPr>
          <p:cNvPr id="10" name="Image 9">
            <a:extLst>
              <a:ext uri="{FF2B5EF4-FFF2-40B4-BE49-F238E27FC236}">
                <a16:creationId xmlns:a16="http://schemas.microsoft.com/office/drawing/2014/main" id="{5D06BCD3-5ABD-B0DE-0F94-BB2F852168D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36957" y="6126550"/>
            <a:ext cx="672641" cy="672641"/>
          </a:xfrm>
          <a:prstGeom prst="rect">
            <a:avLst/>
          </a:prstGeom>
        </p:spPr>
      </p:pic>
    </p:spTree>
    <p:extLst>
      <p:ext uri="{BB962C8B-B14F-4D97-AF65-F5344CB8AC3E}">
        <p14:creationId xmlns:p14="http://schemas.microsoft.com/office/powerpoint/2010/main" val="52182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A1AACB-4A72-89C7-69FC-7C1AF6FD7216}"/>
              </a:ext>
            </a:extLst>
          </p:cNvPr>
          <p:cNvPicPr>
            <a:picLocks noChangeAspect="1"/>
          </p:cNvPicPr>
          <p:nvPr>
            <p:custDataLst>
              <p:tags r:id="rId1"/>
            </p:custDataLst>
          </p:nvPr>
        </p:nvPicPr>
        <p:blipFill rotWithShape="1">
          <a:blip r:embed="rId11">
            <a:alphaModFix amt="20000"/>
            <a:extLst>
              <a:ext uri="{28A0092B-C50C-407E-A947-70E740481C1C}">
                <a14:useLocalDpi xmlns:a14="http://schemas.microsoft.com/office/drawing/2010/main" val="0"/>
              </a:ext>
            </a:extLst>
          </a:blip>
          <a:srcRect r="66392"/>
          <a:stretch/>
        </p:blipFill>
        <p:spPr>
          <a:xfrm>
            <a:off x="112512" y="-1254871"/>
            <a:ext cx="3506178" cy="3444749"/>
          </a:xfrm>
          <a:prstGeom prst="rect">
            <a:avLst/>
          </a:prstGeom>
          <a:ln>
            <a:noFill/>
          </a:ln>
        </p:spPr>
      </p:pic>
      <p:sp>
        <p:nvSpPr>
          <p:cNvPr id="17" name="Titre 16">
            <a:extLst>
              <a:ext uri="{FF2B5EF4-FFF2-40B4-BE49-F238E27FC236}">
                <a16:creationId xmlns:a16="http://schemas.microsoft.com/office/drawing/2014/main" id="{6C764CB8-73EF-0D01-5A32-27F7DC09F240}"/>
              </a:ext>
            </a:extLst>
          </p:cNvPr>
          <p:cNvSpPr>
            <a:spLocks noGrp="1"/>
          </p:cNvSpPr>
          <p:nvPr>
            <p:ph type="title"/>
            <p:custDataLst>
              <p:tags r:id="rId2"/>
            </p:custDataLst>
          </p:nvPr>
        </p:nvSpPr>
        <p:spPr>
          <a:xfrm>
            <a:off x="6017537" y="341061"/>
            <a:ext cx="4153158" cy="1325563"/>
          </a:xfrm>
        </p:spPr>
        <p:txBody>
          <a:bodyPr>
            <a:normAutofit/>
          </a:bodyPr>
          <a:lstStyle/>
          <a:p>
            <a:r>
              <a:rPr lang="fr-BE" dirty="0">
                <a:solidFill>
                  <a:srgbClr val="9B0B38"/>
                </a:solidFill>
                <a:latin typeface="Montserrat Medium" panose="00000600000000000000" pitchFamily="2" charset="0"/>
              </a:rPr>
              <a:t>1. </a:t>
            </a:r>
            <a:r>
              <a:rPr lang="fr-BE" dirty="0" err="1">
                <a:solidFill>
                  <a:srgbClr val="9B0B38"/>
                </a:solidFill>
                <a:latin typeface="Montserrat Medium" panose="00000600000000000000" pitchFamily="2" charset="0"/>
              </a:rPr>
              <a:t>Wooflash</a:t>
            </a:r>
            <a:r>
              <a:rPr lang="fr-BE" dirty="0">
                <a:solidFill>
                  <a:srgbClr val="9B0B38"/>
                </a:solidFill>
                <a:latin typeface="Montserrat Medium" panose="00000600000000000000" pitchFamily="2" charset="0"/>
              </a:rPr>
              <a:t> ?</a:t>
            </a:r>
          </a:p>
        </p:txBody>
      </p:sp>
      <p:pic>
        <p:nvPicPr>
          <p:cNvPr id="5" name="Image 4">
            <a:extLst>
              <a:ext uri="{FF2B5EF4-FFF2-40B4-BE49-F238E27FC236}">
                <a16:creationId xmlns:a16="http://schemas.microsoft.com/office/drawing/2014/main" id="{527788DD-D2C1-B973-3F8C-C5F9122DE543}"/>
              </a:ext>
            </a:extLst>
          </p:cNvPr>
          <p:cNvPicPr>
            <a:picLocks noChangeAspect="1"/>
          </p:cNvPicPr>
          <p:nvPr>
            <p:custDataLst>
              <p:tags r:id="rId3"/>
            </p:custDataLst>
          </p:nvPr>
        </p:nvPicPr>
        <p:blipFill rotWithShape="1">
          <a:blip r:embed="rId12">
            <a:alphaModFix amt="70000"/>
            <a:extLst>
              <a:ext uri="{28A0092B-C50C-407E-A947-70E740481C1C}">
                <a14:useLocalDpi xmlns:a14="http://schemas.microsoft.com/office/drawing/2010/main" val="0"/>
              </a:ext>
            </a:extLst>
          </a:blip>
          <a:srcRect l="34747" t="34781" r="34815" b="34985"/>
          <a:stretch/>
        </p:blipFill>
        <p:spPr>
          <a:xfrm>
            <a:off x="824015" y="3906252"/>
            <a:ext cx="1127255" cy="1119689"/>
          </a:xfrm>
          <a:prstGeom prst="rect">
            <a:avLst/>
          </a:prstGeom>
        </p:spPr>
      </p:pic>
      <p:sp>
        <p:nvSpPr>
          <p:cNvPr id="9" name="ZoneTexte 8">
            <a:extLst>
              <a:ext uri="{FF2B5EF4-FFF2-40B4-BE49-F238E27FC236}">
                <a16:creationId xmlns:a16="http://schemas.microsoft.com/office/drawing/2014/main" id="{CC66F4AA-1611-8A05-3BEF-5AB172FEA3E1}"/>
              </a:ext>
            </a:extLst>
          </p:cNvPr>
          <p:cNvSpPr txBox="1"/>
          <p:nvPr>
            <p:custDataLst>
              <p:tags r:id="rId4"/>
            </p:custDataLst>
          </p:nvPr>
        </p:nvSpPr>
        <p:spPr>
          <a:xfrm>
            <a:off x="401053" y="5181600"/>
            <a:ext cx="1973179" cy="769441"/>
          </a:xfrm>
          <a:prstGeom prst="rect">
            <a:avLst/>
          </a:prstGeom>
          <a:noFill/>
        </p:spPr>
        <p:txBody>
          <a:bodyPr wrap="square" rtlCol="0">
            <a:spAutoFit/>
          </a:bodyPr>
          <a:lstStyle/>
          <a:p>
            <a:pPr algn="ctr"/>
            <a:r>
              <a:rPr lang="fr-BE" sz="2200" dirty="0" err="1">
                <a:solidFill>
                  <a:srgbClr val="9B0B38"/>
                </a:solidFill>
                <a:latin typeface="Montserrat" panose="00000500000000000000" pitchFamily="2" charset="0"/>
              </a:rPr>
              <a:t>Step</a:t>
            </a:r>
            <a:r>
              <a:rPr lang="fr-BE" sz="2200" dirty="0">
                <a:solidFill>
                  <a:srgbClr val="9B0B38"/>
                </a:solidFill>
                <a:latin typeface="Montserrat" panose="00000500000000000000" pitchFamily="2" charset="0"/>
              </a:rPr>
              <a:t> 0</a:t>
            </a:r>
          </a:p>
          <a:p>
            <a:pPr algn="ctr"/>
            <a:r>
              <a:rPr lang="fr-BE" sz="2200" dirty="0">
                <a:solidFill>
                  <a:srgbClr val="9B0B38"/>
                </a:solidFill>
                <a:latin typeface="Montserrat" panose="00000500000000000000" pitchFamily="2" charset="0"/>
              </a:rPr>
              <a:t>Introduction</a:t>
            </a:r>
          </a:p>
        </p:txBody>
      </p:sp>
      <p:pic>
        <p:nvPicPr>
          <p:cNvPr id="13" name="Espace réservé du contenu 12">
            <a:extLst>
              <a:ext uri="{FF2B5EF4-FFF2-40B4-BE49-F238E27FC236}">
                <a16:creationId xmlns:a16="http://schemas.microsoft.com/office/drawing/2014/main" id="{916C410E-0214-6E93-AAD6-8E8D01DE9A6A}"/>
              </a:ext>
            </a:extLst>
          </p:cNvPr>
          <p:cNvPicPr>
            <a:picLocks noGrp="1" noChangeAspect="1"/>
          </p:cNvPicPr>
          <p:nvPr>
            <p:ph idx="1"/>
            <p:custDataLst>
              <p:tags r:id="rId5"/>
            </p:custDataLst>
          </p:nvPr>
        </p:nvPicPr>
        <p:blipFill rotWithShape="1">
          <a:blip r:embed="rId13">
            <a:extLst>
              <a:ext uri="{28A0092B-C50C-407E-A947-70E740481C1C}">
                <a14:useLocalDpi xmlns:a14="http://schemas.microsoft.com/office/drawing/2010/main" val="0"/>
              </a:ext>
            </a:extLst>
          </a:blip>
          <a:srcRect l="29060" t="20430" r="28688" b="38226"/>
          <a:stretch/>
        </p:blipFill>
        <p:spPr>
          <a:xfrm>
            <a:off x="8706633" y="2831048"/>
            <a:ext cx="2018078" cy="1974714"/>
          </a:xfrm>
        </p:spPr>
      </p:pic>
      <p:pic>
        <p:nvPicPr>
          <p:cNvPr id="15" name="Image 14">
            <a:extLst>
              <a:ext uri="{FF2B5EF4-FFF2-40B4-BE49-F238E27FC236}">
                <a16:creationId xmlns:a16="http://schemas.microsoft.com/office/drawing/2014/main" id="{5FA9AFC9-5199-14FF-522A-82D45B152EE1}"/>
              </a:ext>
            </a:extLst>
          </p:cNvPr>
          <p:cNvPicPr>
            <a:picLocks noChangeAspect="1"/>
          </p:cNvPicPr>
          <p:nvPr>
            <p:custDataLst>
              <p:tags r:id="rId6"/>
            </p:custDataLst>
          </p:nvPr>
        </p:nvPicPr>
        <p:blipFill rotWithShape="1">
          <a:blip r:embed="rId14">
            <a:extLst>
              <a:ext uri="{28A0092B-C50C-407E-A947-70E740481C1C}">
                <a14:useLocalDpi xmlns:a14="http://schemas.microsoft.com/office/drawing/2010/main" val="0"/>
              </a:ext>
            </a:extLst>
          </a:blip>
          <a:srcRect l="37113" t="28975" r="36127" b="29556"/>
          <a:stretch/>
        </p:blipFill>
        <p:spPr>
          <a:xfrm>
            <a:off x="4883074" y="2831048"/>
            <a:ext cx="1274323" cy="1974715"/>
          </a:xfrm>
          <a:prstGeom prst="rect">
            <a:avLst/>
          </a:prstGeom>
        </p:spPr>
      </p:pic>
      <p:sp>
        <p:nvSpPr>
          <p:cNvPr id="16" name="ZoneTexte 15">
            <a:extLst>
              <a:ext uri="{FF2B5EF4-FFF2-40B4-BE49-F238E27FC236}">
                <a16:creationId xmlns:a16="http://schemas.microsoft.com/office/drawing/2014/main" id="{2582A269-8EE7-B17D-F10F-102290D10352}"/>
              </a:ext>
            </a:extLst>
          </p:cNvPr>
          <p:cNvSpPr txBox="1"/>
          <p:nvPr>
            <p:custDataLst>
              <p:tags r:id="rId7"/>
            </p:custDataLst>
          </p:nvPr>
        </p:nvSpPr>
        <p:spPr>
          <a:xfrm>
            <a:off x="3758216" y="5130215"/>
            <a:ext cx="3524038" cy="369332"/>
          </a:xfrm>
          <a:prstGeom prst="rect">
            <a:avLst/>
          </a:prstGeom>
          <a:noFill/>
        </p:spPr>
        <p:txBody>
          <a:bodyPr wrap="square" rtlCol="0">
            <a:spAutoFit/>
          </a:bodyPr>
          <a:lstStyle/>
          <a:p>
            <a:r>
              <a:rPr lang="fr-BE" dirty="0">
                <a:solidFill>
                  <a:srgbClr val="9B0B38"/>
                </a:solidFill>
                <a:latin typeface="Montserrat" panose="00000500000000000000" pitchFamily="2" charset="0"/>
              </a:rPr>
              <a:t>Utilisez-vous déjà </a:t>
            </a:r>
            <a:r>
              <a:rPr lang="fr-BE" dirty="0" err="1">
                <a:solidFill>
                  <a:srgbClr val="9B0B38"/>
                </a:solidFill>
                <a:latin typeface="Montserrat" panose="00000500000000000000" pitchFamily="2" charset="0"/>
              </a:rPr>
              <a:t>Wooflash</a:t>
            </a:r>
            <a:r>
              <a:rPr lang="fr-BE" dirty="0">
                <a:solidFill>
                  <a:srgbClr val="9B0B38"/>
                </a:solidFill>
                <a:latin typeface="Montserrat" panose="00000500000000000000" pitchFamily="2" charset="0"/>
              </a:rPr>
              <a:t> ?</a:t>
            </a:r>
          </a:p>
        </p:txBody>
      </p:sp>
      <p:sp>
        <p:nvSpPr>
          <p:cNvPr id="19" name="ZoneTexte 18">
            <a:extLst>
              <a:ext uri="{FF2B5EF4-FFF2-40B4-BE49-F238E27FC236}">
                <a16:creationId xmlns:a16="http://schemas.microsoft.com/office/drawing/2014/main" id="{3BDC5355-C650-1DA6-5FBD-2B02B1733A0A}"/>
              </a:ext>
            </a:extLst>
          </p:cNvPr>
          <p:cNvSpPr txBox="1"/>
          <p:nvPr>
            <p:custDataLst>
              <p:tags r:id="rId8"/>
            </p:custDataLst>
          </p:nvPr>
        </p:nvSpPr>
        <p:spPr>
          <a:xfrm>
            <a:off x="8418441" y="5063904"/>
            <a:ext cx="2594462" cy="1477328"/>
          </a:xfrm>
          <a:prstGeom prst="rect">
            <a:avLst/>
          </a:prstGeom>
          <a:noFill/>
        </p:spPr>
        <p:txBody>
          <a:bodyPr wrap="square" rtlCol="0">
            <a:spAutoFit/>
          </a:bodyPr>
          <a:lstStyle/>
          <a:p>
            <a:r>
              <a:rPr lang="fr-BE" dirty="0">
                <a:solidFill>
                  <a:srgbClr val="9B0B38"/>
                </a:solidFill>
                <a:latin typeface="Montserrat" panose="00000500000000000000" pitchFamily="2" charset="0"/>
              </a:rPr>
              <a:t>Utilité de </a:t>
            </a:r>
            <a:r>
              <a:rPr lang="fr-BE" dirty="0" err="1">
                <a:solidFill>
                  <a:srgbClr val="9B0B38"/>
                </a:solidFill>
                <a:latin typeface="Montserrat" panose="00000500000000000000" pitchFamily="2" charset="0"/>
              </a:rPr>
              <a:t>Wooflash</a:t>
            </a:r>
            <a:r>
              <a:rPr lang="fr-BE" dirty="0">
                <a:solidFill>
                  <a:srgbClr val="9B0B38"/>
                </a:solidFill>
                <a:latin typeface="Montserrat" panose="00000500000000000000" pitchFamily="2" charset="0"/>
              </a:rPr>
              <a:t> ?</a:t>
            </a:r>
          </a:p>
          <a:p>
            <a:r>
              <a:rPr lang="fr-BE" dirty="0">
                <a:solidFill>
                  <a:srgbClr val="9B0B38"/>
                </a:solidFill>
                <a:latin typeface="Montserrat" panose="00000500000000000000" pitchFamily="2" charset="0"/>
                <a:hlinkClick r:id="rId15"/>
              </a:rPr>
              <a:t>https://app.wooclap.com/events/SIHXNY/questions/63f4e5eca50dc08b3574b43a</a:t>
            </a:r>
            <a:r>
              <a:rPr lang="fr-BE" dirty="0">
                <a:solidFill>
                  <a:srgbClr val="9B0B38"/>
                </a:solidFill>
                <a:latin typeface="Montserrat" panose="00000500000000000000" pitchFamily="2" charset="0"/>
              </a:rPr>
              <a:t> </a:t>
            </a:r>
          </a:p>
        </p:txBody>
      </p:sp>
    </p:spTree>
    <p:extLst>
      <p:ext uri="{BB962C8B-B14F-4D97-AF65-F5344CB8AC3E}">
        <p14:creationId xmlns:p14="http://schemas.microsoft.com/office/powerpoint/2010/main" val="184475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A1AACB-4A72-89C7-69FC-7C1AF6FD7216}"/>
              </a:ext>
            </a:extLst>
          </p:cNvPr>
          <p:cNvPicPr>
            <a:picLocks noChangeAspect="1"/>
          </p:cNvPicPr>
          <p:nvPr>
            <p:custDataLst>
              <p:tags r:id="rId1"/>
            </p:custDataLst>
          </p:nvPr>
        </p:nvPicPr>
        <p:blipFill rotWithShape="1">
          <a:blip r:embed="rId8">
            <a:alphaModFix amt="20000"/>
            <a:extLst>
              <a:ext uri="{28A0092B-C50C-407E-A947-70E740481C1C}">
                <a14:useLocalDpi xmlns:a14="http://schemas.microsoft.com/office/drawing/2010/main" val="0"/>
              </a:ext>
            </a:extLst>
          </a:blip>
          <a:srcRect r="66392"/>
          <a:stretch/>
        </p:blipFill>
        <p:spPr>
          <a:xfrm>
            <a:off x="112512" y="-1254871"/>
            <a:ext cx="3506178" cy="3444749"/>
          </a:xfrm>
          <a:prstGeom prst="rect">
            <a:avLst/>
          </a:prstGeom>
          <a:ln>
            <a:noFill/>
          </a:ln>
        </p:spPr>
      </p:pic>
      <p:sp>
        <p:nvSpPr>
          <p:cNvPr id="17" name="Titre 16">
            <a:extLst>
              <a:ext uri="{FF2B5EF4-FFF2-40B4-BE49-F238E27FC236}">
                <a16:creationId xmlns:a16="http://schemas.microsoft.com/office/drawing/2014/main" id="{6C764CB8-73EF-0D01-5A32-27F7DC09F240}"/>
              </a:ext>
            </a:extLst>
          </p:cNvPr>
          <p:cNvSpPr>
            <a:spLocks noGrp="1"/>
          </p:cNvSpPr>
          <p:nvPr>
            <p:ph type="title"/>
            <p:custDataLst>
              <p:tags r:id="rId2"/>
            </p:custDataLst>
          </p:nvPr>
        </p:nvSpPr>
        <p:spPr>
          <a:xfrm>
            <a:off x="4514318" y="806282"/>
            <a:ext cx="6561222" cy="1325563"/>
          </a:xfrm>
        </p:spPr>
        <p:txBody>
          <a:bodyPr>
            <a:normAutofit/>
          </a:bodyPr>
          <a:lstStyle/>
          <a:p>
            <a:pPr algn="ctr"/>
            <a:r>
              <a:rPr lang="fr-BE" dirty="0">
                <a:solidFill>
                  <a:srgbClr val="9B0B38"/>
                </a:solidFill>
                <a:latin typeface="Montserrat Medium" panose="00000600000000000000" pitchFamily="2" charset="0"/>
              </a:rPr>
              <a:t>2. </a:t>
            </a:r>
            <a:r>
              <a:rPr lang="fr-BE" dirty="0" err="1">
                <a:solidFill>
                  <a:srgbClr val="9B0B38"/>
                </a:solidFill>
                <a:latin typeface="Montserrat Medium" panose="00000600000000000000" pitchFamily="2" charset="0"/>
              </a:rPr>
              <a:t>Wooflash</a:t>
            </a:r>
            <a:r>
              <a:rPr lang="fr-BE" dirty="0">
                <a:solidFill>
                  <a:srgbClr val="9B0B38"/>
                </a:solidFill>
                <a:latin typeface="Montserrat Medium" panose="00000600000000000000" pitchFamily="2" charset="0"/>
              </a:rPr>
              <a:t> – Principes généraux</a:t>
            </a:r>
          </a:p>
        </p:txBody>
      </p:sp>
      <p:pic>
        <p:nvPicPr>
          <p:cNvPr id="5" name="Image 4">
            <a:extLst>
              <a:ext uri="{FF2B5EF4-FFF2-40B4-BE49-F238E27FC236}">
                <a16:creationId xmlns:a16="http://schemas.microsoft.com/office/drawing/2014/main" id="{527788DD-D2C1-B973-3F8C-C5F9122DE543}"/>
              </a:ext>
            </a:extLst>
          </p:cNvPr>
          <p:cNvPicPr>
            <a:picLocks noChangeAspect="1"/>
          </p:cNvPicPr>
          <p:nvPr>
            <p:custDataLst>
              <p:tags r:id="rId3"/>
            </p:custDataLst>
          </p:nvPr>
        </p:nvPicPr>
        <p:blipFill rotWithShape="1">
          <a:blip r:embed="rId9">
            <a:alphaModFix amt="70000"/>
            <a:extLst>
              <a:ext uri="{28A0092B-C50C-407E-A947-70E740481C1C}">
                <a14:useLocalDpi xmlns:a14="http://schemas.microsoft.com/office/drawing/2010/main" val="0"/>
              </a:ext>
            </a:extLst>
          </a:blip>
          <a:srcRect l="34747" t="34781" r="34815" b="34985"/>
          <a:stretch/>
        </p:blipFill>
        <p:spPr>
          <a:xfrm>
            <a:off x="824015" y="3906252"/>
            <a:ext cx="1127255" cy="1119689"/>
          </a:xfrm>
          <a:prstGeom prst="rect">
            <a:avLst/>
          </a:prstGeom>
        </p:spPr>
      </p:pic>
      <p:sp>
        <p:nvSpPr>
          <p:cNvPr id="3" name="Espace réservé du contenu 2">
            <a:extLst>
              <a:ext uri="{FF2B5EF4-FFF2-40B4-BE49-F238E27FC236}">
                <a16:creationId xmlns:a16="http://schemas.microsoft.com/office/drawing/2014/main" id="{1CFBE50E-1F3F-CB84-13C8-1FEC93E15A0A}"/>
              </a:ext>
            </a:extLst>
          </p:cNvPr>
          <p:cNvSpPr>
            <a:spLocks noGrp="1"/>
          </p:cNvSpPr>
          <p:nvPr>
            <p:ph idx="1"/>
            <p:custDataLst>
              <p:tags r:id="rId4"/>
            </p:custDataLst>
          </p:nvPr>
        </p:nvSpPr>
        <p:spPr>
          <a:xfrm>
            <a:off x="3834063" y="2956593"/>
            <a:ext cx="7921733" cy="2882733"/>
          </a:xfrm>
        </p:spPr>
        <p:txBody>
          <a:bodyPr>
            <a:normAutofit lnSpcReduction="10000"/>
          </a:bodyPr>
          <a:lstStyle/>
          <a:p>
            <a:pPr algn="l" fontAlgn="base">
              <a:buFont typeface="Arial" panose="020B0604020202020204" pitchFamily="34" charset="0"/>
              <a:buChar char="•"/>
            </a:pPr>
            <a:r>
              <a:rPr lang="fr-FR" sz="2400" b="0" i="0" dirty="0">
                <a:solidFill>
                  <a:srgbClr val="810D0D"/>
                </a:solidFill>
                <a:effectLst/>
                <a:latin typeface="Montserrat" panose="00000500000000000000" pitchFamily="2" charset="0"/>
              </a:rPr>
              <a:t>Formatif</a:t>
            </a:r>
          </a:p>
          <a:p>
            <a:pPr algn="l" fontAlgn="base">
              <a:buFont typeface="Arial" panose="020B0604020202020204" pitchFamily="34" charset="0"/>
              <a:buChar char="•"/>
            </a:pPr>
            <a:r>
              <a:rPr lang="fr-FR" sz="2400" b="0" i="0" dirty="0">
                <a:solidFill>
                  <a:srgbClr val="810D0D"/>
                </a:solidFill>
                <a:effectLst/>
                <a:latin typeface="Montserrat" panose="00000500000000000000" pitchFamily="2" charset="0"/>
              </a:rPr>
              <a:t>Outil de révision et mémorisation active pour les étudiants fondé sur les neurosciences</a:t>
            </a:r>
          </a:p>
          <a:p>
            <a:pPr algn="l" fontAlgn="base">
              <a:buFont typeface="Arial" panose="020B0604020202020204" pitchFamily="34" charset="0"/>
              <a:buChar char="•"/>
            </a:pPr>
            <a:r>
              <a:rPr lang="fr-FR" sz="2400" b="0" i="0" dirty="0">
                <a:solidFill>
                  <a:srgbClr val="810D0D"/>
                </a:solidFill>
                <a:effectLst/>
                <a:latin typeface="Montserrat" panose="00000500000000000000" pitchFamily="2" charset="0"/>
              </a:rPr>
              <a:t>Acquisition de la matière par répétition et variations</a:t>
            </a:r>
          </a:p>
          <a:p>
            <a:pPr algn="l" fontAlgn="base">
              <a:buFont typeface="Arial" panose="020B0604020202020204" pitchFamily="34" charset="0"/>
              <a:buChar char="•"/>
            </a:pPr>
            <a:r>
              <a:rPr lang="fr-FR" sz="2400" b="0" i="0" dirty="0">
                <a:solidFill>
                  <a:srgbClr val="810D0D"/>
                </a:solidFill>
                <a:effectLst/>
                <a:latin typeface="Montserrat" panose="00000500000000000000" pitchFamily="2" charset="0"/>
              </a:rPr>
              <a:t>Parcours linéaire ou adaptatif</a:t>
            </a:r>
          </a:p>
          <a:p>
            <a:pPr algn="l" fontAlgn="base">
              <a:buFont typeface="Arial" panose="020B0604020202020204" pitchFamily="34" charset="0"/>
              <a:buChar char="•"/>
            </a:pPr>
            <a:r>
              <a:rPr lang="fr-FR" sz="2400" b="0" i="0" dirty="0" err="1">
                <a:solidFill>
                  <a:srgbClr val="810D0D"/>
                </a:solidFill>
                <a:effectLst/>
                <a:latin typeface="Montserrat" panose="00000500000000000000" pitchFamily="2" charset="0"/>
              </a:rPr>
              <a:t>Wooclap</a:t>
            </a:r>
            <a:r>
              <a:rPr lang="fr-FR" sz="2400" b="0" i="0" dirty="0">
                <a:solidFill>
                  <a:srgbClr val="810D0D"/>
                </a:solidFill>
                <a:effectLst/>
                <a:latin typeface="Montserrat" panose="00000500000000000000" pitchFamily="2" charset="0"/>
              </a:rPr>
              <a:t> - </a:t>
            </a:r>
            <a:r>
              <a:rPr lang="fr-FR" sz="2400" b="0" i="0" dirty="0" err="1">
                <a:solidFill>
                  <a:srgbClr val="810D0D"/>
                </a:solidFill>
                <a:effectLst/>
                <a:latin typeface="Montserrat" panose="00000500000000000000" pitchFamily="2" charset="0"/>
              </a:rPr>
              <a:t>wooflash</a:t>
            </a:r>
            <a:r>
              <a:rPr lang="fr-FR" sz="2400" b="0" i="0" dirty="0">
                <a:solidFill>
                  <a:srgbClr val="810D0D"/>
                </a:solidFill>
                <a:effectLst/>
                <a:latin typeface="Montserrat" panose="00000500000000000000" pitchFamily="2" charset="0"/>
              </a:rPr>
              <a:t> ?</a:t>
            </a:r>
          </a:p>
          <a:p>
            <a:endParaRPr lang="fr-BE" sz="2400" dirty="0">
              <a:latin typeface="Montserrat" panose="00000500000000000000" pitchFamily="2" charset="0"/>
            </a:endParaRPr>
          </a:p>
        </p:txBody>
      </p:sp>
      <p:sp>
        <p:nvSpPr>
          <p:cNvPr id="4" name="ZoneTexte 3">
            <a:extLst>
              <a:ext uri="{FF2B5EF4-FFF2-40B4-BE49-F238E27FC236}">
                <a16:creationId xmlns:a16="http://schemas.microsoft.com/office/drawing/2014/main" id="{BE836EC3-58FF-1674-48D9-C0EA5B9A2B36}"/>
              </a:ext>
            </a:extLst>
          </p:cNvPr>
          <p:cNvSpPr txBox="1"/>
          <p:nvPr>
            <p:custDataLst>
              <p:tags r:id="rId5"/>
            </p:custDataLst>
          </p:nvPr>
        </p:nvSpPr>
        <p:spPr>
          <a:xfrm>
            <a:off x="401053" y="5181600"/>
            <a:ext cx="1973179" cy="769441"/>
          </a:xfrm>
          <a:prstGeom prst="rect">
            <a:avLst/>
          </a:prstGeom>
          <a:noFill/>
        </p:spPr>
        <p:txBody>
          <a:bodyPr wrap="square" rtlCol="0">
            <a:spAutoFit/>
          </a:bodyPr>
          <a:lstStyle/>
          <a:p>
            <a:pPr algn="ctr"/>
            <a:r>
              <a:rPr lang="fr-BE" sz="2200" dirty="0" err="1">
                <a:solidFill>
                  <a:srgbClr val="9B0B38"/>
                </a:solidFill>
                <a:latin typeface="Montserrat" panose="00000500000000000000" pitchFamily="2" charset="0"/>
              </a:rPr>
              <a:t>Step</a:t>
            </a:r>
            <a:r>
              <a:rPr lang="fr-BE" sz="2200" dirty="0">
                <a:solidFill>
                  <a:srgbClr val="9B0B38"/>
                </a:solidFill>
                <a:latin typeface="Montserrat" panose="00000500000000000000" pitchFamily="2" charset="0"/>
              </a:rPr>
              <a:t> 0</a:t>
            </a:r>
          </a:p>
          <a:p>
            <a:pPr algn="ctr"/>
            <a:r>
              <a:rPr lang="fr-BE" sz="2200" dirty="0">
                <a:solidFill>
                  <a:srgbClr val="9B0B38"/>
                </a:solidFill>
                <a:latin typeface="Montserrat" panose="00000500000000000000" pitchFamily="2" charset="0"/>
              </a:rPr>
              <a:t>Introduction</a:t>
            </a:r>
          </a:p>
        </p:txBody>
      </p:sp>
    </p:spTree>
    <p:extLst>
      <p:ext uri="{BB962C8B-B14F-4D97-AF65-F5344CB8AC3E}">
        <p14:creationId xmlns:p14="http://schemas.microsoft.com/office/powerpoint/2010/main" val="101430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A1AACB-4A72-89C7-69FC-7C1AF6FD7216}"/>
              </a:ext>
            </a:extLst>
          </p:cNvPr>
          <p:cNvPicPr>
            <a:picLocks noChangeAspect="1"/>
          </p:cNvPicPr>
          <p:nvPr>
            <p:custDataLst>
              <p:tags r:id="rId1"/>
            </p:custDataLst>
          </p:nvPr>
        </p:nvPicPr>
        <p:blipFill rotWithShape="1">
          <a:blip r:embed="rId9">
            <a:alphaModFix amt="20000"/>
            <a:extLst>
              <a:ext uri="{28A0092B-C50C-407E-A947-70E740481C1C}">
                <a14:useLocalDpi xmlns:a14="http://schemas.microsoft.com/office/drawing/2010/main" val="0"/>
              </a:ext>
            </a:extLst>
          </a:blip>
          <a:srcRect r="66392"/>
          <a:stretch/>
        </p:blipFill>
        <p:spPr>
          <a:xfrm>
            <a:off x="112512" y="-1254871"/>
            <a:ext cx="3506178" cy="3444749"/>
          </a:xfrm>
          <a:prstGeom prst="rect">
            <a:avLst/>
          </a:prstGeom>
          <a:ln>
            <a:noFill/>
          </a:ln>
        </p:spPr>
      </p:pic>
      <p:sp>
        <p:nvSpPr>
          <p:cNvPr id="17" name="Titre 16">
            <a:extLst>
              <a:ext uri="{FF2B5EF4-FFF2-40B4-BE49-F238E27FC236}">
                <a16:creationId xmlns:a16="http://schemas.microsoft.com/office/drawing/2014/main" id="{6C764CB8-73EF-0D01-5A32-27F7DC09F240}"/>
              </a:ext>
            </a:extLst>
          </p:cNvPr>
          <p:cNvSpPr>
            <a:spLocks noGrp="1"/>
          </p:cNvSpPr>
          <p:nvPr>
            <p:ph type="title"/>
            <p:custDataLst>
              <p:tags r:id="rId2"/>
            </p:custDataLst>
          </p:nvPr>
        </p:nvSpPr>
        <p:spPr>
          <a:xfrm>
            <a:off x="3537285" y="864315"/>
            <a:ext cx="5494421" cy="1325563"/>
          </a:xfrm>
        </p:spPr>
        <p:txBody>
          <a:bodyPr>
            <a:normAutofit fontScale="90000"/>
          </a:bodyPr>
          <a:lstStyle/>
          <a:p>
            <a:r>
              <a:rPr lang="fr-FR" dirty="0">
                <a:solidFill>
                  <a:srgbClr val="9B0B38"/>
                </a:solidFill>
                <a:latin typeface="Montserrat Medium" panose="00000600000000000000" pitchFamily="2" charset="0"/>
              </a:rPr>
              <a:t>3. Se connecter à </a:t>
            </a:r>
            <a:r>
              <a:rPr lang="fr-FR" dirty="0" err="1">
                <a:solidFill>
                  <a:srgbClr val="9B0B38"/>
                </a:solidFill>
                <a:latin typeface="Montserrat Medium" panose="00000600000000000000" pitchFamily="2" charset="0"/>
              </a:rPr>
              <a:t>Wooflash</a:t>
            </a:r>
            <a:r>
              <a:rPr lang="fr-FR" dirty="0">
                <a:solidFill>
                  <a:srgbClr val="9B0B38"/>
                </a:solidFill>
                <a:latin typeface="Montserrat Medium" panose="00000600000000000000" pitchFamily="2" charset="0"/>
              </a:rPr>
              <a:t> - quelques recommandations</a:t>
            </a:r>
            <a:endParaRPr lang="fr-BE" dirty="0">
              <a:solidFill>
                <a:srgbClr val="9B0B38"/>
              </a:solidFill>
              <a:latin typeface="Montserrat Medium" panose="00000600000000000000" pitchFamily="2" charset="0"/>
            </a:endParaRPr>
          </a:p>
        </p:txBody>
      </p:sp>
      <p:pic>
        <p:nvPicPr>
          <p:cNvPr id="5" name="Image 4">
            <a:extLst>
              <a:ext uri="{FF2B5EF4-FFF2-40B4-BE49-F238E27FC236}">
                <a16:creationId xmlns:a16="http://schemas.microsoft.com/office/drawing/2014/main" id="{527788DD-D2C1-B973-3F8C-C5F9122DE543}"/>
              </a:ext>
            </a:extLst>
          </p:cNvPr>
          <p:cNvPicPr>
            <a:picLocks noChangeAspect="1"/>
          </p:cNvPicPr>
          <p:nvPr>
            <p:custDataLst>
              <p:tags r:id="rId3"/>
            </p:custDataLst>
          </p:nvPr>
        </p:nvPicPr>
        <p:blipFill rotWithShape="1">
          <a:blip r:embed="rId10">
            <a:alphaModFix amt="70000"/>
            <a:extLst>
              <a:ext uri="{28A0092B-C50C-407E-A947-70E740481C1C}">
                <a14:useLocalDpi xmlns:a14="http://schemas.microsoft.com/office/drawing/2010/main" val="0"/>
              </a:ext>
            </a:extLst>
          </a:blip>
          <a:srcRect l="34747" t="34781" r="34815" b="34985"/>
          <a:stretch/>
        </p:blipFill>
        <p:spPr>
          <a:xfrm>
            <a:off x="892194" y="3906252"/>
            <a:ext cx="1127255" cy="1119689"/>
          </a:xfrm>
          <a:prstGeom prst="rect">
            <a:avLst/>
          </a:prstGeom>
        </p:spPr>
      </p:pic>
      <p:sp>
        <p:nvSpPr>
          <p:cNvPr id="3" name="Espace réservé du contenu 2">
            <a:extLst>
              <a:ext uri="{FF2B5EF4-FFF2-40B4-BE49-F238E27FC236}">
                <a16:creationId xmlns:a16="http://schemas.microsoft.com/office/drawing/2014/main" id="{1CFBE50E-1F3F-CB84-13C8-1FEC93E15A0A}"/>
              </a:ext>
            </a:extLst>
          </p:cNvPr>
          <p:cNvSpPr>
            <a:spLocks noGrp="1"/>
          </p:cNvSpPr>
          <p:nvPr>
            <p:ph idx="1"/>
            <p:custDataLst>
              <p:tags r:id="rId4"/>
            </p:custDataLst>
          </p:nvPr>
        </p:nvSpPr>
        <p:spPr>
          <a:xfrm>
            <a:off x="3618690" y="2859505"/>
            <a:ext cx="5494421" cy="2522041"/>
          </a:xfrm>
        </p:spPr>
        <p:txBody>
          <a:bodyPr>
            <a:normAutofit/>
          </a:bodyPr>
          <a:lstStyle/>
          <a:p>
            <a:pPr fontAlgn="base">
              <a:buFont typeface="Arial" panose="020B0604020202020204" pitchFamily="34" charset="0"/>
              <a:buChar char="•"/>
            </a:pPr>
            <a:r>
              <a:rPr lang="fr-FR" sz="2400" b="0" i="0" u="sng" dirty="0">
                <a:solidFill>
                  <a:srgbClr val="810D0D"/>
                </a:solidFill>
                <a:effectLst/>
                <a:latin typeface="Montserrat" panose="00000500000000000000" pitchFamily="2" charset="0"/>
              </a:rPr>
              <a:t>Utiliser exclusivement la connexion institutionnelle</a:t>
            </a:r>
          </a:p>
          <a:p>
            <a:pPr fontAlgn="base">
              <a:buFont typeface="Arial" panose="020B0604020202020204" pitchFamily="34" charset="0"/>
              <a:buChar char="•"/>
            </a:pPr>
            <a:r>
              <a:rPr lang="fr-FR" sz="2400" b="0" i="0" dirty="0">
                <a:solidFill>
                  <a:srgbClr val="810D0D"/>
                </a:solidFill>
                <a:effectLst/>
                <a:latin typeface="Montserrat" panose="00000500000000000000" pitchFamily="2" charset="0"/>
              </a:rPr>
              <a:t>Ne pas se créer de compte avec mot de passe</a:t>
            </a:r>
          </a:p>
          <a:p>
            <a:pPr fontAlgn="base">
              <a:buFont typeface="Arial" panose="020B0604020202020204" pitchFamily="34" charset="0"/>
              <a:buChar char="•"/>
            </a:pPr>
            <a:r>
              <a:rPr lang="fr-FR" sz="2400" b="0" i="0" dirty="0">
                <a:solidFill>
                  <a:srgbClr val="810D0D"/>
                </a:solidFill>
                <a:effectLst/>
                <a:latin typeface="Montserrat" panose="00000500000000000000" pitchFamily="2" charset="0"/>
              </a:rPr>
              <a:t>Ne pas passer par les connexions via Google, Facebook et autres</a:t>
            </a:r>
            <a:endParaRPr lang="fr-BE" sz="2400" dirty="0">
              <a:latin typeface="Montserrat" panose="00000500000000000000" pitchFamily="2" charset="0"/>
            </a:endParaRPr>
          </a:p>
        </p:txBody>
      </p:sp>
      <p:sp>
        <p:nvSpPr>
          <p:cNvPr id="4" name="ZoneTexte 3">
            <a:extLst>
              <a:ext uri="{FF2B5EF4-FFF2-40B4-BE49-F238E27FC236}">
                <a16:creationId xmlns:a16="http://schemas.microsoft.com/office/drawing/2014/main" id="{BE836EC3-58FF-1674-48D9-C0EA5B9A2B36}"/>
              </a:ext>
            </a:extLst>
          </p:cNvPr>
          <p:cNvSpPr txBox="1"/>
          <p:nvPr>
            <p:custDataLst>
              <p:tags r:id="rId5"/>
            </p:custDataLst>
          </p:nvPr>
        </p:nvSpPr>
        <p:spPr>
          <a:xfrm>
            <a:off x="401053" y="5181600"/>
            <a:ext cx="2109536" cy="769441"/>
          </a:xfrm>
          <a:prstGeom prst="rect">
            <a:avLst/>
          </a:prstGeom>
          <a:noFill/>
        </p:spPr>
        <p:txBody>
          <a:bodyPr wrap="square" rtlCol="0">
            <a:spAutoFit/>
          </a:bodyPr>
          <a:lstStyle/>
          <a:p>
            <a:pPr algn="ctr"/>
            <a:r>
              <a:rPr lang="fr-BE" sz="2200" dirty="0" err="1">
                <a:solidFill>
                  <a:srgbClr val="9B0B38"/>
                </a:solidFill>
                <a:latin typeface="Montserrat" panose="00000500000000000000" pitchFamily="2" charset="0"/>
              </a:rPr>
              <a:t>Step</a:t>
            </a:r>
            <a:r>
              <a:rPr lang="fr-BE" sz="2200" dirty="0">
                <a:solidFill>
                  <a:srgbClr val="9B0B38"/>
                </a:solidFill>
                <a:latin typeface="Montserrat" panose="00000500000000000000" pitchFamily="2" charset="0"/>
              </a:rPr>
              <a:t> 1</a:t>
            </a:r>
          </a:p>
          <a:p>
            <a:pPr algn="ctr"/>
            <a:r>
              <a:rPr lang="fr-BE" sz="2200" dirty="0">
                <a:solidFill>
                  <a:srgbClr val="9B0B38"/>
                </a:solidFill>
                <a:latin typeface="Montserrat" panose="00000500000000000000" pitchFamily="2" charset="0"/>
              </a:rPr>
              <a:t>Se connecter</a:t>
            </a:r>
          </a:p>
        </p:txBody>
      </p:sp>
      <p:pic>
        <p:nvPicPr>
          <p:cNvPr id="6" name="Image 5">
            <a:extLst>
              <a:ext uri="{FF2B5EF4-FFF2-40B4-BE49-F238E27FC236}">
                <a16:creationId xmlns:a16="http://schemas.microsoft.com/office/drawing/2014/main" id="{337C05D3-28BE-511A-79E4-E0FEF2D14678}"/>
              </a:ext>
            </a:extLst>
          </p:cNvPr>
          <p:cNvPicPr>
            <a:picLocks noChangeAspect="1"/>
          </p:cNvPicPr>
          <p:nvPr>
            <p:custDataLst>
              <p:tags r:id="rId6"/>
            </p:custDataLst>
          </p:nvPr>
        </p:nvPicPr>
        <p:blipFill rotWithShape="1">
          <a:blip r:embed="rId11">
            <a:extLst>
              <a:ext uri="{28A0092B-C50C-407E-A947-70E740481C1C}">
                <a14:useLocalDpi xmlns:a14="http://schemas.microsoft.com/office/drawing/2010/main" val="0"/>
              </a:ext>
            </a:extLst>
          </a:blip>
          <a:srcRect l="35527" t="1630" r="36448" b="3519"/>
          <a:stretch/>
        </p:blipFill>
        <p:spPr>
          <a:xfrm>
            <a:off x="9181408" y="591553"/>
            <a:ext cx="3010592" cy="5674894"/>
          </a:xfrm>
          <a:prstGeom prst="rect">
            <a:avLst/>
          </a:prstGeom>
          <a:ln>
            <a:solidFill>
              <a:schemeClr val="tx1"/>
            </a:solidFill>
          </a:ln>
        </p:spPr>
      </p:pic>
    </p:spTree>
    <p:extLst>
      <p:ext uri="{BB962C8B-B14F-4D97-AF65-F5344CB8AC3E}">
        <p14:creationId xmlns:p14="http://schemas.microsoft.com/office/powerpoint/2010/main" val="115264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A1AACB-4A72-89C7-69FC-7C1AF6FD7216}"/>
              </a:ext>
            </a:extLst>
          </p:cNvPr>
          <p:cNvPicPr>
            <a:picLocks noChangeAspect="1"/>
          </p:cNvPicPr>
          <p:nvPr>
            <p:custDataLst>
              <p:tags r:id="rId1"/>
            </p:custDataLst>
          </p:nvPr>
        </p:nvPicPr>
        <p:blipFill rotWithShape="1">
          <a:blip r:embed="rId9">
            <a:alphaModFix amt="20000"/>
            <a:extLst>
              <a:ext uri="{28A0092B-C50C-407E-A947-70E740481C1C}">
                <a14:useLocalDpi xmlns:a14="http://schemas.microsoft.com/office/drawing/2010/main" val="0"/>
              </a:ext>
            </a:extLst>
          </a:blip>
          <a:srcRect r="66392"/>
          <a:stretch/>
        </p:blipFill>
        <p:spPr>
          <a:xfrm>
            <a:off x="112512" y="-1254871"/>
            <a:ext cx="3506178" cy="3444749"/>
          </a:xfrm>
          <a:prstGeom prst="rect">
            <a:avLst/>
          </a:prstGeom>
          <a:ln>
            <a:noFill/>
          </a:ln>
        </p:spPr>
      </p:pic>
      <p:sp>
        <p:nvSpPr>
          <p:cNvPr id="17" name="Titre 16">
            <a:extLst>
              <a:ext uri="{FF2B5EF4-FFF2-40B4-BE49-F238E27FC236}">
                <a16:creationId xmlns:a16="http://schemas.microsoft.com/office/drawing/2014/main" id="{6C764CB8-73EF-0D01-5A32-27F7DC09F240}"/>
              </a:ext>
            </a:extLst>
          </p:cNvPr>
          <p:cNvSpPr>
            <a:spLocks noGrp="1"/>
          </p:cNvSpPr>
          <p:nvPr>
            <p:ph type="title"/>
            <p:custDataLst>
              <p:tags r:id="rId2"/>
            </p:custDataLst>
          </p:nvPr>
        </p:nvSpPr>
        <p:spPr>
          <a:xfrm>
            <a:off x="3618690" y="182527"/>
            <a:ext cx="8341894" cy="916358"/>
          </a:xfrm>
        </p:spPr>
        <p:txBody>
          <a:bodyPr>
            <a:normAutofit/>
          </a:bodyPr>
          <a:lstStyle/>
          <a:p>
            <a:r>
              <a:rPr lang="fr-FR" dirty="0">
                <a:solidFill>
                  <a:srgbClr val="9B0B38"/>
                </a:solidFill>
                <a:latin typeface="Montserrat Medium" panose="00000600000000000000" pitchFamily="2" charset="0"/>
              </a:rPr>
              <a:t>4. Petit parcours dans l’outil</a:t>
            </a:r>
            <a:endParaRPr lang="fr-BE" dirty="0">
              <a:solidFill>
                <a:srgbClr val="9B0B38"/>
              </a:solidFill>
              <a:latin typeface="Montserrat Medium" panose="00000600000000000000" pitchFamily="2" charset="0"/>
            </a:endParaRPr>
          </a:p>
        </p:txBody>
      </p:sp>
      <p:pic>
        <p:nvPicPr>
          <p:cNvPr id="5" name="Image 4">
            <a:extLst>
              <a:ext uri="{FF2B5EF4-FFF2-40B4-BE49-F238E27FC236}">
                <a16:creationId xmlns:a16="http://schemas.microsoft.com/office/drawing/2014/main" id="{527788DD-D2C1-B973-3F8C-C5F9122DE543}"/>
              </a:ext>
            </a:extLst>
          </p:cNvPr>
          <p:cNvPicPr>
            <a:picLocks noChangeAspect="1"/>
          </p:cNvPicPr>
          <p:nvPr>
            <p:custDataLst>
              <p:tags r:id="rId3"/>
            </p:custDataLst>
          </p:nvPr>
        </p:nvPicPr>
        <p:blipFill rotWithShape="1">
          <a:blip r:embed="rId10">
            <a:alphaModFix amt="70000"/>
            <a:extLst>
              <a:ext uri="{28A0092B-C50C-407E-A947-70E740481C1C}">
                <a14:useLocalDpi xmlns:a14="http://schemas.microsoft.com/office/drawing/2010/main" val="0"/>
              </a:ext>
            </a:extLst>
          </a:blip>
          <a:srcRect l="34747" t="34781" r="34815" b="34985"/>
          <a:stretch/>
        </p:blipFill>
        <p:spPr>
          <a:xfrm>
            <a:off x="892194" y="3906252"/>
            <a:ext cx="1127255" cy="1119689"/>
          </a:xfrm>
          <a:prstGeom prst="rect">
            <a:avLst/>
          </a:prstGeom>
        </p:spPr>
      </p:pic>
      <p:sp>
        <p:nvSpPr>
          <p:cNvPr id="4" name="ZoneTexte 3">
            <a:extLst>
              <a:ext uri="{FF2B5EF4-FFF2-40B4-BE49-F238E27FC236}">
                <a16:creationId xmlns:a16="http://schemas.microsoft.com/office/drawing/2014/main" id="{BE836EC3-58FF-1674-48D9-C0EA5B9A2B36}"/>
              </a:ext>
            </a:extLst>
          </p:cNvPr>
          <p:cNvSpPr txBox="1"/>
          <p:nvPr>
            <p:custDataLst>
              <p:tags r:id="rId4"/>
            </p:custDataLst>
          </p:nvPr>
        </p:nvSpPr>
        <p:spPr>
          <a:xfrm>
            <a:off x="401053" y="5181600"/>
            <a:ext cx="2109536" cy="769441"/>
          </a:xfrm>
          <a:prstGeom prst="rect">
            <a:avLst/>
          </a:prstGeom>
          <a:noFill/>
        </p:spPr>
        <p:txBody>
          <a:bodyPr wrap="square" rtlCol="0">
            <a:spAutoFit/>
          </a:bodyPr>
          <a:lstStyle/>
          <a:p>
            <a:pPr algn="ctr"/>
            <a:r>
              <a:rPr lang="fr-BE" sz="2200" dirty="0" err="1">
                <a:solidFill>
                  <a:srgbClr val="9B0B38"/>
                </a:solidFill>
                <a:latin typeface="Montserrat" panose="00000500000000000000" pitchFamily="2" charset="0"/>
              </a:rPr>
              <a:t>Step</a:t>
            </a:r>
            <a:r>
              <a:rPr lang="fr-BE" sz="2200" dirty="0">
                <a:solidFill>
                  <a:srgbClr val="9B0B38"/>
                </a:solidFill>
                <a:latin typeface="Montserrat" panose="00000500000000000000" pitchFamily="2" charset="0"/>
              </a:rPr>
              <a:t> 2</a:t>
            </a:r>
          </a:p>
          <a:p>
            <a:pPr algn="ctr"/>
            <a:r>
              <a:rPr lang="fr-BE" sz="2200" dirty="0">
                <a:solidFill>
                  <a:srgbClr val="9B0B38"/>
                </a:solidFill>
                <a:latin typeface="Montserrat" panose="00000500000000000000" pitchFamily="2" charset="0"/>
              </a:rPr>
              <a:t>Créer</a:t>
            </a:r>
          </a:p>
        </p:txBody>
      </p:sp>
      <p:sp>
        <p:nvSpPr>
          <p:cNvPr id="9" name="Titre 16">
            <a:extLst>
              <a:ext uri="{FF2B5EF4-FFF2-40B4-BE49-F238E27FC236}">
                <a16:creationId xmlns:a16="http://schemas.microsoft.com/office/drawing/2014/main" id="{BDB9FE36-6A74-D6F4-D9DF-E55C260DEC77}"/>
              </a:ext>
            </a:extLst>
          </p:cNvPr>
          <p:cNvSpPr txBox="1">
            <a:spLocks/>
          </p:cNvSpPr>
          <p:nvPr>
            <p:custDataLst>
              <p:tags r:id="rId5"/>
            </p:custDataLst>
          </p:nvPr>
        </p:nvSpPr>
        <p:spPr>
          <a:xfrm>
            <a:off x="5448088" y="1273521"/>
            <a:ext cx="4683099" cy="9163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800" dirty="0">
                <a:solidFill>
                  <a:srgbClr val="9B0B38"/>
                </a:solidFill>
                <a:latin typeface="Montserrat Medium" panose="00000600000000000000" pitchFamily="2" charset="0"/>
              </a:rPr>
              <a:t>4.1. Créer un cours</a:t>
            </a:r>
            <a:endParaRPr lang="fr-BE" sz="3800" dirty="0">
              <a:solidFill>
                <a:srgbClr val="9B0B38"/>
              </a:solidFill>
              <a:latin typeface="Montserrat Medium" panose="00000600000000000000" pitchFamily="2" charset="0"/>
            </a:endParaRPr>
          </a:p>
        </p:txBody>
      </p:sp>
      <p:pic>
        <p:nvPicPr>
          <p:cNvPr id="11" name="Image 10">
            <a:extLst>
              <a:ext uri="{FF2B5EF4-FFF2-40B4-BE49-F238E27FC236}">
                <a16:creationId xmlns:a16="http://schemas.microsoft.com/office/drawing/2014/main" id="{D5CFCCE4-C1C3-399C-8F8D-3D7F8A772985}"/>
              </a:ext>
            </a:extLst>
          </p:cNvPr>
          <p:cNvPicPr>
            <a:picLocks noChangeAspect="1"/>
          </p:cNvPicPr>
          <p:nvPr>
            <p:custDataLst>
              <p:tags r:id="rId6"/>
            </p:custDataLst>
          </p:nvPr>
        </p:nvPicPr>
        <p:blipFill rotWithShape="1">
          <a:blip r:embed="rId11">
            <a:extLst>
              <a:ext uri="{28A0092B-C50C-407E-A947-70E740481C1C}">
                <a14:useLocalDpi xmlns:a14="http://schemas.microsoft.com/office/drawing/2010/main" val="0"/>
              </a:ext>
            </a:extLst>
          </a:blip>
          <a:srcRect l="31267" t="28232" r="27707" b="29304"/>
          <a:stretch/>
        </p:blipFill>
        <p:spPr>
          <a:xfrm>
            <a:off x="6349858" y="2457307"/>
            <a:ext cx="2879558" cy="2980510"/>
          </a:xfrm>
          <a:prstGeom prst="rect">
            <a:avLst/>
          </a:prstGeom>
        </p:spPr>
      </p:pic>
    </p:spTree>
    <p:extLst>
      <p:ext uri="{BB962C8B-B14F-4D97-AF65-F5344CB8AC3E}">
        <p14:creationId xmlns:p14="http://schemas.microsoft.com/office/powerpoint/2010/main" val="129316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A1AACB-4A72-89C7-69FC-7C1AF6FD7216}"/>
              </a:ext>
            </a:extLst>
          </p:cNvPr>
          <p:cNvPicPr>
            <a:picLocks noChangeAspect="1"/>
          </p:cNvPicPr>
          <p:nvPr>
            <p:custDataLst>
              <p:tags r:id="rId1"/>
            </p:custDataLst>
          </p:nvPr>
        </p:nvPicPr>
        <p:blipFill rotWithShape="1">
          <a:blip r:embed="rId9">
            <a:alphaModFix amt="20000"/>
            <a:extLst>
              <a:ext uri="{28A0092B-C50C-407E-A947-70E740481C1C}">
                <a14:useLocalDpi xmlns:a14="http://schemas.microsoft.com/office/drawing/2010/main" val="0"/>
              </a:ext>
            </a:extLst>
          </a:blip>
          <a:srcRect r="66392"/>
          <a:stretch/>
        </p:blipFill>
        <p:spPr>
          <a:xfrm>
            <a:off x="112512" y="-1254871"/>
            <a:ext cx="3506178" cy="3444749"/>
          </a:xfrm>
          <a:prstGeom prst="rect">
            <a:avLst/>
          </a:prstGeom>
          <a:ln>
            <a:noFill/>
          </a:ln>
        </p:spPr>
      </p:pic>
      <p:sp>
        <p:nvSpPr>
          <p:cNvPr id="17" name="Titre 16">
            <a:extLst>
              <a:ext uri="{FF2B5EF4-FFF2-40B4-BE49-F238E27FC236}">
                <a16:creationId xmlns:a16="http://schemas.microsoft.com/office/drawing/2014/main" id="{6C764CB8-73EF-0D01-5A32-27F7DC09F240}"/>
              </a:ext>
            </a:extLst>
          </p:cNvPr>
          <p:cNvSpPr>
            <a:spLocks noGrp="1"/>
          </p:cNvSpPr>
          <p:nvPr>
            <p:ph type="title"/>
            <p:custDataLst>
              <p:tags r:id="rId2"/>
            </p:custDataLst>
          </p:nvPr>
        </p:nvSpPr>
        <p:spPr>
          <a:xfrm>
            <a:off x="3618690" y="182527"/>
            <a:ext cx="8341894" cy="916358"/>
          </a:xfrm>
        </p:spPr>
        <p:txBody>
          <a:bodyPr>
            <a:normAutofit/>
          </a:bodyPr>
          <a:lstStyle/>
          <a:p>
            <a:r>
              <a:rPr lang="fr-FR" dirty="0">
                <a:solidFill>
                  <a:srgbClr val="9B0B38"/>
                </a:solidFill>
                <a:latin typeface="Montserrat Medium" panose="00000600000000000000" pitchFamily="2" charset="0"/>
              </a:rPr>
              <a:t>4. Petit parcours dans l’outil</a:t>
            </a:r>
            <a:endParaRPr lang="fr-BE" dirty="0">
              <a:solidFill>
                <a:srgbClr val="9B0B38"/>
              </a:solidFill>
              <a:latin typeface="Montserrat Medium" panose="00000600000000000000" pitchFamily="2" charset="0"/>
            </a:endParaRPr>
          </a:p>
        </p:txBody>
      </p:sp>
      <p:pic>
        <p:nvPicPr>
          <p:cNvPr id="5" name="Image 4">
            <a:extLst>
              <a:ext uri="{FF2B5EF4-FFF2-40B4-BE49-F238E27FC236}">
                <a16:creationId xmlns:a16="http://schemas.microsoft.com/office/drawing/2014/main" id="{527788DD-D2C1-B973-3F8C-C5F9122DE543}"/>
              </a:ext>
            </a:extLst>
          </p:cNvPr>
          <p:cNvPicPr>
            <a:picLocks noChangeAspect="1"/>
          </p:cNvPicPr>
          <p:nvPr>
            <p:custDataLst>
              <p:tags r:id="rId3"/>
            </p:custDataLst>
          </p:nvPr>
        </p:nvPicPr>
        <p:blipFill rotWithShape="1">
          <a:blip r:embed="rId10">
            <a:alphaModFix amt="70000"/>
            <a:extLst>
              <a:ext uri="{28A0092B-C50C-407E-A947-70E740481C1C}">
                <a14:useLocalDpi xmlns:a14="http://schemas.microsoft.com/office/drawing/2010/main" val="0"/>
              </a:ext>
            </a:extLst>
          </a:blip>
          <a:srcRect l="34747" t="34781" r="34815" b="34985"/>
          <a:stretch/>
        </p:blipFill>
        <p:spPr>
          <a:xfrm>
            <a:off x="892194" y="3906252"/>
            <a:ext cx="1127255" cy="1119689"/>
          </a:xfrm>
          <a:prstGeom prst="rect">
            <a:avLst/>
          </a:prstGeom>
        </p:spPr>
      </p:pic>
      <p:sp>
        <p:nvSpPr>
          <p:cNvPr id="4" name="ZoneTexte 3">
            <a:extLst>
              <a:ext uri="{FF2B5EF4-FFF2-40B4-BE49-F238E27FC236}">
                <a16:creationId xmlns:a16="http://schemas.microsoft.com/office/drawing/2014/main" id="{BE836EC3-58FF-1674-48D9-C0EA5B9A2B36}"/>
              </a:ext>
            </a:extLst>
          </p:cNvPr>
          <p:cNvSpPr txBox="1"/>
          <p:nvPr>
            <p:custDataLst>
              <p:tags r:id="rId4"/>
            </p:custDataLst>
          </p:nvPr>
        </p:nvSpPr>
        <p:spPr>
          <a:xfrm>
            <a:off x="401053" y="5181600"/>
            <a:ext cx="2109536" cy="769441"/>
          </a:xfrm>
          <a:prstGeom prst="rect">
            <a:avLst/>
          </a:prstGeom>
          <a:noFill/>
        </p:spPr>
        <p:txBody>
          <a:bodyPr wrap="square" rtlCol="0">
            <a:spAutoFit/>
          </a:bodyPr>
          <a:lstStyle/>
          <a:p>
            <a:pPr algn="ctr"/>
            <a:r>
              <a:rPr lang="fr-BE" sz="2200" dirty="0" err="1">
                <a:solidFill>
                  <a:srgbClr val="9B0B38"/>
                </a:solidFill>
                <a:latin typeface="Montserrat" panose="00000500000000000000" pitchFamily="2" charset="0"/>
              </a:rPr>
              <a:t>Step</a:t>
            </a:r>
            <a:r>
              <a:rPr lang="fr-BE" sz="2200" dirty="0">
                <a:solidFill>
                  <a:srgbClr val="9B0B38"/>
                </a:solidFill>
                <a:latin typeface="Montserrat" panose="00000500000000000000" pitchFamily="2" charset="0"/>
              </a:rPr>
              <a:t> 2</a:t>
            </a:r>
          </a:p>
          <a:p>
            <a:pPr algn="ctr"/>
            <a:r>
              <a:rPr lang="fr-BE" sz="2200" dirty="0">
                <a:solidFill>
                  <a:srgbClr val="9B0B38"/>
                </a:solidFill>
                <a:latin typeface="Montserrat" panose="00000500000000000000" pitchFamily="2" charset="0"/>
              </a:rPr>
              <a:t>Créer</a:t>
            </a:r>
          </a:p>
        </p:txBody>
      </p:sp>
      <p:sp>
        <p:nvSpPr>
          <p:cNvPr id="9" name="Titre 16">
            <a:extLst>
              <a:ext uri="{FF2B5EF4-FFF2-40B4-BE49-F238E27FC236}">
                <a16:creationId xmlns:a16="http://schemas.microsoft.com/office/drawing/2014/main" id="{BDB9FE36-6A74-D6F4-D9DF-E55C260DEC77}"/>
              </a:ext>
            </a:extLst>
          </p:cNvPr>
          <p:cNvSpPr txBox="1">
            <a:spLocks/>
          </p:cNvSpPr>
          <p:nvPr>
            <p:custDataLst>
              <p:tags r:id="rId5"/>
            </p:custDataLst>
          </p:nvPr>
        </p:nvSpPr>
        <p:spPr>
          <a:xfrm>
            <a:off x="5448088" y="1463124"/>
            <a:ext cx="4683099" cy="9163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800" dirty="0">
                <a:solidFill>
                  <a:srgbClr val="9B0B38"/>
                </a:solidFill>
                <a:latin typeface="Montserrat Medium" panose="00000600000000000000" pitchFamily="2" charset="0"/>
              </a:rPr>
              <a:t>4.2. Les contenus</a:t>
            </a:r>
            <a:endParaRPr lang="fr-BE" sz="3800" dirty="0">
              <a:solidFill>
                <a:srgbClr val="9B0B38"/>
              </a:solidFill>
              <a:latin typeface="Montserrat Medium" panose="00000600000000000000" pitchFamily="2" charset="0"/>
            </a:endParaRPr>
          </a:p>
        </p:txBody>
      </p:sp>
      <p:pic>
        <p:nvPicPr>
          <p:cNvPr id="3" name="Image 2" descr="Une image contenant intérieur, capture d’écran&#10;&#10;Description générée automatiquement">
            <a:extLst>
              <a:ext uri="{FF2B5EF4-FFF2-40B4-BE49-F238E27FC236}">
                <a16:creationId xmlns:a16="http://schemas.microsoft.com/office/drawing/2014/main" id="{F6EC00E8-0F1C-0043-C06F-7CFA016425B1}"/>
              </a:ext>
            </a:extLst>
          </p:cNvPr>
          <p:cNvPicPr>
            <a:picLocks noChangeAspect="1"/>
          </p:cNvPicPr>
          <p:nvPr>
            <p:custDataLst>
              <p:tags r:id="rId6"/>
            </p:custDataLst>
          </p:nvPr>
        </p:nvPicPr>
        <p:blipFill rotWithShape="1">
          <a:blip r:embed="rId11">
            <a:extLst>
              <a:ext uri="{28A0092B-C50C-407E-A947-70E740481C1C}">
                <a14:useLocalDpi xmlns:a14="http://schemas.microsoft.com/office/drawing/2010/main" val="0"/>
              </a:ext>
            </a:extLst>
          </a:blip>
          <a:srcRect l="3342" r="3101" b="49771"/>
          <a:stretch/>
        </p:blipFill>
        <p:spPr>
          <a:xfrm>
            <a:off x="4103462" y="2743721"/>
            <a:ext cx="7372351" cy="3444749"/>
          </a:xfrm>
          <a:prstGeom prst="rect">
            <a:avLst/>
          </a:prstGeom>
          <a:ln>
            <a:solidFill>
              <a:schemeClr val="tx1"/>
            </a:solidFill>
          </a:ln>
        </p:spPr>
      </p:pic>
    </p:spTree>
    <p:extLst>
      <p:ext uri="{BB962C8B-B14F-4D97-AF65-F5344CB8AC3E}">
        <p14:creationId xmlns:p14="http://schemas.microsoft.com/office/powerpoint/2010/main" val="330459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A1AACB-4A72-89C7-69FC-7C1AF6FD7216}"/>
              </a:ext>
            </a:extLst>
          </p:cNvPr>
          <p:cNvPicPr>
            <a:picLocks noChangeAspect="1"/>
          </p:cNvPicPr>
          <p:nvPr>
            <p:custDataLst>
              <p:tags r:id="rId1"/>
            </p:custDataLst>
          </p:nvPr>
        </p:nvPicPr>
        <p:blipFill rotWithShape="1">
          <a:blip r:embed="rId9">
            <a:alphaModFix amt="20000"/>
            <a:extLst>
              <a:ext uri="{28A0092B-C50C-407E-A947-70E740481C1C}">
                <a14:useLocalDpi xmlns:a14="http://schemas.microsoft.com/office/drawing/2010/main" val="0"/>
              </a:ext>
            </a:extLst>
          </a:blip>
          <a:srcRect r="66392"/>
          <a:stretch/>
        </p:blipFill>
        <p:spPr>
          <a:xfrm>
            <a:off x="112512" y="-1254871"/>
            <a:ext cx="3506178" cy="3444749"/>
          </a:xfrm>
          <a:prstGeom prst="rect">
            <a:avLst/>
          </a:prstGeom>
          <a:ln>
            <a:noFill/>
          </a:ln>
        </p:spPr>
      </p:pic>
      <p:sp>
        <p:nvSpPr>
          <p:cNvPr id="17" name="Titre 16">
            <a:extLst>
              <a:ext uri="{FF2B5EF4-FFF2-40B4-BE49-F238E27FC236}">
                <a16:creationId xmlns:a16="http://schemas.microsoft.com/office/drawing/2014/main" id="{6C764CB8-73EF-0D01-5A32-27F7DC09F240}"/>
              </a:ext>
            </a:extLst>
          </p:cNvPr>
          <p:cNvSpPr>
            <a:spLocks noGrp="1"/>
          </p:cNvSpPr>
          <p:nvPr>
            <p:ph type="title"/>
            <p:custDataLst>
              <p:tags r:id="rId2"/>
            </p:custDataLst>
          </p:nvPr>
        </p:nvSpPr>
        <p:spPr>
          <a:xfrm>
            <a:off x="3618690" y="182527"/>
            <a:ext cx="8341894" cy="916358"/>
          </a:xfrm>
        </p:spPr>
        <p:txBody>
          <a:bodyPr>
            <a:normAutofit/>
          </a:bodyPr>
          <a:lstStyle/>
          <a:p>
            <a:r>
              <a:rPr lang="fr-FR" dirty="0">
                <a:solidFill>
                  <a:srgbClr val="9B0B38"/>
                </a:solidFill>
                <a:latin typeface="Montserrat Medium" panose="00000600000000000000" pitchFamily="2" charset="0"/>
              </a:rPr>
              <a:t>4. Petit parcours dans l’outil</a:t>
            </a:r>
            <a:endParaRPr lang="fr-BE" dirty="0">
              <a:solidFill>
                <a:srgbClr val="9B0B38"/>
              </a:solidFill>
              <a:latin typeface="Montserrat Medium" panose="00000600000000000000" pitchFamily="2" charset="0"/>
            </a:endParaRPr>
          </a:p>
        </p:txBody>
      </p:sp>
      <p:pic>
        <p:nvPicPr>
          <p:cNvPr id="5" name="Image 4">
            <a:extLst>
              <a:ext uri="{FF2B5EF4-FFF2-40B4-BE49-F238E27FC236}">
                <a16:creationId xmlns:a16="http://schemas.microsoft.com/office/drawing/2014/main" id="{527788DD-D2C1-B973-3F8C-C5F9122DE543}"/>
              </a:ext>
            </a:extLst>
          </p:cNvPr>
          <p:cNvPicPr>
            <a:picLocks noChangeAspect="1"/>
          </p:cNvPicPr>
          <p:nvPr>
            <p:custDataLst>
              <p:tags r:id="rId3"/>
            </p:custDataLst>
          </p:nvPr>
        </p:nvPicPr>
        <p:blipFill rotWithShape="1">
          <a:blip r:embed="rId10">
            <a:alphaModFix amt="70000"/>
            <a:extLst>
              <a:ext uri="{28A0092B-C50C-407E-A947-70E740481C1C}">
                <a14:useLocalDpi xmlns:a14="http://schemas.microsoft.com/office/drawing/2010/main" val="0"/>
              </a:ext>
            </a:extLst>
          </a:blip>
          <a:srcRect l="34747" t="34781" r="34815" b="34985"/>
          <a:stretch/>
        </p:blipFill>
        <p:spPr>
          <a:xfrm>
            <a:off x="892194" y="3906252"/>
            <a:ext cx="1127255" cy="1119689"/>
          </a:xfrm>
          <a:prstGeom prst="rect">
            <a:avLst/>
          </a:prstGeom>
        </p:spPr>
      </p:pic>
      <p:sp>
        <p:nvSpPr>
          <p:cNvPr id="4" name="ZoneTexte 3">
            <a:extLst>
              <a:ext uri="{FF2B5EF4-FFF2-40B4-BE49-F238E27FC236}">
                <a16:creationId xmlns:a16="http://schemas.microsoft.com/office/drawing/2014/main" id="{BE836EC3-58FF-1674-48D9-C0EA5B9A2B36}"/>
              </a:ext>
            </a:extLst>
          </p:cNvPr>
          <p:cNvSpPr txBox="1"/>
          <p:nvPr>
            <p:custDataLst>
              <p:tags r:id="rId4"/>
            </p:custDataLst>
          </p:nvPr>
        </p:nvSpPr>
        <p:spPr>
          <a:xfrm>
            <a:off x="401053" y="5181600"/>
            <a:ext cx="2109536" cy="769441"/>
          </a:xfrm>
          <a:prstGeom prst="rect">
            <a:avLst/>
          </a:prstGeom>
          <a:noFill/>
        </p:spPr>
        <p:txBody>
          <a:bodyPr wrap="square" rtlCol="0">
            <a:spAutoFit/>
          </a:bodyPr>
          <a:lstStyle/>
          <a:p>
            <a:pPr algn="ctr"/>
            <a:r>
              <a:rPr lang="fr-BE" sz="2200" dirty="0" err="1">
                <a:solidFill>
                  <a:srgbClr val="9B0B38"/>
                </a:solidFill>
                <a:latin typeface="Montserrat" panose="00000500000000000000" pitchFamily="2" charset="0"/>
              </a:rPr>
              <a:t>Step</a:t>
            </a:r>
            <a:r>
              <a:rPr lang="fr-BE" sz="2200" dirty="0">
                <a:solidFill>
                  <a:srgbClr val="9B0B38"/>
                </a:solidFill>
                <a:latin typeface="Montserrat" panose="00000500000000000000" pitchFamily="2" charset="0"/>
              </a:rPr>
              <a:t> 2</a:t>
            </a:r>
          </a:p>
          <a:p>
            <a:pPr algn="ctr"/>
            <a:r>
              <a:rPr lang="fr-BE" sz="2200" dirty="0">
                <a:solidFill>
                  <a:srgbClr val="9B0B38"/>
                </a:solidFill>
                <a:latin typeface="Montserrat" panose="00000500000000000000" pitchFamily="2" charset="0"/>
              </a:rPr>
              <a:t>Créer</a:t>
            </a:r>
          </a:p>
        </p:txBody>
      </p:sp>
      <p:sp>
        <p:nvSpPr>
          <p:cNvPr id="9" name="Titre 16">
            <a:extLst>
              <a:ext uri="{FF2B5EF4-FFF2-40B4-BE49-F238E27FC236}">
                <a16:creationId xmlns:a16="http://schemas.microsoft.com/office/drawing/2014/main" id="{BDB9FE36-6A74-D6F4-D9DF-E55C260DEC77}"/>
              </a:ext>
            </a:extLst>
          </p:cNvPr>
          <p:cNvSpPr txBox="1">
            <a:spLocks/>
          </p:cNvSpPr>
          <p:nvPr>
            <p:custDataLst>
              <p:tags r:id="rId5"/>
            </p:custDataLst>
          </p:nvPr>
        </p:nvSpPr>
        <p:spPr>
          <a:xfrm>
            <a:off x="4670094" y="1121993"/>
            <a:ext cx="6239087" cy="91635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800" dirty="0">
                <a:solidFill>
                  <a:srgbClr val="9B0B38"/>
                </a:solidFill>
                <a:latin typeface="Montserrat Medium" panose="00000600000000000000" pitchFamily="2" charset="0"/>
              </a:rPr>
              <a:t>4.3. Les types de questions</a:t>
            </a:r>
            <a:endParaRPr lang="fr-BE" sz="3800" dirty="0">
              <a:solidFill>
                <a:srgbClr val="9B0B38"/>
              </a:solidFill>
              <a:latin typeface="Montserrat Medium" panose="00000600000000000000" pitchFamily="2" charset="0"/>
            </a:endParaRPr>
          </a:p>
        </p:txBody>
      </p:sp>
      <p:pic>
        <p:nvPicPr>
          <p:cNvPr id="14" name="Image 13">
            <a:extLst>
              <a:ext uri="{FF2B5EF4-FFF2-40B4-BE49-F238E27FC236}">
                <a16:creationId xmlns:a16="http://schemas.microsoft.com/office/drawing/2014/main" id="{F7647D81-AAB3-DC0D-2983-0D5B9CFA6352}"/>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4883124" y="2061459"/>
            <a:ext cx="5813026" cy="4796541"/>
          </a:xfrm>
          <a:prstGeom prst="rect">
            <a:avLst/>
          </a:prstGeom>
          <a:ln>
            <a:solidFill>
              <a:schemeClr val="tx1"/>
            </a:solidFill>
          </a:ln>
        </p:spPr>
      </p:pic>
    </p:spTree>
    <p:extLst>
      <p:ext uri="{BB962C8B-B14F-4D97-AF65-F5344CB8AC3E}">
        <p14:creationId xmlns:p14="http://schemas.microsoft.com/office/powerpoint/2010/main" val="268091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A1AACB-4A72-89C7-69FC-7C1AF6FD7216}"/>
              </a:ext>
            </a:extLst>
          </p:cNvPr>
          <p:cNvPicPr>
            <a:picLocks noChangeAspect="1"/>
          </p:cNvPicPr>
          <p:nvPr>
            <p:custDataLst>
              <p:tags r:id="rId1"/>
            </p:custDataLst>
          </p:nvPr>
        </p:nvPicPr>
        <p:blipFill rotWithShape="1">
          <a:blip r:embed="rId10">
            <a:alphaModFix amt="20000"/>
            <a:extLst>
              <a:ext uri="{28A0092B-C50C-407E-A947-70E740481C1C}">
                <a14:useLocalDpi xmlns:a14="http://schemas.microsoft.com/office/drawing/2010/main" val="0"/>
              </a:ext>
            </a:extLst>
          </a:blip>
          <a:srcRect r="66392"/>
          <a:stretch/>
        </p:blipFill>
        <p:spPr>
          <a:xfrm>
            <a:off x="112512" y="-1254871"/>
            <a:ext cx="3506178" cy="3444749"/>
          </a:xfrm>
          <a:prstGeom prst="rect">
            <a:avLst/>
          </a:prstGeom>
          <a:ln>
            <a:noFill/>
          </a:ln>
        </p:spPr>
      </p:pic>
      <p:sp>
        <p:nvSpPr>
          <p:cNvPr id="17" name="Titre 16">
            <a:extLst>
              <a:ext uri="{FF2B5EF4-FFF2-40B4-BE49-F238E27FC236}">
                <a16:creationId xmlns:a16="http://schemas.microsoft.com/office/drawing/2014/main" id="{6C764CB8-73EF-0D01-5A32-27F7DC09F240}"/>
              </a:ext>
            </a:extLst>
          </p:cNvPr>
          <p:cNvSpPr>
            <a:spLocks noGrp="1"/>
          </p:cNvSpPr>
          <p:nvPr>
            <p:ph type="title"/>
            <p:custDataLst>
              <p:tags r:id="rId2"/>
            </p:custDataLst>
          </p:nvPr>
        </p:nvSpPr>
        <p:spPr>
          <a:xfrm>
            <a:off x="5521876" y="1273520"/>
            <a:ext cx="4954622" cy="916358"/>
          </a:xfrm>
        </p:spPr>
        <p:txBody>
          <a:bodyPr>
            <a:normAutofit/>
          </a:bodyPr>
          <a:lstStyle/>
          <a:p>
            <a:r>
              <a:rPr lang="fr-FR" dirty="0">
                <a:solidFill>
                  <a:srgbClr val="9B0B38"/>
                </a:solidFill>
                <a:latin typeface="Montserrat Medium" panose="00000600000000000000" pitchFamily="2" charset="0"/>
              </a:rPr>
              <a:t>5. Tips and tricks</a:t>
            </a:r>
            <a:endParaRPr lang="fr-BE" dirty="0">
              <a:solidFill>
                <a:srgbClr val="9B0B38"/>
              </a:solidFill>
              <a:latin typeface="Montserrat Medium" panose="00000600000000000000" pitchFamily="2" charset="0"/>
            </a:endParaRPr>
          </a:p>
        </p:txBody>
      </p:sp>
      <p:pic>
        <p:nvPicPr>
          <p:cNvPr id="5" name="Image 4">
            <a:extLst>
              <a:ext uri="{FF2B5EF4-FFF2-40B4-BE49-F238E27FC236}">
                <a16:creationId xmlns:a16="http://schemas.microsoft.com/office/drawing/2014/main" id="{527788DD-D2C1-B973-3F8C-C5F9122DE543}"/>
              </a:ext>
            </a:extLst>
          </p:cNvPr>
          <p:cNvPicPr>
            <a:picLocks noChangeAspect="1"/>
          </p:cNvPicPr>
          <p:nvPr>
            <p:custDataLst>
              <p:tags r:id="rId3"/>
            </p:custDataLst>
          </p:nvPr>
        </p:nvPicPr>
        <p:blipFill rotWithShape="1">
          <a:blip r:embed="rId11">
            <a:alphaModFix amt="70000"/>
            <a:extLst>
              <a:ext uri="{28A0092B-C50C-407E-A947-70E740481C1C}">
                <a14:useLocalDpi xmlns:a14="http://schemas.microsoft.com/office/drawing/2010/main" val="0"/>
              </a:ext>
            </a:extLst>
          </a:blip>
          <a:srcRect l="34747" t="34781" r="34815" b="34985"/>
          <a:stretch/>
        </p:blipFill>
        <p:spPr>
          <a:xfrm>
            <a:off x="892194" y="3906252"/>
            <a:ext cx="1127255" cy="1119689"/>
          </a:xfrm>
          <a:prstGeom prst="rect">
            <a:avLst/>
          </a:prstGeom>
        </p:spPr>
      </p:pic>
      <p:sp>
        <p:nvSpPr>
          <p:cNvPr id="4" name="ZoneTexte 3">
            <a:extLst>
              <a:ext uri="{FF2B5EF4-FFF2-40B4-BE49-F238E27FC236}">
                <a16:creationId xmlns:a16="http://schemas.microsoft.com/office/drawing/2014/main" id="{BE836EC3-58FF-1674-48D9-C0EA5B9A2B36}"/>
              </a:ext>
            </a:extLst>
          </p:cNvPr>
          <p:cNvSpPr txBox="1"/>
          <p:nvPr>
            <p:custDataLst>
              <p:tags r:id="rId4"/>
            </p:custDataLst>
          </p:nvPr>
        </p:nvSpPr>
        <p:spPr>
          <a:xfrm>
            <a:off x="401053" y="5181600"/>
            <a:ext cx="2109536" cy="769441"/>
          </a:xfrm>
          <a:prstGeom prst="rect">
            <a:avLst/>
          </a:prstGeom>
          <a:noFill/>
        </p:spPr>
        <p:txBody>
          <a:bodyPr wrap="square" rtlCol="0">
            <a:spAutoFit/>
          </a:bodyPr>
          <a:lstStyle/>
          <a:p>
            <a:pPr algn="ctr"/>
            <a:r>
              <a:rPr lang="fr-BE" sz="2200" dirty="0" err="1">
                <a:solidFill>
                  <a:srgbClr val="9B0B38"/>
                </a:solidFill>
                <a:latin typeface="Montserrat" panose="00000500000000000000" pitchFamily="2" charset="0"/>
              </a:rPr>
              <a:t>Step</a:t>
            </a:r>
            <a:r>
              <a:rPr lang="fr-BE" sz="2200" dirty="0">
                <a:solidFill>
                  <a:srgbClr val="9B0B38"/>
                </a:solidFill>
                <a:latin typeface="Montserrat" panose="00000500000000000000" pitchFamily="2" charset="0"/>
              </a:rPr>
              <a:t> 3</a:t>
            </a:r>
          </a:p>
          <a:p>
            <a:pPr algn="ctr"/>
            <a:r>
              <a:rPr lang="fr-BE" sz="2200" dirty="0">
                <a:solidFill>
                  <a:srgbClr val="9B0B38"/>
                </a:solidFill>
                <a:latin typeface="Montserrat" panose="00000500000000000000" pitchFamily="2" charset="0"/>
              </a:rPr>
              <a:t>Collaborer</a:t>
            </a:r>
          </a:p>
        </p:txBody>
      </p:sp>
      <p:pic>
        <p:nvPicPr>
          <p:cNvPr id="11" name="Image 10">
            <a:extLst>
              <a:ext uri="{FF2B5EF4-FFF2-40B4-BE49-F238E27FC236}">
                <a16:creationId xmlns:a16="http://schemas.microsoft.com/office/drawing/2014/main" id="{D5CFCCE4-C1C3-399C-8F8D-3D7F8A772985}"/>
              </a:ext>
            </a:extLst>
          </p:cNvPr>
          <p:cNvPicPr>
            <a:picLocks noChangeAspect="1"/>
          </p:cNvPicPr>
          <p:nvPr>
            <p:custDataLst>
              <p:tags r:id="rId5"/>
            </p:custDataLst>
          </p:nvPr>
        </p:nvPicPr>
        <p:blipFill rotWithShape="1">
          <a:blip r:embed="rId12">
            <a:extLst>
              <a:ext uri="{28A0092B-C50C-407E-A947-70E740481C1C}">
                <a14:useLocalDpi xmlns:a14="http://schemas.microsoft.com/office/drawing/2010/main" val="0"/>
              </a:ext>
            </a:extLst>
          </a:blip>
          <a:srcRect l="31267" t="28232" r="27707" b="29304"/>
          <a:stretch/>
        </p:blipFill>
        <p:spPr>
          <a:xfrm>
            <a:off x="6962563" y="2851126"/>
            <a:ext cx="2289317" cy="2369576"/>
          </a:xfrm>
          <a:prstGeom prst="rect">
            <a:avLst/>
          </a:prstGeom>
        </p:spPr>
      </p:pic>
      <p:sp>
        <p:nvSpPr>
          <p:cNvPr id="2" name="ZoneTexte 1">
            <a:extLst>
              <a:ext uri="{FF2B5EF4-FFF2-40B4-BE49-F238E27FC236}">
                <a16:creationId xmlns:a16="http://schemas.microsoft.com/office/drawing/2014/main" id="{46D79B71-5245-8DAD-49D4-4A7E542E4A55}"/>
              </a:ext>
            </a:extLst>
          </p:cNvPr>
          <p:cNvSpPr txBox="1"/>
          <p:nvPr>
            <p:custDataLst>
              <p:tags r:id="rId6"/>
            </p:custDataLst>
          </p:nvPr>
        </p:nvSpPr>
        <p:spPr>
          <a:xfrm>
            <a:off x="3654283" y="3435750"/>
            <a:ext cx="3267075" cy="1200329"/>
          </a:xfrm>
          <a:prstGeom prst="rect">
            <a:avLst/>
          </a:prstGeom>
          <a:noFill/>
        </p:spPr>
        <p:txBody>
          <a:bodyPr wrap="square" rtlCol="0">
            <a:spAutoFit/>
          </a:bodyPr>
          <a:lstStyle/>
          <a:p>
            <a:pPr algn="ctr"/>
            <a:r>
              <a:rPr lang="fr-BE" sz="2400" dirty="0">
                <a:solidFill>
                  <a:srgbClr val="9B0B38"/>
                </a:solidFill>
                <a:latin typeface="Montserrat" panose="00000500000000000000" pitchFamily="2" charset="0"/>
              </a:rPr>
              <a:t>Collaborer avec des collègues ou des étudiant.es</a:t>
            </a:r>
          </a:p>
        </p:txBody>
      </p:sp>
      <p:sp>
        <p:nvSpPr>
          <p:cNvPr id="3" name="ZoneTexte 2">
            <a:extLst>
              <a:ext uri="{FF2B5EF4-FFF2-40B4-BE49-F238E27FC236}">
                <a16:creationId xmlns:a16="http://schemas.microsoft.com/office/drawing/2014/main" id="{4F422827-DCF4-0214-4E9F-25F70F96D534}"/>
              </a:ext>
            </a:extLst>
          </p:cNvPr>
          <p:cNvSpPr txBox="1"/>
          <p:nvPr>
            <p:custDataLst>
              <p:tags r:id="rId7"/>
            </p:custDataLst>
          </p:nvPr>
        </p:nvSpPr>
        <p:spPr>
          <a:xfrm>
            <a:off x="9293084" y="3620416"/>
            <a:ext cx="2225798" cy="830997"/>
          </a:xfrm>
          <a:prstGeom prst="rect">
            <a:avLst/>
          </a:prstGeom>
          <a:noFill/>
        </p:spPr>
        <p:txBody>
          <a:bodyPr wrap="square" rtlCol="0">
            <a:spAutoFit/>
          </a:bodyPr>
          <a:lstStyle/>
          <a:p>
            <a:pPr algn="ctr"/>
            <a:r>
              <a:rPr lang="fr-BE" sz="2400" dirty="0">
                <a:solidFill>
                  <a:srgbClr val="9B0B38"/>
                </a:solidFill>
                <a:latin typeface="Montserrat" panose="00000500000000000000" pitchFamily="2" charset="0"/>
              </a:rPr>
              <a:t>Importer des questions</a:t>
            </a:r>
          </a:p>
        </p:txBody>
      </p:sp>
    </p:spTree>
    <p:extLst>
      <p:ext uri="{BB962C8B-B14F-4D97-AF65-F5344CB8AC3E}">
        <p14:creationId xmlns:p14="http://schemas.microsoft.com/office/powerpoint/2010/main" val="286009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A1AACB-4A72-89C7-69FC-7C1AF6FD7216}"/>
              </a:ext>
            </a:extLst>
          </p:cNvPr>
          <p:cNvPicPr>
            <a:picLocks noChangeAspect="1"/>
          </p:cNvPicPr>
          <p:nvPr>
            <p:custDataLst>
              <p:tags r:id="rId1"/>
            </p:custDataLst>
          </p:nvPr>
        </p:nvPicPr>
        <p:blipFill rotWithShape="1">
          <a:blip r:embed="rId9">
            <a:alphaModFix amt="20000"/>
            <a:extLst>
              <a:ext uri="{28A0092B-C50C-407E-A947-70E740481C1C}">
                <a14:useLocalDpi xmlns:a14="http://schemas.microsoft.com/office/drawing/2010/main" val="0"/>
              </a:ext>
            </a:extLst>
          </a:blip>
          <a:srcRect r="66392"/>
          <a:stretch/>
        </p:blipFill>
        <p:spPr>
          <a:xfrm>
            <a:off x="112512" y="-1254871"/>
            <a:ext cx="3506178" cy="3444749"/>
          </a:xfrm>
          <a:prstGeom prst="rect">
            <a:avLst/>
          </a:prstGeom>
          <a:ln>
            <a:noFill/>
          </a:ln>
        </p:spPr>
      </p:pic>
      <p:sp>
        <p:nvSpPr>
          <p:cNvPr id="17" name="Titre 16">
            <a:extLst>
              <a:ext uri="{FF2B5EF4-FFF2-40B4-BE49-F238E27FC236}">
                <a16:creationId xmlns:a16="http://schemas.microsoft.com/office/drawing/2014/main" id="{6C764CB8-73EF-0D01-5A32-27F7DC09F240}"/>
              </a:ext>
            </a:extLst>
          </p:cNvPr>
          <p:cNvSpPr>
            <a:spLocks noGrp="1"/>
          </p:cNvSpPr>
          <p:nvPr>
            <p:ph type="title"/>
            <p:custDataLst>
              <p:tags r:id="rId2"/>
            </p:custDataLst>
          </p:nvPr>
        </p:nvSpPr>
        <p:spPr>
          <a:xfrm>
            <a:off x="5521876" y="1273520"/>
            <a:ext cx="4954622" cy="916358"/>
          </a:xfrm>
        </p:spPr>
        <p:txBody>
          <a:bodyPr>
            <a:normAutofit/>
          </a:bodyPr>
          <a:lstStyle/>
          <a:p>
            <a:r>
              <a:rPr lang="fr-FR" dirty="0">
                <a:solidFill>
                  <a:srgbClr val="9B0B38"/>
                </a:solidFill>
                <a:latin typeface="Montserrat Medium" panose="00000600000000000000" pitchFamily="2" charset="0"/>
              </a:rPr>
              <a:t>5. Tips and tricks</a:t>
            </a:r>
            <a:endParaRPr lang="fr-BE" dirty="0">
              <a:solidFill>
                <a:srgbClr val="9B0B38"/>
              </a:solidFill>
              <a:latin typeface="Montserrat Medium" panose="00000600000000000000" pitchFamily="2" charset="0"/>
            </a:endParaRPr>
          </a:p>
        </p:txBody>
      </p:sp>
      <p:pic>
        <p:nvPicPr>
          <p:cNvPr id="5" name="Image 4">
            <a:extLst>
              <a:ext uri="{FF2B5EF4-FFF2-40B4-BE49-F238E27FC236}">
                <a16:creationId xmlns:a16="http://schemas.microsoft.com/office/drawing/2014/main" id="{527788DD-D2C1-B973-3F8C-C5F9122DE543}"/>
              </a:ext>
            </a:extLst>
          </p:cNvPr>
          <p:cNvPicPr>
            <a:picLocks noChangeAspect="1"/>
          </p:cNvPicPr>
          <p:nvPr>
            <p:custDataLst>
              <p:tags r:id="rId3"/>
            </p:custDataLst>
          </p:nvPr>
        </p:nvPicPr>
        <p:blipFill rotWithShape="1">
          <a:blip r:embed="rId10">
            <a:alphaModFix amt="70000"/>
            <a:extLst>
              <a:ext uri="{28A0092B-C50C-407E-A947-70E740481C1C}">
                <a14:useLocalDpi xmlns:a14="http://schemas.microsoft.com/office/drawing/2010/main" val="0"/>
              </a:ext>
            </a:extLst>
          </a:blip>
          <a:srcRect l="34747" t="34781" r="34815" b="34985"/>
          <a:stretch/>
        </p:blipFill>
        <p:spPr>
          <a:xfrm>
            <a:off x="892194" y="3906252"/>
            <a:ext cx="1127255" cy="1119689"/>
          </a:xfrm>
          <a:prstGeom prst="rect">
            <a:avLst/>
          </a:prstGeom>
        </p:spPr>
      </p:pic>
      <p:sp>
        <p:nvSpPr>
          <p:cNvPr id="4" name="ZoneTexte 3">
            <a:extLst>
              <a:ext uri="{FF2B5EF4-FFF2-40B4-BE49-F238E27FC236}">
                <a16:creationId xmlns:a16="http://schemas.microsoft.com/office/drawing/2014/main" id="{BE836EC3-58FF-1674-48D9-C0EA5B9A2B36}"/>
              </a:ext>
            </a:extLst>
          </p:cNvPr>
          <p:cNvSpPr txBox="1"/>
          <p:nvPr>
            <p:custDataLst>
              <p:tags r:id="rId4"/>
            </p:custDataLst>
          </p:nvPr>
        </p:nvSpPr>
        <p:spPr>
          <a:xfrm>
            <a:off x="401053" y="5181600"/>
            <a:ext cx="2109536" cy="769441"/>
          </a:xfrm>
          <a:prstGeom prst="rect">
            <a:avLst/>
          </a:prstGeom>
          <a:noFill/>
        </p:spPr>
        <p:txBody>
          <a:bodyPr wrap="square" rtlCol="0">
            <a:spAutoFit/>
          </a:bodyPr>
          <a:lstStyle/>
          <a:p>
            <a:pPr algn="ctr"/>
            <a:r>
              <a:rPr lang="fr-BE" sz="2200" dirty="0" err="1">
                <a:solidFill>
                  <a:srgbClr val="9B0B38"/>
                </a:solidFill>
                <a:latin typeface="Montserrat" panose="00000500000000000000" pitchFamily="2" charset="0"/>
              </a:rPr>
              <a:t>Step</a:t>
            </a:r>
            <a:r>
              <a:rPr lang="fr-BE" sz="2200" dirty="0">
                <a:solidFill>
                  <a:srgbClr val="9B0B38"/>
                </a:solidFill>
                <a:latin typeface="Montserrat" panose="00000500000000000000" pitchFamily="2" charset="0"/>
              </a:rPr>
              <a:t> 4</a:t>
            </a:r>
          </a:p>
          <a:p>
            <a:pPr algn="ctr"/>
            <a:r>
              <a:rPr lang="fr-BE" sz="2200" dirty="0">
                <a:solidFill>
                  <a:srgbClr val="9B0B38"/>
                </a:solidFill>
                <a:latin typeface="Montserrat" panose="00000500000000000000" pitchFamily="2" charset="0"/>
              </a:rPr>
              <a:t>Partager</a:t>
            </a:r>
          </a:p>
        </p:txBody>
      </p:sp>
      <p:pic>
        <p:nvPicPr>
          <p:cNvPr id="11" name="Image 10">
            <a:extLst>
              <a:ext uri="{FF2B5EF4-FFF2-40B4-BE49-F238E27FC236}">
                <a16:creationId xmlns:a16="http://schemas.microsoft.com/office/drawing/2014/main" id="{D5CFCCE4-C1C3-399C-8F8D-3D7F8A772985}"/>
              </a:ext>
            </a:extLst>
          </p:cNvPr>
          <p:cNvPicPr>
            <a:picLocks noChangeAspect="1"/>
          </p:cNvPicPr>
          <p:nvPr>
            <p:custDataLst>
              <p:tags r:id="rId5"/>
            </p:custDataLst>
          </p:nvPr>
        </p:nvPicPr>
        <p:blipFill rotWithShape="1">
          <a:blip r:embed="rId11">
            <a:extLst>
              <a:ext uri="{28A0092B-C50C-407E-A947-70E740481C1C}">
                <a14:useLocalDpi xmlns:a14="http://schemas.microsoft.com/office/drawing/2010/main" val="0"/>
              </a:ext>
            </a:extLst>
          </a:blip>
          <a:srcRect l="31267" t="28232" r="27707" b="29304"/>
          <a:stretch/>
        </p:blipFill>
        <p:spPr>
          <a:xfrm>
            <a:off x="6854528" y="2298547"/>
            <a:ext cx="2289317" cy="2369576"/>
          </a:xfrm>
          <a:prstGeom prst="rect">
            <a:avLst/>
          </a:prstGeom>
        </p:spPr>
      </p:pic>
      <p:sp>
        <p:nvSpPr>
          <p:cNvPr id="2" name="ZoneTexte 1">
            <a:extLst>
              <a:ext uri="{FF2B5EF4-FFF2-40B4-BE49-F238E27FC236}">
                <a16:creationId xmlns:a16="http://schemas.microsoft.com/office/drawing/2014/main" id="{46D79B71-5245-8DAD-49D4-4A7E542E4A55}"/>
              </a:ext>
            </a:extLst>
          </p:cNvPr>
          <p:cNvSpPr txBox="1"/>
          <p:nvPr>
            <p:custDataLst>
              <p:tags r:id="rId6"/>
            </p:custDataLst>
          </p:nvPr>
        </p:nvSpPr>
        <p:spPr>
          <a:xfrm>
            <a:off x="6018063" y="4795108"/>
            <a:ext cx="3962245" cy="461665"/>
          </a:xfrm>
          <a:prstGeom prst="rect">
            <a:avLst/>
          </a:prstGeom>
          <a:noFill/>
        </p:spPr>
        <p:txBody>
          <a:bodyPr wrap="square" rtlCol="0">
            <a:spAutoFit/>
          </a:bodyPr>
          <a:lstStyle/>
          <a:p>
            <a:pPr algn="ctr"/>
            <a:r>
              <a:rPr lang="fr-BE" sz="2400" dirty="0">
                <a:solidFill>
                  <a:srgbClr val="9B0B38"/>
                </a:solidFill>
                <a:latin typeface="Montserrat" panose="00000500000000000000" pitchFamily="2" charset="0"/>
              </a:rPr>
              <a:t>Rendre son cours public</a:t>
            </a:r>
          </a:p>
        </p:txBody>
      </p:sp>
    </p:spTree>
    <p:extLst>
      <p:ext uri="{BB962C8B-B14F-4D97-AF65-F5344CB8AC3E}">
        <p14:creationId xmlns:p14="http://schemas.microsoft.com/office/powerpoint/2010/main" val="2332527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èle PPT LLL" id="{186043EB-72F2-4401-81DB-E047A5F17623}" vid="{1B0AD8F3-60AD-490E-884B-33E47B4DDE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527</TotalTime>
  <Words>1922</Words>
  <Application>Microsoft Office PowerPoint</Application>
  <PresentationFormat>Grand écran</PresentationFormat>
  <Paragraphs>125</Paragraphs>
  <Slides>12</Slides>
  <Notes>12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Calibri</vt:lpstr>
      <vt:lpstr>Calibri Light</vt:lpstr>
      <vt:lpstr>Garamond</vt:lpstr>
      <vt:lpstr>Montserrat</vt:lpstr>
      <vt:lpstr>Montserrat Medium</vt:lpstr>
      <vt:lpstr>Montserrat SemiBold</vt:lpstr>
      <vt:lpstr>Thème Office</vt:lpstr>
      <vt:lpstr>Prise en main de l’outil Wooflash</vt:lpstr>
      <vt:lpstr>1. Wooflash ?</vt:lpstr>
      <vt:lpstr>2. Wooflash – Principes généraux</vt:lpstr>
      <vt:lpstr>3. Se connecter à Wooflash - quelques recommandations</vt:lpstr>
      <vt:lpstr>4. Petit parcours dans l’outil</vt:lpstr>
      <vt:lpstr>4. Petit parcours dans l’outil</vt:lpstr>
      <vt:lpstr>4. Petit parcours dans l’outil</vt:lpstr>
      <vt:lpstr>5. Tips and tricks</vt:lpstr>
      <vt:lpstr>5. Tips and tricks</vt:lpstr>
      <vt:lpstr>5. Tips and tricks</vt:lpstr>
      <vt:lpstr>À la place de l’étudiant.e…</vt:lpstr>
      <vt:lpstr>Temps de questions-réponses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Alizé Van Brussel</dc:creator>
  <cp:lastModifiedBy>Alizé Van Brussel</cp:lastModifiedBy>
  <cp:revision>15</cp:revision>
  <dcterms:created xsi:type="dcterms:W3CDTF">2023-02-28T14:01:18Z</dcterms:created>
  <dcterms:modified xsi:type="dcterms:W3CDTF">2023-03-21T14:39:24Z</dcterms:modified>
</cp:coreProperties>
</file>