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3" r:id="rId2"/>
    <p:sldId id="257" r:id="rId3"/>
    <p:sldId id="261" r:id="rId4"/>
    <p:sldId id="258" r:id="rId5"/>
    <p:sldId id="260" r:id="rId6"/>
    <p:sldId id="259" r:id="rId7"/>
  </p:sldIdLst>
  <p:sldSz cx="6858000" cy="9906000" type="A4"/>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0B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3132" y="156"/>
      </p:cViewPr>
      <p:guideLst/>
    </p:cSldViewPr>
  </p:slideViewPr>
  <p:notesTextViewPr>
    <p:cViewPr>
      <p:scale>
        <a:sx n="1" d="1"/>
        <a:sy n="1" d="1"/>
      </p:scale>
      <p:origin x="0" y="0"/>
    </p:cViewPr>
  </p:notesTextViewPr>
  <p:notesViewPr>
    <p:cSldViewPr snapToGrid="0">
      <p:cViewPr varScale="1">
        <p:scale>
          <a:sx n="72" d="100"/>
          <a:sy n="72" d="100"/>
        </p:scale>
        <p:origin x="301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E6B34CC-D52F-318D-96AE-DEF08987D379}"/>
              </a:ext>
            </a:extLst>
          </p:cNvPr>
          <p:cNvSpPr>
            <a:spLocks noGrp="1"/>
          </p:cNvSpPr>
          <p:nvPr>
            <p:ph type="hdr" sz="quarter"/>
          </p:nvPr>
        </p:nvSpPr>
        <p:spPr>
          <a:xfrm>
            <a:off x="0" y="0"/>
            <a:ext cx="2947035" cy="498374"/>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864AE69D-5FCC-19E2-128A-B0E0885388C7}"/>
              </a:ext>
            </a:extLst>
          </p:cNvPr>
          <p:cNvSpPr>
            <a:spLocks noGrp="1"/>
          </p:cNvSpPr>
          <p:nvPr>
            <p:ph type="dt" sz="quarter" idx="1"/>
          </p:nvPr>
        </p:nvSpPr>
        <p:spPr>
          <a:xfrm>
            <a:off x="3852241" y="0"/>
            <a:ext cx="2947035" cy="498374"/>
          </a:xfrm>
          <a:prstGeom prst="rect">
            <a:avLst/>
          </a:prstGeom>
        </p:spPr>
        <p:txBody>
          <a:bodyPr vert="horz" lIns="91440" tIns="45720" rIns="91440" bIns="45720" rtlCol="0"/>
          <a:lstStyle>
            <a:lvl1pPr algn="r">
              <a:defRPr sz="1200"/>
            </a:lvl1pPr>
          </a:lstStyle>
          <a:p>
            <a:fld id="{C8271C45-CF78-470D-8EFD-38308B09C810}" type="datetimeFigureOut">
              <a:rPr lang="fr-BE" smtClean="0"/>
              <a:t>02-05-23</a:t>
            </a:fld>
            <a:endParaRPr lang="fr-BE"/>
          </a:p>
        </p:txBody>
      </p:sp>
      <p:sp>
        <p:nvSpPr>
          <p:cNvPr id="4" name="Espace réservé du pied de page 3">
            <a:extLst>
              <a:ext uri="{FF2B5EF4-FFF2-40B4-BE49-F238E27FC236}">
                <a16:creationId xmlns:a16="http://schemas.microsoft.com/office/drawing/2014/main" id="{8EBF5926-362C-DD83-1635-BDAC5D38D74F}"/>
              </a:ext>
            </a:extLst>
          </p:cNvPr>
          <p:cNvSpPr>
            <a:spLocks noGrp="1"/>
          </p:cNvSpPr>
          <p:nvPr>
            <p:ph type="ftr" sz="quarter" idx="2"/>
          </p:nvPr>
        </p:nvSpPr>
        <p:spPr>
          <a:xfrm>
            <a:off x="0" y="9434615"/>
            <a:ext cx="2947035" cy="498373"/>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a:extLst>
              <a:ext uri="{FF2B5EF4-FFF2-40B4-BE49-F238E27FC236}">
                <a16:creationId xmlns:a16="http://schemas.microsoft.com/office/drawing/2014/main" id="{60FD1C8D-F084-1774-DDEB-710A06D41E1F}"/>
              </a:ext>
            </a:extLst>
          </p:cNvPr>
          <p:cNvSpPr>
            <a:spLocks noGrp="1"/>
          </p:cNvSpPr>
          <p:nvPr>
            <p:ph type="sldNum" sz="quarter" idx="3"/>
          </p:nvPr>
        </p:nvSpPr>
        <p:spPr>
          <a:xfrm>
            <a:off x="3852241" y="9434615"/>
            <a:ext cx="2947035" cy="498373"/>
          </a:xfrm>
          <a:prstGeom prst="rect">
            <a:avLst/>
          </a:prstGeom>
        </p:spPr>
        <p:txBody>
          <a:bodyPr vert="horz" lIns="91440" tIns="45720" rIns="91440" bIns="45720" rtlCol="0" anchor="b"/>
          <a:lstStyle>
            <a:lvl1pPr algn="r">
              <a:defRPr sz="1200"/>
            </a:lvl1pPr>
          </a:lstStyle>
          <a:p>
            <a:fld id="{A177F315-29B4-4AE9-8304-A057C1C4B56B}" type="slidenum">
              <a:rPr lang="fr-BE" smtClean="0"/>
              <a:t>‹N°›</a:t>
            </a:fld>
            <a:endParaRPr lang="fr-BE"/>
          </a:p>
        </p:txBody>
      </p:sp>
    </p:spTree>
    <p:extLst>
      <p:ext uri="{BB962C8B-B14F-4D97-AF65-F5344CB8AC3E}">
        <p14:creationId xmlns:p14="http://schemas.microsoft.com/office/powerpoint/2010/main" val="143576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7035" cy="498374"/>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2241" y="0"/>
            <a:ext cx="2947035" cy="498374"/>
          </a:xfrm>
          <a:prstGeom prst="rect">
            <a:avLst/>
          </a:prstGeom>
        </p:spPr>
        <p:txBody>
          <a:bodyPr vert="horz" lIns="91440" tIns="45720" rIns="91440" bIns="45720" rtlCol="0"/>
          <a:lstStyle>
            <a:lvl1pPr algn="r">
              <a:defRPr sz="1200"/>
            </a:lvl1pPr>
          </a:lstStyle>
          <a:p>
            <a:fld id="{389FA3E2-AE86-41D8-A729-89403BBF8ADF}" type="datetimeFigureOut">
              <a:rPr lang="fr-BE" smtClean="0"/>
              <a:t>02-05-23</a:t>
            </a:fld>
            <a:endParaRPr lang="fr-BE"/>
          </a:p>
        </p:txBody>
      </p:sp>
      <p:sp>
        <p:nvSpPr>
          <p:cNvPr id="4" name="Espace réservé de l'image des diapositives 3"/>
          <p:cNvSpPr>
            <a:spLocks noGrp="1" noRot="1" noChangeAspect="1"/>
          </p:cNvSpPr>
          <p:nvPr>
            <p:ph type="sldImg" idx="2"/>
          </p:nvPr>
        </p:nvSpPr>
        <p:spPr>
          <a:xfrm>
            <a:off x="2239963" y="1241425"/>
            <a:ext cx="2320925" cy="33528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0085" y="4780250"/>
            <a:ext cx="5440680" cy="39111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34615"/>
            <a:ext cx="2947035" cy="498373"/>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2241" y="9434615"/>
            <a:ext cx="2947035" cy="498373"/>
          </a:xfrm>
          <a:prstGeom prst="rect">
            <a:avLst/>
          </a:prstGeom>
        </p:spPr>
        <p:txBody>
          <a:bodyPr vert="horz" lIns="91440" tIns="45720" rIns="91440" bIns="45720" rtlCol="0" anchor="b"/>
          <a:lstStyle>
            <a:lvl1pPr algn="r">
              <a:defRPr sz="1200"/>
            </a:lvl1pPr>
          </a:lstStyle>
          <a:p>
            <a:fld id="{A7593402-0F73-4C04-8593-4F831D346985}" type="slidenum">
              <a:rPr lang="fr-BE" smtClean="0"/>
              <a:t>‹N°›</a:t>
            </a:fld>
            <a:endParaRPr lang="fr-BE"/>
          </a:p>
        </p:txBody>
      </p:sp>
    </p:spTree>
    <p:extLst>
      <p:ext uri="{BB962C8B-B14F-4D97-AF65-F5344CB8AC3E}">
        <p14:creationId xmlns:p14="http://schemas.microsoft.com/office/powerpoint/2010/main" val="228005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jpg"/><Relationship Id="rId3" Type="http://schemas.openxmlformats.org/officeDocument/2006/relationships/tags" Target="../tags/tag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11" Type="http://schemas.openxmlformats.org/officeDocument/2006/relationships/image" Target="../media/image5.jpg"/><Relationship Id="rId5" Type="http://schemas.openxmlformats.org/officeDocument/2006/relationships/tags" Target="../tags/tag5.xml"/><Relationship Id="rId10" Type="http://schemas.openxmlformats.org/officeDocument/2006/relationships/image" Target="../media/image4.png"/><Relationship Id="rId4" Type="http://schemas.openxmlformats.org/officeDocument/2006/relationships/tags" Target="../tags/tag4.xml"/><Relationship Id="rId9"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utos LL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27894" y="163512"/>
            <a:ext cx="2135595" cy="1160887"/>
          </a:xfrm>
        </p:spPr>
        <p:txBody>
          <a:bodyPr anchor="b">
            <a:noAutofit/>
          </a:bodyPr>
          <a:lstStyle>
            <a:lvl1pPr algn="ctr">
              <a:lnSpc>
                <a:spcPct val="150000"/>
              </a:lnSpc>
              <a:defRPr sz="2400" b="1" cap="all" spc="100" normalizeH="1" baseline="0">
                <a:latin typeface="Montserrat" panose="00000500000000000000" pitchFamily="2" charset="0"/>
              </a:defRPr>
            </a:lvl1pPr>
          </a:lstStyle>
          <a:p>
            <a:r>
              <a:rPr lang="fr-FR" dirty="0"/>
              <a:t>Les Tutos du LLL</a:t>
            </a:r>
            <a:endParaRPr lang="en-US" dirty="0"/>
          </a:p>
        </p:txBody>
      </p:sp>
      <p:sp>
        <p:nvSpPr>
          <p:cNvPr id="3" name="Subtitle 2"/>
          <p:cNvSpPr>
            <a:spLocks noGrp="1"/>
          </p:cNvSpPr>
          <p:nvPr>
            <p:ph type="subTitle" idx="1"/>
          </p:nvPr>
        </p:nvSpPr>
        <p:spPr>
          <a:xfrm>
            <a:off x="471488" y="2561344"/>
            <a:ext cx="3746182" cy="1519166"/>
          </a:xfrm>
        </p:spPr>
        <p:txBody>
          <a:bodyPr>
            <a:normAutofit/>
          </a:bodyPr>
          <a:lstStyle>
            <a:lvl1pPr marL="0" indent="0" algn="just">
              <a:buNone/>
              <a:defRPr sz="1200" baseline="0">
                <a:latin typeface="Garamond" panose="02020404030301010803"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471488" y="8869623"/>
            <a:ext cx="682942" cy="337754"/>
          </a:xfrm>
        </p:spPr>
        <p:txBody>
          <a:bodyPr/>
          <a:lstStyle>
            <a:lvl1pPr>
              <a:defRPr sz="1000">
                <a:latin typeface="Garamond" panose="02020404030301010803" pitchFamily="18" charset="0"/>
              </a:defRPr>
            </a:lvl1pPr>
          </a:lstStyle>
          <a:p>
            <a:fld id="{AF3E68D8-39E5-4832-8EF2-25E95B67E886}" type="datetime1">
              <a:rPr lang="fr-BE" smtClean="0"/>
              <a:t>02-05-23</a:t>
            </a:fld>
            <a:endParaRPr lang="fr-BE" dirty="0"/>
          </a:p>
        </p:txBody>
      </p:sp>
      <p:sp>
        <p:nvSpPr>
          <p:cNvPr id="11" name="Espace réservé du texte 10">
            <a:extLst>
              <a:ext uri="{FF2B5EF4-FFF2-40B4-BE49-F238E27FC236}">
                <a16:creationId xmlns:a16="http://schemas.microsoft.com/office/drawing/2014/main" id="{A1C32613-C0C2-D9C1-03C9-9F82DFE6EE52}"/>
              </a:ext>
            </a:extLst>
          </p:cNvPr>
          <p:cNvSpPr>
            <a:spLocks noGrp="1"/>
          </p:cNvSpPr>
          <p:nvPr>
            <p:ph type="body" sz="quarter" idx="14"/>
          </p:nvPr>
        </p:nvSpPr>
        <p:spPr>
          <a:xfrm>
            <a:off x="471488" y="1725613"/>
            <a:ext cx="5915026" cy="585787"/>
          </a:xfrm>
        </p:spPr>
        <p:txBody>
          <a:bodyPr>
            <a:noAutofit/>
          </a:bodyPr>
          <a:lstStyle>
            <a:lvl1pPr marL="0" indent="0" algn="ctr">
              <a:buNone/>
              <a:defRPr sz="1800" b="1" cap="all" baseline="0">
                <a:solidFill>
                  <a:srgbClr val="9B0B38"/>
                </a:solidFill>
                <a:latin typeface="Garamond" panose="02020404030301010803" pitchFamily="18" charset="0"/>
              </a:defRPr>
            </a:lvl1pPr>
          </a:lstStyle>
          <a:p>
            <a:pPr lvl="0"/>
            <a:r>
              <a:rPr lang="fr-FR" dirty="0"/>
              <a:t>Cliquez pour modifier les styles du texte du masque</a:t>
            </a:r>
          </a:p>
        </p:txBody>
      </p:sp>
      <p:sp>
        <p:nvSpPr>
          <p:cNvPr id="13" name="Espace réservé pour une image  12">
            <a:extLst>
              <a:ext uri="{FF2B5EF4-FFF2-40B4-BE49-F238E27FC236}">
                <a16:creationId xmlns:a16="http://schemas.microsoft.com/office/drawing/2014/main" id="{80E8137B-F183-2B0D-30CE-EAA4ED60E36E}"/>
              </a:ext>
            </a:extLst>
          </p:cNvPr>
          <p:cNvSpPr>
            <a:spLocks noGrp="1"/>
          </p:cNvSpPr>
          <p:nvPr>
            <p:ph type="pic" sz="quarter" idx="15"/>
          </p:nvPr>
        </p:nvSpPr>
        <p:spPr>
          <a:xfrm>
            <a:off x="4309110" y="2549524"/>
            <a:ext cx="2077402" cy="1530986"/>
          </a:xfrm>
        </p:spPr>
        <p:txBody>
          <a:bodyPr/>
          <a:lstStyle/>
          <a:p>
            <a:endParaRPr lang="fr-BE"/>
          </a:p>
        </p:txBody>
      </p:sp>
      <p:sp>
        <p:nvSpPr>
          <p:cNvPr id="15" name="Espace réservé du texte 14">
            <a:extLst>
              <a:ext uri="{FF2B5EF4-FFF2-40B4-BE49-F238E27FC236}">
                <a16:creationId xmlns:a16="http://schemas.microsoft.com/office/drawing/2014/main" id="{3CBD60E1-2A5F-B349-6617-2849B8CC48A7}"/>
              </a:ext>
            </a:extLst>
          </p:cNvPr>
          <p:cNvSpPr>
            <a:spLocks noGrp="1"/>
          </p:cNvSpPr>
          <p:nvPr>
            <p:ph type="body" sz="quarter" idx="16"/>
          </p:nvPr>
        </p:nvSpPr>
        <p:spPr>
          <a:xfrm>
            <a:off x="471488" y="4330454"/>
            <a:ext cx="5915025" cy="4447786"/>
          </a:xfrm>
        </p:spPr>
        <p:txBody>
          <a:bodyPr>
            <a:normAutofit/>
          </a:bodyPr>
          <a:lstStyle>
            <a:lvl1pPr>
              <a:defRPr sz="1200">
                <a:latin typeface="Garamond" panose="02020404030301010803" pitchFamily="18" charset="0"/>
              </a:defRPr>
            </a:lvl1pPr>
            <a:lvl2pPr>
              <a:defRPr sz="1200">
                <a:latin typeface="Garamond" panose="02020404030301010803" pitchFamily="18" charset="0"/>
              </a:defRPr>
            </a:lvl2pPr>
            <a:lvl3pPr>
              <a:defRPr sz="1200">
                <a:latin typeface="Garamond" panose="02020404030301010803" pitchFamily="18" charset="0"/>
              </a:defRPr>
            </a:lvl3pPr>
            <a:lvl4pPr>
              <a:defRPr sz="1200">
                <a:latin typeface="Garamond" panose="02020404030301010803" pitchFamily="18" charset="0"/>
              </a:defRPr>
            </a:lvl4pPr>
            <a:lvl5pPr>
              <a:defRPr sz="1200">
                <a:latin typeface="Garamond" panose="02020404030301010803" pitchFamily="18"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pic>
        <p:nvPicPr>
          <p:cNvPr id="12" name="Image 11" descr="Une image contenant logo&#10;&#10;Description générée automatiquement">
            <a:extLst>
              <a:ext uri="{FF2B5EF4-FFF2-40B4-BE49-F238E27FC236}">
                <a16:creationId xmlns:a16="http://schemas.microsoft.com/office/drawing/2014/main" id="{575FEE09-413F-53E7-E77D-8077A7BECC0D}"/>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5244" y="-1234440"/>
            <a:ext cx="2787310" cy="2740333"/>
          </a:xfrm>
          <a:prstGeom prst="rect">
            <a:avLst/>
          </a:prstGeom>
        </p:spPr>
      </p:pic>
      <p:pic>
        <p:nvPicPr>
          <p:cNvPr id="16" name="Image 15" descr="Une image contenant logo&#10;&#10;Description générée automatiquement">
            <a:extLst>
              <a:ext uri="{FF2B5EF4-FFF2-40B4-BE49-F238E27FC236}">
                <a16:creationId xmlns:a16="http://schemas.microsoft.com/office/drawing/2014/main" id="{38C31900-DCF6-E12C-C0AD-FD1E7BC8E015}"/>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503264" y="9476288"/>
            <a:ext cx="1125449" cy="371611"/>
          </a:xfrm>
          <a:prstGeom prst="rect">
            <a:avLst/>
          </a:prstGeom>
        </p:spPr>
      </p:pic>
      <p:pic>
        <p:nvPicPr>
          <p:cNvPr id="25" name="Image 24">
            <a:extLst>
              <a:ext uri="{FF2B5EF4-FFF2-40B4-BE49-F238E27FC236}">
                <a16:creationId xmlns:a16="http://schemas.microsoft.com/office/drawing/2014/main" id="{6B3C1117-5795-E7EC-9B05-8EC12F20438E}"/>
              </a:ext>
            </a:extLst>
          </p:cNvPr>
          <p:cNvPicPr>
            <a:picLocks noChangeAspect="1"/>
          </p:cNvPicPr>
          <p:nvPr userDrawn="1">
            <p:custDataLst>
              <p:tags r:id="rId1"/>
            </p:custDataLst>
          </p:nvPr>
        </p:nvPicPr>
        <p:blipFill>
          <a:blip r:embed="rId9">
            <a:extLst>
              <a:ext uri="{28A0092B-C50C-407E-A947-70E740481C1C}">
                <a14:useLocalDpi xmlns:a14="http://schemas.microsoft.com/office/drawing/2010/main" val="0"/>
              </a:ext>
            </a:extLst>
          </a:blip>
          <a:stretch>
            <a:fillRect/>
          </a:stretch>
        </p:blipFill>
        <p:spPr>
          <a:xfrm>
            <a:off x="1780349" y="9476288"/>
            <a:ext cx="554583" cy="371611"/>
          </a:xfrm>
          <a:prstGeom prst="rect">
            <a:avLst/>
          </a:prstGeom>
        </p:spPr>
      </p:pic>
      <p:pic>
        <p:nvPicPr>
          <p:cNvPr id="26" name="Image 25" descr="Une image contenant texte, clipart&#10;&#10;Description générée automatiquement">
            <a:extLst>
              <a:ext uri="{FF2B5EF4-FFF2-40B4-BE49-F238E27FC236}">
                <a16:creationId xmlns:a16="http://schemas.microsoft.com/office/drawing/2014/main" id="{0EDC2AB2-C0DB-8A54-BFC0-2D7E1D1F65E0}"/>
              </a:ext>
            </a:extLst>
          </p:cNvPr>
          <p:cNvPicPr>
            <a:picLocks noChangeAspect="1"/>
          </p:cNvPicPr>
          <p:nvPr userDrawn="1">
            <p:custDataLst>
              <p:tags r:id="rId2"/>
            </p:custDataLst>
          </p:nvPr>
        </p:nvPicPr>
        <p:blipFill>
          <a:blip r:embed="rId10">
            <a:extLst>
              <a:ext uri="{28A0092B-C50C-407E-A947-70E740481C1C}">
                <a14:useLocalDpi xmlns:a14="http://schemas.microsoft.com/office/drawing/2010/main" val="0"/>
              </a:ext>
            </a:extLst>
          </a:blip>
          <a:stretch>
            <a:fillRect/>
          </a:stretch>
        </p:blipFill>
        <p:spPr>
          <a:xfrm>
            <a:off x="-1" y="9451477"/>
            <a:ext cx="1716447" cy="396422"/>
          </a:xfrm>
          <a:prstGeom prst="rect">
            <a:avLst/>
          </a:prstGeom>
        </p:spPr>
      </p:pic>
      <p:pic>
        <p:nvPicPr>
          <p:cNvPr id="27" name="Image 26" descr="Une image contenant texte&#10;&#10;Description générée automatiquement">
            <a:extLst>
              <a:ext uri="{FF2B5EF4-FFF2-40B4-BE49-F238E27FC236}">
                <a16:creationId xmlns:a16="http://schemas.microsoft.com/office/drawing/2014/main" id="{8CE09719-5264-514F-6E34-94A1DD200311}"/>
              </a:ext>
            </a:extLst>
          </p:cNvPr>
          <p:cNvPicPr>
            <a:picLocks noChangeAspect="1"/>
          </p:cNvPicPr>
          <p:nvPr userDrawn="1">
            <p:custDataLst>
              <p:tags r:id="rId3"/>
            </p:custDataLst>
          </p:nvPr>
        </p:nvPicPr>
        <p:blipFill rotWithShape="1">
          <a:blip r:embed="rId11">
            <a:extLst>
              <a:ext uri="{28A0092B-C50C-407E-A947-70E740481C1C}">
                <a14:useLocalDpi xmlns:a14="http://schemas.microsoft.com/office/drawing/2010/main" val="0"/>
              </a:ext>
            </a:extLst>
          </a:blip>
          <a:srcRect r="9455"/>
          <a:stretch/>
        </p:blipFill>
        <p:spPr>
          <a:xfrm>
            <a:off x="2398835" y="9452819"/>
            <a:ext cx="1605011" cy="395080"/>
          </a:xfrm>
          <a:prstGeom prst="rect">
            <a:avLst/>
          </a:prstGeom>
        </p:spPr>
      </p:pic>
      <p:pic>
        <p:nvPicPr>
          <p:cNvPr id="29" name="Image 28" descr="Une image contenant texte, clipart&#10;&#10;Description générée automatiquement">
            <a:extLst>
              <a:ext uri="{FF2B5EF4-FFF2-40B4-BE49-F238E27FC236}">
                <a16:creationId xmlns:a16="http://schemas.microsoft.com/office/drawing/2014/main" id="{349D4608-FAA8-EEC5-A537-17DB5FC36A5B}"/>
              </a:ext>
            </a:extLst>
          </p:cNvPr>
          <p:cNvPicPr>
            <a:picLocks noChangeAspect="1"/>
          </p:cNvPicPr>
          <p:nvPr userDrawn="1">
            <p:custDataLst>
              <p:tags r:id="rId4"/>
            </p:custDataLst>
          </p:nvPr>
        </p:nvPicPr>
        <p:blipFill>
          <a:blip r:embed="rId12">
            <a:extLst>
              <a:ext uri="{28A0092B-C50C-407E-A947-70E740481C1C}">
                <a14:useLocalDpi xmlns:a14="http://schemas.microsoft.com/office/drawing/2010/main" val="0"/>
              </a:ext>
            </a:extLst>
          </a:blip>
          <a:stretch>
            <a:fillRect/>
          </a:stretch>
        </p:blipFill>
        <p:spPr>
          <a:xfrm>
            <a:off x="5692616" y="9454131"/>
            <a:ext cx="1125449" cy="393768"/>
          </a:xfrm>
          <a:prstGeom prst="rect">
            <a:avLst/>
          </a:prstGeom>
        </p:spPr>
      </p:pic>
      <p:pic>
        <p:nvPicPr>
          <p:cNvPr id="30" name="Image 29">
            <a:extLst>
              <a:ext uri="{FF2B5EF4-FFF2-40B4-BE49-F238E27FC236}">
                <a16:creationId xmlns:a16="http://schemas.microsoft.com/office/drawing/2014/main" id="{E5FDFDD5-10B7-8116-7DD6-6B9A0AA192B5}"/>
              </a:ext>
            </a:extLst>
          </p:cNvPr>
          <p:cNvPicPr>
            <a:picLocks noChangeAspect="1"/>
          </p:cNvPicPr>
          <p:nvPr userDrawn="1">
            <p:custDataLst>
              <p:tags r:id="rId5"/>
            </p:custDataLst>
          </p:nvPr>
        </p:nvPicPr>
        <p:blipFill>
          <a:blip r:embed="rId13">
            <a:extLst>
              <a:ext uri="{28A0092B-C50C-407E-A947-70E740481C1C}">
                <a14:useLocalDpi xmlns:a14="http://schemas.microsoft.com/office/drawing/2010/main" val="0"/>
              </a:ext>
            </a:extLst>
          </a:blip>
          <a:stretch>
            <a:fillRect/>
          </a:stretch>
        </p:blipFill>
        <p:spPr>
          <a:xfrm>
            <a:off x="4067749" y="9476287"/>
            <a:ext cx="371612" cy="371612"/>
          </a:xfrm>
          <a:prstGeom prst="rect">
            <a:avLst/>
          </a:prstGeom>
        </p:spPr>
      </p:pic>
      <p:sp>
        <p:nvSpPr>
          <p:cNvPr id="7" name="Espace réservé du texte 6">
            <a:extLst>
              <a:ext uri="{FF2B5EF4-FFF2-40B4-BE49-F238E27FC236}">
                <a16:creationId xmlns:a16="http://schemas.microsoft.com/office/drawing/2014/main" id="{12E332FF-5FFF-B61C-B072-E99053A6A5DC}"/>
              </a:ext>
            </a:extLst>
          </p:cNvPr>
          <p:cNvSpPr>
            <a:spLocks noGrp="1"/>
          </p:cNvSpPr>
          <p:nvPr>
            <p:ph type="body" sz="quarter" idx="17" hasCustomPrompt="1"/>
          </p:nvPr>
        </p:nvSpPr>
        <p:spPr>
          <a:xfrm>
            <a:off x="3279549" y="8869363"/>
            <a:ext cx="3224122" cy="479994"/>
          </a:xfrm>
        </p:spPr>
        <p:txBody>
          <a:bodyPr wrap="square" tIns="72000" bIns="0" anchor="t" anchorCtr="0">
            <a:spAutoFit/>
          </a:bodyPr>
          <a:lstStyle>
            <a:lvl1pPr marL="0" indent="0" algn="ctr">
              <a:buNone/>
              <a:defRPr sz="1100" baseline="0">
                <a:solidFill>
                  <a:srgbClr val="9B0B38"/>
                </a:solidFill>
                <a:latin typeface="Montserrat" panose="00000500000000000000"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BE" dirty="0"/>
              <a:t>ENSEIGNER-A-DISTANCE@UCLOUVAIN.BE</a:t>
            </a:r>
          </a:p>
          <a:p>
            <a:pPr lvl="0"/>
            <a:endParaRPr lang="fr-BE" dirty="0"/>
          </a:p>
        </p:txBody>
      </p:sp>
    </p:spTree>
    <p:extLst>
      <p:ext uri="{BB962C8B-B14F-4D97-AF65-F5344CB8AC3E}">
        <p14:creationId xmlns:p14="http://schemas.microsoft.com/office/powerpoint/2010/main" val="21441127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BFEB421-DB0A-48F8-816B-4DC7765B9CB4}" type="datetime1">
              <a:rPr lang="fr-BE" smtClean="0"/>
              <a:t>02-05-23</a:t>
            </a:fld>
            <a:endParaRPr lang="fr-B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C6F519-D009-4262-83D6-DCF1FB000BF5}" type="slidenum">
              <a:rPr lang="fr-BE" smtClean="0"/>
              <a:t>‹N°›</a:t>
            </a:fld>
            <a:endParaRPr lang="fr-BE"/>
          </a:p>
        </p:txBody>
      </p:sp>
    </p:spTree>
    <p:extLst>
      <p:ext uri="{BB962C8B-B14F-4D97-AF65-F5344CB8AC3E}">
        <p14:creationId xmlns:p14="http://schemas.microsoft.com/office/powerpoint/2010/main" val="61266003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s://sites.uclouvain.be/training/lll/view.php?id=282&amp;l=fr" TargetMode="Externa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help.wooflash.com/fr/" TargetMode="External"/><Relationship Id="rId1" Type="http://schemas.openxmlformats.org/officeDocument/2006/relationships/slideLayout" Target="../slideLayouts/slideLayout1.xml"/><Relationship Id="rId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7C867F-9652-3967-7C39-1F08E6B67F86}"/>
              </a:ext>
            </a:extLst>
          </p:cNvPr>
          <p:cNvSpPr>
            <a:spLocks noGrp="1"/>
          </p:cNvSpPr>
          <p:nvPr>
            <p:ph type="ctrTitle"/>
          </p:nvPr>
        </p:nvSpPr>
        <p:spPr>
          <a:xfrm>
            <a:off x="2927894" y="163512"/>
            <a:ext cx="2570081" cy="1160887"/>
          </a:xfrm>
        </p:spPr>
        <p:txBody>
          <a:bodyPr/>
          <a:lstStyle/>
          <a:p>
            <a:r>
              <a:rPr lang="fr-BE" sz="2200" dirty="0"/>
              <a:t>Scenario </a:t>
            </a:r>
            <a:r>
              <a:rPr lang="fr-BE" sz="2200" dirty="0" err="1"/>
              <a:t>pedagogique</a:t>
            </a:r>
            <a:r>
              <a:rPr lang="fr-BE" sz="2200" dirty="0"/>
              <a:t> </a:t>
            </a:r>
          </a:p>
        </p:txBody>
      </p:sp>
      <p:sp>
        <p:nvSpPr>
          <p:cNvPr id="3" name="Sous-titre 2">
            <a:extLst>
              <a:ext uri="{FF2B5EF4-FFF2-40B4-BE49-F238E27FC236}">
                <a16:creationId xmlns:a16="http://schemas.microsoft.com/office/drawing/2014/main" id="{5BF880D9-A28C-C5B2-0984-D790A3EEC2CA}"/>
              </a:ext>
            </a:extLst>
          </p:cNvPr>
          <p:cNvSpPr>
            <a:spLocks noGrp="1"/>
          </p:cNvSpPr>
          <p:nvPr>
            <p:ph type="subTitle" idx="1"/>
          </p:nvPr>
        </p:nvSpPr>
        <p:spPr>
          <a:xfrm>
            <a:off x="471488" y="2385808"/>
            <a:ext cx="5915024" cy="1025363"/>
          </a:xfrm>
        </p:spPr>
        <p:txBody>
          <a:bodyPr>
            <a:normAutofit/>
          </a:bodyPr>
          <a:lstStyle/>
          <a:p>
            <a:pPr>
              <a:lnSpc>
                <a:spcPct val="100000"/>
              </a:lnSpc>
            </a:pPr>
            <a:r>
              <a:rPr lang="fr-BE" sz="1400" b="1" dirty="0"/>
              <a:t>Contextualisation</a:t>
            </a:r>
            <a:endParaRPr lang="fr-BE" sz="1400" dirty="0"/>
          </a:p>
          <a:p>
            <a:pPr>
              <a:lnSpc>
                <a:spcPct val="120000"/>
              </a:lnSpc>
            </a:pPr>
            <a:r>
              <a:rPr lang="fr-FR" sz="1100" dirty="0"/>
              <a:t>Cette fiche est un scénario pédagogique d’un partage de pratique destiné aux </a:t>
            </a:r>
            <a:r>
              <a:rPr lang="fr-FR" sz="1100" dirty="0" err="1"/>
              <a:t>enseignant·es</a:t>
            </a:r>
            <a:r>
              <a:rPr lang="fr-FR" sz="1100" dirty="0"/>
              <a:t> autour de l’outil </a:t>
            </a:r>
            <a:r>
              <a:rPr lang="fr-FR" sz="1100" dirty="0" err="1"/>
              <a:t>Wooflash</a:t>
            </a:r>
            <a:r>
              <a:rPr lang="fr-FR" sz="1100" dirty="0"/>
              <a:t>. Certains éléments présentés ici sont relatifs à la licence </a:t>
            </a:r>
            <a:r>
              <a:rPr lang="fr-FR" sz="1100" dirty="0" err="1"/>
              <a:t>UCLouvain</a:t>
            </a:r>
            <a:r>
              <a:rPr lang="fr-FR" sz="1100" dirty="0"/>
              <a:t> et ne s’appliquent donc pas aux </a:t>
            </a:r>
            <a:r>
              <a:rPr lang="fr-FR" sz="1100" dirty="0" err="1"/>
              <a:t>extérieur·es</a:t>
            </a:r>
            <a:r>
              <a:rPr lang="fr-FR" sz="1100" dirty="0"/>
              <a:t>.</a:t>
            </a:r>
          </a:p>
        </p:txBody>
      </p:sp>
      <p:sp>
        <p:nvSpPr>
          <p:cNvPr id="4" name="Espace réservé du texte 3">
            <a:extLst>
              <a:ext uri="{FF2B5EF4-FFF2-40B4-BE49-F238E27FC236}">
                <a16:creationId xmlns:a16="http://schemas.microsoft.com/office/drawing/2014/main" id="{267DB49A-529A-885A-0362-1ADE68E866A1}"/>
              </a:ext>
            </a:extLst>
          </p:cNvPr>
          <p:cNvSpPr>
            <a:spLocks noGrp="1"/>
          </p:cNvSpPr>
          <p:nvPr>
            <p:ph type="body" sz="quarter" idx="14"/>
          </p:nvPr>
        </p:nvSpPr>
        <p:spPr>
          <a:xfrm>
            <a:off x="471488" y="1494324"/>
            <a:ext cx="5915026" cy="585787"/>
          </a:xfrm>
        </p:spPr>
        <p:txBody>
          <a:bodyPr/>
          <a:lstStyle/>
          <a:p>
            <a:pPr>
              <a:lnSpc>
                <a:spcPct val="150000"/>
              </a:lnSpc>
            </a:pPr>
            <a:r>
              <a:rPr lang="fr-BE" dirty="0"/>
              <a:t>Formation prise en main de l’outil </a:t>
            </a:r>
            <a:r>
              <a:rPr lang="fr-BE" dirty="0" err="1"/>
              <a:t>Wooflash</a:t>
            </a:r>
            <a:endParaRPr lang="fr-BE" dirty="0"/>
          </a:p>
        </p:txBody>
      </p:sp>
      <p:sp>
        <p:nvSpPr>
          <p:cNvPr id="7" name="ZoneTexte 6">
            <a:extLst>
              <a:ext uri="{FF2B5EF4-FFF2-40B4-BE49-F238E27FC236}">
                <a16:creationId xmlns:a16="http://schemas.microsoft.com/office/drawing/2014/main" id="{53E43D82-E26F-7B35-A90C-97DDEE33B4C0}"/>
              </a:ext>
            </a:extLst>
          </p:cNvPr>
          <p:cNvSpPr txBox="1"/>
          <p:nvPr/>
        </p:nvSpPr>
        <p:spPr>
          <a:xfrm>
            <a:off x="5313710" y="513122"/>
            <a:ext cx="138624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2400" b="1" i="0" u="none" strike="noStrike" kern="1200" cap="none" spc="0" normalizeH="0" baseline="0" noProof="0" dirty="0">
                <a:ln>
                  <a:noFill/>
                </a:ln>
                <a:solidFill>
                  <a:srgbClr val="9B0B38"/>
                </a:solidFill>
                <a:effectLst/>
                <a:uLnTx/>
                <a:uFillTx/>
                <a:latin typeface="Montserrat" panose="00000500000000000000" pitchFamily="2" charset="0"/>
                <a:ea typeface="+mn-ea"/>
                <a:cs typeface="+mn-cs"/>
              </a:rPr>
              <a:t>N° 3</a:t>
            </a:r>
          </a:p>
        </p:txBody>
      </p:sp>
      <p:sp>
        <p:nvSpPr>
          <p:cNvPr id="9" name="ZoneTexte 8">
            <a:extLst>
              <a:ext uri="{FF2B5EF4-FFF2-40B4-BE49-F238E27FC236}">
                <a16:creationId xmlns:a16="http://schemas.microsoft.com/office/drawing/2014/main" id="{9F95469D-403C-73E5-8037-FB2C042DD525}"/>
              </a:ext>
            </a:extLst>
          </p:cNvPr>
          <p:cNvSpPr txBox="1"/>
          <p:nvPr/>
        </p:nvSpPr>
        <p:spPr>
          <a:xfrm>
            <a:off x="5284796" y="122038"/>
            <a:ext cx="1114243"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MAJ : 2023-04-27</a:t>
            </a:r>
          </a:p>
          <a:p>
            <a:pPr marL="0" marR="0" lvl="0" indent="0" algn="r" defTabSz="457200" rtl="0" eaLnBrk="1" fontAlgn="auto" latinLnBrk="0" hangingPunct="1">
              <a:lnSpc>
                <a:spcPct val="100000"/>
              </a:lnSpc>
              <a:spcBef>
                <a:spcPts val="0"/>
              </a:spcBef>
              <a:spcAft>
                <a:spcPts val="0"/>
              </a:spcAft>
              <a:buClrTx/>
              <a:buSzTx/>
              <a:buFontTx/>
              <a:buNone/>
              <a:tabLst/>
              <a:defRPr/>
            </a:pPr>
            <a:r>
              <a:rPr lang="fr-BE" sz="1000" dirty="0">
                <a:solidFill>
                  <a:prstClr val="black"/>
                </a:solidFill>
                <a:latin typeface="Garamond" panose="02020404030301010803" pitchFamily="18" charset="0"/>
              </a:rPr>
              <a:t>Alizé Van Brussel</a:t>
            </a:r>
            <a:endPar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15" name="ZoneTexte 14">
            <a:extLst>
              <a:ext uri="{FF2B5EF4-FFF2-40B4-BE49-F238E27FC236}">
                <a16:creationId xmlns:a16="http://schemas.microsoft.com/office/drawing/2014/main" id="{A42E7F48-9E4E-901B-567E-C91FB1FED7E2}"/>
              </a:ext>
            </a:extLst>
          </p:cNvPr>
          <p:cNvSpPr txBox="1"/>
          <p:nvPr/>
        </p:nvSpPr>
        <p:spPr>
          <a:xfrm>
            <a:off x="471488" y="9182100"/>
            <a:ext cx="655320"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Page 1/6</a:t>
            </a:r>
          </a:p>
        </p:txBody>
      </p:sp>
      <p:pic>
        <p:nvPicPr>
          <p:cNvPr id="25" name="Image 24" descr="Une image contenant logo&#10;&#10;Description générée automatiquement">
            <a:extLst>
              <a:ext uri="{FF2B5EF4-FFF2-40B4-BE49-F238E27FC236}">
                <a16:creationId xmlns:a16="http://schemas.microsoft.com/office/drawing/2014/main" id="{3AF48EE3-A23D-8F1B-0CD4-A1BB8E00E1C2}"/>
              </a:ext>
            </a:extLst>
          </p:cNvPr>
          <p:cNvPicPr>
            <a:picLocks noChangeAspect="1"/>
          </p:cNvPicPr>
          <p:nvPr/>
        </p:nvPicPr>
        <p:blipFill rotWithShape="1">
          <a:blip r:embed="rId2">
            <a:extLst>
              <a:ext uri="{28A0092B-C50C-407E-A947-70E740481C1C}">
                <a14:useLocalDpi xmlns:a14="http://schemas.microsoft.com/office/drawing/2010/main" val="0"/>
              </a:ext>
            </a:extLst>
          </a:blip>
          <a:srcRect l="29811" t="28589" r="29416" b="29592"/>
          <a:stretch/>
        </p:blipFill>
        <p:spPr>
          <a:xfrm>
            <a:off x="2511443" y="3400887"/>
            <a:ext cx="500619" cy="513475"/>
          </a:xfrm>
          <a:prstGeom prst="rect">
            <a:avLst/>
          </a:prstGeom>
        </p:spPr>
      </p:pic>
      <p:pic>
        <p:nvPicPr>
          <p:cNvPr id="26" name="Image 25">
            <a:extLst>
              <a:ext uri="{FF2B5EF4-FFF2-40B4-BE49-F238E27FC236}">
                <a16:creationId xmlns:a16="http://schemas.microsoft.com/office/drawing/2014/main" id="{9401BE67-BD83-66DA-E7B6-3B0A7C547C04}"/>
              </a:ext>
            </a:extLst>
          </p:cNvPr>
          <p:cNvPicPr>
            <a:picLocks noChangeAspect="1"/>
          </p:cNvPicPr>
          <p:nvPr/>
        </p:nvPicPr>
        <p:blipFill rotWithShape="1">
          <a:blip r:embed="rId3">
            <a:extLst>
              <a:ext uri="{28A0092B-C50C-407E-A947-70E740481C1C}">
                <a14:useLocalDpi xmlns:a14="http://schemas.microsoft.com/office/drawing/2010/main" val="0"/>
              </a:ext>
            </a:extLst>
          </a:blip>
          <a:srcRect l="31611" t="28532" r="31036" b="29380"/>
          <a:stretch/>
        </p:blipFill>
        <p:spPr>
          <a:xfrm>
            <a:off x="4131571" y="3400887"/>
            <a:ext cx="455709" cy="513475"/>
          </a:xfrm>
          <a:prstGeom prst="rect">
            <a:avLst/>
          </a:prstGeom>
        </p:spPr>
      </p:pic>
      <p:pic>
        <p:nvPicPr>
          <p:cNvPr id="27" name="Image 26">
            <a:extLst>
              <a:ext uri="{FF2B5EF4-FFF2-40B4-BE49-F238E27FC236}">
                <a16:creationId xmlns:a16="http://schemas.microsoft.com/office/drawing/2014/main" id="{A181D95F-3DE2-0A8E-5FF7-BC38BA9E1DDB}"/>
              </a:ext>
            </a:extLst>
          </p:cNvPr>
          <p:cNvPicPr>
            <a:picLocks noChangeAspect="1"/>
          </p:cNvPicPr>
          <p:nvPr/>
        </p:nvPicPr>
        <p:blipFill rotWithShape="1">
          <a:blip r:embed="rId4">
            <a:extLst>
              <a:ext uri="{28A0092B-C50C-407E-A947-70E740481C1C}">
                <a14:useLocalDpi xmlns:a14="http://schemas.microsoft.com/office/drawing/2010/main" val="0"/>
              </a:ext>
            </a:extLst>
          </a:blip>
          <a:srcRect l="28199" t="28014" r="27083" b="29845"/>
          <a:stretch/>
        </p:blipFill>
        <p:spPr>
          <a:xfrm>
            <a:off x="884330" y="3418446"/>
            <a:ext cx="507604" cy="478357"/>
          </a:xfrm>
          <a:prstGeom prst="rect">
            <a:avLst/>
          </a:prstGeom>
        </p:spPr>
      </p:pic>
      <p:sp>
        <p:nvSpPr>
          <p:cNvPr id="28" name="ZoneTexte 27">
            <a:extLst>
              <a:ext uri="{FF2B5EF4-FFF2-40B4-BE49-F238E27FC236}">
                <a16:creationId xmlns:a16="http://schemas.microsoft.com/office/drawing/2014/main" id="{4E77AAF7-5775-75BD-3864-89D683E7DBD3}"/>
              </a:ext>
            </a:extLst>
          </p:cNvPr>
          <p:cNvSpPr txBox="1"/>
          <p:nvPr/>
        </p:nvSpPr>
        <p:spPr>
          <a:xfrm>
            <a:off x="2511443" y="3914153"/>
            <a:ext cx="46472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1h30</a:t>
            </a:r>
          </a:p>
        </p:txBody>
      </p:sp>
      <p:sp>
        <p:nvSpPr>
          <p:cNvPr id="29" name="ZoneTexte 28">
            <a:extLst>
              <a:ext uri="{FF2B5EF4-FFF2-40B4-BE49-F238E27FC236}">
                <a16:creationId xmlns:a16="http://schemas.microsoft.com/office/drawing/2014/main" id="{5231F0BC-77D1-C117-CA9D-E0E6CA2D9296}"/>
              </a:ext>
            </a:extLst>
          </p:cNvPr>
          <p:cNvSpPr txBox="1"/>
          <p:nvPr/>
        </p:nvSpPr>
        <p:spPr>
          <a:xfrm>
            <a:off x="498550" y="3893842"/>
            <a:ext cx="1390464"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1-2 </a:t>
            </a:r>
            <a:r>
              <a:rPr kumimoji="0" lang="fr-BE"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formateur·rices</a:t>
            </a:r>
            <a:endPar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30" name="ZoneTexte 29">
            <a:extLst>
              <a:ext uri="{FF2B5EF4-FFF2-40B4-BE49-F238E27FC236}">
                <a16:creationId xmlns:a16="http://schemas.microsoft.com/office/drawing/2014/main" id="{637564B7-E3ED-F617-7A00-C982D87A0315}"/>
              </a:ext>
            </a:extLst>
          </p:cNvPr>
          <p:cNvSpPr txBox="1"/>
          <p:nvPr/>
        </p:nvSpPr>
        <p:spPr>
          <a:xfrm>
            <a:off x="3770592" y="3893842"/>
            <a:ext cx="116277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1-25 </a:t>
            </a:r>
            <a:r>
              <a:rPr kumimoji="0" lang="fr-BE"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apprenant·es</a:t>
            </a:r>
            <a:endPar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pic>
        <p:nvPicPr>
          <p:cNvPr id="31" name="Image 30">
            <a:extLst>
              <a:ext uri="{FF2B5EF4-FFF2-40B4-BE49-F238E27FC236}">
                <a16:creationId xmlns:a16="http://schemas.microsoft.com/office/drawing/2014/main" id="{F0D94582-DA9C-BC93-BB38-54182C02B834}"/>
              </a:ext>
            </a:extLst>
          </p:cNvPr>
          <p:cNvPicPr>
            <a:picLocks noChangeAspect="1"/>
          </p:cNvPicPr>
          <p:nvPr/>
        </p:nvPicPr>
        <p:blipFill rotWithShape="1">
          <a:blip r:embed="rId5">
            <a:extLst>
              <a:ext uri="{28A0092B-C50C-407E-A947-70E740481C1C}">
                <a14:useLocalDpi xmlns:a14="http://schemas.microsoft.com/office/drawing/2010/main" val="0"/>
              </a:ext>
            </a:extLst>
          </a:blip>
          <a:srcRect l="28496" t="29061" r="30732" b="32679"/>
          <a:stretch/>
        </p:blipFill>
        <p:spPr>
          <a:xfrm>
            <a:off x="5555797" y="3410933"/>
            <a:ext cx="547190" cy="513475"/>
          </a:xfrm>
          <a:prstGeom prst="rect">
            <a:avLst/>
          </a:prstGeom>
        </p:spPr>
      </p:pic>
      <p:sp>
        <p:nvSpPr>
          <p:cNvPr id="32" name="ZoneTexte 31">
            <a:extLst>
              <a:ext uri="{FF2B5EF4-FFF2-40B4-BE49-F238E27FC236}">
                <a16:creationId xmlns:a16="http://schemas.microsoft.com/office/drawing/2014/main" id="{7AF77BE7-5AF9-EB96-F9CD-737A9B243843}"/>
              </a:ext>
            </a:extLst>
          </p:cNvPr>
          <p:cNvSpPr txBox="1"/>
          <p:nvPr/>
        </p:nvSpPr>
        <p:spPr>
          <a:xfrm>
            <a:off x="5311970" y="3898012"/>
            <a:ext cx="1074542"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Ordinateur, projecteur</a:t>
            </a:r>
          </a:p>
        </p:txBody>
      </p:sp>
      <p:graphicFrame>
        <p:nvGraphicFramePr>
          <p:cNvPr id="35" name="Tableau 35">
            <a:extLst>
              <a:ext uri="{FF2B5EF4-FFF2-40B4-BE49-F238E27FC236}">
                <a16:creationId xmlns:a16="http://schemas.microsoft.com/office/drawing/2014/main" id="{BABC2BB8-FC32-4A5F-5AE2-98B3E272B97C}"/>
              </a:ext>
            </a:extLst>
          </p:cNvPr>
          <p:cNvGraphicFramePr>
            <a:graphicFrameLocks noGrp="1"/>
          </p:cNvGraphicFramePr>
          <p:nvPr>
            <p:extLst>
              <p:ext uri="{D42A27DB-BD31-4B8C-83A1-F6EECF244321}">
                <p14:modId xmlns:p14="http://schemas.microsoft.com/office/powerpoint/2010/main" val="3449701528"/>
              </p:ext>
            </p:extLst>
          </p:nvPr>
        </p:nvGraphicFramePr>
        <p:xfrm>
          <a:off x="471488" y="5740116"/>
          <a:ext cx="5948657" cy="3309321"/>
        </p:xfrm>
        <a:graphic>
          <a:graphicData uri="http://schemas.openxmlformats.org/drawingml/2006/table">
            <a:tbl>
              <a:tblPr firstRow="1" bandRow="1">
                <a:tableStyleId>{5C22544A-7EE6-4342-B048-85BDC9FD1C3A}</a:tableStyleId>
              </a:tblPr>
              <a:tblGrid>
                <a:gridCol w="721095">
                  <a:extLst>
                    <a:ext uri="{9D8B030D-6E8A-4147-A177-3AD203B41FA5}">
                      <a16:colId xmlns:a16="http://schemas.microsoft.com/office/drawing/2014/main" val="2622952"/>
                    </a:ext>
                  </a:extLst>
                </a:gridCol>
                <a:gridCol w="1063256">
                  <a:extLst>
                    <a:ext uri="{9D8B030D-6E8A-4147-A177-3AD203B41FA5}">
                      <a16:colId xmlns:a16="http://schemas.microsoft.com/office/drawing/2014/main" val="3519297938"/>
                    </a:ext>
                  </a:extLst>
                </a:gridCol>
                <a:gridCol w="2434855">
                  <a:extLst>
                    <a:ext uri="{9D8B030D-6E8A-4147-A177-3AD203B41FA5}">
                      <a16:colId xmlns:a16="http://schemas.microsoft.com/office/drawing/2014/main" val="2282465911"/>
                    </a:ext>
                  </a:extLst>
                </a:gridCol>
                <a:gridCol w="701749">
                  <a:extLst>
                    <a:ext uri="{9D8B030D-6E8A-4147-A177-3AD203B41FA5}">
                      <a16:colId xmlns:a16="http://schemas.microsoft.com/office/drawing/2014/main" val="3627315424"/>
                    </a:ext>
                  </a:extLst>
                </a:gridCol>
                <a:gridCol w="1027702">
                  <a:extLst>
                    <a:ext uri="{9D8B030D-6E8A-4147-A177-3AD203B41FA5}">
                      <a16:colId xmlns:a16="http://schemas.microsoft.com/office/drawing/2014/main" val="3990328533"/>
                    </a:ext>
                  </a:extLst>
                </a:gridCol>
              </a:tblGrid>
              <a:tr h="391907">
                <a:tc>
                  <a:txBody>
                    <a:bodyPr/>
                    <a:lstStyle/>
                    <a:p>
                      <a:r>
                        <a:rPr lang="fr-BE" sz="1100" dirty="0">
                          <a:latin typeface="Garamond" panose="02020404030301010803" pitchFamily="18" charset="0"/>
                        </a:rPr>
                        <a:t>Qui</a:t>
                      </a:r>
                    </a:p>
                  </a:txBody>
                  <a:tcPr>
                    <a:solidFill>
                      <a:srgbClr val="9B0B38"/>
                    </a:solidFill>
                  </a:tcPr>
                </a:tc>
                <a:tc>
                  <a:txBody>
                    <a:bodyPr/>
                    <a:lstStyle/>
                    <a:p>
                      <a:r>
                        <a:rPr lang="fr-BE" sz="1100" dirty="0">
                          <a:latin typeface="Garamond" panose="02020404030301010803" pitchFamily="18" charset="0"/>
                        </a:rPr>
                        <a:t>Action</a:t>
                      </a:r>
                    </a:p>
                  </a:txBody>
                  <a:tcPr>
                    <a:solidFill>
                      <a:srgbClr val="9B0B38"/>
                    </a:solidFill>
                  </a:tcPr>
                </a:tc>
                <a:tc>
                  <a:txBody>
                    <a:bodyPr/>
                    <a:lstStyle/>
                    <a:p>
                      <a:r>
                        <a:rPr lang="fr-BE" sz="1100" dirty="0">
                          <a:latin typeface="Garamond" panose="02020404030301010803" pitchFamily="18" charset="0"/>
                        </a:rPr>
                        <a:t>Consigne</a:t>
                      </a:r>
                    </a:p>
                  </a:txBody>
                  <a:tcPr>
                    <a:solidFill>
                      <a:srgbClr val="9B0B38"/>
                    </a:solidFill>
                  </a:tcPr>
                </a:tc>
                <a:tc>
                  <a:txBody>
                    <a:bodyPr/>
                    <a:lstStyle/>
                    <a:p>
                      <a:r>
                        <a:rPr lang="fr-BE" sz="1100" dirty="0">
                          <a:latin typeface="Garamond" panose="02020404030301010803" pitchFamily="18" charset="0"/>
                        </a:rPr>
                        <a:t>Timing</a:t>
                      </a:r>
                    </a:p>
                  </a:txBody>
                  <a:tcPr>
                    <a:solidFill>
                      <a:srgbClr val="9B0B38"/>
                    </a:solidFill>
                  </a:tcPr>
                </a:tc>
                <a:tc>
                  <a:txBody>
                    <a:bodyPr/>
                    <a:lstStyle/>
                    <a:p>
                      <a:r>
                        <a:rPr lang="fr-BE" sz="1100" dirty="0">
                          <a:latin typeface="Garamond" panose="02020404030301010803" pitchFamily="18" charset="0"/>
                        </a:rPr>
                        <a:t>Avec quoi</a:t>
                      </a:r>
                    </a:p>
                  </a:txBody>
                  <a:tcPr>
                    <a:solidFill>
                      <a:srgbClr val="9B0B38"/>
                    </a:solidFill>
                  </a:tcPr>
                </a:tc>
                <a:extLst>
                  <a:ext uri="{0D108BD9-81ED-4DB2-BD59-A6C34878D82A}">
                    <a16:rowId xmlns:a16="http://schemas.microsoft.com/office/drawing/2014/main" val="3998701862"/>
                  </a:ext>
                </a:extLst>
              </a:tr>
              <a:tr h="391907">
                <a:tc>
                  <a:txBody>
                    <a:bodyPr/>
                    <a:lstStyle/>
                    <a:p>
                      <a:r>
                        <a:rPr lang="fr-BE" sz="1100" dirty="0">
                          <a:latin typeface="Garamond" panose="02020404030301010803" pitchFamily="18" charset="0"/>
                        </a:rPr>
                        <a:t>Forma</a:t>
                      </a:r>
                    </a:p>
                  </a:txBody>
                  <a:tcPr>
                    <a:solidFill>
                      <a:schemeClr val="accent3">
                        <a:lumMod val="20000"/>
                        <a:lumOff val="80000"/>
                      </a:schemeClr>
                    </a:solidFill>
                  </a:tcPr>
                </a:tc>
                <a:tc>
                  <a:txBody>
                    <a:bodyPr/>
                    <a:lstStyle/>
                    <a:p>
                      <a:r>
                        <a:rPr lang="fr-BE" sz="1100" dirty="0">
                          <a:latin typeface="Garamond" panose="02020404030301010803" pitchFamily="18" charset="0"/>
                        </a:rPr>
                        <a:t>Introduire</a:t>
                      </a:r>
                    </a:p>
                  </a:txBody>
                  <a:tcPr>
                    <a:solidFill>
                      <a:schemeClr val="accent3">
                        <a:lumMod val="20000"/>
                        <a:lumOff val="80000"/>
                      </a:schemeClr>
                    </a:solidFill>
                  </a:tcPr>
                </a:tc>
                <a:tc>
                  <a:txBody>
                    <a:bodyPr/>
                    <a:lstStyle/>
                    <a:p>
                      <a:r>
                        <a:rPr lang="fr-BE" sz="1100" dirty="0">
                          <a:latin typeface="Garamond" panose="02020404030301010803" pitchFamily="18" charset="0"/>
                        </a:rPr>
                        <a:t>Introduction à la formation</a:t>
                      </a:r>
                    </a:p>
                  </a:txBody>
                  <a:tcPr>
                    <a:solidFill>
                      <a:schemeClr val="accent3">
                        <a:lumMod val="20000"/>
                        <a:lumOff val="80000"/>
                      </a:schemeClr>
                    </a:solidFill>
                  </a:tcPr>
                </a:tc>
                <a:tc>
                  <a:txBody>
                    <a:bodyPr/>
                    <a:lstStyle/>
                    <a:p>
                      <a:r>
                        <a:rPr lang="fr-BE" sz="1100" dirty="0">
                          <a:latin typeface="Garamond" panose="02020404030301010803" pitchFamily="18" charset="0"/>
                        </a:rPr>
                        <a:t>5’</a:t>
                      </a:r>
                    </a:p>
                  </a:txBody>
                  <a:tcPr>
                    <a:solidFill>
                      <a:schemeClr val="accent3">
                        <a:lumMod val="20000"/>
                        <a:lumOff val="80000"/>
                      </a:schemeClr>
                    </a:solidFill>
                  </a:tcPr>
                </a:tc>
                <a:tc>
                  <a:txBody>
                    <a:bodyPr/>
                    <a:lstStyle/>
                    <a:p>
                      <a:r>
                        <a:rPr lang="fr-BE" sz="1100" dirty="0">
                          <a:latin typeface="Garamond" panose="02020404030301010803" pitchFamily="18" charset="0"/>
                        </a:rPr>
                        <a:t>NA</a:t>
                      </a:r>
                    </a:p>
                  </a:txBody>
                  <a:tcPr>
                    <a:solidFill>
                      <a:schemeClr val="accent3">
                        <a:lumMod val="20000"/>
                        <a:lumOff val="80000"/>
                      </a:schemeClr>
                    </a:solidFill>
                  </a:tcPr>
                </a:tc>
                <a:extLst>
                  <a:ext uri="{0D108BD9-81ED-4DB2-BD59-A6C34878D82A}">
                    <a16:rowId xmlns:a16="http://schemas.microsoft.com/office/drawing/2014/main" val="1357546939"/>
                  </a:ext>
                </a:extLst>
              </a:tr>
              <a:tr h="391907">
                <a:tc>
                  <a:txBody>
                    <a:bodyPr/>
                    <a:lstStyle/>
                    <a:p>
                      <a:r>
                        <a:rPr lang="fr-BE" sz="1100" dirty="0">
                          <a:latin typeface="Garamond" panose="02020404030301010803" pitchFamily="18" charset="0"/>
                        </a:rPr>
                        <a:t>Groupe</a:t>
                      </a:r>
                    </a:p>
                  </a:txBody>
                  <a:tcPr>
                    <a:solidFill>
                      <a:schemeClr val="accent3">
                        <a:lumMod val="40000"/>
                        <a:lumOff val="60000"/>
                      </a:schemeClr>
                    </a:solidFill>
                  </a:tcPr>
                </a:tc>
                <a:tc>
                  <a:txBody>
                    <a:bodyPr/>
                    <a:lstStyle/>
                    <a:p>
                      <a:r>
                        <a:rPr lang="fr-BE" sz="1100" dirty="0">
                          <a:latin typeface="Garamond" panose="02020404030301010803" pitchFamily="18" charset="0"/>
                        </a:rPr>
                        <a:t>Répondre</a:t>
                      </a:r>
                    </a:p>
                  </a:txBody>
                  <a:tcPr>
                    <a:solidFill>
                      <a:schemeClr val="accent3">
                        <a:lumMod val="40000"/>
                        <a:lumOff val="60000"/>
                      </a:schemeClr>
                    </a:solidFill>
                  </a:tcPr>
                </a:tc>
                <a:tc>
                  <a:txBody>
                    <a:bodyPr/>
                    <a:lstStyle/>
                    <a:p>
                      <a:r>
                        <a:rPr lang="fr-BE" sz="1100" dirty="0" err="1">
                          <a:latin typeface="Garamond" panose="02020404030301010803" pitchFamily="18" charset="0"/>
                        </a:rPr>
                        <a:t>Wooclap</a:t>
                      </a:r>
                      <a:endParaRPr lang="fr-BE" sz="1100" dirty="0">
                        <a:latin typeface="Garamond" panose="02020404030301010803" pitchFamily="18" charset="0"/>
                      </a:endParaRPr>
                    </a:p>
                  </a:txBody>
                  <a:tcPr>
                    <a:solidFill>
                      <a:schemeClr val="accent3">
                        <a:lumMod val="40000"/>
                        <a:lumOff val="60000"/>
                      </a:schemeClr>
                    </a:solidFill>
                  </a:tcPr>
                </a:tc>
                <a:tc>
                  <a:txBody>
                    <a:bodyPr/>
                    <a:lstStyle/>
                    <a:p>
                      <a:r>
                        <a:rPr lang="fr-BE" sz="1100" dirty="0">
                          <a:latin typeface="Garamond" panose="02020404030301010803" pitchFamily="18" charset="0"/>
                        </a:rPr>
                        <a:t>2’</a:t>
                      </a:r>
                    </a:p>
                  </a:txBody>
                  <a:tcPr>
                    <a:solidFill>
                      <a:schemeClr val="accent3">
                        <a:lumMod val="40000"/>
                        <a:lumOff val="60000"/>
                      </a:schemeClr>
                    </a:solidFill>
                  </a:tcPr>
                </a:tc>
                <a:tc>
                  <a:txBody>
                    <a:bodyPr/>
                    <a:lstStyle/>
                    <a:p>
                      <a:r>
                        <a:rPr lang="fr-BE" sz="1100" dirty="0">
                          <a:latin typeface="Garamond" panose="02020404030301010803" pitchFamily="18" charset="0"/>
                        </a:rPr>
                        <a:t>Internet</a:t>
                      </a:r>
                    </a:p>
                  </a:txBody>
                  <a:tcPr>
                    <a:solidFill>
                      <a:schemeClr val="accent3">
                        <a:lumMod val="40000"/>
                        <a:lumOff val="60000"/>
                      </a:schemeClr>
                    </a:solidFill>
                  </a:tcPr>
                </a:tc>
                <a:extLst>
                  <a:ext uri="{0D108BD9-81ED-4DB2-BD59-A6C34878D82A}">
                    <a16:rowId xmlns:a16="http://schemas.microsoft.com/office/drawing/2014/main" val="3943211967"/>
                  </a:ext>
                </a:extLst>
              </a:tr>
              <a:tr h="391907">
                <a:tc>
                  <a:txBody>
                    <a:bodyPr/>
                    <a:lstStyle/>
                    <a:p>
                      <a:r>
                        <a:rPr lang="fr-BE" sz="1100" dirty="0">
                          <a:latin typeface="Garamond" panose="02020404030301010803" pitchFamily="18" charset="0"/>
                        </a:rPr>
                        <a:t>Forma</a:t>
                      </a:r>
                    </a:p>
                  </a:txBody>
                  <a:tcPr>
                    <a:solidFill>
                      <a:schemeClr val="accent3">
                        <a:lumMod val="20000"/>
                        <a:lumOff val="80000"/>
                      </a:schemeClr>
                    </a:solidFill>
                  </a:tcPr>
                </a:tc>
                <a:tc>
                  <a:txBody>
                    <a:bodyPr/>
                    <a:lstStyle/>
                    <a:p>
                      <a:r>
                        <a:rPr lang="fr-BE" sz="1100" dirty="0">
                          <a:latin typeface="Garamond" panose="02020404030301010803" pitchFamily="18" charset="0"/>
                        </a:rPr>
                        <a:t>Présenter</a:t>
                      </a:r>
                    </a:p>
                  </a:txBody>
                  <a:tcPr>
                    <a:solidFill>
                      <a:schemeClr val="accent3">
                        <a:lumMod val="20000"/>
                        <a:lumOff val="80000"/>
                      </a:schemeClr>
                    </a:solidFill>
                  </a:tcPr>
                </a:tc>
                <a:tc>
                  <a:txBody>
                    <a:bodyPr/>
                    <a:lstStyle/>
                    <a:p>
                      <a:r>
                        <a:rPr lang="fr-BE" sz="1100" dirty="0">
                          <a:latin typeface="Garamond" panose="02020404030301010803" pitchFamily="18" charset="0"/>
                        </a:rPr>
                        <a:t>Présentation de l’outil et de ses caractéristiques + connexion</a:t>
                      </a:r>
                    </a:p>
                  </a:txBody>
                  <a:tcPr>
                    <a:solidFill>
                      <a:schemeClr val="accent3">
                        <a:lumMod val="20000"/>
                        <a:lumOff val="80000"/>
                      </a:schemeClr>
                    </a:solidFill>
                  </a:tcPr>
                </a:tc>
                <a:tc>
                  <a:txBody>
                    <a:bodyPr/>
                    <a:lstStyle/>
                    <a:p>
                      <a:r>
                        <a:rPr lang="fr-BE" sz="1100" dirty="0">
                          <a:latin typeface="Garamond" panose="02020404030301010803" pitchFamily="18" charset="0"/>
                        </a:rPr>
                        <a:t>15’</a:t>
                      </a:r>
                    </a:p>
                  </a:txBody>
                  <a:tcPr>
                    <a:solidFill>
                      <a:schemeClr val="accent3">
                        <a:lumMod val="20000"/>
                        <a:lumOff val="80000"/>
                      </a:schemeClr>
                    </a:solidFill>
                  </a:tcPr>
                </a:tc>
                <a:tc>
                  <a:txBody>
                    <a:bodyPr/>
                    <a:lstStyle/>
                    <a:p>
                      <a:r>
                        <a:rPr lang="fr-BE" sz="1100" dirty="0">
                          <a:latin typeface="Garamond" panose="02020404030301010803" pitchFamily="18" charset="0"/>
                        </a:rPr>
                        <a:t>Ordinateur</a:t>
                      </a:r>
                    </a:p>
                  </a:txBody>
                  <a:tcPr>
                    <a:solidFill>
                      <a:schemeClr val="accent3">
                        <a:lumMod val="20000"/>
                        <a:lumOff val="80000"/>
                      </a:schemeClr>
                    </a:solidFill>
                  </a:tcPr>
                </a:tc>
                <a:extLst>
                  <a:ext uri="{0D108BD9-81ED-4DB2-BD59-A6C34878D82A}">
                    <a16:rowId xmlns:a16="http://schemas.microsoft.com/office/drawing/2014/main" val="2080479141"/>
                  </a:ext>
                </a:extLst>
              </a:tr>
              <a:tr h="391907">
                <a:tc>
                  <a:txBody>
                    <a:bodyPr/>
                    <a:lstStyle/>
                    <a:p>
                      <a:r>
                        <a:rPr lang="fr-BE" sz="1100" dirty="0">
                          <a:latin typeface="Garamond" panose="02020404030301010803" pitchFamily="18" charset="0"/>
                        </a:rPr>
                        <a:t>Forma</a:t>
                      </a:r>
                    </a:p>
                  </a:txBody>
                  <a:tcPr>
                    <a:solidFill>
                      <a:schemeClr val="bg1">
                        <a:lumMod val="85000"/>
                      </a:schemeClr>
                    </a:solidFill>
                  </a:tcPr>
                </a:tc>
                <a:tc>
                  <a:txBody>
                    <a:bodyPr/>
                    <a:lstStyle/>
                    <a:p>
                      <a:r>
                        <a:rPr lang="fr-BE" sz="1100" dirty="0">
                          <a:latin typeface="Garamond" panose="02020404030301010803" pitchFamily="18" charset="0"/>
                        </a:rPr>
                        <a:t>Présenter</a:t>
                      </a:r>
                    </a:p>
                  </a:txBody>
                  <a:tcPr>
                    <a:solidFill>
                      <a:schemeClr val="bg1">
                        <a:lumMod val="85000"/>
                      </a:schemeClr>
                    </a:solidFill>
                  </a:tcPr>
                </a:tc>
                <a:tc>
                  <a:txBody>
                    <a:bodyPr/>
                    <a:lstStyle/>
                    <a:p>
                      <a:r>
                        <a:rPr lang="fr-BE" sz="1100" dirty="0">
                          <a:latin typeface="Garamond" panose="02020404030301010803" pitchFamily="18" charset="0"/>
                        </a:rPr>
                        <a:t>Présenter les différentes activités disponibles dans l’outil</a:t>
                      </a:r>
                    </a:p>
                  </a:txBody>
                  <a:tcPr>
                    <a:solidFill>
                      <a:schemeClr val="bg1">
                        <a:lumMod val="85000"/>
                      </a:schemeClr>
                    </a:solidFill>
                  </a:tcPr>
                </a:tc>
                <a:tc>
                  <a:txBody>
                    <a:bodyPr/>
                    <a:lstStyle/>
                    <a:p>
                      <a:r>
                        <a:rPr lang="fr-BE" sz="1100" dirty="0">
                          <a:latin typeface="Garamond" panose="02020404030301010803" pitchFamily="18" charset="0"/>
                        </a:rPr>
                        <a:t>10’</a:t>
                      </a:r>
                    </a:p>
                  </a:txBody>
                  <a:tcPr>
                    <a:solidFill>
                      <a:schemeClr val="bg1">
                        <a:lumMod val="85000"/>
                      </a:schemeClr>
                    </a:solidFill>
                  </a:tcPr>
                </a:tc>
                <a:tc>
                  <a:txBody>
                    <a:bodyPr/>
                    <a:lstStyle/>
                    <a:p>
                      <a:r>
                        <a:rPr lang="fr-BE" sz="1100" dirty="0">
                          <a:latin typeface="Garamond" panose="02020404030301010803" pitchFamily="18" charset="0"/>
                        </a:rPr>
                        <a:t>Ordinateur</a:t>
                      </a:r>
                    </a:p>
                  </a:txBody>
                  <a:tcPr>
                    <a:solidFill>
                      <a:schemeClr val="bg1">
                        <a:lumMod val="85000"/>
                      </a:schemeClr>
                    </a:solidFill>
                  </a:tcPr>
                </a:tc>
                <a:extLst>
                  <a:ext uri="{0D108BD9-81ED-4DB2-BD59-A6C34878D82A}">
                    <a16:rowId xmlns:a16="http://schemas.microsoft.com/office/drawing/2014/main" val="4030551500"/>
                  </a:ext>
                </a:extLst>
              </a:tr>
              <a:tr h="391907">
                <a:tc>
                  <a:txBody>
                    <a:bodyPr/>
                    <a:lstStyle/>
                    <a:p>
                      <a:r>
                        <a:rPr lang="fr-BE" sz="1100" dirty="0">
                          <a:latin typeface="Garamond" panose="02020404030301010803" pitchFamily="18" charset="0"/>
                        </a:rPr>
                        <a:t>Groupe</a:t>
                      </a:r>
                    </a:p>
                  </a:txBody>
                  <a:tcPr>
                    <a:solidFill>
                      <a:schemeClr val="accent3">
                        <a:lumMod val="20000"/>
                        <a:lumOff val="80000"/>
                      </a:schemeClr>
                    </a:solidFill>
                  </a:tcPr>
                </a:tc>
                <a:tc>
                  <a:txBody>
                    <a:bodyPr/>
                    <a:lstStyle/>
                    <a:p>
                      <a:r>
                        <a:rPr lang="fr-BE" sz="1100" dirty="0">
                          <a:latin typeface="Garamond" panose="02020404030301010803" pitchFamily="18" charset="0"/>
                        </a:rPr>
                        <a:t>Contribuer</a:t>
                      </a:r>
                    </a:p>
                  </a:txBody>
                  <a:tcPr>
                    <a:solidFill>
                      <a:schemeClr val="accent3">
                        <a:lumMod val="20000"/>
                        <a:lumOff val="80000"/>
                      </a:schemeClr>
                    </a:solidFill>
                  </a:tcPr>
                </a:tc>
                <a:tc>
                  <a:txBody>
                    <a:bodyPr/>
                    <a:lstStyle/>
                    <a:p>
                      <a:r>
                        <a:rPr lang="fr-BE" sz="1100" dirty="0">
                          <a:latin typeface="Garamond" panose="02020404030301010803" pitchFamily="18" charset="0"/>
                        </a:rPr>
                        <a:t>Le groupe ajoute des questions dans le cours</a:t>
                      </a:r>
                    </a:p>
                  </a:txBody>
                  <a:tcPr>
                    <a:solidFill>
                      <a:schemeClr val="accent3">
                        <a:lumMod val="20000"/>
                        <a:lumOff val="80000"/>
                      </a:schemeClr>
                    </a:solidFill>
                  </a:tcPr>
                </a:tc>
                <a:tc>
                  <a:txBody>
                    <a:bodyPr/>
                    <a:lstStyle/>
                    <a:p>
                      <a:r>
                        <a:rPr lang="fr-BE" sz="1100" dirty="0">
                          <a:latin typeface="Garamond" panose="02020404030301010803" pitchFamily="18" charset="0"/>
                        </a:rPr>
                        <a:t>15’</a:t>
                      </a:r>
                    </a:p>
                  </a:txBody>
                  <a:tcPr>
                    <a:solidFill>
                      <a:schemeClr val="accent3">
                        <a:lumMod val="20000"/>
                        <a:lumOff val="80000"/>
                      </a:schemeClr>
                    </a:solidFill>
                  </a:tcPr>
                </a:tc>
                <a:tc>
                  <a:txBody>
                    <a:bodyPr/>
                    <a:lstStyle/>
                    <a:p>
                      <a:r>
                        <a:rPr lang="fr-BE" sz="1100" dirty="0">
                          <a:latin typeface="Garamond" panose="02020404030301010803" pitchFamily="18" charset="0"/>
                        </a:rPr>
                        <a:t>Ordinateur</a:t>
                      </a:r>
                    </a:p>
                  </a:txBody>
                  <a:tcPr>
                    <a:solidFill>
                      <a:schemeClr val="accent3">
                        <a:lumMod val="20000"/>
                        <a:lumOff val="80000"/>
                      </a:schemeClr>
                    </a:solidFill>
                  </a:tcPr>
                </a:tc>
                <a:extLst>
                  <a:ext uri="{0D108BD9-81ED-4DB2-BD59-A6C34878D82A}">
                    <a16:rowId xmlns:a16="http://schemas.microsoft.com/office/drawing/2014/main" val="984298166"/>
                  </a:ext>
                </a:extLst>
              </a:tr>
              <a:tr h="391907">
                <a:tc>
                  <a:txBody>
                    <a:bodyPr/>
                    <a:lstStyle/>
                    <a:p>
                      <a:r>
                        <a:rPr lang="fr-BE" sz="1100" dirty="0">
                          <a:latin typeface="Garamond" panose="02020404030301010803" pitchFamily="18" charset="0"/>
                        </a:rPr>
                        <a:t>Groupe</a:t>
                      </a:r>
                    </a:p>
                  </a:txBody>
                  <a:tcPr>
                    <a:solidFill>
                      <a:schemeClr val="bg1">
                        <a:lumMod val="85000"/>
                      </a:schemeClr>
                    </a:solidFill>
                  </a:tcPr>
                </a:tc>
                <a:tc>
                  <a:txBody>
                    <a:bodyPr/>
                    <a:lstStyle/>
                    <a:p>
                      <a:r>
                        <a:rPr lang="fr-BE" sz="1100" dirty="0">
                          <a:latin typeface="Garamond" panose="02020404030301010803" pitchFamily="18" charset="0"/>
                        </a:rPr>
                        <a:t>Tester</a:t>
                      </a:r>
                    </a:p>
                  </a:txBody>
                  <a:tcPr>
                    <a:solidFill>
                      <a:schemeClr val="bg1">
                        <a:lumMod val="85000"/>
                      </a:schemeClr>
                    </a:solidFill>
                  </a:tcPr>
                </a:tc>
                <a:tc>
                  <a:txBody>
                    <a:bodyPr/>
                    <a:lstStyle/>
                    <a:p>
                      <a:r>
                        <a:rPr lang="fr-BE" sz="1100" dirty="0">
                          <a:latin typeface="Garamond" panose="02020404030301010803" pitchFamily="18" charset="0"/>
                        </a:rPr>
                        <a:t>Le groupe teste le cours en mode étudiant</a:t>
                      </a:r>
                    </a:p>
                  </a:txBody>
                  <a:tcPr>
                    <a:solidFill>
                      <a:schemeClr val="bg1">
                        <a:lumMod val="85000"/>
                      </a:schemeClr>
                    </a:solidFill>
                  </a:tcPr>
                </a:tc>
                <a:tc>
                  <a:txBody>
                    <a:bodyPr/>
                    <a:lstStyle/>
                    <a:p>
                      <a:r>
                        <a:rPr lang="fr-BE" sz="1100" dirty="0">
                          <a:latin typeface="Garamond" panose="02020404030301010803" pitchFamily="18" charset="0"/>
                        </a:rPr>
                        <a:t>10’</a:t>
                      </a:r>
                    </a:p>
                  </a:txBody>
                  <a:tcPr>
                    <a:solidFill>
                      <a:schemeClr val="bg1">
                        <a:lumMod val="85000"/>
                      </a:schemeClr>
                    </a:solidFill>
                  </a:tcPr>
                </a:tc>
                <a:tc>
                  <a:txBody>
                    <a:bodyPr/>
                    <a:lstStyle/>
                    <a:p>
                      <a:r>
                        <a:rPr lang="fr-BE" sz="1100" dirty="0">
                          <a:latin typeface="Garamond" panose="02020404030301010803" pitchFamily="18" charset="0"/>
                        </a:rPr>
                        <a:t>Ordinateur</a:t>
                      </a:r>
                    </a:p>
                  </a:txBody>
                  <a:tcPr>
                    <a:solidFill>
                      <a:schemeClr val="bg1">
                        <a:lumMod val="85000"/>
                      </a:schemeClr>
                    </a:solidFill>
                  </a:tcPr>
                </a:tc>
                <a:extLst>
                  <a:ext uri="{0D108BD9-81ED-4DB2-BD59-A6C34878D82A}">
                    <a16:rowId xmlns:a16="http://schemas.microsoft.com/office/drawing/2014/main" val="3951574684"/>
                  </a:ext>
                </a:extLst>
              </a:tr>
              <a:tr h="391907">
                <a:tc>
                  <a:txBody>
                    <a:bodyPr/>
                    <a:lstStyle/>
                    <a:p>
                      <a:r>
                        <a:rPr lang="fr-BE" sz="1100" dirty="0">
                          <a:latin typeface="Garamond" panose="02020404030301010803" pitchFamily="18" charset="0"/>
                        </a:rPr>
                        <a:t>Forma</a:t>
                      </a:r>
                    </a:p>
                  </a:txBody>
                  <a:tcPr>
                    <a:solidFill>
                      <a:schemeClr val="accent3">
                        <a:lumMod val="20000"/>
                        <a:lumOff val="80000"/>
                      </a:schemeClr>
                    </a:solidFill>
                  </a:tcPr>
                </a:tc>
                <a:tc>
                  <a:txBody>
                    <a:bodyPr/>
                    <a:lstStyle/>
                    <a:p>
                      <a:r>
                        <a:rPr lang="fr-BE" sz="1100" dirty="0">
                          <a:latin typeface="Garamond" panose="02020404030301010803" pitchFamily="18" charset="0"/>
                        </a:rPr>
                        <a:t>Présente</a:t>
                      </a:r>
                    </a:p>
                  </a:txBody>
                  <a:tcPr>
                    <a:solidFill>
                      <a:schemeClr val="accent3">
                        <a:lumMod val="20000"/>
                        <a:lumOff val="80000"/>
                      </a:schemeClr>
                    </a:solidFill>
                  </a:tcPr>
                </a:tc>
                <a:tc>
                  <a:txBody>
                    <a:bodyPr/>
                    <a:lstStyle/>
                    <a:p>
                      <a:r>
                        <a:rPr lang="fr-BE" sz="1100" dirty="0">
                          <a:latin typeface="Garamond" panose="02020404030301010803" pitchFamily="18" charset="0"/>
                        </a:rPr>
                        <a:t>Donner les trucs et astuces complémentaires</a:t>
                      </a:r>
                    </a:p>
                  </a:txBody>
                  <a:tcPr>
                    <a:solidFill>
                      <a:schemeClr val="accent3">
                        <a:lumMod val="20000"/>
                        <a:lumOff val="80000"/>
                      </a:schemeClr>
                    </a:solidFill>
                  </a:tcPr>
                </a:tc>
                <a:tc>
                  <a:txBody>
                    <a:bodyPr/>
                    <a:lstStyle/>
                    <a:p>
                      <a:r>
                        <a:rPr lang="fr-BE" sz="1100" dirty="0">
                          <a:latin typeface="Garamond" panose="02020404030301010803" pitchFamily="18" charset="0"/>
                        </a:rPr>
                        <a:t>10’</a:t>
                      </a:r>
                    </a:p>
                  </a:txBody>
                  <a:tcPr>
                    <a:solidFill>
                      <a:schemeClr val="accent3">
                        <a:lumMod val="20000"/>
                        <a:lumOff val="80000"/>
                      </a:schemeClr>
                    </a:solidFill>
                  </a:tcPr>
                </a:tc>
                <a:tc>
                  <a:txBody>
                    <a:bodyPr/>
                    <a:lstStyle/>
                    <a:p>
                      <a:r>
                        <a:rPr lang="fr-BE" sz="1100" dirty="0">
                          <a:latin typeface="Garamond" panose="02020404030301010803" pitchFamily="18" charset="0"/>
                        </a:rPr>
                        <a:t>Ordinateur</a:t>
                      </a:r>
                    </a:p>
                  </a:txBody>
                  <a:tcPr>
                    <a:solidFill>
                      <a:schemeClr val="accent3">
                        <a:lumMod val="20000"/>
                        <a:lumOff val="80000"/>
                      </a:schemeClr>
                    </a:solidFill>
                  </a:tcPr>
                </a:tc>
                <a:extLst>
                  <a:ext uri="{0D108BD9-81ED-4DB2-BD59-A6C34878D82A}">
                    <a16:rowId xmlns:a16="http://schemas.microsoft.com/office/drawing/2014/main" val="1896615788"/>
                  </a:ext>
                </a:extLst>
              </a:tr>
            </a:tbl>
          </a:graphicData>
        </a:graphic>
      </p:graphicFrame>
      <p:sp>
        <p:nvSpPr>
          <p:cNvPr id="36" name="Sous-titre 2">
            <a:extLst>
              <a:ext uri="{FF2B5EF4-FFF2-40B4-BE49-F238E27FC236}">
                <a16:creationId xmlns:a16="http://schemas.microsoft.com/office/drawing/2014/main" id="{E001EFD3-6B67-CD96-C3B9-16485F7F2F8A}"/>
              </a:ext>
            </a:extLst>
          </p:cNvPr>
          <p:cNvSpPr txBox="1">
            <a:spLocks/>
          </p:cNvSpPr>
          <p:nvPr/>
        </p:nvSpPr>
        <p:spPr>
          <a:xfrm>
            <a:off x="414863" y="4395437"/>
            <a:ext cx="5915024" cy="1324367"/>
          </a:xfrm>
          <a:prstGeom prst="rect">
            <a:avLst/>
          </a:prstGeom>
        </p:spPr>
        <p:txBody>
          <a:bodyPr vert="horz" lIns="91440" tIns="45720" rIns="91440" bIns="45720" numCol="1" rtlCol="0">
            <a:noAutofit/>
          </a:bodyPr>
          <a:lstStyle>
            <a:lvl1pPr marL="0" indent="0" algn="just" defTabSz="685800" rtl="0" eaLnBrk="1" latinLnBrk="0" hangingPunct="1">
              <a:lnSpc>
                <a:spcPct val="90000"/>
              </a:lnSpc>
              <a:spcBef>
                <a:spcPts val="750"/>
              </a:spcBef>
              <a:buFont typeface="Arial" panose="020B0604020202020204" pitchFamily="34" charset="0"/>
              <a:buNone/>
              <a:defRPr sz="1200" kern="1200" baseline="0">
                <a:solidFill>
                  <a:schemeClr val="tx1"/>
                </a:solidFill>
                <a:latin typeface="Garamond" panose="02020404030301010803" pitchFamily="18" charset="0"/>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Vous connecter à votre espace </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Wooflash</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UCLouvain</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t>
            </a:r>
          </a:p>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Identifier les atouts et les spécificités de l’outil qui conviennent le mieux à vos cours ou </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TPs</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t>
            </a:r>
          </a:p>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Tester les fonctionnalités et la variété des questions du point de vue de l’</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étudiant·e</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t>
            </a:r>
          </a:p>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Créer des premières activités de révision ou d’étude (flashcard, QCM, texte à trous entre autres) ; </a:t>
            </a:r>
          </a:p>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Interconnecter vos questionnaires déjà existants dans </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Wooclap</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avec </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Wooflash</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t>
            </a:r>
          </a:p>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Les informations complémentaires sur la formation sont disponibles </a:t>
            </a: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hlinkClick r:id="rId6"/>
              </a:rPr>
              <a:t>ici</a:t>
            </a:r>
            <a:r>
              <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t>
            </a:r>
          </a:p>
          <a:p>
            <a:pPr marL="0" marR="0" lvl="0" indent="0" algn="just" defTabSz="685800" rtl="0" eaLnBrk="1" fontAlgn="auto" latinLnBrk="0" hangingPunct="1">
              <a:lnSpc>
                <a:spcPct val="120000"/>
              </a:lnSpc>
              <a:spcBef>
                <a:spcPts val="0"/>
              </a:spcBef>
              <a:spcAft>
                <a:spcPts val="0"/>
              </a:spcAft>
              <a:buClrTx/>
              <a:buSzTx/>
              <a:buFont typeface="Arial" panose="020B0604020202020204" pitchFamily="34" charset="0"/>
              <a:buNone/>
              <a:tabLst/>
              <a:defRPr/>
            </a:pPr>
            <a:endPar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39" name="ZoneTexte 38">
            <a:extLst>
              <a:ext uri="{FF2B5EF4-FFF2-40B4-BE49-F238E27FC236}">
                <a16:creationId xmlns:a16="http://schemas.microsoft.com/office/drawing/2014/main" id="{122F8CC3-759C-720E-9771-BA11D4368CCA}"/>
              </a:ext>
            </a:extLst>
          </p:cNvPr>
          <p:cNvSpPr txBox="1"/>
          <p:nvPr/>
        </p:nvSpPr>
        <p:spPr>
          <a:xfrm>
            <a:off x="414863" y="4183902"/>
            <a:ext cx="238963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BE" sz="14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Acquis d’apprentissage visés</a:t>
            </a:r>
            <a:endParaRPr kumimoji="0" lang="fr-BE" sz="1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423456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7C867F-9652-3967-7C39-1F08E6B67F86}"/>
              </a:ext>
            </a:extLst>
          </p:cNvPr>
          <p:cNvSpPr>
            <a:spLocks noGrp="1"/>
          </p:cNvSpPr>
          <p:nvPr>
            <p:ph type="ctrTitle"/>
          </p:nvPr>
        </p:nvSpPr>
        <p:spPr>
          <a:xfrm>
            <a:off x="2927894" y="163512"/>
            <a:ext cx="2570081" cy="1160887"/>
          </a:xfrm>
        </p:spPr>
        <p:txBody>
          <a:bodyPr/>
          <a:lstStyle/>
          <a:p>
            <a:r>
              <a:rPr lang="fr-BE" sz="2200" dirty="0"/>
              <a:t>Scenario </a:t>
            </a:r>
            <a:r>
              <a:rPr lang="fr-BE" sz="2200" dirty="0" err="1"/>
              <a:t>pedagogique</a:t>
            </a:r>
            <a:r>
              <a:rPr lang="fr-BE" sz="2200" dirty="0"/>
              <a:t> </a:t>
            </a:r>
          </a:p>
        </p:txBody>
      </p:sp>
      <p:sp>
        <p:nvSpPr>
          <p:cNvPr id="4" name="Espace réservé du texte 3">
            <a:extLst>
              <a:ext uri="{FF2B5EF4-FFF2-40B4-BE49-F238E27FC236}">
                <a16:creationId xmlns:a16="http://schemas.microsoft.com/office/drawing/2014/main" id="{267DB49A-529A-885A-0362-1ADE68E866A1}"/>
              </a:ext>
            </a:extLst>
          </p:cNvPr>
          <p:cNvSpPr>
            <a:spLocks noGrp="1"/>
          </p:cNvSpPr>
          <p:nvPr>
            <p:ph type="body" sz="quarter" idx="14"/>
          </p:nvPr>
        </p:nvSpPr>
        <p:spPr>
          <a:xfrm>
            <a:off x="471488" y="1604923"/>
            <a:ext cx="5915026" cy="585787"/>
          </a:xfrm>
        </p:spPr>
        <p:txBody>
          <a:bodyPr/>
          <a:lstStyle/>
          <a:p>
            <a:pPr>
              <a:lnSpc>
                <a:spcPct val="150000"/>
              </a:lnSpc>
            </a:pPr>
            <a:r>
              <a:rPr lang="fr-BE" dirty="0"/>
              <a:t>Formation prise en main de l’outil </a:t>
            </a:r>
            <a:r>
              <a:rPr lang="fr-BE" dirty="0" err="1"/>
              <a:t>Wooflash</a:t>
            </a:r>
            <a:endParaRPr lang="fr-BE" dirty="0"/>
          </a:p>
        </p:txBody>
      </p:sp>
      <p:sp>
        <p:nvSpPr>
          <p:cNvPr id="6" name="Espace réservé du texte 5">
            <a:extLst>
              <a:ext uri="{FF2B5EF4-FFF2-40B4-BE49-F238E27FC236}">
                <a16:creationId xmlns:a16="http://schemas.microsoft.com/office/drawing/2014/main" id="{41459EEB-E39C-3302-CCFA-7B0DA5B7FCF3}"/>
              </a:ext>
            </a:extLst>
          </p:cNvPr>
          <p:cNvSpPr>
            <a:spLocks noGrp="1"/>
          </p:cNvSpPr>
          <p:nvPr>
            <p:ph type="body" sz="quarter" idx="16"/>
          </p:nvPr>
        </p:nvSpPr>
        <p:spPr>
          <a:xfrm>
            <a:off x="471487" y="2500135"/>
            <a:ext cx="5915025" cy="4905730"/>
          </a:xfrm>
        </p:spPr>
        <p:txBody>
          <a:bodyPr>
            <a:normAutofit fontScale="92500" lnSpcReduction="20000"/>
          </a:bodyPr>
          <a:lstStyle/>
          <a:p>
            <a:pPr marL="342900" indent="-342900">
              <a:lnSpc>
                <a:spcPct val="120000"/>
              </a:lnSpc>
              <a:buFont typeface="+mj-lt"/>
              <a:buAutoNum type="arabicPeriod"/>
            </a:pPr>
            <a:r>
              <a:rPr lang="fr-BE" sz="1500" b="1" dirty="0"/>
              <a:t>Introduction</a:t>
            </a:r>
          </a:p>
          <a:p>
            <a:pPr lvl="1">
              <a:lnSpc>
                <a:spcPct val="120000"/>
              </a:lnSpc>
            </a:pPr>
            <a:r>
              <a:rPr lang="fr-BE" dirty="0"/>
              <a:t>Présenter les </a:t>
            </a:r>
            <a:r>
              <a:rPr lang="fr-BE" dirty="0" err="1"/>
              <a:t>formateur·rices</a:t>
            </a:r>
            <a:endParaRPr lang="fr-BE" dirty="0"/>
          </a:p>
          <a:p>
            <a:pPr lvl="1">
              <a:lnSpc>
                <a:spcPct val="120000"/>
              </a:lnSpc>
            </a:pPr>
            <a:r>
              <a:rPr lang="fr-BE" dirty="0"/>
              <a:t>Présenter le cadre dans lequel prend place la formation</a:t>
            </a:r>
          </a:p>
          <a:p>
            <a:pPr lvl="1">
              <a:lnSpc>
                <a:spcPct val="120000"/>
              </a:lnSpc>
            </a:pPr>
            <a:r>
              <a:rPr lang="fr-BE" dirty="0"/>
              <a:t>Présenter les modalités de la formation</a:t>
            </a:r>
          </a:p>
          <a:p>
            <a:pPr lvl="1">
              <a:lnSpc>
                <a:spcPct val="120000"/>
              </a:lnSpc>
            </a:pPr>
            <a:r>
              <a:rPr lang="fr-BE" dirty="0"/>
              <a:t>Présenter le plan de déroulé de la formation</a:t>
            </a:r>
          </a:p>
          <a:p>
            <a:pPr marL="342900" indent="-342900">
              <a:lnSpc>
                <a:spcPct val="120000"/>
              </a:lnSpc>
              <a:buFont typeface="+mj-lt"/>
              <a:buAutoNum type="arabicPeriod"/>
            </a:pPr>
            <a:r>
              <a:rPr lang="fr-BE" sz="1600" b="1" dirty="0"/>
              <a:t>Présentation de l’outil</a:t>
            </a:r>
          </a:p>
          <a:p>
            <a:pPr lvl="1" algn="just">
              <a:lnSpc>
                <a:spcPct val="120000"/>
              </a:lnSpc>
            </a:pPr>
            <a:r>
              <a:rPr lang="fr-BE" dirty="0"/>
              <a:t>Commencer par demander aux </a:t>
            </a:r>
            <a:r>
              <a:rPr lang="fr-BE" dirty="0" err="1"/>
              <a:t>participant·es</a:t>
            </a:r>
            <a:r>
              <a:rPr lang="fr-BE" dirty="0"/>
              <a:t> s’</a:t>
            </a:r>
            <a:r>
              <a:rPr lang="fr-BE" dirty="0" err="1"/>
              <a:t>iels</a:t>
            </a:r>
            <a:r>
              <a:rPr lang="fr-BE" dirty="0"/>
              <a:t> connaissant </a:t>
            </a:r>
            <a:r>
              <a:rPr lang="fr-BE" dirty="0" err="1"/>
              <a:t>Wooflash</a:t>
            </a:r>
            <a:r>
              <a:rPr lang="fr-BE" dirty="0"/>
              <a:t> et travailler à mains levées</a:t>
            </a:r>
          </a:p>
          <a:p>
            <a:pPr lvl="1" algn="just">
              <a:lnSpc>
                <a:spcPct val="120000"/>
              </a:lnSpc>
            </a:pPr>
            <a:r>
              <a:rPr lang="fr-BE" dirty="0"/>
              <a:t>Proposer un </a:t>
            </a:r>
            <a:r>
              <a:rPr lang="fr-BE" dirty="0" err="1"/>
              <a:t>Wooclap</a:t>
            </a:r>
            <a:r>
              <a:rPr lang="fr-BE" dirty="0"/>
              <a:t> ou un travail au tableau en demandant aux </a:t>
            </a:r>
            <a:r>
              <a:rPr lang="fr-BE" dirty="0" err="1"/>
              <a:t>participant·es</a:t>
            </a:r>
            <a:r>
              <a:rPr lang="fr-BE" dirty="0"/>
              <a:t> quels seraient, selon elleux, les applications et utilités de </a:t>
            </a:r>
            <a:r>
              <a:rPr lang="fr-BE" dirty="0" err="1"/>
              <a:t>Wooflash</a:t>
            </a:r>
            <a:r>
              <a:rPr lang="fr-BE" dirty="0"/>
              <a:t>.</a:t>
            </a:r>
          </a:p>
          <a:p>
            <a:pPr lvl="1" algn="just">
              <a:lnSpc>
                <a:spcPct val="120000"/>
              </a:lnSpc>
            </a:pPr>
            <a:r>
              <a:rPr lang="fr-BE" dirty="0"/>
              <a:t>Présenter ensuite les principes généraux de l’outil. </a:t>
            </a:r>
          </a:p>
          <a:p>
            <a:pPr lvl="2" algn="just">
              <a:lnSpc>
                <a:spcPct val="120000"/>
              </a:lnSpc>
              <a:buFont typeface="Courier New" panose="02070309020205020404" pitchFamily="49" charset="0"/>
              <a:buChar char="o"/>
            </a:pPr>
            <a:r>
              <a:rPr lang="fr-FR" dirty="0" err="1"/>
              <a:t>Wooflash</a:t>
            </a:r>
            <a:r>
              <a:rPr lang="fr-FR" dirty="0"/>
              <a:t> est un </a:t>
            </a:r>
            <a:r>
              <a:rPr lang="fr-FR" b="1" dirty="0"/>
              <a:t>outil de révision </a:t>
            </a:r>
            <a:r>
              <a:rPr lang="fr-FR" dirty="0"/>
              <a:t>développé sur base de la constatation que les méthodes d’étude des </a:t>
            </a:r>
            <a:r>
              <a:rPr lang="fr-FR" dirty="0" err="1"/>
              <a:t>étudiant·es</a:t>
            </a:r>
            <a:r>
              <a:rPr lang="fr-FR" dirty="0"/>
              <a:t> ne sont pas toujours efficientes (par exemple, relire ou mettre en fluo). Afin de mieux retenir une matière, celle-ci doit être répétée à plusieurs reprises de manière active, en demandant un effort cognitif. L’outil propose donc que l’</a:t>
            </a:r>
            <a:r>
              <a:rPr lang="fr-FR" dirty="0" err="1"/>
              <a:t>étudiant·e</a:t>
            </a:r>
            <a:r>
              <a:rPr lang="fr-FR" dirty="0"/>
              <a:t> revoie plusieurs fois sa matière et améliore sa méthode d’étude en étant davantage </a:t>
            </a:r>
            <a:r>
              <a:rPr lang="fr-FR" dirty="0" err="1"/>
              <a:t>actif·ve</a:t>
            </a:r>
            <a:r>
              <a:rPr lang="fr-FR" dirty="0"/>
              <a:t> lors des révisions.</a:t>
            </a:r>
          </a:p>
          <a:p>
            <a:pPr lvl="2" algn="just">
              <a:lnSpc>
                <a:spcPct val="120000"/>
              </a:lnSpc>
              <a:buFont typeface="Courier New" panose="02070309020205020404" pitchFamily="49" charset="0"/>
              <a:buChar char="o"/>
            </a:pPr>
            <a:r>
              <a:rPr lang="fr-FR" dirty="0"/>
              <a:t>À cette fin, le logiciel propose </a:t>
            </a:r>
            <a:r>
              <a:rPr lang="fr-FR" b="1" dirty="0"/>
              <a:t>trois modes de fonctionnement </a:t>
            </a:r>
            <a:r>
              <a:rPr lang="fr-FR" dirty="0"/>
              <a:t>: le premier est un parcours linéaire et les questions seront donc posées dans l’ordre défini par l’enseignant ; le parcours adaptatif qui permet de rejouer les questions qui posent le plus problème à l’</a:t>
            </a:r>
            <a:r>
              <a:rPr lang="fr-FR" dirty="0" err="1"/>
              <a:t>étudiant·e</a:t>
            </a:r>
            <a:r>
              <a:rPr lang="fr-FR" dirty="0"/>
              <a:t> pour travailler en rétroaction immédiate sur une erreur ; le parcours examen qui peut prendre une forme adaptative ou linéaire, mais qui fera l’objet d’une évaluation. On conseille ce dernier exclusivement dans le cadre d’une utilisation en tant qu’examen blanc.</a:t>
            </a:r>
          </a:p>
        </p:txBody>
      </p:sp>
      <p:pic>
        <p:nvPicPr>
          <p:cNvPr id="13" name="Espace réservé pour une image  12" descr="Une image contenant logo&#10;&#10;Description générée automatiquement">
            <a:extLst>
              <a:ext uri="{FF2B5EF4-FFF2-40B4-BE49-F238E27FC236}">
                <a16:creationId xmlns:a16="http://schemas.microsoft.com/office/drawing/2014/main" id="{AD92590B-4669-96B1-86E7-FFC47BD402DC}"/>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l="10890" t="24590" r="10620" b="23876"/>
          <a:stretch/>
        </p:blipFill>
        <p:spPr>
          <a:xfrm>
            <a:off x="4683783" y="2780777"/>
            <a:ext cx="1628384" cy="958955"/>
          </a:xfrm>
        </p:spPr>
      </p:pic>
      <p:sp>
        <p:nvSpPr>
          <p:cNvPr id="15" name="ZoneTexte 14">
            <a:extLst>
              <a:ext uri="{FF2B5EF4-FFF2-40B4-BE49-F238E27FC236}">
                <a16:creationId xmlns:a16="http://schemas.microsoft.com/office/drawing/2014/main" id="{A42E7F48-9E4E-901B-567E-C91FB1FED7E2}"/>
              </a:ext>
            </a:extLst>
          </p:cNvPr>
          <p:cNvSpPr txBox="1"/>
          <p:nvPr/>
        </p:nvSpPr>
        <p:spPr>
          <a:xfrm>
            <a:off x="471488" y="9182100"/>
            <a:ext cx="655320" cy="246221"/>
          </a:xfrm>
          <a:prstGeom prst="rect">
            <a:avLst/>
          </a:prstGeom>
          <a:noFill/>
        </p:spPr>
        <p:txBody>
          <a:bodyPr wrap="square" rtlCol="0">
            <a:spAutoFit/>
          </a:bodyPr>
          <a:lstStyle/>
          <a:p>
            <a:r>
              <a:rPr lang="fr-BE" sz="1000" dirty="0">
                <a:latin typeface="Garamond" panose="02020404030301010803" pitchFamily="18" charset="0"/>
              </a:rPr>
              <a:t>Page 2/6</a:t>
            </a:r>
          </a:p>
        </p:txBody>
      </p:sp>
      <p:sp>
        <p:nvSpPr>
          <p:cNvPr id="3" name="ZoneTexte 2">
            <a:extLst>
              <a:ext uri="{FF2B5EF4-FFF2-40B4-BE49-F238E27FC236}">
                <a16:creationId xmlns:a16="http://schemas.microsoft.com/office/drawing/2014/main" id="{04A6DC1A-0AA1-E654-E3EA-E659132919A4}"/>
              </a:ext>
            </a:extLst>
          </p:cNvPr>
          <p:cNvSpPr txBox="1"/>
          <p:nvPr/>
        </p:nvSpPr>
        <p:spPr>
          <a:xfrm>
            <a:off x="5313710" y="513122"/>
            <a:ext cx="138624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2400" b="1" i="0" u="none" strike="noStrike" kern="1200" cap="none" spc="0" normalizeH="0" baseline="0" noProof="0" dirty="0">
                <a:ln>
                  <a:noFill/>
                </a:ln>
                <a:solidFill>
                  <a:srgbClr val="9B0B38"/>
                </a:solidFill>
                <a:effectLst/>
                <a:uLnTx/>
                <a:uFillTx/>
                <a:latin typeface="Montserrat" panose="00000500000000000000" pitchFamily="2" charset="0"/>
                <a:ea typeface="+mn-ea"/>
                <a:cs typeface="+mn-cs"/>
              </a:rPr>
              <a:t>N° 3</a:t>
            </a:r>
          </a:p>
        </p:txBody>
      </p:sp>
      <p:sp>
        <p:nvSpPr>
          <p:cNvPr id="5" name="ZoneTexte 4">
            <a:extLst>
              <a:ext uri="{FF2B5EF4-FFF2-40B4-BE49-F238E27FC236}">
                <a16:creationId xmlns:a16="http://schemas.microsoft.com/office/drawing/2014/main" id="{B3B2470A-9F9F-A9C1-6842-8E4E46F1B0A6}"/>
              </a:ext>
            </a:extLst>
          </p:cNvPr>
          <p:cNvSpPr txBox="1"/>
          <p:nvPr/>
        </p:nvSpPr>
        <p:spPr>
          <a:xfrm>
            <a:off x="5284796" y="122038"/>
            <a:ext cx="1114243"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MAJ : 2023-04-27</a:t>
            </a:r>
          </a:p>
          <a:p>
            <a:pPr marL="0" marR="0" lvl="0" indent="0" algn="r" defTabSz="457200" rtl="0" eaLnBrk="1" fontAlgn="auto" latinLnBrk="0" hangingPunct="1">
              <a:lnSpc>
                <a:spcPct val="100000"/>
              </a:lnSpc>
              <a:spcBef>
                <a:spcPts val="0"/>
              </a:spcBef>
              <a:spcAft>
                <a:spcPts val="0"/>
              </a:spcAft>
              <a:buClrTx/>
              <a:buSzTx/>
              <a:buFontTx/>
              <a:buNone/>
              <a:tabLst/>
              <a:defRPr/>
            </a:pPr>
            <a:r>
              <a:rPr lang="fr-BE" sz="1000" dirty="0">
                <a:solidFill>
                  <a:prstClr val="black"/>
                </a:solidFill>
                <a:latin typeface="Garamond" panose="02020404030301010803" pitchFamily="18" charset="0"/>
              </a:rPr>
              <a:t>Alizé Van Brussel</a:t>
            </a:r>
            <a:endPar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98131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7C867F-9652-3967-7C39-1F08E6B67F86}"/>
              </a:ext>
            </a:extLst>
          </p:cNvPr>
          <p:cNvSpPr>
            <a:spLocks noGrp="1"/>
          </p:cNvSpPr>
          <p:nvPr>
            <p:ph type="ctrTitle"/>
          </p:nvPr>
        </p:nvSpPr>
        <p:spPr>
          <a:xfrm>
            <a:off x="2927894" y="163512"/>
            <a:ext cx="2570081" cy="1160887"/>
          </a:xfrm>
        </p:spPr>
        <p:txBody>
          <a:bodyPr/>
          <a:lstStyle/>
          <a:p>
            <a:r>
              <a:rPr lang="fr-BE" sz="2200" dirty="0"/>
              <a:t>Scenario </a:t>
            </a:r>
            <a:r>
              <a:rPr lang="fr-BE" sz="2200" dirty="0" err="1"/>
              <a:t>pedagogique</a:t>
            </a:r>
            <a:r>
              <a:rPr lang="fr-BE" sz="2200" dirty="0"/>
              <a:t> </a:t>
            </a:r>
          </a:p>
        </p:txBody>
      </p:sp>
      <p:sp>
        <p:nvSpPr>
          <p:cNvPr id="4" name="Espace réservé du texte 3">
            <a:extLst>
              <a:ext uri="{FF2B5EF4-FFF2-40B4-BE49-F238E27FC236}">
                <a16:creationId xmlns:a16="http://schemas.microsoft.com/office/drawing/2014/main" id="{267DB49A-529A-885A-0362-1ADE68E866A1}"/>
              </a:ext>
            </a:extLst>
          </p:cNvPr>
          <p:cNvSpPr>
            <a:spLocks noGrp="1"/>
          </p:cNvSpPr>
          <p:nvPr>
            <p:ph type="body" sz="quarter" idx="14"/>
          </p:nvPr>
        </p:nvSpPr>
        <p:spPr>
          <a:xfrm>
            <a:off x="471488" y="1614125"/>
            <a:ext cx="5915026" cy="585787"/>
          </a:xfrm>
        </p:spPr>
        <p:txBody>
          <a:bodyPr/>
          <a:lstStyle/>
          <a:p>
            <a:pPr>
              <a:lnSpc>
                <a:spcPct val="150000"/>
              </a:lnSpc>
            </a:pPr>
            <a:r>
              <a:rPr lang="fr-BE" dirty="0"/>
              <a:t>Formation prise en main de l’outil </a:t>
            </a:r>
            <a:r>
              <a:rPr lang="fr-BE" dirty="0" err="1"/>
              <a:t>Wooflash</a:t>
            </a:r>
            <a:endParaRPr lang="fr-BE" dirty="0"/>
          </a:p>
        </p:txBody>
      </p:sp>
      <p:sp>
        <p:nvSpPr>
          <p:cNvPr id="6" name="Espace réservé du texte 5">
            <a:extLst>
              <a:ext uri="{FF2B5EF4-FFF2-40B4-BE49-F238E27FC236}">
                <a16:creationId xmlns:a16="http://schemas.microsoft.com/office/drawing/2014/main" id="{41459EEB-E39C-3302-CCFA-7B0DA5B7FCF3}"/>
              </a:ext>
            </a:extLst>
          </p:cNvPr>
          <p:cNvSpPr>
            <a:spLocks noGrp="1"/>
          </p:cNvSpPr>
          <p:nvPr>
            <p:ph type="body" sz="quarter" idx="16"/>
          </p:nvPr>
        </p:nvSpPr>
        <p:spPr>
          <a:xfrm>
            <a:off x="471487" y="2642903"/>
            <a:ext cx="5915025" cy="5476245"/>
          </a:xfrm>
        </p:spPr>
        <p:txBody>
          <a:bodyPr>
            <a:normAutofit/>
          </a:bodyPr>
          <a:lstStyle/>
          <a:p>
            <a:pPr lvl="1" algn="just">
              <a:lnSpc>
                <a:spcPct val="120000"/>
              </a:lnSpc>
            </a:pPr>
            <a:r>
              <a:rPr lang="fr-FR" sz="1100" dirty="0"/>
              <a:t>Expliciter ici la distinction entre </a:t>
            </a:r>
            <a:r>
              <a:rPr lang="fr-FR" sz="1100" b="1" dirty="0" err="1"/>
              <a:t>Wooclap</a:t>
            </a:r>
            <a:r>
              <a:rPr lang="fr-FR" sz="1100" dirty="0"/>
              <a:t> et </a:t>
            </a:r>
            <a:r>
              <a:rPr lang="fr-FR" sz="1100" dirty="0" err="1"/>
              <a:t>Wooflash</a:t>
            </a:r>
            <a:r>
              <a:rPr lang="fr-FR" sz="1100" dirty="0"/>
              <a:t>.</a:t>
            </a:r>
          </a:p>
          <a:p>
            <a:pPr lvl="2" algn="just">
              <a:lnSpc>
                <a:spcPct val="120000"/>
              </a:lnSpc>
              <a:buFont typeface="Courier New" panose="02070309020205020404" pitchFamily="49" charset="0"/>
              <a:buChar char="o"/>
            </a:pPr>
            <a:r>
              <a:rPr lang="fr-FR" sz="1100" b="1" dirty="0" err="1"/>
              <a:t>Wooclap</a:t>
            </a:r>
            <a:r>
              <a:rPr lang="fr-FR" sz="1100" dirty="0"/>
              <a:t> est un outil de dynamisation d’auditoire, qui permet une utilisation principalement synchrone et est encouragée uniquement de manière anonyme. Il permet à l’</a:t>
            </a:r>
            <a:r>
              <a:rPr lang="fr-FR" sz="1100" dirty="0" err="1"/>
              <a:t>enseignant·e</a:t>
            </a:r>
            <a:r>
              <a:rPr lang="fr-FR" sz="1100" dirty="0"/>
              <a:t> d’immédiatement situer les difficultés potentielles rencontrées lors du cours. </a:t>
            </a:r>
            <a:r>
              <a:rPr lang="fr-FR" sz="1100" dirty="0" err="1"/>
              <a:t>Wooflash</a:t>
            </a:r>
            <a:r>
              <a:rPr lang="fr-FR" sz="1100" dirty="0"/>
              <a:t> est un outil de révision, et fonctionne sur le mode asynchrone. Il favorise le travail de l’</a:t>
            </a:r>
            <a:r>
              <a:rPr lang="fr-FR" sz="1100" dirty="0" err="1"/>
              <a:t>étudiant·e</a:t>
            </a:r>
            <a:r>
              <a:rPr lang="fr-FR" sz="1100" dirty="0"/>
              <a:t> et la rétroaction par celle/celui-ci (« je me suis encore </a:t>
            </a:r>
            <a:r>
              <a:rPr lang="fr-FR" sz="1100" dirty="0" err="1"/>
              <a:t>trompé·e</a:t>
            </a:r>
            <a:r>
              <a:rPr lang="fr-FR" sz="1100" dirty="0"/>
              <a:t>, je vais retourner voir dans mon cours / je me rends compte que je n’ai pas encore assez étudié /… »). Nous sommes donc sur deux moments différents du parcours d’apprentissage. </a:t>
            </a:r>
            <a:r>
              <a:rPr lang="fr-FR" sz="1100" dirty="0" err="1"/>
              <a:t>Wooclap</a:t>
            </a:r>
            <a:r>
              <a:rPr lang="fr-FR" sz="1100" dirty="0"/>
              <a:t> au rythme du participant : dans </a:t>
            </a:r>
            <a:r>
              <a:rPr lang="fr-FR" sz="1100" dirty="0" err="1"/>
              <a:t>Wooclap</a:t>
            </a:r>
            <a:r>
              <a:rPr lang="fr-FR" sz="1100" dirty="0"/>
              <a:t>, on ne refait pas les questions où on échoue ; pas de statistiques approfondies de compréhension ; pas de travail sur le long terme dans le domaine de la mémorisation.</a:t>
            </a:r>
          </a:p>
          <a:p>
            <a:pPr lvl="1" algn="just">
              <a:lnSpc>
                <a:spcPct val="120000"/>
              </a:lnSpc>
            </a:pPr>
            <a:r>
              <a:rPr lang="fr-FR" sz="1100" dirty="0"/>
              <a:t>Expliciter ici la distinction entre </a:t>
            </a:r>
            <a:r>
              <a:rPr lang="fr-FR" sz="1100" b="1" dirty="0"/>
              <a:t>Moodle</a:t>
            </a:r>
            <a:r>
              <a:rPr lang="fr-FR" sz="1100" dirty="0"/>
              <a:t> </a:t>
            </a:r>
            <a:r>
              <a:rPr lang="fr-FR" sz="1100" dirty="0" err="1"/>
              <a:t>etWooflash</a:t>
            </a:r>
            <a:r>
              <a:rPr lang="fr-FR" sz="1100" dirty="0"/>
              <a:t>.</a:t>
            </a:r>
          </a:p>
          <a:p>
            <a:pPr lvl="2" algn="just">
              <a:lnSpc>
                <a:spcPct val="120000"/>
              </a:lnSpc>
              <a:buFont typeface="Courier New" panose="02070309020205020404" pitchFamily="49" charset="0"/>
              <a:buChar char="o"/>
            </a:pPr>
            <a:r>
              <a:rPr lang="fr-BE" sz="1100" dirty="0"/>
              <a:t>Le caractère adaptatif de </a:t>
            </a:r>
            <a:r>
              <a:rPr lang="fr-BE" sz="1100" dirty="0" err="1"/>
              <a:t>Wooflash</a:t>
            </a:r>
            <a:r>
              <a:rPr lang="fr-BE" sz="1100" dirty="0"/>
              <a:t> ne se retrouve pas sur </a:t>
            </a:r>
            <a:r>
              <a:rPr lang="fr-BE" sz="1100" b="1" dirty="0"/>
              <a:t>Moodle</a:t>
            </a:r>
            <a:r>
              <a:rPr lang="fr-BE" sz="1100" dirty="0"/>
              <a:t>. Les jeux des conditions d’accès sont plus nombreux sur Moodle et un suivi peut être effectué, mais pas aussi fin que celui proposé par les statistiques de </a:t>
            </a:r>
            <a:r>
              <a:rPr lang="fr-BE" sz="1100" dirty="0" err="1"/>
              <a:t>Wooflash</a:t>
            </a:r>
            <a:r>
              <a:rPr lang="fr-BE" sz="1100" dirty="0"/>
              <a:t>. </a:t>
            </a:r>
          </a:p>
          <a:p>
            <a:pPr lvl="2" algn="just">
              <a:lnSpc>
                <a:spcPct val="120000"/>
              </a:lnSpc>
              <a:buFont typeface="Courier New" panose="02070309020205020404" pitchFamily="49" charset="0"/>
              <a:buChar char="o"/>
            </a:pPr>
            <a:r>
              <a:rPr lang="fr-BE" sz="1100" dirty="0"/>
              <a:t>Les exercices certificatifs ou amenant des points bonus par exemple doivent être faits dans Moodle, car ils permettent un meilleur suivi des </a:t>
            </a:r>
            <a:r>
              <a:rPr lang="fr-BE" sz="1100" dirty="0" err="1"/>
              <a:t>étudiant·es</a:t>
            </a:r>
            <a:r>
              <a:rPr lang="fr-BE" sz="1100" dirty="0"/>
              <a:t>, entre autres avec le carnet de notes.</a:t>
            </a:r>
          </a:p>
          <a:p>
            <a:pPr marL="342900" marR="0" lvl="0" indent="-342900" algn="l" defTabSz="685800" rtl="0" eaLnBrk="1" fontAlgn="auto" latinLnBrk="0" hangingPunct="1">
              <a:lnSpc>
                <a:spcPct val="90000"/>
              </a:lnSpc>
              <a:spcBef>
                <a:spcPts val="750"/>
              </a:spcBef>
              <a:spcAft>
                <a:spcPts val="0"/>
              </a:spcAft>
              <a:buClrTx/>
              <a:buSzTx/>
              <a:buFont typeface="+mj-lt"/>
              <a:buAutoNum type="arabicPeriod" startAt="3"/>
              <a:tabLst/>
              <a:defRPr/>
            </a:pPr>
            <a:r>
              <a:rPr kumimoji="0" lang="fr-BE" sz="14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Connexion à l’outil</a:t>
            </a:r>
          </a:p>
          <a:p>
            <a:pPr marL="514350" marR="0" lvl="1" indent="-171450" algn="just" defTabSz="685800" rtl="0" eaLnBrk="1" fontAlgn="auto" latinLnBrk="0" hangingPunct="1">
              <a:lnSpc>
                <a:spcPct val="100000"/>
              </a:lnSpc>
              <a:spcBef>
                <a:spcPts val="375"/>
              </a:spcBef>
              <a:spcAft>
                <a:spcPts val="0"/>
              </a:spcAft>
              <a:buClrTx/>
              <a:buSzTx/>
              <a:buFont typeface="Arial" panose="020B0604020202020204" pitchFamily="34" charset="0"/>
              <a:buChar char="•"/>
              <a:tabLst/>
              <a:defRPr/>
            </a:pP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Nous conseillons d’uniquement se connecter via la connexion institutionnelle, c’est-à-dire par le widget « se connecter via votre université », afin de bénéficier de toutes les possibilités offertes par la licence </a:t>
            </a:r>
            <a:r>
              <a:rPr kumimoji="0" lang="fr-FR" sz="11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UCLouvain</a:t>
            </a:r>
            <a:r>
              <a:rPr kumimoji="0" lang="fr-FR"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Il faut donc éviter de se connecter via Google, Facebook et autres connexions rapides.</a:t>
            </a:r>
            <a:endParaRPr kumimoji="0" lang="fr-BE" sz="11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lvl="2" algn="just">
              <a:lnSpc>
                <a:spcPct val="120000"/>
              </a:lnSpc>
              <a:buFont typeface="Courier New" panose="02070309020205020404" pitchFamily="49" charset="0"/>
              <a:buChar char="o"/>
            </a:pPr>
            <a:endParaRPr lang="fr-FR" sz="1100" dirty="0"/>
          </a:p>
          <a:p>
            <a:pPr lvl="2" algn="just">
              <a:buFont typeface="Courier New" panose="02070309020205020404" pitchFamily="49" charset="0"/>
              <a:buChar char="o"/>
            </a:pPr>
            <a:endParaRPr lang="fr-FR" sz="2800" dirty="0"/>
          </a:p>
        </p:txBody>
      </p:sp>
      <p:sp>
        <p:nvSpPr>
          <p:cNvPr id="15" name="ZoneTexte 14">
            <a:extLst>
              <a:ext uri="{FF2B5EF4-FFF2-40B4-BE49-F238E27FC236}">
                <a16:creationId xmlns:a16="http://schemas.microsoft.com/office/drawing/2014/main" id="{A42E7F48-9E4E-901B-567E-C91FB1FED7E2}"/>
              </a:ext>
            </a:extLst>
          </p:cNvPr>
          <p:cNvSpPr txBox="1"/>
          <p:nvPr/>
        </p:nvSpPr>
        <p:spPr>
          <a:xfrm>
            <a:off x="471488" y="9182100"/>
            <a:ext cx="655320" cy="246221"/>
          </a:xfrm>
          <a:prstGeom prst="rect">
            <a:avLst/>
          </a:prstGeom>
          <a:noFill/>
        </p:spPr>
        <p:txBody>
          <a:bodyPr wrap="square" rtlCol="0">
            <a:spAutoFit/>
          </a:bodyPr>
          <a:lstStyle/>
          <a:p>
            <a:r>
              <a:rPr lang="fr-BE" sz="1000" dirty="0">
                <a:latin typeface="Garamond" panose="02020404030301010803" pitchFamily="18" charset="0"/>
              </a:rPr>
              <a:t>Page 3/6</a:t>
            </a:r>
          </a:p>
        </p:txBody>
      </p:sp>
      <p:sp>
        <p:nvSpPr>
          <p:cNvPr id="3" name="ZoneTexte 2">
            <a:extLst>
              <a:ext uri="{FF2B5EF4-FFF2-40B4-BE49-F238E27FC236}">
                <a16:creationId xmlns:a16="http://schemas.microsoft.com/office/drawing/2014/main" id="{4A84EC6F-23A5-C134-0B7D-63524AA3F3FA}"/>
              </a:ext>
            </a:extLst>
          </p:cNvPr>
          <p:cNvSpPr txBox="1"/>
          <p:nvPr/>
        </p:nvSpPr>
        <p:spPr>
          <a:xfrm>
            <a:off x="5313710" y="513122"/>
            <a:ext cx="138624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2400" b="1" i="0" u="none" strike="noStrike" kern="1200" cap="none" spc="0" normalizeH="0" baseline="0" noProof="0" dirty="0">
                <a:ln>
                  <a:noFill/>
                </a:ln>
                <a:solidFill>
                  <a:srgbClr val="9B0B38"/>
                </a:solidFill>
                <a:effectLst/>
                <a:uLnTx/>
                <a:uFillTx/>
                <a:latin typeface="Montserrat" panose="00000500000000000000" pitchFamily="2" charset="0"/>
                <a:ea typeface="+mn-ea"/>
                <a:cs typeface="+mn-cs"/>
              </a:rPr>
              <a:t>N° 3</a:t>
            </a:r>
          </a:p>
        </p:txBody>
      </p:sp>
      <p:sp>
        <p:nvSpPr>
          <p:cNvPr id="5" name="ZoneTexte 4">
            <a:extLst>
              <a:ext uri="{FF2B5EF4-FFF2-40B4-BE49-F238E27FC236}">
                <a16:creationId xmlns:a16="http://schemas.microsoft.com/office/drawing/2014/main" id="{FD161876-DEC6-B827-B7E4-BFA968331D3E}"/>
              </a:ext>
            </a:extLst>
          </p:cNvPr>
          <p:cNvSpPr txBox="1"/>
          <p:nvPr/>
        </p:nvSpPr>
        <p:spPr>
          <a:xfrm>
            <a:off x="5284796" y="122038"/>
            <a:ext cx="1114243"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MAJ : 2023-04-27</a:t>
            </a:r>
          </a:p>
          <a:p>
            <a:pPr marL="0" marR="0" lvl="0" indent="0" algn="r" defTabSz="457200" rtl="0" eaLnBrk="1" fontAlgn="auto" latinLnBrk="0" hangingPunct="1">
              <a:lnSpc>
                <a:spcPct val="100000"/>
              </a:lnSpc>
              <a:spcBef>
                <a:spcPts val="0"/>
              </a:spcBef>
              <a:spcAft>
                <a:spcPts val="0"/>
              </a:spcAft>
              <a:buClrTx/>
              <a:buSzTx/>
              <a:buFontTx/>
              <a:buNone/>
              <a:tabLst/>
              <a:defRPr/>
            </a:pPr>
            <a:r>
              <a:rPr lang="fr-BE" sz="1000" dirty="0">
                <a:solidFill>
                  <a:prstClr val="black"/>
                </a:solidFill>
                <a:latin typeface="Garamond" panose="02020404030301010803" pitchFamily="18" charset="0"/>
              </a:rPr>
              <a:t>Alizé Van Brussel</a:t>
            </a:r>
            <a:endPar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9793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7C867F-9652-3967-7C39-1F08E6B67F86}"/>
              </a:ext>
            </a:extLst>
          </p:cNvPr>
          <p:cNvSpPr>
            <a:spLocks noGrp="1"/>
          </p:cNvSpPr>
          <p:nvPr>
            <p:ph type="ctrTitle"/>
          </p:nvPr>
        </p:nvSpPr>
        <p:spPr>
          <a:xfrm>
            <a:off x="2927894" y="163512"/>
            <a:ext cx="2570081" cy="1160887"/>
          </a:xfrm>
        </p:spPr>
        <p:txBody>
          <a:bodyPr/>
          <a:lstStyle/>
          <a:p>
            <a:r>
              <a:rPr lang="fr-BE" sz="2200" dirty="0"/>
              <a:t>Scenario </a:t>
            </a:r>
            <a:r>
              <a:rPr lang="fr-BE" sz="2200" dirty="0" err="1"/>
              <a:t>pedagogique</a:t>
            </a:r>
            <a:r>
              <a:rPr lang="fr-BE" sz="2200" dirty="0"/>
              <a:t> </a:t>
            </a:r>
          </a:p>
        </p:txBody>
      </p:sp>
      <p:sp>
        <p:nvSpPr>
          <p:cNvPr id="4" name="Espace réservé du texte 3">
            <a:extLst>
              <a:ext uri="{FF2B5EF4-FFF2-40B4-BE49-F238E27FC236}">
                <a16:creationId xmlns:a16="http://schemas.microsoft.com/office/drawing/2014/main" id="{267DB49A-529A-885A-0362-1ADE68E866A1}"/>
              </a:ext>
            </a:extLst>
          </p:cNvPr>
          <p:cNvSpPr>
            <a:spLocks noGrp="1"/>
          </p:cNvSpPr>
          <p:nvPr>
            <p:ph type="body" sz="quarter" idx="14"/>
          </p:nvPr>
        </p:nvSpPr>
        <p:spPr>
          <a:xfrm>
            <a:off x="471488" y="1614125"/>
            <a:ext cx="5915026" cy="585787"/>
          </a:xfrm>
        </p:spPr>
        <p:txBody>
          <a:bodyPr/>
          <a:lstStyle/>
          <a:p>
            <a:pPr>
              <a:lnSpc>
                <a:spcPct val="150000"/>
              </a:lnSpc>
            </a:pPr>
            <a:r>
              <a:rPr lang="fr-BE" dirty="0"/>
              <a:t>Formation prise en main de l’outil </a:t>
            </a:r>
            <a:r>
              <a:rPr lang="fr-BE" dirty="0" err="1"/>
              <a:t>Wooflash</a:t>
            </a:r>
            <a:endParaRPr lang="fr-BE" dirty="0"/>
          </a:p>
        </p:txBody>
      </p:sp>
      <p:sp>
        <p:nvSpPr>
          <p:cNvPr id="6" name="Espace réservé du texte 5">
            <a:extLst>
              <a:ext uri="{FF2B5EF4-FFF2-40B4-BE49-F238E27FC236}">
                <a16:creationId xmlns:a16="http://schemas.microsoft.com/office/drawing/2014/main" id="{41459EEB-E39C-3302-CCFA-7B0DA5B7FCF3}"/>
              </a:ext>
            </a:extLst>
          </p:cNvPr>
          <p:cNvSpPr>
            <a:spLocks noGrp="1"/>
          </p:cNvSpPr>
          <p:nvPr>
            <p:ph type="body" sz="quarter" idx="16"/>
          </p:nvPr>
        </p:nvSpPr>
        <p:spPr>
          <a:xfrm>
            <a:off x="471487" y="2648559"/>
            <a:ext cx="5915025" cy="6304941"/>
          </a:xfrm>
        </p:spPr>
        <p:txBody>
          <a:bodyPr>
            <a:normAutofit/>
          </a:bodyPr>
          <a:lstStyle/>
          <a:p>
            <a:pPr marL="342900" indent="-342900">
              <a:buFont typeface="+mj-lt"/>
              <a:buAutoNum type="arabicPeriod" startAt="4"/>
            </a:pPr>
            <a:r>
              <a:rPr lang="fr-BE" sz="1400" b="1" dirty="0"/>
              <a:t>Parcours dans l’outil</a:t>
            </a:r>
          </a:p>
          <a:p>
            <a:pPr marL="685800" lvl="1" indent="-342900">
              <a:buFont typeface="+mj-lt"/>
              <a:buAutoNum type="alphaLcPeriod"/>
            </a:pPr>
            <a:r>
              <a:rPr lang="fr-BE" sz="1400" b="1" dirty="0"/>
              <a:t>Comme </a:t>
            </a:r>
            <a:r>
              <a:rPr lang="fr-BE" sz="1400" b="1" dirty="0" err="1"/>
              <a:t>enseignant·e</a:t>
            </a:r>
            <a:endParaRPr lang="fr-BE" sz="1400" b="1" dirty="0"/>
          </a:p>
          <a:p>
            <a:pPr lvl="2" algn="just">
              <a:lnSpc>
                <a:spcPct val="100000"/>
              </a:lnSpc>
            </a:pPr>
            <a:r>
              <a:rPr lang="fr-BE" sz="1100" dirty="0"/>
              <a:t>Faire les démarches en projetant son écran avec elleux.</a:t>
            </a:r>
          </a:p>
          <a:p>
            <a:pPr lvl="2" algn="just">
              <a:lnSpc>
                <a:spcPct val="100000"/>
              </a:lnSpc>
            </a:pPr>
            <a:r>
              <a:rPr lang="fr-BE" sz="1100" dirty="0"/>
              <a:t>Proposer aux </a:t>
            </a:r>
            <a:r>
              <a:rPr lang="fr-BE" sz="1100" dirty="0" err="1"/>
              <a:t>enseignant·es</a:t>
            </a:r>
            <a:r>
              <a:rPr lang="fr-BE" sz="1100" dirty="0"/>
              <a:t> de se connecter et de créer leur premier cours. </a:t>
            </a:r>
            <a:r>
              <a:rPr lang="fr-FR" sz="1100" dirty="0"/>
              <a:t>Ouvrir l’interface et cliquer sur « créer un cours » ;</a:t>
            </a:r>
          </a:p>
          <a:p>
            <a:pPr lvl="3" algn="just">
              <a:lnSpc>
                <a:spcPct val="100000"/>
              </a:lnSpc>
              <a:buFont typeface="Courier New" panose="02070309020205020404" pitchFamily="49" charset="0"/>
              <a:buChar char="o"/>
            </a:pPr>
            <a:r>
              <a:rPr lang="fr-FR" sz="1100" dirty="0"/>
              <a:t>Choisir le </a:t>
            </a:r>
            <a:r>
              <a:rPr lang="fr-FR" sz="1100" b="1" dirty="0"/>
              <a:t>parcours</a:t>
            </a:r>
            <a:r>
              <a:rPr lang="fr-FR" sz="1100" dirty="0"/>
              <a:t> souhaité (adaptatif, linéaire, examen) ;</a:t>
            </a:r>
          </a:p>
          <a:p>
            <a:pPr lvl="3" algn="just">
              <a:lnSpc>
                <a:spcPct val="100000"/>
              </a:lnSpc>
              <a:buFont typeface="Courier New" panose="02070309020205020404" pitchFamily="49" charset="0"/>
              <a:buChar char="o"/>
            </a:pPr>
            <a:r>
              <a:rPr lang="fr-FR" sz="1100" dirty="0"/>
              <a:t>Donner un nom au cours, introduire une </a:t>
            </a:r>
            <a:r>
              <a:rPr lang="fr-FR" sz="1100" b="1" dirty="0"/>
              <a:t>description</a:t>
            </a:r>
            <a:r>
              <a:rPr lang="fr-FR" sz="1100" dirty="0"/>
              <a:t> et éventuellement personnaliser l’icône et les couleurs ;</a:t>
            </a:r>
          </a:p>
          <a:p>
            <a:pPr lvl="3" algn="just">
              <a:lnSpc>
                <a:spcPct val="100000"/>
              </a:lnSpc>
              <a:buFont typeface="Courier New" panose="02070309020205020404" pitchFamily="49" charset="0"/>
              <a:buChar char="o"/>
            </a:pPr>
            <a:r>
              <a:rPr lang="fr-FR" sz="1100" dirty="0"/>
              <a:t>Aller dans « paramètres »  et choisir le </a:t>
            </a:r>
            <a:r>
              <a:rPr lang="fr-FR" sz="1100" b="1" dirty="0"/>
              <a:t>seuil d’ancrage </a:t>
            </a:r>
            <a:r>
              <a:rPr lang="fr-FR" sz="1100" dirty="0"/>
              <a:t>(nombre de répétitions minimal d’une bonne réponse à une question pour qu’elle soit considérée comme acquise) et la date éventuelle d’échéance.</a:t>
            </a:r>
          </a:p>
          <a:p>
            <a:pPr lvl="2" algn="just">
              <a:lnSpc>
                <a:spcPct val="100000"/>
              </a:lnSpc>
            </a:pPr>
            <a:r>
              <a:rPr lang="fr-FR" sz="1100" dirty="0"/>
              <a:t>Ajouter du contenu dans son cours. Présenter les différents éléments de contenu.</a:t>
            </a:r>
          </a:p>
          <a:p>
            <a:pPr lvl="3" algn="just">
              <a:lnSpc>
                <a:spcPct val="100000"/>
              </a:lnSpc>
              <a:buFont typeface="Courier New" panose="02070309020205020404" pitchFamily="49" charset="0"/>
              <a:buChar char="o"/>
            </a:pPr>
            <a:r>
              <a:rPr lang="fr-FR" sz="1100" b="1" dirty="0"/>
              <a:t>L’écran d’accueil </a:t>
            </a:r>
            <a:r>
              <a:rPr lang="fr-FR" sz="1100" dirty="0"/>
              <a:t>reste normalement figé en début de parcours et peut donc en donner l’introduction, en replaçant le cadre (finalités du cours, modalités d’examen e.a.).</a:t>
            </a:r>
          </a:p>
          <a:p>
            <a:pPr lvl="3" algn="just">
              <a:lnSpc>
                <a:spcPct val="100000"/>
              </a:lnSpc>
              <a:buFont typeface="Courier New" panose="02070309020205020404" pitchFamily="49" charset="0"/>
              <a:buChar char="o"/>
            </a:pPr>
            <a:r>
              <a:rPr lang="fr-FR" sz="1100" b="1" dirty="0"/>
              <a:t>La capsule de contenu </a:t>
            </a:r>
            <a:r>
              <a:rPr lang="fr-FR" sz="1100" dirty="0"/>
              <a:t>permet d’ajouter des éléments tels que du texte, voire des illustrations ou vidéos. Dans ce dernier cas cependant, on préfèrera l’utilisation directe de la capsule vidéo.</a:t>
            </a:r>
          </a:p>
          <a:p>
            <a:pPr lvl="3" algn="just">
              <a:lnSpc>
                <a:spcPct val="100000"/>
              </a:lnSpc>
              <a:buFont typeface="Courier New" panose="02070309020205020404" pitchFamily="49" charset="0"/>
              <a:buChar char="o"/>
            </a:pPr>
            <a:r>
              <a:rPr lang="fr-FR" sz="1100" dirty="0"/>
              <a:t>La </a:t>
            </a:r>
            <a:r>
              <a:rPr lang="fr-FR" sz="1100" b="1" dirty="0"/>
              <a:t>diapositive</a:t>
            </a:r>
            <a:r>
              <a:rPr lang="fr-FR" sz="1100" dirty="0"/>
              <a:t> fonctionne exactement comme une diapositive dans PPT. Elle vous permet davantage de mises en forme que la capsule de contenu.</a:t>
            </a:r>
          </a:p>
          <a:p>
            <a:pPr lvl="3" algn="just">
              <a:lnSpc>
                <a:spcPct val="100000"/>
              </a:lnSpc>
              <a:buFont typeface="Courier New" panose="02070309020205020404" pitchFamily="49" charset="0"/>
              <a:buChar char="o"/>
            </a:pPr>
            <a:r>
              <a:rPr lang="fr-FR" sz="1100" dirty="0"/>
              <a:t>La </a:t>
            </a:r>
            <a:r>
              <a:rPr lang="fr-FR" sz="1100" b="1" dirty="0"/>
              <a:t>capsule vidéo</a:t>
            </a:r>
            <a:r>
              <a:rPr lang="fr-FR" sz="1100" dirty="0"/>
              <a:t> permet l’intégration de celle-ci. Elle est à privilégier quand on souhaite intégrer quasi uniquement une vidéo et non du texte et une vidéo par exemple.</a:t>
            </a:r>
          </a:p>
          <a:p>
            <a:pPr lvl="3" algn="just">
              <a:lnSpc>
                <a:spcPct val="100000"/>
              </a:lnSpc>
              <a:buFont typeface="Courier New" panose="02070309020205020404" pitchFamily="49" charset="0"/>
              <a:buChar char="o"/>
            </a:pPr>
            <a:r>
              <a:rPr lang="fr-FR" sz="1100" dirty="0"/>
              <a:t>Via </a:t>
            </a:r>
            <a:r>
              <a:rPr lang="fr-FR" sz="1100" b="1" dirty="0"/>
              <a:t>l’onglet PPT/PDF</a:t>
            </a:r>
            <a:r>
              <a:rPr lang="fr-FR" sz="1100" dirty="0"/>
              <a:t>, il y a possibilité d’importer des questions depuis ce type de document. Cette option existe également sur la page d’accueil de votre cours, avec davantage d’options de fichiers ou lieux sources pour ces questions.</a:t>
            </a:r>
          </a:p>
          <a:p>
            <a:pPr lvl="3" algn="just">
              <a:buFont typeface="Courier New" panose="02070309020205020404" pitchFamily="49" charset="0"/>
              <a:buChar char="o"/>
            </a:pPr>
            <a:endParaRPr lang="fr-FR" sz="1100" dirty="0"/>
          </a:p>
        </p:txBody>
      </p:sp>
      <p:sp>
        <p:nvSpPr>
          <p:cNvPr id="15" name="ZoneTexte 14">
            <a:extLst>
              <a:ext uri="{FF2B5EF4-FFF2-40B4-BE49-F238E27FC236}">
                <a16:creationId xmlns:a16="http://schemas.microsoft.com/office/drawing/2014/main" id="{A0B10443-2489-FFAA-38BD-0F8463840029}"/>
              </a:ext>
            </a:extLst>
          </p:cNvPr>
          <p:cNvSpPr txBox="1"/>
          <p:nvPr/>
        </p:nvSpPr>
        <p:spPr>
          <a:xfrm>
            <a:off x="471488" y="9182100"/>
            <a:ext cx="655320" cy="246221"/>
          </a:xfrm>
          <a:prstGeom prst="rect">
            <a:avLst/>
          </a:prstGeom>
          <a:noFill/>
        </p:spPr>
        <p:txBody>
          <a:bodyPr wrap="square" rtlCol="0">
            <a:spAutoFit/>
          </a:bodyPr>
          <a:lstStyle/>
          <a:p>
            <a:r>
              <a:rPr lang="fr-BE" sz="1000" dirty="0">
                <a:latin typeface="Garamond" panose="02020404030301010803" pitchFamily="18" charset="0"/>
              </a:rPr>
              <a:t>Page 4/6</a:t>
            </a:r>
          </a:p>
        </p:txBody>
      </p:sp>
      <p:sp>
        <p:nvSpPr>
          <p:cNvPr id="3" name="ZoneTexte 2">
            <a:extLst>
              <a:ext uri="{FF2B5EF4-FFF2-40B4-BE49-F238E27FC236}">
                <a16:creationId xmlns:a16="http://schemas.microsoft.com/office/drawing/2014/main" id="{F8DE75B4-69B2-28BE-4AC8-360D87F17AB9}"/>
              </a:ext>
            </a:extLst>
          </p:cNvPr>
          <p:cNvSpPr txBox="1"/>
          <p:nvPr/>
        </p:nvSpPr>
        <p:spPr>
          <a:xfrm>
            <a:off x="5313710" y="513122"/>
            <a:ext cx="138624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2400" b="1" i="0" u="none" strike="noStrike" kern="1200" cap="none" spc="0" normalizeH="0" baseline="0" noProof="0" dirty="0">
                <a:ln>
                  <a:noFill/>
                </a:ln>
                <a:solidFill>
                  <a:srgbClr val="9B0B38"/>
                </a:solidFill>
                <a:effectLst/>
                <a:uLnTx/>
                <a:uFillTx/>
                <a:latin typeface="Montserrat" panose="00000500000000000000" pitchFamily="2" charset="0"/>
                <a:ea typeface="+mn-ea"/>
                <a:cs typeface="+mn-cs"/>
              </a:rPr>
              <a:t>N° 3</a:t>
            </a:r>
          </a:p>
        </p:txBody>
      </p:sp>
      <p:sp>
        <p:nvSpPr>
          <p:cNvPr id="5" name="ZoneTexte 4">
            <a:extLst>
              <a:ext uri="{FF2B5EF4-FFF2-40B4-BE49-F238E27FC236}">
                <a16:creationId xmlns:a16="http://schemas.microsoft.com/office/drawing/2014/main" id="{FEEC9EC2-9F26-6696-38EE-B9CB8ABF5848}"/>
              </a:ext>
            </a:extLst>
          </p:cNvPr>
          <p:cNvSpPr txBox="1"/>
          <p:nvPr/>
        </p:nvSpPr>
        <p:spPr>
          <a:xfrm>
            <a:off x="5284796" y="122038"/>
            <a:ext cx="1114243"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MAJ : 2023-04-27</a:t>
            </a:r>
          </a:p>
          <a:p>
            <a:pPr marL="0" marR="0" lvl="0" indent="0" algn="r" defTabSz="457200" rtl="0" eaLnBrk="1" fontAlgn="auto" latinLnBrk="0" hangingPunct="1">
              <a:lnSpc>
                <a:spcPct val="100000"/>
              </a:lnSpc>
              <a:spcBef>
                <a:spcPts val="0"/>
              </a:spcBef>
              <a:spcAft>
                <a:spcPts val="0"/>
              </a:spcAft>
              <a:buClrTx/>
              <a:buSzTx/>
              <a:buFontTx/>
              <a:buNone/>
              <a:tabLst/>
              <a:defRPr/>
            </a:pPr>
            <a:r>
              <a:rPr lang="fr-BE" sz="1000" dirty="0">
                <a:solidFill>
                  <a:prstClr val="black"/>
                </a:solidFill>
                <a:latin typeface="Garamond" panose="02020404030301010803" pitchFamily="18" charset="0"/>
              </a:rPr>
              <a:t>Alizé Van Brussel</a:t>
            </a:r>
            <a:endPar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285994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7C867F-9652-3967-7C39-1F08E6B67F86}"/>
              </a:ext>
            </a:extLst>
          </p:cNvPr>
          <p:cNvSpPr>
            <a:spLocks noGrp="1"/>
          </p:cNvSpPr>
          <p:nvPr>
            <p:ph type="ctrTitle"/>
          </p:nvPr>
        </p:nvSpPr>
        <p:spPr>
          <a:xfrm>
            <a:off x="2927894" y="163512"/>
            <a:ext cx="2570081" cy="1160887"/>
          </a:xfrm>
        </p:spPr>
        <p:txBody>
          <a:bodyPr/>
          <a:lstStyle/>
          <a:p>
            <a:r>
              <a:rPr lang="fr-BE" sz="2200" dirty="0"/>
              <a:t>Scenario </a:t>
            </a:r>
            <a:r>
              <a:rPr lang="fr-BE" sz="2200" dirty="0" err="1"/>
              <a:t>pedagogique</a:t>
            </a:r>
            <a:r>
              <a:rPr lang="fr-BE" sz="2200" dirty="0"/>
              <a:t> </a:t>
            </a:r>
          </a:p>
        </p:txBody>
      </p:sp>
      <p:sp>
        <p:nvSpPr>
          <p:cNvPr id="4" name="Espace réservé du texte 3">
            <a:extLst>
              <a:ext uri="{FF2B5EF4-FFF2-40B4-BE49-F238E27FC236}">
                <a16:creationId xmlns:a16="http://schemas.microsoft.com/office/drawing/2014/main" id="{267DB49A-529A-885A-0362-1ADE68E866A1}"/>
              </a:ext>
            </a:extLst>
          </p:cNvPr>
          <p:cNvSpPr>
            <a:spLocks noGrp="1"/>
          </p:cNvSpPr>
          <p:nvPr>
            <p:ph type="body" sz="quarter" idx="14"/>
          </p:nvPr>
        </p:nvSpPr>
        <p:spPr>
          <a:xfrm>
            <a:off x="471488" y="1614125"/>
            <a:ext cx="5915026" cy="585787"/>
          </a:xfrm>
        </p:spPr>
        <p:txBody>
          <a:bodyPr/>
          <a:lstStyle/>
          <a:p>
            <a:pPr>
              <a:lnSpc>
                <a:spcPct val="150000"/>
              </a:lnSpc>
            </a:pPr>
            <a:r>
              <a:rPr lang="fr-BE" dirty="0"/>
              <a:t>Formation prise en main de l’outil </a:t>
            </a:r>
            <a:r>
              <a:rPr lang="fr-BE" dirty="0" err="1"/>
              <a:t>Wooflash</a:t>
            </a:r>
            <a:endParaRPr lang="fr-BE" dirty="0"/>
          </a:p>
        </p:txBody>
      </p:sp>
      <p:sp>
        <p:nvSpPr>
          <p:cNvPr id="6" name="Espace réservé du texte 5">
            <a:extLst>
              <a:ext uri="{FF2B5EF4-FFF2-40B4-BE49-F238E27FC236}">
                <a16:creationId xmlns:a16="http://schemas.microsoft.com/office/drawing/2014/main" id="{41459EEB-E39C-3302-CCFA-7B0DA5B7FCF3}"/>
              </a:ext>
            </a:extLst>
          </p:cNvPr>
          <p:cNvSpPr>
            <a:spLocks noGrp="1"/>
          </p:cNvSpPr>
          <p:nvPr>
            <p:ph type="body" sz="quarter" idx="16"/>
          </p:nvPr>
        </p:nvSpPr>
        <p:spPr>
          <a:xfrm>
            <a:off x="471487" y="2648559"/>
            <a:ext cx="5915025" cy="6304941"/>
          </a:xfrm>
        </p:spPr>
        <p:txBody>
          <a:bodyPr>
            <a:normAutofit/>
          </a:bodyPr>
          <a:lstStyle/>
          <a:p>
            <a:pPr lvl="2" algn="just">
              <a:lnSpc>
                <a:spcPct val="100000"/>
              </a:lnSpc>
            </a:pPr>
            <a:r>
              <a:rPr lang="fr-FR" sz="1100" dirty="0"/>
              <a:t>Ajouter des questions de révision. Présenter certaines questions d’usage plus fréquent ou adapté en fonction des domaines des </a:t>
            </a:r>
            <a:r>
              <a:rPr lang="fr-FR" sz="1100" dirty="0" err="1"/>
              <a:t>enseignant·es</a:t>
            </a:r>
            <a:r>
              <a:rPr lang="fr-FR" sz="1100" dirty="0"/>
              <a:t> participant à la formation.</a:t>
            </a:r>
          </a:p>
          <a:p>
            <a:pPr lvl="3" algn="just">
              <a:lnSpc>
                <a:spcPct val="100000"/>
              </a:lnSpc>
              <a:buFont typeface="Courier New" panose="02070309020205020404" pitchFamily="49" charset="0"/>
              <a:buChar char="o"/>
            </a:pPr>
            <a:r>
              <a:rPr lang="fr-FR" sz="1100" dirty="0"/>
              <a:t>La question </a:t>
            </a:r>
            <a:r>
              <a:rPr lang="fr-FR" sz="1100" b="1" dirty="0"/>
              <a:t>QCM</a:t>
            </a:r>
            <a:r>
              <a:rPr lang="fr-FR" sz="1100" dirty="0"/>
              <a:t> est assez classique. Les diverses réponses sont indiquées, et la bonne réponse est cochée dans la petite case à gauche. Un feedback global peut être donné, ainsi qu’un feedback réponse par réponse dans l’onglet « options ».</a:t>
            </a:r>
          </a:p>
          <a:p>
            <a:pPr lvl="3" algn="just">
              <a:lnSpc>
                <a:spcPct val="100000"/>
              </a:lnSpc>
              <a:buFont typeface="Courier New" panose="02070309020205020404" pitchFamily="49" charset="0"/>
              <a:buChar char="o"/>
            </a:pPr>
            <a:r>
              <a:rPr lang="fr-FR" sz="1100" dirty="0"/>
              <a:t>La </a:t>
            </a:r>
            <a:r>
              <a:rPr lang="fr-FR" sz="1100" b="1" dirty="0"/>
              <a:t>flashcard</a:t>
            </a:r>
            <a:r>
              <a:rPr lang="fr-FR" sz="1100" dirty="0"/>
              <a:t> est une imitation des cartes papier où un mot est donné au recto et une association logique au verso. Par exemple, on mettra le mot chat au recto et sa traduction anglaise, cat, au verso. Cela peut fonctionner également avec des illustrations qu’il faudrait identifier par exemple.</a:t>
            </a:r>
          </a:p>
          <a:p>
            <a:pPr lvl="3" algn="just">
              <a:lnSpc>
                <a:spcPct val="100000"/>
              </a:lnSpc>
              <a:buFont typeface="Courier New" panose="02070309020205020404" pitchFamily="49" charset="0"/>
              <a:buChar char="o"/>
            </a:pPr>
            <a:r>
              <a:rPr lang="fr-FR" sz="1100" dirty="0"/>
              <a:t>Une </a:t>
            </a:r>
            <a:r>
              <a:rPr lang="fr-FR" sz="1100" b="1" dirty="0"/>
              <a:t>réponse courte </a:t>
            </a:r>
            <a:r>
              <a:rPr lang="fr-FR" sz="1100" dirty="0"/>
              <a:t>permet de poser une question dont la réponse n’excède pas quelques mots. Il vous faut alors les encoder, en pensant aux éventuelles variations (par exemple, la capitale de la Belgique : Bruxelles, Brussel, Brussels). Plusieurs réponses peuvent donc être acceptées, si la question est correctement paramétrée. Dans les options, vous pouvez définir la sensibilité à la casse et aux petites fautes d’orthographe (accents par exemple).</a:t>
            </a:r>
          </a:p>
          <a:p>
            <a:pPr lvl="3" algn="just">
              <a:lnSpc>
                <a:spcPct val="100000"/>
              </a:lnSpc>
              <a:buFont typeface="Courier New" panose="02070309020205020404" pitchFamily="49" charset="0"/>
              <a:buChar char="o"/>
            </a:pPr>
            <a:r>
              <a:rPr lang="fr-FR" sz="1100" dirty="0"/>
              <a:t>Une </a:t>
            </a:r>
            <a:r>
              <a:rPr lang="fr-FR" sz="1100" b="1" dirty="0"/>
              <a:t>image</a:t>
            </a:r>
            <a:r>
              <a:rPr lang="fr-FR" sz="1100" dirty="0"/>
              <a:t> peut être intégrée, et des zones référencées sur celle-ci. Les zones doivent ensuite être correctement </a:t>
            </a:r>
            <a:r>
              <a:rPr lang="fr-FR" sz="1100" b="1" dirty="0"/>
              <a:t>légendées</a:t>
            </a:r>
            <a:r>
              <a:rPr lang="fr-FR" sz="1100" dirty="0"/>
              <a:t>, en fonction des réponses préenregistrées. Ce pourrait être un bon exercice en médecine ou architecture par exemple. Des zones peuvent également être floutées au besoin.</a:t>
            </a:r>
          </a:p>
          <a:p>
            <a:pPr lvl="3" algn="just">
              <a:lnSpc>
                <a:spcPct val="100000"/>
              </a:lnSpc>
              <a:buFont typeface="Courier New" panose="02070309020205020404" pitchFamily="49" charset="0"/>
              <a:buChar char="o"/>
            </a:pPr>
            <a:r>
              <a:rPr lang="fr-FR" sz="1100" dirty="0"/>
              <a:t>Trouver sur une </a:t>
            </a:r>
            <a:r>
              <a:rPr lang="fr-FR" sz="1100" b="1" dirty="0"/>
              <a:t>image</a:t>
            </a:r>
            <a:r>
              <a:rPr lang="fr-FR" sz="1100" dirty="0"/>
              <a:t> : situer un élément sur une illustration (par exemple une capitale)</a:t>
            </a:r>
          </a:p>
          <a:p>
            <a:pPr lvl="3" algn="just">
              <a:lnSpc>
                <a:spcPct val="100000"/>
              </a:lnSpc>
              <a:buFont typeface="Courier New" panose="02070309020205020404" pitchFamily="49" charset="0"/>
              <a:buChar char="o"/>
            </a:pPr>
            <a:r>
              <a:rPr lang="fr-FR" sz="1100" b="1" dirty="0"/>
              <a:t>Vrai ou faux </a:t>
            </a:r>
            <a:r>
              <a:rPr lang="fr-FR" sz="1100" dirty="0"/>
              <a:t>: proposer une série d’affirmations et indiquer si elles sont vraies (petit V) ou fausses (croix).</a:t>
            </a:r>
          </a:p>
          <a:p>
            <a:pPr marL="685800" lvl="1" indent="-342900">
              <a:buFont typeface="+mj-lt"/>
              <a:buAutoNum type="alphaLcPeriod" startAt="2"/>
            </a:pPr>
            <a:r>
              <a:rPr lang="fr-BE" sz="1400" b="1" dirty="0"/>
              <a:t>A la place de l’</a:t>
            </a:r>
            <a:r>
              <a:rPr lang="fr-BE" sz="1400" b="1" dirty="0" err="1"/>
              <a:t>étudiant·e</a:t>
            </a:r>
            <a:endParaRPr lang="fr-BE" sz="1400" b="1" dirty="0"/>
          </a:p>
          <a:p>
            <a:pPr lvl="2">
              <a:lnSpc>
                <a:spcPct val="100000"/>
              </a:lnSpc>
            </a:pPr>
            <a:r>
              <a:rPr lang="fr-BE" sz="1100" dirty="0"/>
              <a:t>A ce moment de la formation, ajouter les </a:t>
            </a:r>
            <a:r>
              <a:rPr lang="fr-BE" sz="1100" dirty="0" err="1"/>
              <a:t>enseignant·es</a:t>
            </a:r>
            <a:r>
              <a:rPr lang="fr-BE" sz="1100" dirty="0"/>
              <a:t> sur l’évènement et leur proposer de créer par groupes de deux une question à poser dans le cours. Cela leur permet de </a:t>
            </a:r>
            <a:r>
              <a:rPr lang="fr-BE" sz="1100" b="1" dirty="0"/>
              <a:t>tester</a:t>
            </a:r>
            <a:r>
              <a:rPr lang="fr-BE" sz="1100" dirty="0"/>
              <a:t> la fonctionnalité de création des questions, et de voir ensuite sur le tableau de bord de l’</a:t>
            </a:r>
            <a:r>
              <a:rPr lang="fr-BE" sz="1100" dirty="0" err="1"/>
              <a:t>enseignant·e</a:t>
            </a:r>
            <a:r>
              <a:rPr lang="fr-BE" sz="1100" dirty="0"/>
              <a:t> comment celui/celle-ci peut valider ou modifier ces propositions.</a:t>
            </a:r>
          </a:p>
          <a:p>
            <a:pPr lvl="2">
              <a:lnSpc>
                <a:spcPct val="100000"/>
              </a:lnSpc>
            </a:pPr>
            <a:r>
              <a:rPr lang="fr-BE" sz="1100" dirty="0"/>
              <a:t>Ceci fait, </a:t>
            </a:r>
            <a:r>
              <a:rPr lang="fr-BE" sz="1100" b="1" dirty="0"/>
              <a:t>leur faire réviser le cours comme </a:t>
            </a:r>
            <a:r>
              <a:rPr lang="fr-BE" sz="1100" b="1" dirty="0" err="1"/>
              <a:t>un·e</a:t>
            </a:r>
            <a:r>
              <a:rPr lang="fr-BE" sz="1100" b="1" dirty="0"/>
              <a:t> </a:t>
            </a:r>
            <a:r>
              <a:rPr lang="fr-BE" sz="1100" b="1" dirty="0" err="1"/>
              <a:t>étudiant·e</a:t>
            </a:r>
            <a:r>
              <a:rPr lang="fr-BE" sz="1100" dirty="0"/>
              <a:t>. Cela permet ensuite de leur présenter le tableau de bord des statistiques disponible dans l’outil.</a:t>
            </a:r>
            <a:endParaRPr lang="fr-FR" sz="1100" dirty="0"/>
          </a:p>
          <a:p>
            <a:pPr lvl="3" algn="just">
              <a:buFont typeface="Courier New" panose="02070309020205020404" pitchFamily="49" charset="0"/>
              <a:buChar char="o"/>
            </a:pPr>
            <a:endParaRPr lang="fr-FR" sz="1100" dirty="0"/>
          </a:p>
        </p:txBody>
      </p:sp>
      <p:sp>
        <p:nvSpPr>
          <p:cNvPr id="8" name="ZoneTexte 7">
            <a:extLst>
              <a:ext uri="{FF2B5EF4-FFF2-40B4-BE49-F238E27FC236}">
                <a16:creationId xmlns:a16="http://schemas.microsoft.com/office/drawing/2014/main" id="{381CE6A8-40DC-8683-CC7E-2CF2544E1A59}"/>
              </a:ext>
            </a:extLst>
          </p:cNvPr>
          <p:cNvSpPr txBox="1"/>
          <p:nvPr/>
        </p:nvSpPr>
        <p:spPr>
          <a:xfrm>
            <a:off x="3345084" y="9058352"/>
            <a:ext cx="3041428" cy="261610"/>
          </a:xfrm>
          <a:prstGeom prst="rect">
            <a:avLst/>
          </a:prstGeom>
          <a:noFill/>
        </p:spPr>
        <p:txBody>
          <a:bodyPr wrap="square" rtlCol="0">
            <a:spAutoFit/>
          </a:bodyPr>
          <a:lstStyle/>
          <a:p>
            <a:pPr algn="ctr"/>
            <a:r>
              <a:rPr lang="fr-BE" sz="1100" dirty="0">
                <a:solidFill>
                  <a:srgbClr val="9B0B38"/>
                </a:solidFill>
                <a:latin typeface="Garamond" panose="02020404030301010803" pitchFamily="18" charset="0"/>
              </a:rPr>
              <a:t>ENSEIGNER-A-DISTANCE@UCLOUVAIN.BE</a:t>
            </a:r>
          </a:p>
        </p:txBody>
      </p:sp>
      <p:pic>
        <p:nvPicPr>
          <p:cNvPr id="14" name="Graphique 13" descr="Envoyer avec un remplissage uni">
            <a:extLst>
              <a:ext uri="{FF2B5EF4-FFF2-40B4-BE49-F238E27FC236}">
                <a16:creationId xmlns:a16="http://schemas.microsoft.com/office/drawing/2014/main" id="{490EC16F-0059-5B2C-3F02-A64BDA3643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27895" y="9029643"/>
            <a:ext cx="351654" cy="351654"/>
          </a:xfrm>
          <a:prstGeom prst="rect">
            <a:avLst/>
          </a:prstGeom>
        </p:spPr>
      </p:pic>
      <p:sp>
        <p:nvSpPr>
          <p:cNvPr id="15" name="ZoneTexte 14">
            <a:extLst>
              <a:ext uri="{FF2B5EF4-FFF2-40B4-BE49-F238E27FC236}">
                <a16:creationId xmlns:a16="http://schemas.microsoft.com/office/drawing/2014/main" id="{A0B10443-2489-FFAA-38BD-0F8463840029}"/>
              </a:ext>
            </a:extLst>
          </p:cNvPr>
          <p:cNvSpPr txBox="1"/>
          <p:nvPr/>
        </p:nvSpPr>
        <p:spPr>
          <a:xfrm>
            <a:off x="471488" y="9182100"/>
            <a:ext cx="655320" cy="246221"/>
          </a:xfrm>
          <a:prstGeom prst="rect">
            <a:avLst/>
          </a:prstGeom>
          <a:noFill/>
        </p:spPr>
        <p:txBody>
          <a:bodyPr wrap="square" rtlCol="0">
            <a:spAutoFit/>
          </a:bodyPr>
          <a:lstStyle/>
          <a:p>
            <a:r>
              <a:rPr lang="fr-BE" sz="1000" dirty="0">
                <a:latin typeface="Garamond" panose="02020404030301010803" pitchFamily="18" charset="0"/>
              </a:rPr>
              <a:t>Page 5/6</a:t>
            </a:r>
          </a:p>
        </p:txBody>
      </p:sp>
      <p:sp>
        <p:nvSpPr>
          <p:cNvPr id="3" name="ZoneTexte 2">
            <a:extLst>
              <a:ext uri="{FF2B5EF4-FFF2-40B4-BE49-F238E27FC236}">
                <a16:creationId xmlns:a16="http://schemas.microsoft.com/office/drawing/2014/main" id="{C88C5A73-371E-9EF5-FD25-46983B9FA677}"/>
              </a:ext>
            </a:extLst>
          </p:cNvPr>
          <p:cNvSpPr txBox="1"/>
          <p:nvPr/>
        </p:nvSpPr>
        <p:spPr>
          <a:xfrm>
            <a:off x="5313710" y="513122"/>
            <a:ext cx="138624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2400" b="1" i="0" u="none" strike="noStrike" kern="1200" cap="none" spc="0" normalizeH="0" baseline="0" noProof="0" dirty="0">
                <a:ln>
                  <a:noFill/>
                </a:ln>
                <a:solidFill>
                  <a:srgbClr val="9B0B38"/>
                </a:solidFill>
                <a:effectLst/>
                <a:uLnTx/>
                <a:uFillTx/>
                <a:latin typeface="Montserrat" panose="00000500000000000000" pitchFamily="2" charset="0"/>
                <a:ea typeface="+mn-ea"/>
                <a:cs typeface="+mn-cs"/>
              </a:rPr>
              <a:t>N° 3</a:t>
            </a:r>
          </a:p>
        </p:txBody>
      </p:sp>
      <p:sp>
        <p:nvSpPr>
          <p:cNvPr id="5" name="ZoneTexte 4">
            <a:extLst>
              <a:ext uri="{FF2B5EF4-FFF2-40B4-BE49-F238E27FC236}">
                <a16:creationId xmlns:a16="http://schemas.microsoft.com/office/drawing/2014/main" id="{CD6BE6B4-CE2A-E813-FD3A-6E396ED6526F}"/>
              </a:ext>
            </a:extLst>
          </p:cNvPr>
          <p:cNvSpPr txBox="1"/>
          <p:nvPr/>
        </p:nvSpPr>
        <p:spPr>
          <a:xfrm>
            <a:off x="5284796" y="122038"/>
            <a:ext cx="1114243"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MAJ : 2023-04-27</a:t>
            </a:r>
          </a:p>
          <a:p>
            <a:pPr marL="0" marR="0" lvl="0" indent="0" algn="r" defTabSz="457200" rtl="0" eaLnBrk="1" fontAlgn="auto" latinLnBrk="0" hangingPunct="1">
              <a:lnSpc>
                <a:spcPct val="100000"/>
              </a:lnSpc>
              <a:spcBef>
                <a:spcPts val="0"/>
              </a:spcBef>
              <a:spcAft>
                <a:spcPts val="0"/>
              </a:spcAft>
              <a:buClrTx/>
              <a:buSzTx/>
              <a:buFontTx/>
              <a:buNone/>
              <a:tabLst/>
              <a:defRPr/>
            </a:pPr>
            <a:r>
              <a:rPr lang="fr-BE" sz="1000" dirty="0">
                <a:solidFill>
                  <a:prstClr val="black"/>
                </a:solidFill>
                <a:latin typeface="Garamond" panose="02020404030301010803" pitchFamily="18" charset="0"/>
              </a:rPr>
              <a:t>Alizé Van Brussel</a:t>
            </a:r>
            <a:endPar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96856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7C867F-9652-3967-7C39-1F08E6B67F86}"/>
              </a:ext>
            </a:extLst>
          </p:cNvPr>
          <p:cNvSpPr>
            <a:spLocks noGrp="1"/>
          </p:cNvSpPr>
          <p:nvPr>
            <p:ph type="ctrTitle"/>
          </p:nvPr>
        </p:nvSpPr>
        <p:spPr>
          <a:xfrm>
            <a:off x="2927894" y="163512"/>
            <a:ext cx="2570081" cy="1160887"/>
          </a:xfrm>
        </p:spPr>
        <p:txBody>
          <a:bodyPr/>
          <a:lstStyle/>
          <a:p>
            <a:r>
              <a:rPr lang="fr-BE" sz="2200" dirty="0"/>
              <a:t>Scenario </a:t>
            </a:r>
            <a:r>
              <a:rPr lang="fr-BE" sz="2200" dirty="0" err="1"/>
              <a:t>pedagogique</a:t>
            </a:r>
            <a:r>
              <a:rPr lang="fr-BE" sz="2200" dirty="0"/>
              <a:t> </a:t>
            </a:r>
          </a:p>
        </p:txBody>
      </p:sp>
      <p:sp>
        <p:nvSpPr>
          <p:cNvPr id="4" name="Espace réservé du texte 3">
            <a:extLst>
              <a:ext uri="{FF2B5EF4-FFF2-40B4-BE49-F238E27FC236}">
                <a16:creationId xmlns:a16="http://schemas.microsoft.com/office/drawing/2014/main" id="{267DB49A-529A-885A-0362-1ADE68E866A1}"/>
              </a:ext>
            </a:extLst>
          </p:cNvPr>
          <p:cNvSpPr>
            <a:spLocks noGrp="1"/>
          </p:cNvSpPr>
          <p:nvPr>
            <p:ph type="body" sz="quarter" idx="14"/>
          </p:nvPr>
        </p:nvSpPr>
        <p:spPr>
          <a:xfrm>
            <a:off x="471488" y="1614125"/>
            <a:ext cx="5915026" cy="585787"/>
          </a:xfrm>
        </p:spPr>
        <p:txBody>
          <a:bodyPr/>
          <a:lstStyle/>
          <a:p>
            <a:pPr>
              <a:lnSpc>
                <a:spcPct val="150000"/>
              </a:lnSpc>
            </a:pPr>
            <a:r>
              <a:rPr lang="fr-BE" dirty="0"/>
              <a:t>Formation prise en main de l’outil </a:t>
            </a:r>
            <a:r>
              <a:rPr lang="fr-BE" dirty="0" err="1"/>
              <a:t>Wooflash</a:t>
            </a:r>
            <a:endParaRPr lang="fr-BE" dirty="0"/>
          </a:p>
        </p:txBody>
      </p:sp>
      <p:sp>
        <p:nvSpPr>
          <p:cNvPr id="6" name="Espace réservé du texte 5">
            <a:extLst>
              <a:ext uri="{FF2B5EF4-FFF2-40B4-BE49-F238E27FC236}">
                <a16:creationId xmlns:a16="http://schemas.microsoft.com/office/drawing/2014/main" id="{41459EEB-E39C-3302-CCFA-7B0DA5B7FCF3}"/>
              </a:ext>
            </a:extLst>
          </p:cNvPr>
          <p:cNvSpPr>
            <a:spLocks noGrp="1"/>
          </p:cNvSpPr>
          <p:nvPr>
            <p:ph type="body" sz="quarter" idx="16"/>
          </p:nvPr>
        </p:nvSpPr>
        <p:spPr>
          <a:xfrm>
            <a:off x="471487" y="2648559"/>
            <a:ext cx="5915025" cy="6304941"/>
          </a:xfrm>
        </p:spPr>
        <p:txBody>
          <a:bodyPr>
            <a:normAutofit/>
          </a:bodyPr>
          <a:lstStyle/>
          <a:p>
            <a:pPr marL="342900" indent="-342900">
              <a:buFont typeface="+mj-lt"/>
              <a:buAutoNum type="arabicPeriod" startAt="5"/>
            </a:pPr>
            <a:r>
              <a:rPr lang="fr-BE" sz="1400" b="1" dirty="0"/>
              <a:t>Tips and tricks</a:t>
            </a:r>
          </a:p>
          <a:p>
            <a:pPr lvl="1">
              <a:lnSpc>
                <a:spcPct val="100000"/>
              </a:lnSpc>
            </a:pPr>
            <a:r>
              <a:rPr lang="fr-FR" sz="1100" dirty="0"/>
              <a:t>Le </a:t>
            </a:r>
            <a:r>
              <a:rPr lang="fr-FR" sz="1100" b="1" dirty="0"/>
              <a:t>seuil d’ancrage </a:t>
            </a:r>
            <a:r>
              <a:rPr lang="fr-FR" sz="1100" dirty="0"/>
              <a:t>correspond à la répétition minimale d’une bonne réponse pour qu’elle soit considérée comme acquise</a:t>
            </a:r>
          </a:p>
          <a:p>
            <a:pPr lvl="1">
              <a:lnSpc>
                <a:spcPct val="100000"/>
              </a:lnSpc>
            </a:pPr>
            <a:r>
              <a:rPr lang="fr-FR" sz="1100" dirty="0"/>
              <a:t>Il faut ici faire attention à la </a:t>
            </a:r>
            <a:r>
              <a:rPr lang="fr-FR" sz="1100" b="1" dirty="0"/>
              <a:t>pédagogie</a:t>
            </a:r>
            <a:r>
              <a:rPr lang="fr-FR" sz="1100" dirty="0"/>
              <a:t> : certaines questions peuvent être du drill, mais d’autres doivent faire appel à la réflexion de l’</a:t>
            </a:r>
            <a:r>
              <a:rPr lang="fr-FR" sz="1100" dirty="0" err="1"/>
              <a:t>étudiant·e</a:t>
            </a:r>
            <a:r>
              <a:rPr lang="fr-FR" sz="1100" dirty="0"/>
              <a:t>, et, surtout, être alignées pédagogiquement parlant avec les attentes de l’examen.</a:t>
            </a:r>
          </a:p>
          <a:p>
            <a:pPr lvl="1">
              <a:lnSpc>
                <a:spcPct val="100000"/>
              </a:lnSpc>
            </a:pPr>
            <a:r>
              <a:rPr lang="fr-FR" sz="1100" dirty="0"/>
              <a:t>On peut organiser le cours grâce à des </a:t>
            </a:r>
            <a:r>
              <a:rPr lang="fr-FR" sz="1100" b="1" dirty="0"/>
              <a:t>chapitres</a:t>
            </a:r>
            <a:r>
              <a:rPr lang="fr-FR" sz="1100" dirty="0"/>
              <a:t>. Nous conseillons alors de faire de chapitre de maximum 20 questions, pour encourager une révision qui ne prenne pas trop de temps à l’</a:t>
            </a:r>
            <a:r>
              <a:rPr lang="fr-FR" sz="1100" dirty="0" err="1"/>
              <a:t>étudiant·e</a:t>
            </a:r>
            <a:r>
              <a:rPr lang="fr-FR" sz="1100" dirty="0"/>
              <a:t>. Un chapitre peut avoir une date de mise en ligne et de retrait, qui permettent alors au logiciel de proposer des séances de révisions dans un </a:t>
            </a:r>
            <a:r>
              <a:rPr lang="fr-FR" sz="1100" b="1" dirty="0"/>
              <a:t>calendrier</a:t>
            </a:r>
            <a:r>
              <a:rPr lang="fr-FR" sz="1100" dirty="0"/>
              <a:t> à l’</a:t>
            </a:r>
            <a:r>
              <a:rPr lang="fr-FR" sz="1100" dirty="0" err="1"/>
              <a:t>étudiant·e</a:t>
            </a:r>
            <a:r>
              <a:rPr lang="fr-FR" sz="1100" dirty="0"/>
              <a:t>. Un chapitre qui sera mis en ligne en début de blocus pourra alors reprendre l’entièreté des chapitres précédents pour préparer l’examen.</a:t>
            </a:r>
          </a:p>
          <a:p>
            <a:pPr lvl="1">
              <a:lnSpc>
                <a:spcPct val="100000"/>
              </a:lnSpc>
            </a:pPr>
            <a:r>
              <a:rPr lang="fr-FR" sz="1100" dirty="0"/>
              <a:t>Il est possible d’ajouter des </a:t>
            </a:r>
            <a:r>
              <a:rPr lang="fr-FR" sz="1100" b="1" dirty="0" err="1"/>
              <a:t>collaborateur·rices</a:t>
            </a:r>
            <a:r>
              <a:rPr lang="fr-FR" sz="1100" b="1" dirty="0"/>
              <a:t> </a:t>
            </a:r>
            <a:r>
              <a:rPr lang="fr-FR" sz="1100" dirty="0"/>
              <a:t>(par exemple, des équipes enseignantes) pour travailler ensemble dans un espace de cours.</a:t>
            </a:r>
          </a:p>
          <a:p>
            <a:pPr lvl="1">
              <a:lnSpc>
                <a:spcPct val="100000"/>
              </a:lnSpc>
            </a:pPr>
            <a:r>
              <a:rPr lang="fr-FR" sz="1100" dirty="0"/>
              <a:t>Il est possible </a:t>
            </a:r>
            <a:r>
              <a:rPr lang="fr-FR" sz="1100" b="1" dirty="0"/>
              <a:t>d’importer des questions </a:t>
            </a:r>
            <a:r>
              <a:rPr lang="fr-FR" sz="1100" dirty="0"/>
              <a:t>via de nombreux formats, et également depuis </a:t>
            </a:r>
            <a:r>
              <a:rPr lang="fr-FR" sz="1100" dirty="0" err="1"/>
              <a:t>Wooclap</a:t>
            </a:r>
            <a:r>
              <a:rPr lang="fr-FR" sz="1100" dirty="0"/>
              <a:t> ou Moodle, ainsi que depuis des documents. Pour ce faire, veiller à la lisibilité du document (libellé des colonnes </a:t>
            </a:r>
            <a:r>
              <a:rPr lang="fr-FR" sz="1100" dirty="0" err="1"/>
              <a:t>excel</a:t>
            </a:r>
            <a:r>
              <a:rPr lang="fr-FR" sz="1100" dirty="0"/>
              <a:t>, séparateur de termes identique dans tout le document e.a.).</a:t>
            </a:r>
          </a:p>
          <a:p>
            <a:pPr lvl="1">
              <a:lnSpc>
                <a:spcPct val="100000"/>
              </a:lnSpc>
            </a:pPr>
            <a:r>
              <a:rPr lang="fr-BE" sz="1100" dirty="0"/>
              <a:t>On peut rendre son cours </a:t>
            </a:r>
            <a:r>
              <a:rPr lang="fr-BE" sz="1100" b="1" dirty="0"/>
              <a:t>public</a:t>
            </a:r>
            <a:r>
              <a:rPr lang="fr-BE" sz="1100" dirty="0"/>
              <a:t> grâce à l’onglet « partager ». C’est également dans cet onglet qu’on peut inviter les </a:t>
            </a:r>
            <a:r>
              <a:rPr lang="fr-BE" sz="1100" dirty="0" err="1"/>
              <a:t>étudiant·es</a:t>
            </a:r>
            <a:r>
              <a:rPr lang="fr-BE" sz="1100" dirty="0"/>
              <a:t>, entre autres via les </a:t>
            </a:r>
            <a:r>
              <a:rPr lang="fr-BE" sz="1100" b="1" dirty="0"/>
              <a:t>listes de diffusion</a:t>
            </a:r>
            <a:r>
              <a:rPr lang="fr-BE" sz="1100" dirty="0"/>
              <a:t>, ou leur partager un </a:t>
            </a:r>
            <a:r>
              <a:rPr lang="fr-BE" sz="1100" b="1" dirty="0"/>
              <a:t>lien</a:t>
            </a:r>
            <a:r>
              <a:rPr lang="fr-BE" sz="1100" dirty="0"/>
              <a:t>. On peut organiser les </a:t>
            </a:r>
            <a:r>
              <a:rPr lang="fr-BE" sz="1100" dirty="0" err="1"/>
              <a:t>étudiant·es</a:t>
            </a:r>
            <a:r>
              <a:rPr lang="fr-BE" sz="1100" dirty="0"/>
              <a:t> dans différents </a:t>
            </a:r>
            <a:r>
              <a:rPr lang="fr-BE" sz="1100" b="1" dirty="0"/>
              <a:t>groupes</a:t>
            </a:r>
            <a:r>
              <a:rPr lang="fr-BE" sz="1100" dirty="0"/>
              <a:t> au sein du cours, grâce à l’onglet « Etudiants et collaborateurs ».</a:t>
            </a:r>
          </a:p>
          <a:p>
            <a:pPr marL="0" indent="0" algn="just">
              <a:lnSpc>
                <a:spcPct val="120000"/>
              </a:lnSpc>
              <a:buNone/>
            </a:pPr>
            <a:endParaRPr lang="fr-BE" sz="1100" dirty="0"/>
          </a:p>
          <a:p>
            <a:pPr marL="0" indent="0" algn="just">
              <a:lnSpc>
                <a:spcPct val="100000"/>
              </a:lnSpc>
              <a:buNone/>
            </a:pPr>
            <a:r>
              <a:rPr lang="fr-BE" sz="1100" dirty="0"/>
              <a:t>Un problème de paramétrage, un doute ? Rendez-vous sur la FAQ de </a:t>
            </a:r>
            <a:r>
              <a:rPr lang="fr-BE" sz="1100" dirty="0" err="1">
                <a:hlinkClick r:id="rId2"/>
              </a:rPr>
              <a:t>Wooflash</a:t>
            </a:r>
            <a:r>
              <a:rPr lang="fr-BE" sz="1100" dirty="0"/>
              <a:t> ou écrivez-nous.</a:t>
            </a:r>
          </a:p>
          <a:p>
            <a:pPr marL="0" indent="0" algn="just">
              <a:lnSpc>
                <a:spcPct val="100000"/>
              </a:lnSpc>
              <a:buNone/>
            </a:pPr>
            <a:endParaRPr lang="fr-BE" sz="1100" dirty="0"/>
          </a:p>
          <a:p>
            <a:pPr marL="0" indent="0" algn="just">
              <a:lnSpc>
                <a:spcPct val="100000"/>
              </a:lnSpc>
              <a:buNone/>
            </a:pPr>
            <a:endParaRPr lang="fr-BE" sz="1100" dirty="0"/>
          </a:p>
          <a:p>
            <a:pPr marL="0" indent="0" algn="just">
              <a:lnSpc>
                <a:spcPct val="100000"/>
              </a:lnSpc>
              <a:buNone/>
            </a:pPr>
            <a:r>
              <a:rPr lang="fr-BE" sz="1100" dirty="0"/>
              <a:t>Pour citer ce document : Van Brussel Alizé, 2023. </a:t>
            </a:r>
            <a:r>
              <a:rPr lang="fr-BE" sz="1100" i="1" dirty="0"/>
              <a:t>Scénario pédagogique</a:t>
            </a:r>
            <a:r>
              <a:rPr lang="fr-BE" sz="1100" dirty="0"/>
              <a:t>, 3, </a:t>
            </a:r>
            <a:r>
              <a:rPr lang="fr-BE" sz="1100" i="1" dirty="0"/>
              <a:t>Formation prise en main de l’outil </a:t>
            </a:r>
            <a:r>
              <a:rPr lang="fr-BE" sz="1100" i="1"/>
              <a:t>Wooflash</a:t>
            </a:r>
            <a:r>
              <a:rPr lang="fr-BE" sz="1100"/>
              <a:t>, </a:t>
            </a:r>
            <a:r>
              <a:rPr lang="fr-BE" sz="1100" dirty="0"/>
              <a:t>Open Learning </a:t>
            </a:r>
            <a:r>
              <a:rPr lang="fr-BE" sz="1100" dirty="0" err="1"/>
              <a:t>Experience</a:t>
            </a:r>
            <a:r>
              <a:rPr lang="fr-BE" sz="1100" dirty="0"/>
              <a:t> et Louvain Learning </a:t>
            </a:r>
            <a:r>
              <a:rPr lang="fr-BE" sz="1100" dirty="0" err="1"/>
              <a:t>Lab</a:t>
            </a:r>
            <a:r>
              <a:rPr lang="fr-BE" sz="1100" dirty="0"/>
              <a:t>, </a:t>
            </a:r>
            <a:r>
              <a:rPr lang="fr-BE" sz="1100" dirty="0" err="1"/>
              <a:t>UCLouvain</a:t>
            </a:r>
            <a:r>
              <a:rPr lang="fr-BE" sz="1100" dirty="0"/>
              <a:t>.</a:t>
            </a:r>
          </a:p>
          <a:p>
            <a:pPr marL="0" indent="0" algn="just">
              <a:lnSpc>
                <a:spcPct val="100000"/>
              </a:lnSpc>
              <a:buNone/>
            </a:pPr>
            <a:endParaRPr lang="fr-BE" sz="1100" dirty="0"/>
          </a:p>
        </p:txBody>
      </p:sp>
      <p:sp>
        <p:nvSpPr>
          <p:cNvPr id="8" name="ZoneTexte 7">
            <a:extLst>
              <a:ext uri="{FF2B5EF4-FFF2-40B4-BE49-F238E27FC236}">
                <a16:creationId xmlns:a16="http://schemas.microsoft.com/office/drawing/2014/main" id="{381CE6A8-40DC-8683-CC7E-2CF2544E1A59}"/>
              </a:ext>
            </a:extLst>
          </p:cNvPr>
          <p:cNvSpPr txBox="1"/>
          <p:nvPr/>
        </p:nvSpPr>
        <p:spPr>
          <a:xfrm>
            <a:off x="3345084" y="9058352"/>
            <a:ext cx="3041428" cy="261610"/>
          </a:xfrm>
          <a:prstGeom prst="rect">
            <a:avLst/>
          </a:prstGeom>
          <a:noFill/>
        </p:spPr>
        <p:txBody>
          <a:bodyPr wrap="square" rtlCol="0">
            <a:spAutoFit/>
          </a:bodyPr>
          <a:lstStyle/>
          <a:p>
            <a:pPr algn="ctr"/>
            <a:r>
              <a:rPr lang="fr-BE" sz="1100" dirty="0">
                <a:solidFill>
                  <a:srgbClr val="9B0B38"/>
                </a:solidFill>
                <a:latin typeface="Garamond" panose="02020404030301010803" pitchFamily="18" charset="0"/>
              </a:rPr>
              <a:t>ENSEIGNER-A-DISTANCE@UCLOUVAIN.BE</a:t>
            </a:r>
          </a:p>
        </p:txBody>
      </p:sp>
      <p:pic>
        <p:nvPicPr>
          <p:cNvPr id="14" name="Graphique 13" descr="Envoyer avec un remplissage uni">
            <a:extLst>
              <a:ext uri="{FF2B5EF4-FFF2-40B4-BE49-F238E27FC236}">
                <a16:creationId xmlns:a16="http://schemas.microsoft.com/office/drawing/2014/main" id="{490EC16F-0059-5B2C-3F02-A64BDA3643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27895" y="9029643"/>
            <a:ext cx="351654" cy="351654"/>
          </a:xfrm>
          <a:prstGeom prst="rect">
            <a:avLst/>
          </a:prstGeom>
        </p:spPr>
      </p:pic>
      <p:sp>
        <p:nvSpPr>
          <p:cNvPr id="15" name="ZoneTexte 14">
            <a:extLst>
              <a:ext uri="{FF2B5EF4-FFF2-40B4-BE49-F238E27FC236}">
                <a16:creationId xmlns:a16="http://schemas.microsoft.com/office/drawing/2014/main" id="{A0B10443-2489-FFAA-38BD-0F8463840029}"/>
              </a:ext>
            </a:extLst>
          </p:cNvPr>
          <p:cNvSpPr txBox="1"/>
          <p:nvPr/>
        </p:nvSpPr>
        <p:spPr>
          <a:xfrm>
            <a:off x="471488" y="9182100"/>
            <a:ext cx="655320" cy="246221"/>
          </a:xfrm>
          <a:prstGeom prst="rect">
            <a:avLst/>
          </a:prstGeom>
          <a:noFill/>
        </p:spPr>
        <p:txBody>
          <a:bodyPr wrap="square" rtlCol="0">
            <a:spAutoFit/>
          </a:bodyPr>
          <a:lstStyle/>
          <a:p>
            <a:r>
              <a:rPr lang="fr-BE" sz="1000" dirty="0">
                <a:latin typeface="Garamond" panose="02020404030301010803" pitchFamily="18" charset="0"/>
              </a:rPr>
              <a:t>Page 6/6</a:t>
            </a:r>
          </a:p>
        </p:txBody>
      </p:sp>
      <p:sp>
        <p:nvSpPr>
          <p:cNvPr id="3" name="ZoneTexte 2">
            <a:extLst>
              <a:ext uri="{FF2B5EF4-FFF2-40B4-BE49-F238E27FC236}">
                <a16:creationId xmlns:a16="http://schemas.microsoft.com/office/drawing/2014/main" id="{5341BDB1-E178-998A-04DE-2B350A8BA263}"/>
              </a:ext>
            </a:extLst>
          </p:cNvPr>
          <p:cNvSpPr txBox="1"/>
          <p:nvPr/>
        </p:nvSpPr>
        <p:spPr>
          <a:xfrm>
            <a:off x="5313710" y="513122"/>
            <a:ext cx="138624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BE" sz="2400" b="1" i="0" u="none" strike="noStrike" kern="1200" cap="none" spc="0" normalizeH="0" baseline="0" noProof="0" dirty="0">
                <a:ln>
                  <a:noFill/>
                </a:ln>
                <a:solidFill>
                  <a:srgbClr val="9B0B38"/>
                </a:solidFill>
                <a:effectLst/>
                <a:uLnTx/>
                <a:uFillTx/>
                <a:latin typeface="Montserrat" panose="00000500000000000000" pitchFamily="2" charset="0"/>
                <a:ea typeface="+mn-ea"/>
                <a:cs typeface="+mn-cs"/>
              </a:rPr>
              <a:t>N° 3</a:t>
            </a:r>
          </a:p>
        </p:txBody>
      </p:sp>
      <p:sp>
        <p:nvSpPr>
          <p:cNvPr id="5" name="ZoneTexte 4">
            <a:extLst>
              <a:ext uri="{FF2B5EF4-FFF2-40B4-BE49-F238E27FC236}">
                <a16:creationId xmlns:a16="http://schemas.microsoft.com/office/drawing/2014/main" id="{E67C22E4-1C9E-60D4-9C94-104FC4CA6A5E}"/>
              </a:ext>
            </a:extLst>
          </p:cNvPr>
          <p:cNvSpPr txBox="1"/>
          <p:nvPr/>
        </p:nvSpPr>
        <p:spPr>
          <a:xfrm>
            <a:off x="5284796" y="122038"/>
            <a:ext cx="1114243"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MAJ : 2023-04-27</a:t>
            </a:r>
          </a:p>
          <a:p>
            <a:pPr marL="0" marR="0" lvl="0" indent="0" algn="r" defTabSz="457200" rtl="0" eaLnBrk="1" fontAlgn="auto" latinLnBrk="0" hangingPunct="1">
              <a:lnSpc>
                <a:spcPct val="100000"/>
              </a:lnSpc>
              <a:spcBef>
                <a:spcPts val="0"/>
              </a:spcBef>
              <a:spcAft>
                <a:spcPts val="0"/>
              </a:spcAft>
              <a:buClrTx/>
              <a:buSzTx/>
              <a:buFontTx/>
              <a:buNone/>
              <a:tabLst/>
              <a:defRPr/>
            </a:pPr>
            <a:r>
              <a:rPr lang="fr-BE" sz="1000" dirty="0">
                <a:solidFill>
                  <a:prstClr val="black"/>
                </a:solidFill>
                <a:latin typeface="Garamond" panose="02020404030301010803" pitchFamily="18" charset="0"/>
              </a:rPr>
              <a:t>Alizé Van Brussel</a:t>
            </a:r>
            <a:endParaRPr kumimoji="0" lang="fr-BE" sz="1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0789924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8"/>
</p:tagLst>
</file>

<file path=ppt/tags/tag4.xml><?xml version="1.0" encoding="utf-8"?>
<p:tagLst xmlns:a="http://schemas.openxmlformats.org/drawingml/2006/main" xmlns:r="http://schemas.openxmlformats.org/officeDocument/2006/relationships" xmlns:p="http://schemas.openxmlformats.org/presentationml/2006/main">
  <p:tag name="NUM" val="10"/>
</p:tagLst>
</file>

<file path=ppt/tags/tag5.xml><?xml version="1.0" encoding="utf-8"?>
<p:tagLst xmlns:a="http://schemas.openxmlformats.org/drawingml/2006/main" xmlns:r="http://schemas.openxmlformats.org/officeDocument/2006/relationships" xmlns:p="http://schemas.openxmlformats.org/presentationml/2006/main">
  <p:tag name="NUM" val="11"/>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1936</Words>
  <Application>Microsoft Office PowerPoint</Application>
  <PresentationFormat>Format A4 (210 x 297 mm)</PresentationFormat>
  <Paragraphs>144</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Calibri Light</vt:lpstr>
      <vt:lpstr>Courier New</vt:lpstr>
      <vt:lpstr>Garamond</vt:lpstr>
      <vt:lpstr>Montserrat</vt:lpstr>
      <vt:lpstr>Thème Office</vt:lpstr>
      <vt:lpstr>Scenario pedagogique </vt:lpstr>
      <vt:lpstr>Scenario pedagogique </vt:lpstr>
      <vt:lpstr>Scenario pedagogique </vt:lpstr>
      <vt:lpstr>Scenario pedagogique </vt:lpstr>
      <vt:lpstr>Scenario pedagogique </vt:lpstr>
      <vt:lpstr>Scenario pedagogique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Alizé Van Brussel</dc:creator>
  <cp:lastModifiedBy>Alizé Van Brussel</cp:lastModifiedBy>
  <cp:revision>19</cp:revision>
  <cp:lastPrinted>2023-04-07T15:44:40Z</cp:lastPrinted>
  <dcterms:created xsi:type="dcterms:W3CDTF">2023-03-24T09:22:37Z</dcterms:created>
  <dcterms:modified xsi:type="dcterms:W3CDTF">2023-05-02T14:49:58Z</dcterms:modified>
</cp:coreProperties>
</file>