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4"/>
  </p:sldMasterIdLst>
  <p:notesMasterIdLst>
    <p:notesMasterId r:id="rId78"/>
  </p:notesMasterIdLst>
  <p:handoutMasterIdLst>
    <p:handoutMasterId r:id="rId79"/>
  </p:handoutMasterIdLst>
  <p:sldIdLst>
    <p:sldId id="410" r:id="rId5"/>
    <p:sldId id="363" r:id="rId6"/>
    <p:sldId id="333" r:id="rId7"/>
    <p:sldId id="331" r:id="rId8"/>
    <p:sldId id="257" r:id="rId9"/>
    <p:sldId id="361" r:id="rId10"/>
    <p:sldId id="337" r:id="rId11"/>
    <p:sldId id="346" r:id="rId12"/>
    <p:sldId id="347" r:id="rId13"/>
    <p:sldId id="324" r:id="rId14"/>
    <p:sldId id="358" r:id="rId15"/>
    <p:sldId id="291" r:id="rId16"/>
    <p:sldId id="292" r:id="rId17"/>
    <p:sldId id="355" r:id="rId18"/>
    <p:sldId id="356" r:id="rId19"/>
    <p:sldId id="261" r:id="rId20"/>
    <p:sldId id="293" r:id="rId21"/>
    <p:sldId id="277" r:id="rId22"/>
    <p:sldId id="295" r:id="rId23"/>
    <p:sldId id="294" r:id="rId24"/>
    <p:sldId id="319" r:id="rId25"/>
    <p:sldId id="296" r:id="rId26"/>
    <p:sldId id="320" r:id="rId27"/>
    <p:sldId id="298" r:id="rId28"/>
    <p:sldId id="299" r:id="rId29"/>
    <p:sldId id="300" r:id="rId30"/>
    <p:sldId id="301" r:id="rId31"/>
    <p:sldId id="302" r:id="rId32"/>
    <p:sldId id="303" r:id="rId33"/>
    <p:sldId id="304" r:id="rId34"/>
    <p:sldId id="321" r:id="rId35"/>
    <p:sldId id="325" r:id="rId36"/>
    <p:sldId id="326" r:id="rId37"/>
    <p:sldId id="310" r:id="rId38"/>
    <p:sldId id="311" r:id="rId39"/>
    <p:sldId id="312" r:id="rId40"/>
    <p:sldId id="313" r:id="rId41"/>
    <p:sldId id="388" r:id="rId42"/>
    <p:sldId id="387" r:id="rId43"/>
    <p:sldId id="342" r:id="rId44"/>
    <p:sldId id="360" r:id="rId45"/>
    <p:sldId id="327" r:id="rId46"/>
    <p:sldId id="336" r:id="rId47"/>
    <p:sldId id="348" r:id="rId48"/>
    <p:sldId id="362" r:id="rId49"/>
    <p:sldId id="369" r:id="rId50"/>
    <p:sldId id="368" r:id="rId51"/>
    <p:sldId id="366" r:id="rId52"/>
    <p:sldId id="367" r:id="rId53"/>
    <p:sldId id="409" r:id="rId54"/>
    <p:sldId id="370" r:id="rId55"/>
    <p:sldId id="415" r:id="rId56"/>
    <p:sldId id="403" r:id="rId57"/>
    <p:sldId id="406" r:id="rId58"/>
    <p:sldId id="407" r:id="rId59"/>
    <p:sldId id="408" r:id="rId60"/>
    <p:sldId id="414" r:id="rId61"/>
    <p:sldId id="372" r:id="rId62"/>
    <p:sldId id="374" r:id="rId63"/>
    <p:sldId id="375" r:id="rId64"/>
    <p:sldId id="376" r:id="rId65"/>
    <p:sldId id="396" r:id="rId66"/>
    <p:sldId id="383" r:id="rId67"/>
    <p:sldId id="384" r:id="rId68"/>
    <p:sldId id="385" r:id="rId69"/>
    <p:sldId id="405" r:id="rId70"/>
    <p:sldId id="398" r:id="rId71"/>
    <p:sldId id="381" r:id="rId72"/>
    <p:sldId id="395" r:id="rId73"/>
    <p:sldId id="393" r:id="rId74"/>
    <p:sldId id="379" r:id="rId75"/>
    <p:sldId id="391" r:id="rId76"/>
    <p:sldId id="392" r:id="rId77"/>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éphanie DONDEYNE" initials="SD" lastIdx="45" clrIdx="0"/>
  <p:cmAuthor id="2" name="Coryse Moncarey" initials="" lastIdx="54" clrIdx="1"/>
  <p:cmAuthor id="3" name="Alexandra Guiot-Paul" initials="AP" lastIdx="8" clrIdx="2"/>
  <p:cmAuthor id="4" name="Alexandra Guiot-Paul" initials="AG" lastIdx="6" clrIdx="3">
    <p:extLst>
      <p:ext uri="{19B8F6BF-5375-455C-9EA6-DF929625EA0E}">
        <p15:presenceInfo xmlns:p15="http://schemas.microsoft.com/office/powerpoint/2012/main" userId="21e35734b4b4c658" providerId="Windows Live"/>
      </p:ext>
    </p:extLst>
  </p:cmAuthor>
  <p:cmAuthor id="5" name="Coryse MONCAREY" initials="CM" lastIdx="7" clrIdx="4">
    <p:extLst>
      <p:ext uri="{19B8F6BF-5375-455C-9EA6-DF929625EA0E}">
        <p15:presenceInfo xmlns:p15="http://schemas.microsoft.com/office/powerpoint/2012/main" userId="S::moncareyc@helha.be::db469a21-f2bb-45f2-b397-a2554973ca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A55"/>
    <a:srgbClr val="A3EE7F"/>
    <a:srgbClr val="4472C4"/>
    <a:srgbClr val="44546A"/>
    <a:srgbClr val="666699"/>
    <a:srgbClr val="663300"/>
    <a:srgbClr val="9752C3"/>
    <a:srgbClr val="E23C0E"/>
    <a:srgbClr val="D887EA"/>
    <a:srgbClr val="2AA5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7"/>
  </p:normalViewPr>
  <p:slideViewPr>
    <p:cSldViewPr snapToGrid="0">
      <p:cViewPr varScale="1">
        <p:scale>
          <a:sx n="115" d="100"/>
          <a:sy n="115" d="100"/>
        </p:scale>
        <p:origin x="92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07D9E-746D-4F70-9DC4-58A4E011E49D}"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fr-BE"/>
        </a:p>
      </dgm:t>
    </dgm:pt>
    <dgm:pt modelId="{AFE23275-E24F-41AE-8170-0B56D97E2049}">
      <dgm:prSet phldrT="[Texte]" custT="1"/>
      <dgm:spPr/>
      <dgm:t>
        <a:bodyPr/>
        <a:lstStyle/>
        <a:p>
          <a:r>
            <a:rPr lang="fr-FR" sz="1800" b="1">
              <a:solidFill>
                <a:srgbClr val="FF0000"/>
              </a:solidFill>
            </a:rPr>
            <a:t>C</a:t>
          </a:r>
          <a:r>
            <a:rPr lang="fr-FR" sz="1800"/>
            <a:t>onfidentialité: tout ce qui est dit ici, reste ici.</a:t>
          </a:r>
          <a:endParaRPr lang="fr-BE" sz="1800"/>
        </a:p>
      </dgm:t>
    </dgm:pt>
    <dgm:pt modelId="{50C8AD0E-98E6-45E8-AA0E-3A1A2FD077BC}" type="parTrans" cxnId="{B82EB127-F14A-46BC-8C11-EDE3DD35C879}">
      <dgm:prSet/>
      <dgm:spPr/>
      <dgm:t>
        <a:bodyPr/>
        <a:lstStyle/>
        <a:p>
          <a:endParaRPr lang="fr-BE" sz="2400"/>
        </a:p>
      </dgm:t>
    </dgm:pt>
    <dgm:pt modelId="{789C74B7-F412-4E01-98E5-B53DF135FD1D}" type="sibTrans" cxnId="{B82EB127-F14A-46BC-8C11-EDE3DD35C879}">
      <dgm:prSet/>
      <dgm:spPr/>
      <dgm:t>
        <a:bodyPr/>
        <a:lstStyle/>
        <a:p>
          <a:endParaRPr lang="fr-BE" sz="2400"/>
        </a:p>
      </dgm:t>
    </dgm:pt>
    <dgm:pt modelId="{AA1E539C-28CF-405B-907C-50E37FFCC4AE}">
      <dgm:prSet custT="1"/>
      <dgm:spPr/>
      <dgm:t>
        <a:bodyPr/>
        <a:lstStyle/>
        <a:p>
          <a:r>
            <a:rPr lang="fr-FR" sz="1800" b="1">
              <a:solidFill>
                <a:srgbClr val="FF0000"/>
              </a:solidFill>
            </a:rPr>
            <a:t>A</a:t>
          </a:r>
          <a:r>
            <a:rPr lang="fr-FR" sz="1800"/>
            <a:t>ttention aux jugements: la subjectivité ne se discute pas, les avis de l'autre doivent être tenus pour vrai.</a:t>
          </a:r>
          <a:endParaRPr lang="en-US" sz="1800"/>
        </a:p>
      </dgm:t>
    </dgm:pt>
    <dgm:pt modelId="{B8A20016-971E-4798-8B6A-072C0031857F}" type="parTrans" cxnId="{12B381B3-E2FC-4269-A5B3-BC9EDADA1A5D}">
      <dgm:prSet/>
      <dgm:spPr/>
      <dgm:t>
        <a:bodyPr/>
        <a:lstStyle/>
        <a:p>
          <a:endParaRPr lang="fr-BE" sz="2400"/>
        </a:p>
      </dgm:t>
    </dgm:pt>
    <dgm:pt modelId="{EBD6BE2C-D3E6-4D92-8720-7CD99682CC6E}" type="sibTrans" cxnId="{12B381B3-E2FC-4269-A5B3-BC9EDADA1A5D}">
      <dgm:prSet/>
      <dgm:spPr/>
      <dgm:t>
        <a:bodyPr/>
        <a:lstStyle/>
        <a:p>
          <a:endParaRPr lang="fr-BE" sz="2400"/>
        </a:p>
      </dgm:t>
    </dgm:pt>
    <dgm:pt modelId="{BC38FB88-5258-442C-A60A-FC09E12590D2}">
      <dgm:prSet custT="1"/>
      <dgm:spPr/>
      <dgm:t>
        <a:bodyPr/>
        <a:lstStyle/>
        <a:p>
          <a:r>
            <a:rPr lang="fr-FR" sz="1800" b="1">
              <a:solidFill>
                <a:srgbClr val="FF0000"/>
              </a:solidFill>
            </a:rPr>
            <a:t>B</a:t>
          </a:r>
          <a:r>
            <a:rPr lang="fr-FR" sz="1800"/>
            <a:t>ienveillance</a:t>
          </a:r>
          <a:r>
            <a:rPr lang="fr-FR" sz="1600"/>
            <a:t> (acceptation positive inconditionnelle) (Rogers, 2013) : Portez sur les autres un regard positif, on travaille sur des situations et non des personnes</a:t>
          </a:r>
          <a:r>
            <a:rPr lang="fr-FR" sz="1800"/>
            <a:t>.</a:t>
          </a:r>
        </a:p>
      </dgm:t>
    </dgm:pt>
    <dgm:pt modelId="{2C65AD08-02B6-4C72-A08E-80CF2049642E}" type="parTrans" cxnId="{1750F53C-8A07-443F-9068-A10BD3D63B6B}">
      <dgm:prSet/>
      <dgm:spPr/>
      <dgm:t>
        <a:bodyPr/>
        <a:lstStyle/>
        <a:p>
          <a:endParaRPr lang="fr-BE" sz="2400"/>
        </a:p>
      </dgm:t>
    </dgm:pt>
    <dgm:pt modelId="{62412982-323E-42A6-A6A7-EB0D98D2E0C6}" type="sibTrans" cxnId="{1750F53C-8A07-443F-9068-A10BD3D63B6B}">
      <dgm:prSet/>
      <dgm:spPr/>
      <dgm:t>
        <a:bodyPr/>
        <a:lstStyle/>
        <a:p>
          <a:endParaRPr lang="fr-BE" sz="2400"/>
        </a:p>
      </dgm:t>
    </dgm:pt>
    <dgm:pt modelId="{84DAA541-D05D-4A53-8DAD-B30719D75B78}">
      <dgm:prSet custT="1"/>
      <dgm:spPr/>
      <dgm:t>
        <a:bodyPr/>
        <a:lstStyle/>
        <a:p>
          <a:r>
            <a:rPr lang="fr-FR" sz="1800" b="1">
              <a:solidFill>
                <a:srgbClr val="FF0000"/>
              </a:solidFill>
            </a:rPr>
            <a:t>L</a:t>
          </a:r>
          <a:r>
            <a:rPr lang="fr-FR" sz="1800"/>
            <a:t>iberté: tout le monde peut parler, mais personne n'y est obligé.</a:t>
          </a:r>
          <a:endParaRPr lang="en-US" sz="1800"/>
        </a:p>
      </dgm:t>
    </dgm:pt>
    <dgm:pt modelId="{1CD6B025-6523-4F36-92C3-F969B42FE8A4}" type="parTrans" cxnId="{B6D7E412-E5E1-46A8-8DFD-63287E43A62D}">
      <dgm:prSet/>
      <dgm:spPr/>
      <dgm:t>
        <a:bodyPr/>
        <a:lstStyle/>
        <a:p>
          <a:endParaRPr lang="fr-BE" sz="2400"/>
        </a:p>
      </dgm:t>
    </dgm:pt>
    <dgm:pt modelId="{5E4265A7-5F97-4D0A-8166-AB06A980A291}" type="sibTrans" cxnId="{B6D7E412-E5E1-46A8-8DFD-63287E43A62D}">
      <dgm:prSet/>
      <dgm:spPr/>
      <dgm:t>
        <a:bodyPr/>
        <a:lstStyle/>
        <a:p>
          <a:endParaRPr lang="fr-BE" sz="2400"/>
        </a:p>
      </dgm:t>
    </dgm:pt>
    <dgm:pt modelId="{44E108AF-44CD-41BC-A95E-87CBD0A526EC}">
      <dgm:prSet custT="1"/>
      <dgm:spPr/>
      <dgm:t>
        <a:bodyPr/>
        <a:lstStyle/>
        <a:p>
          <a:r>
            <a:rPr lang="fr-FR" sz="1800" b="1">
              <a:solidFill>
                <a:srgbClr val="FF0000"/>
              </a:solidFill>
            </a:rPr>
            <a:t>E</a:t>
          </a:r>
          <a:r>
            <a:rPr lang="fr-FR" sz="1800"/>
            <a:t>ntraide (intelligibilité): la dynamique du groupe favorise l'intelligence collective.</a:t>
          </a:r>
          <a:endParaRPr lang="en-US" sz="1800"/>
        </a:p>
      </dgm:t>
    </dgm:pt>
    <dgm:pt modelId="{ACC1FC6F-D9E7-46DC-AC0D-53C238343ABA}" type="parTrans" cxnId="{F4A0BA27-3D24-44FE-8F7A-274A0C5E9296}">
      <dgm:prSet/>
      <dgm:spPr/>
      <dgm:t>
        <a:bodyPr/>
        <a:lstStyle/>
        <a:p>
          <a:endParaRPr lang="fr-BE" sz="2400"/>
        </a:p>
      </dgm:t>
    </dgm:pt>
    <dgm:pt modelId="{A2E7AEC2-E984-47C9-853B-8CD6FCDDBA38}" type="sibTrans" cxnId="{F4A0BA27-3D24-44FE-8F7A-274A0C5E9296}">
      <dgm:prSet/>
      <dgm:spPr/>
      <dgm:t>
        <a:bodyPr/>
        <a:lstStyle/>
        <a:p>
          <a:endParaRPr lang="fr-BE" sz="2400"/>
        </a:p>
      </dgm:t>
    </dgm:pt>
    <dgm:pt modelId="{DBCF21A3-607E-4D61-948C-ED75E8B74FCF}">
      <dgm:prSet custT="1"/>
      <dgm:spPr/>
      <dgm:t>
        <a:bodyPr/>
        <a:lstStyle/>
        <a:p>
          <a:r>
            <a:rPr lang="fr-FR" sz="1800" b="1">
              <a:solidFill>
                <a:srgbClr val="FF0000"/>
              </a:solidFill>
            </a:rPr>
            <a:t>R</a:t>
          </a:r>
          <a:r>
            <a:rPr lang="fr-FR" sz="1800"/>
            <a:t>espect de soi, des autres et de la procédure</a:t>
          </a:r>
          <a:endParaRPr lang="fr-BE" sz="1800"/>
        </a:p>
      </dgm:t>
    </dgm:pt>
    <dgm:pt modelId="{B59D8B1A-F55A-408C-B0AC-9321882076BD}" type="parTrans" cxnId="{058A8C9A-1AF5-441A-976C-10875F7970F1}">
      <dgm:prSet/>
      <dgm:spPr/>
      <dgm:t>
        <a:bodyPr/>
        <a:lstStyle/>
        <a:p>
          <a:endParaRPr lang="fr-BE" sz="2400"/>
        </a:p>
      </dgm:t>
    </dgm:pt>
    <dgm:pt modelId="{3B00A670-445A-4C58-9D46-84BD6D99948B}" type="sibTrans" cxnId="{058A8C9A-1AF5-441A-976C-10875F7970F1}">
      <dgm:prSet/>
      <dgm:spPr/>
      <dgm:t>
        <a:bodyPr/>
        <a:lstStyle/>
        <a:p>
          <a:endParaRPr lang="fr-BE" sz="2400"/>
        </a:p>
      </dgm:t>
    </dgm:pt>
    <dgm:pt modelId="{334C7AB6-2499-4C35-96F7-0D35A2786B55}" type="pres">
      <dgm:prSet presAssocID="{0E207D9E-746D-4F70-9DC4-58A4E011E49D}" presName="vert0" presStyleCnt="0">
        <dgm:presLayoutVars>
          <dgm:dir/>
          <dgm:animOne val="branch"/>
          <dgm:animLvl val="lvl"/>
        </dgm:presLayoutVars>
      </dgm:prSet>
      <dgm:spPr/>
    </dgm:pt>
    <dgm:pt modelId="{94C7C2A4-5F73-401F-800B-E01B47D18F3D}" type="pres">
      <dgm:prSet presAssocID="{AFE23275-E24F-41AE-8170-0B56D97E2049}" presName="thickLine" presStyleLbl="alignNode1" presStyleIdx="0" presStyleCnt="6"/>
      <dgm:spPr>
        <a:ln>
          <a:solidFill>
            <a:srgbClr val="FF0000"/>
          </a:solidFill>
        </a:ln>
      </dgm:spPr>
    </dgm:pt>
    <dgm:pt modelId="{5A50817A-4812-4C6F-87A5-D9FEC582ABCB}" type="pres">
      <dgm:prSet presAssocID="{AFE23275-E24F-41AE-8170-0B56D97E2049}" presName="horz1" presStyleCnt="0"/>
      <dgm:spPr/>
    </dgm:pt>
    <dgm:pt modelId="{8F952A82-28DC-4A49-A826-52D25159A243}" type="pres">
      <dgm:prSet presAssocID="{AFE23275-E24F-41AE-8170-0B56D97E2049}" presName="tx1" presStyleLbl="revTx" presStyleIdx="0" presStyleCnt="6"/>
      <dgm:spPr/>
    </dgm:pt>
    <dgm:pt modelId="{B5464D0D-2982-4865-BEBE-035EB82B6C99}" type="pres">
      <dgm:prSet presAssocID="{AFE23275-E24F-41AE-8170-0B56D97E2049}" presName="vert1" presStyleCnt="0"/>
      <dgm:spPr/>
    </dgm:pt>
    <dgm:pt modelId="{FD4AE818-DE49-4A67-9707-0F8E4272023E}" type="pres">
      <dgm:prSet presAssocID="{AA1E539C-28CF-405B-907C-50E37FFCC4AE}" presName="thickLine" presStyleLbl="alignNode1" presStyleIdx="1" presStyleCnt="6"/>
      <dgm:spPr/>
    </dgm:pt>
    <dgm:pt modelId="{1C332ED5-0A31-4E9A-A844-60891CF73D45}" type="pres">
      <dgm:prSet presAssocID="{AA1E539C-28CF-405B-907C-50E37FFCC4AE}" presName="horz1" presStyleCnt="0"/>
      <dgm:spPr/>
    </dgm:pt>
    <dgm:pt modelId="{222DA7FA-EA93-42D5-8E8F-DFC5DC521C10}" type="pres">
      <dgm:prSet presAssocID="{AA1E539C-28CF-405B-907C-50E37FFCC4AE}" presName="tx1" presStyleLbl="revTx" presStyleIdx="1" presStyleCnt="6"/>
      <dgm:spPr/>
    </dgm:pt>
    <dgm:pt modelId="{E832E872-3642-444A-ADA4-9339FA4A0B2E}" type="pres">
      <dgm:prSet presAssocID="{AA1E539C-28CF-405B-907C-50E37FFCC4AE}" presName="vert1" presStyleCnt="0"/>
      <dgm:spPr/>
    </dgm:pt>
    <dgm:pt modelId="{8C8A4ED9-8B4A-4EBD-A40A-1ED1017F1CC0}" type="pres">
      <dgm:prSet presAssocID="{BC38FB88-5258-442C-A60A-FC09E12590D2}" presName="thickLine" presStyleLbl="alignNode1" presStyleIdx="2" presStyleCnt="6"/>
      <dgm:spPr/>
    </dgm:pt>
    <dgm:pt modelId="{78647F45-95CE-43D0-A1E4-E71AAE7214E0}" type="pres">
      <dgm:prSet presAssocID="{BC38FB88-5258-442C-A60A-FC09E12590D2}" presName="horz1" presStyleCnt="0"/>
      <dgm:spPr/>
    </dgm:pt>
    <dgm:pt modelId="{8979E863-EAB0-40F7-936D-9939195D963C}" type="pres">
      <dgm:prSet presAssocID="{BC38FB88-5258-442C-A60A-FC09E12590D2}" presName="tx1" presStyleLbl="revTx" presStyleIdx="2" presStyleCnt="6" custScaleY="102241"/>
      <dgm:spPr/>
    </dgm:pt>
    <dgm:pt modelId="{DAAFE862-3797-4507-86E7-201C37DDADFA}" type="pres">
      <dgm:prSet presAssocID="{BC38FB88-5258-442C-A60A-FC09E12590D2}" presName="vert1" presStyleCnt="0"/>
      <dgm:spPr/>
    </dgm:pt>
    <dgm:pt modelId="{3471503C-30D7-4FFD-8782-7504A2D2D028}" type="pres">
      <dgm:prSet presAssocID="{84DAA541-D05D-4A53-8DAD-B30719D75B78}" presName="thickLine" presStyleLbl="alignNode1" presStyleIdx="3" presStyleCnt="6" custLinFactNeighborX="0" custLinFactNeighborY="14707"/>
      <dgm:spPr/>
    </dgm:pt>
    <dgm:pt modelId="{8BBE124C-DD8F-4567-8BDE-FC4FEAC31B81}" type="pres">
      <dgm:prSet presAssocID="{84DAA541-D05D-4A53-8DAD-B30719D75B78}" presName="horz1" presStyleCnt="0"/>
      <dgm:spPr/>
    </dgm:pt>
    <dgm:pt modelId="{04E49781-0941-476B-8F26-0ABED7B2C842}" type="pres">
      <dgm:prSet presAssocID="{84DAA541-D05D-4A53-8DAD-B30719D75B78}" presName="tx1" presStyleLbl="revTx" presStyleIdx="3" presStyleCnt="6" custScaleY="102233" custLinFactNeighborX="98" custLinFactNeighborY="31606"/>
      <dgm:spPr/>
    </dgm:pt>
    <dgm:pt modelId="{12E609D1-237A-4348-9428-71C93F65E2B9}" type="pres">
      <dgm:prSet presAssocID="{84DAA541-D05D-4A53-8DAD-B30719D75B78}" presName="vert1" presStyleCnt="0"/>
      <dgm:spPr/>
    </dgm:pt>
    <dgm:pt modelId="{F9FC73D8-162D-4ED8-BAC9-F69AC7DE860C}" type="pres">
      <dgm:prSet presAssocID="{44E108AF-44CD-41BC-A95E-87CBD0A526EC}" presName="thickLine" presStyleLbl="alignNode1" presStyleIdx="4" presStyleCnt="6"/>
      <dgm:spPr/>
    </dgm:pt>
    <dgm:pt modelId="{C215EBDA-DD1C-4449-B6C1-75139F3B8439}" type="pres">
      <dgm:prSet presAssocID="{44E108AF-44CD-41BC-A95E-87CBD0A526EC}" presName="horz1" presStyleCnt="0"/>
      <dgm:spPr/>
    </dgm:pt>
    <dgm:pt modelId="{38CD94C4-04D3-405B-9F24-2DA377D39557}" type="pres">
      <dgm:prSet presAssocID="{44E108AF-44CD-41BC-A95E-87CBD0A526EC}" presName="tx1" presStyleLbl="revTx" presStyleIdx="4" presStyleCnt="6"/>
      <dgm:spPr/>
    </dgm:pt>
    <dgm:pt modelId="{9A0F1E28-5FC9-4A80-BCAB-363F35054DD9}" type="pres">
      <dgm:prSet presAssocID="{44E108AF-44CD-41BC-A95E-87CBD0A526EC}" presName="vert1" presStyleCnt="0"/>
      <dgm:spPr/>
    </dgm:pt>
    <dgm:pt modelId="{4B862225-3657-46E1-9FF2-18A993C0B97C}" type="pres">
      <dgm:prSet presAssocID="{DBCF21A3-607E-4D61-948C-ED75E8B74FCF}" presName="thickLine" presStyleLbl="alignNode1" presStyleIdx="5" presStyleCnt="6"/>
      <dgm:spPr/>
    </dgm:pt>
    <dgm:pt modelId="{9FAE6F59-959B-4579-A905-F7A158F897F8}" type="pres">
      <dgm:prSet presAssocID="{DBCF21A3-607E-4D61-948C-ED75E8B74FCF}" presName="horz1" presStyleCnt="0"/>
      <dgm:spPr/>
    </dgm:pt>
    <dgm:pt modelId="{74A29D0F-6A66-422F-AC37-59B5972CAFBE}" type="pres">
      <dgm:prSet presAssocID="{DBCF21A3-607E-4D61-948C-ED75E8B74FCF}" presName="tx1" presStyleLbl="revTx" presStyleIdx="5" presStyleCnt="6"/>
      <dgm:spPr/>
    </dgm:pt>
    <dgm:pt modelId="{45AC3B10-F9F6-4DE5-AD9B-C00E23FE3729}" type="pres">
      <dgm:prSet presAssocID="{DBCF21A3-607E-4D61-948C-ED75E8B74FCF}" presName="vert1" presStyleCnt="0"/>
      <dgm:spPr/>
    </dgm:pt>
  </dgm:ptLst>
  <dgm:cxnLst>
    <dgm:cxn modelId="{B6D7E412-E5E1-46A8-8DFD-63287E43A62D}" srcId="{0E207D9E-746D-4F70-9DC4-58A4E011E49D}" destId="{84DAA541-D05D-4A53-8DAD-B30719D75B78}" srcOrd="3" destOrd="0" parTransId="{1CD6B025-6523-4F36-92C3-F969B42FE8A4}" sibTransId="{5E4265A7-5F97-4D0A-8166-AB06A980A291}"/>
    <dgm:cxn modelId="{8E79B017-5205-4A70-9DA2-7AB0D81A3E8C}" type="presOf" srcId="{AA1E539C-28CF-405B-907C-50E37FFCC4AE}" destId="{222DA7FA-EA93-42D5-8E8F-DFC5DC521C10}" srcOrd="0" destOrd="0" presId="urn:microsoft.com/office/officeart/2008/layout/LinedList"/>
    <dgm:cxn modelId="{766A871E-F4C9-4A9A-8DDE-CD7F02AA4CC3}" type="presOf" srcId="{0E207D9E-746D-4F70-9DC4-58A4E011E49D}" destId="{334C7AB6-2499-4C35-96F7-0D35A2786B55}" srcOrd="0" destOrd="0" presId="urn:microsoft.com/office/officeart/2008/layout/LinedList"/>
    <dgm:cxn modelId="{B82EB127-F14A-46BC-8C11-EDE3DD35C879}" srcId="{0E207D9E-746D-4F70-9DC4-58A4E011E49D}" destId="{AFE23275-E24F-41AE-8170-0B56D97E2049}" srcOrd="0" destOrd="0" parTransId="{50C8AD0E-98E6-45E8-AA0E-3A1A2FD077BC}" sibTransId="{789C74B7-F412-4E01-98E5-B53DF135FD1D}"/>
    <dgm:cxn modelId="{F4A0BA27-3D24-44FE-8F7A-274A0C5E9296}" srcId="{0E207D9E-746D-4F70-9DC4-58A4E011E49D}" destId="{44E108AF-44CD-41BC-A95E-87CBD0A526EC}" srcOrd="4" destOrd="0" parTransId="{ACC1FC6F-D9E7-46DC-AC0D-53C238343ABA}" sibTransId="{A2E7AEC2-E984-47C9-853B-8CD6FCDDBA38}"/>
    <dgm:cxn modelId="{C8453438-F0B8-4FB5-B068-A1E8CA5A17CD}" type="presOf" srcId="{44E108AF-44CD-41BC-A95E-87CBD0A526EC}" destId="{38CD94C4-04D3-405B-9F24-2DA377D39557}" srcOrd="0" destOrd="0" presId="urn:microsoft.com/office/officeart/2008/layout/LinedList"/>
    <dgm:cxn modelId="{1750F53C-8A07-443F-9068-A10BD3D63B6B}" srcId="{0E207D9E-746D-4F70-9DC4-58A4E011E49D}" destId="{BC38FB88-5258-442C-A60A-FC09E12590D2}" srcOrd="2" destOrd="0" parTransId="{2C65AD08-02B6-4C72-A08E-80CF2049642E}" sibTransId="{62412982-323E-42A6-A6A7-EB0D98D2E0C6}"/>
    <dgm:cxn modelId="{52D7EF63-D30D-4407-9200-A0DBC9605F98}" type="presOf" srcId="{BC38FB88-5258-442C-A60A-FC09E12590D2}" destId="{8979E863-EAB0-40F7-936D-9939195D963C}" srcOrd="0" destOrd="0" presId="urn:microsoft.com/office/officeart/2008/layout/LinedList"/>
    <dgm:cxn modelId="{058A8C9A-1AF5-441A-976C-10875F7970F1}" srcId="{0E207D9E-746D-4F70-9DC4-58A4E011E49D}" destId="{DBCF21A3-607E-4D61-948C-ED75E8B74FCF}" srcOrd="5" destOrd="0" parTransId="{B59D8B1A-F55A-408C-B0AC-9321882076BD}" sibTransId="{3B00A670-445A-4C58-9D46-84BD6D99948B}"/>
    <dgm:cxn modelId="{9B8C89A6-D4CB-4EDF-9E23-1514BE99EBF4}" type="presOf" srcId="{DBCF21A3-607E-4D61-948C-ED75E8B74FCF}" destId="{74A29D0F-6A66-422F-AC37-59B5972CAFBE}" srcOrd="0" destOrd="0" presId="urn:microsoft.com/office/officeart/2008/layout/LinedList"/>
    <dgm:cxn modelId="{12B381B3-E2FC-4269-A5B3-BC9EDADA1A5D}" srcId="{0E207D9E-746D-4F70-9DC4-58A4E011E49D}" destId="{AA1E539C-28CF-405B-907C-50E37FFCC4AE}" srcOrd="1" destOrd="0" parTransId="{B8A20016-971E-4798-8B6A-072C0031857F}" sibTransId="{EBD6BE2C-D3E6-4D92-8720-7CD99682CC6E}"/>
    <dgm:cxn modelId="{8BC9E2B7-D135-4CBC-9B55-451160777ACF}" type="presOf" srcId="{AFE23275-E24F-41AE-8170-0B56D97E2049}" destId="{8F952A82-28DC-4A49-A826-52D25159A243}" srcOrd="0" destOrd="0" presId="urn:microsoft.com/office/officeart/2008/layout/LinedList"/>
    <dgm:cxn modelId="{55DA61BA-4FE3-4B38-89AF-A0DE09888A9E}" type="presOf" srcId="{84DAA541-D05D-4A53-8DAD-B30719D75B78}" destId="{04E49781-0941-476B-8F26-0ABED7B2C842}" srcOrd="0" destOrd="0" presId="urn:microsoft.com/office/officeart/2008/layout/LinedList"/>
    <dgm:cxn modelId="{71F39B44-E31A-4887-92E5-3124F4B226E5}" type="presParOf" srcId="{334C7AB6-2499-4C35-96F7-0D35A2786B55}" destId="{94C7C2A4-5F73-401F-800B-E01B47D18F3D}" srcOrd="0" destOrd="0" presId="urn:microsoft.com/office/officeart/2008/layout/LinedList"/>
    <dgm:cxn modelId="{D6DD2ABC-4B04-45DB-A6C3-576378324CED}" type="presParOf" srcId="{334C7AB6-2499-4C35-96F7-0D35A2786B55}" destId="{5A50817A-4812-4C6F-87A5-D9FEC582ABCB}" srcOrd="1" destOrd="0" presId="urn:microsoft.com/office/officeart/2008/layout/LinedList"/>
    <dgm:cxn modelId="{49ABE446-F737-42A5-B365-7E6FE4A9F7C0}" type="presParOf" srcId="{5A50817A-4812-4C6F-87A5-D9FEC582ABCB}" destId="{8F952A82-28DC-4A49-A826-52D25159A243}" srcOrd="0" destOrd="0" presId="urn:microsoft.com/office/officeart/2008/layout/LinedList"/>
    <dgm:cxn modelId="{9E81565A-BBBF-48E7-A85A-608F767CFCD6}" type="presParOf" srcId="{5A50817A-4812-4C6F-87A5-D9FEC582ABCB}" destId="{B5464D0D-2982-4865-BEBE-035EB82B6C99}" srcOrd="1" destOrd="0" presId="urn:microsoft.com/office/officeart/2008/layout/LinedList"/>
    <dgm:cxn modelId="{28F47F65-66A1-4531-879C-00EE95EA1F02}" type="presParOf" srcId="{334C7AB6-2499-4C35-96F7-0D35A2786B55}" destId="{FD4AE818-DE49-4A67-9707-0F8E4272023E}" srcOrd="2" destOrd="0" presId="urn:microsoft.com/office/officeart/2008/layout/LinedList"/>
    <dgm:cxn modelId="{30B3DEF0-A4A6-4E65-A1FF-97666D499DF7}" type="presParOf" srcId="{334C7AB6-2499-4C35-96F7-0D35A2786B55}" destId="{1C332ED5-0A31-4E9A-A844-60891CF73D45}" srcOrd="3" destOrd="0" presId="urn:microsoft.com/office/officeart/2008/layout/LinedList"/>
    <dgm:cxn modelId="{C1429A6B-9D68-46A2-9158-7A8DF223E13F}" type="presParOf" srcId="{1C332ED5-0A31-4E9A-A844-60891CF73D45}" destId="{222DA7FA-EA93-42D5-8E8F-DFC5DC521C10}" srcOrd="0" destOrd="0" presId="urn:microsoft.com/office/officeart/2008/layout/LinedList"/>
    <dgm:cxn modelId="{27392FDB-93DB-4FA6-91E0-100DFEC712E0}" type="presParOf" srcId="{1C332ED5-0A31-4E9A-A844-60891CF73D45}" destId="{E832E872-3642-444A-ADA4-9339FA4A0B2E}" srcOrd="1" destOrd="0" presId="urn:microsoft.com/office/officeart/2008/layout/LinedList"/>
    <dgm:cxn modelId="{C1596C97-6787-4FAC-A9DB-E1FDF958F7AC}" type="presParOf" srcId="{334C7AB6-2499-4C35-96F7-0D35A2786B55}" destId="{8C8A4ED9-8B4A-4EBD-A40A-1ED1017F1CC0}" srcOrd="4" destOrd="0" presId="urn:microsoft.com/office/officeart/2008/layout/LinedList"/>
    <dgm:cxn modelId="{D7F16F39-E0B7-4700-B37C-63B68C945888}" type="presParOf" srcId="{334C7AB6-2499-4C35-96F7-0D35A2786B55}" destId="{78647F45-95CE-43D0-A1E4-E71AAE7214E0}" srcOrd="5" destOrd="0" presId="urn:microsoft.com/office/officeart/2008/layout/LinedList"/>
    <dgm:cxn modelId="{94AAE611-D4D3-4BC6-BCB0-0C49F148DC1F}" type="presParOf" srcId="{78647F45-95CE-43D0-A1E4-E71AAE7214E0}" destId="{8979E863-EAB0-40F7-936D-9939195D963C}" srcOrd="0" destOrd="0" presId="urn:microsoft.com/office/officeart/2008/layout/LinedList"/>
    <dgm:cxn modelId="{53D17DB2-F7D8-4A44-9FE7-594C527076A0}" type="presParOf" srcId="{78647F45-95CE-43D0-A1E4-E71AAE7214E0}" destId="{DAAFE862-3797-4507-86E7-201C37DDADFA}" srcOrd="1" destOrd="0" presId="urn:microsoft.com/office/officeart/2008/layout/LinedList"/>
    <dgm:cxn modelId="{C783A5B4-8832-401E-94AC-C5CCA71959C3}" type="presParOf" srcId="{334C7AB6-2499-4C35-96F7-0D35A2786B55}" destId="{3471503C-30D7-4FFD-8782-7504A2D2D028}" srcOrd="6" destOrd="0" presId="urn:microsoft.com/office/officeart/2008/layout/LinedList"/>
    <dgm:cxn modelId="{A0C24251-A8D9-4783-8C12-F473177A1531}" type="presParOf" srcId="{334C7AB6-2499-4C35-96F7-0D35A2786B55}" destId="{8BBE124C-DD8F-4567-8BDE-FC4FEAC31B81}" srcOrd="7" destOrd="0" presId="urn:microsoft.com/office/officeart/2008/layout/LinedList"/>
    <dgm:cxn modelId="{B6B5917D-60D0-43D7-AA8E-566AE69D3FA3}" type="presParOf" srcId="{8BBE124C-DD8F-4567-8BDE-FC4FEAC31B81}" destId="{04E49781-0941-476B-8F26-0ABED7B2C842}" srcOrd="0" destOrd="0" presId="urn:microsoft.com/office/officeart/2008/layout/LinedList"/>
    <dgm:cxn modelId="{5D97A92A-9522-46C6-9B7A-0558DCE84EB6}" type="presParOf" srcId="{8BBE124C-DD8F-4567-8BDE-FC4FEAC31B81}" destId="{12E609D1-237A-4348-9428-71C93F65E2B9}" srcOrd="1" destOrd="0" presId="urn:microsoft.com/office/officeart/2008/layout/LinedList"/>
    <dgm:cxn modelId="{9EB3692A-A131-414B-942A-84F7FC1FBB4C}" type="presParOf" srcId="{334C7AB6-2499-4C35-96F7-0D35A2786B55}" destId="{F9FC73D8-162D-4ED8-BAC9-F69AC7DE860C}" srcOrd="8" destOrd="0" presId="urn:microsoft.com/office/officeart/2008/layout/LinedList"/>
    <dgm:cxn modelId="{B0620A28-BA7C-4139-A303-0D608E6F1895}" type="presParOf" srcId="{334C7AB6-2499-4C35-96F7-0D35A2786B55}" destId="{C215EBDA-DD1C-4449-B6C1-75139F3B8439}" srcOrd="9" destOrd="0" presId="urn:microsoft.com/office/officeart/2008/layout/LinedList"/>
    <dgm:cxn modelId="{415D7B61-61AD-4103-BEF8-270D6D65170D}" type="presParOf" srcId="{C215EBDA-DD1C-4449-B6C1-75139F3B8439}" destId="{38CD94C4-04D3-405B-9F24-2DA377D39557}" srcOrd="0" destOrd="0" presId="urn:microsoft.com/office/officeart/2008/layout/LinedList"/>
    <dgm:cxn modelId="{4D7C5B35-C573-4932-989D-ABB6253D3B8B}" type="presParOf" srcId="{C215EBDA-DD1C-4449-B6C1-75139F3B8439}" destId="{9A0F1E28-5FC9-4A80-BCAB-363F35054DD9}" srcOrd="1" destOrd="0" presId="urn:microsoft.com/office/officeart/2008/layout/LinedList"/>
    <dgm:cxn modelId="{5E792377-8E62-43B4-AC53-04E214DCDB44}" type="presParOf" srcId="{334C7AB6-2499-4C35-96F7-0D35A2786B55}" destId="{4B862225-3657-46E1-9FF2-18A993C0B97C}" srcOrd="10" destOrd="0" presId="urn:microsoft.com/office/officeart/2008/layout/LinedList"/>
    <dgm:cxn modelId="{B23E4020-63FE-4022-91F6-D9AA06347AAE}" type="presParOf" srcId="{334C7AB6-2499-4C35-96F7-0D35A2786B55}" destId="{9FAE6F59-959B-4579-A905-F7A158F897F8}" srcOrd="11" destOrd="0" presId="urn:microsoft.com/office/officeart/2008/layout/LinedList"/>
    <dgm:cxn modelId="{3D62FF91-39BC-42E2-ADDA-D9C16882EAB1}" type="presParOf" srcId="{9FAE6F59-959B-4579-A905-F7A158F897F8}" destId="{74A29D0F-6A66-422F-AC37-59B5972CAFBE}" srcOrd="0" destOrd="0" presId="urn:microsoft.com/office/officeart/2008/layout/LinedList"/>
    <dgm:cxn modelId="{7F8F1FFA-4CF1-4692-BEDB-AB815562EAAC}" type="presParOf" srcId="{9FAE6F59-959B-4579-A905-F7A158F897F8}" destId="{45AC3B10-F9F6-4DE5-AD9B-C00E23FE3729}" srcOrd="1" destOrd="0" presId="urn:microsoft.com/office/officeart/2008/layout/LinedList"/>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t>D</a:t>
          </a:r>
          <a:endParaRPr lang="en-US" sz="1200"/>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a:t>M</a:t>
          </a:r>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t>D</a:t>
          </a:r>
          <a:endParaRPr lang="en-US" sz="1200"/>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a:t>M</a:t>
          </a:r>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t>D</a:t>
          </a:r>
          <a:endParaRPr lang="en-US" sz="1200"/>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a:t>M</a:t>
          </a:r>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t>D</a:t>
          </a:r>
          <a:endParaRPr lang="en-US" sz="1200"/>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a:t>M</a:t>
          </a:r>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t>D</a:t>
          </a:r>
          <a:endParaRPr lang="en-US" sz="1200"/>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a:t>M</a:t>
          </a:r>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t>D</a:t>
          </a:r>
          <a:endParaRPr lang="en-US" sz="1200"/>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a:t>M</a:t>
          </a:r>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t>D</a:t>
          </a:r>
          <a:endParaRPr lang="en-US" sz="1200"/>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a:t>M</a:t>
          </a:r>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t>D</a:t>
          </a:r>
          <a:endParaRPr lang="en-US" sz="1200"/>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a:t>M</a:t>
          </a:r>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8.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t>D</a:t>
          </a:r>
          <a:endParaRPr lang="en-US" sz="1200"/>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a:t>M</a:t>
          </a:r>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9.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Débuter la séance</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Choisir le sujet</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solidFill>
                <a:schemeClr val="tx1"/>
              </a:solidFill>
            </a:rPr>
            <a:t>Décrire</a:t>
          </a:r>
          <a:endParaRPr lang="en-US" sz="1200">
            <a:solidFill>
              <a:schemeClr val="tx1"/>
            </a:solidFill>
          </a:endParaRPr>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Clarifier</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Problématiser</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Réinvestir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S’approrpier</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err="1"/>
            <a:t>Méta</a:t>
          </a:r>
          <a:r>
            <a:rPr lang="en-US" sz="1200"/>
            <a:t> </a:t>
          </a:r>
          <a:r>
            <a:rPr lang="en-US" sz="1200" err="1"/>
            <a:t>réfléchir</a:t>
          </a:r>
          <a:endParaRPr lang="en-US" sz="1200"/>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Co-analyser</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7163" custRadScaleInc="40250">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188BE43-E909-43D7-B624-BC7BA6FF7DC4}" type="doc">
      <dgm:prSet loTypeId="urn:microsoft.com/office/officeart/2009/3/layout/SubStepProcess" loCatId="process" qsTypeId="urn:microsoft.com/office/officeart/2005/8/quickstyle/simple1" qsCatId="simple" csTypeId="urn:microsoft.com/office/officeart/2005/8/colors/accent0_1" csCatId="mainScheme" phldr="1"/>
      <dgm:spPr/>
      <dgm:t>
        <a:bodyPr/>
        <a:lstStyle/>
        <a:p>
          <a:endParaRPr lang="fr-BE"/>
        </a:p>
      </dgm:t>
    </dgm:pt>
    <dgm:pt modelId="{681C2DC3-D121-4BAF-9F74-F66C738FDB9D}">
      <dgm:prSet phldrT="[Texte]"/>
      <dgm:spPr/>
      <dgm:t>
        <a:bodyPr/>
        <a:lstStyle/>
        <a:p>
          <a:r>
            <a:rPr lang="fr-BE"/>
            <a:t>Apprendre à être plus efficace en trouvant de nouvelles façons de penser, de ressentir et d’agir dans sa pratique réflexive</a:t>
          </a:r>
        </a:p>
      </dgm:t>
    </dgm:pt>
    <dgm:pt modelId="{70936D71-7909-4516-96B1-C6DC7EC04C7A}" type="parTrans" cxnId="{EB3FE87E-B4C7-4888-B3AF-482B9FA85C97}">
      <dgm:prSet/>
      <dgm:spPr/>
      <dgm:t>
        <a:bodyPr/>
        <a:lstStyle/>
        <a:p>
          <a:endParaRPr lang="fr-BE"/>
        </a:p>
      </dgm:t>
    </dgm:pt>
    <dgm:pt modelId="{61CA6F1F-5010-4DEC-955A-9C5E1A6798E3}" type="sibTrans" cxnId="{EB3FE87E-B4C7-4888-B3AF-482B9FA85C97}">
      <dgm:prSet/>
      <dgm:spPr/>
      <dgm:t>
        <a:bodyPr/>
        <a:lstStyle/>
        <a:p>
          <a:endParaRPr lang="fr-BE"/>
        </a:p>
      </dgm:t>
    </dgm:pt>
    <dgm:pt modelId="{73441B11-4C4C-4773-A03F-961DD420C6FE}">
      <dgm:prSet phldrT="[Texte]"/>
      <dgm:spPr/>
      <dgm:t>
        <a:bodyPr/>
        <a:lstStyle/>
        <a:p>
          <a:r>
            <a:rPr lang="fr-BE"/>
            <a:t>Apprendre à aider et être aidé</a:t>
          </a:r>
        </a:p>
      </dgm:t>
    </dgm:pt>
    <dgm:pt modelId="{C76B0C79-4BB7-47CE-BD6B-2A8059440F66}" type="parTrans" cxnId="{03A6E048-8A18-40FB-B20D-66A5B2DABE71}">
      <dgm:prSet/>
      <dgm:spPr/>
      <dgm:t>
        <a:bodyPr/>
        <a:lstStyle/>
        <a:p>
          <a:endParaRPr lang="fr-BE"/>
        </a:p>
      </dgm:t>
    </dgm:pt>
    <dgm:pt modelId="{D4C451CF-755D-48F4-B74C-AECDC54788CD}" type="sibTrans" cxnId="{03A6E048-8A18-40FB-B20D-66A5B2DABE71}">
      <dgm:prSet/>
      <dgm:spPr/>
      <dgm:t>
        <a:bodyPr/>
        <a:lstStyle/>
        <a:p>
          <a:endParaRPr lang="fr-BE"/>
        </a:p>
      </dgm:t>
    </dgm:pt>
    <dgm:pt modelId="{A381ED6A-B812-4E20-9223-77F1C3F78CE0}">
      <dgm:prSet phldrT="[Texte]"/>
      <dgm:spPr/>
      <dgm:t>
        <a:bodyPr/>
        <a:lstStyle/>
        <a:p>
          <a:r>
            <a:rPr lang="fr-BE"/>
            <a:t>Consolider son identité professionnelle en comparant sa pratique professionnelle à celle des autres</a:t>
          </a:r>
        </a:p>
      </dgm:t>
    </dgm:pt>
    <dgm:pt modelId="{6FDC6076-D7AE-478A-840F-249353392928}" type="parTrans" cxnId="{3DA0DE1E-9E1F-4209-B2E2-B0AE637EBCA4}">
      <dgm:prSet/>
      <dgm:spPr/>
      <dgm:t>
        <a:bodyPr/>
        <a:lstStyle/>
        <a:p>
          <a:endParaRPr lang="fr-BE"/>
        </a:p>
      </dgm:t>
    </dgm:pt>
    <dgm:pt modelId="{F372C544-1A51-4A28-BE1E-C765630D2D40}" type="sibTrans" cxnId="{3DA0DE1E-9E1F-4209-B2E2-B0AE637EBCA4}">
      <dgm:prSet/>
      <dgm:spPr/>
      <dgm:t>
        <a:bodyPr/>
        <a:lstStyle/>
        <a:p>
          <a:endParaRPr lang="fr-BE"/>
        </a:p>
      </dgm:t>
    </dgm:pt>
    <dgm:pt modelId="{3C51D0D2-CBE4-4778-970F-180758B23063}">
      <dgm:prSet phldrT="[Texte]"/>
      <dgm:spPr/>
      <dgm:t>
        <a:bodyPr/>
        <a:lstStyle/>
        <a:p>
          <a:r>
            <a:rPr lang="fr-BE"/>
            <a:t>Avoir un groupe d’appartenance professionnelle où règnent confiance et solidarité</a:t>
          </a:r>
        </a:p>
      </dgm:t>
    </dgm:pt>
    <dgm:pt modelId="{0A8DD565-7737-4654-A8C9-48DC8E9AACF7}" type="parTrans" cxnId="{1A914226-F4C7-4878-B44F-262ED50DD93E}">
      <dgm:prSet/>
      <dgm:spPr/>
      <dgm:t>
        <a:bodyPr/>
        <a:lstStyle/>
        <a:p>
          <a:endParaRPr lang="fr-BE"/>
        </a:p>
      </dgm:t>
    </dgm:pt>
    <dgm:pt modelId="{060B8827-EF72-4790-979D-B64F5A75A5E8}" type="sibTrans" cxnId="{1A914226-F4C7-4878-B44F-262ED50DD93E}">
      <dgm:prSet/>
      <dgm:spPr/>
      <dgm:t>
        <a:bodyPr/>
        <a:lstStyle/>
        <a:p>
          <a:endParaRPr lang="fr-BE"/>
        </a:p>
      </dgm:t>
    </dgm:pt>
    <dgm:pt modelId="{ED2C83BD-CF67-4A5E-AF8E-8848EC4E939D}">
      <dgm:prSet phldrT="[Texte]"/>
      <dgm:spPr/>
      <dgm:t>
        <a:bodyPr/>
        <a:lstStyle/>
        <a:p>
          <a:r>
            <a:rPr lang="fr-BE"/>
            <a:t>S’obliger à prendre systématiquement un temps de réflexion sur sa pratique professionnelle</a:t>
          </a:r>
        </a:p>
      </dgm:t>
    </dgm:pt>
    <dgm:pt modelId="{92C12F42-DF37-48DD-B579-1B93082D05D8}" type="parTrans" cxnId="{87FD100D-800A-4879-82FA-3A65878D2136}">
      <dgm:prSet/>
      <dgm:spPr/>
      <dgm:t>
        <a:bodyPr/>
        <a:lstStyle/>
        <a:p>
          <a:endParaRPr lang="fr-BE"/>
        </a:p>
      </dgm:t>
    </dgm:pt>
    <dgm:pt modelId="{EA97D988-EA21-4A56-8E87-6B9DF380EABD}" type="sibTrans" cxnId="{87FD100D-800A-4879-82FA-3A65878D2136}">
      <dgm:prSet/>
      <dgm:spPr/>
      <dgm:t>
        <a:bodyPr/>
        <a:lstStyle/>
        <a:p>
          <a:endParaRPr lang="fr-BE"/>
        </a:p>
      </dgm:t>
    </dgm:pt>
    <dgm:pt modelId="{222C4855-15E4-413D-8903-FC97EB436B0E}" type="pres">
      <dgm:prSet presAssocID="{B188BE43-E909-43D7-B624-BC7BA6FF7DC4}" presName="Name0" presStyleCnt="0">
        <dgm:presLayoutVars>
          <dgm:chMax val="7"/>
          <dgm:dir/>
          <dgm:animOne val="branch"/>
        </dgm:presLayoutVars>
      </dgm:prSet>
      <dgm:spPr/>
    </dgm:pt>
    <dgm:pt modelId="{6E53485B-50EB-4D30-87E7-5C0B2BAFFF5F}" type="pres">
      <dgm:prSet presAssocID="{681C2DC3-D121-4BAF-9F74-F66C738FDB9D}" presName="parTx1" presStyleLbl="node1" presStyleIdx="0" presStyleCnt="5"/>
      <dgm:spPr/>
    </dgm:pt>
    <dgm:pt modelId="{872BA23B-3DB8-47D9-A7B6-7D3716B186C4}" type="pres">
      <dgm:prSet presAssocID="{73441B11-4C4C-4773-A03F-961DD420C6FE}" presName="parTx2" presStyleLbl="node1" presStyleIdx="1" presStyleCnt="5"/>
      <dgm:spPr/>
    </dgm:pt>
    <dgm:pt modelId="{F2CB877C-0C9E-43B1-85C0-42E0BE0FD460}" type="pres">
      <dgm:prSet presAssocID="{A381ED6A-B812-4E20-9223-77F1C3F78CE0}" presName="parTx3" presStyleLbl="node1" presStyleIdx="2" presStyleCnt="5"/>
      <dgm:spPr/>
    </dgm:pt>
    <dgm:pt modelId="{61748E21-9D7E-473E-93FB-1B1DE07D25F1}" type="pres">
      <dgm:prSet presAssocID="{3C51D0D2-CBE4-4778-970F-180758B23063}" presName="parTx4" presStyleLbl="node1" presStyleIdx="3" presStyleCnt="5"/>
      <dgm:spPr/>
    </dgm:pt>
    <dgm:pt modelId="{3E0BFD18-01E7-4A87-B57E-17B9BCCA16AB}" type="pres">
      <dgm:prSet presAssocID="{ED2C83BD-CF67-4A5E-AF8E-8848EC4E939D}" presName="parTx5" presStyleLbl="node1" presStyleIdx="4" presStyleCnt="5"/>
      <dgm:spPr/>
    </dgm:pt>
  </dgm:ptLst>
  <dgm:cxnLst>
    <dgm:cxn modelId="{99345C0B-4E0C-4136-9C68-2B00D962ED58}" type="presOf" srcId="{73441B11-4C4C-4773-A03F-961DD420C6FE}" destId="{872BA23B-3DB8-47D9-A7B6-7D3716B186C4}" srcOrd="0" destOrd="0" presId="urn:microsoft.com/office/officeart/2009/3/layout/SubStepProcess"/>
    <dgm:cxn modelId="{87FD100D-800A-4879-82FA-3A65878D2136}" srcId="{B188BE43-E909-43D7-B624-BC7BA6FF7DC4}" destId="{ED2C83BD-CF67-4A5E-AF8E-8848EC4E939D}" srcOrd="4" destOrd="0" parTransId="{92C12F42-DF37-48DD-B579-1B93082D05D8}" sibTransId="{EA97D988-EA21-4A56-8E87-6B9DF380EABD}"/>
    <dgm:cxn modelId="{1CE36D11-3DAD-4127-B2A3-35D8A69C189D}" type="presOf" srcId="{B188BE43-E909-43D7-B624-BC7BA6FF7DC4}" destId="{222C4855-15E4-413D-8903-FC97EB436B0E}" srcOrd="0" destOrd="0" presId="urn:microsoft.com/office/officeart/2009/3/layout/SubStepProcess"/>
    <dgm:cxn modelId="{3DA0DE1E-9E1F-4209-B2E2-B0AE637EBCA4}" srcId="{B188BE43-E909-43D7-B624-BC7BA6FF7DC4}" destId="{A381ED6A-B812-4E20-9223-77F1C3F78CE0}" srcOrd="2" destOrd="0" parTransId="{6FDC6076-D7AE-478A-840F-249353392928}" sibTransId="{F372C544-1A51-4A28-BE1E-C765630D2D40}"/>
    <dgm:cxn modelId="{1A914226-F4C7-4878-B44F-262ED50DD93E}" srcId="{B188BE43-E909-43D7-B624-BC7BA6FF7DC4}" destId="{3C51D0D2-CBE4-4778-970F-180758B23063}" srcOrd="3" destOrd="0" parTransId="{0A8DD565-7737-4654-A8C9-48DC8E9AACF7}" sibTransId="{060B8827-EF72-4790-979D-B64F5A75A5E8}"/>
    <dgm:cxn modelId="{03A6E048-8A18-40FB-B20D-66A5B2DABE71}" srcId="{B188BE43-E909-43D7-B624-BC7BA6FF7DC4}" destId="{73441B11-4C4C-4773-A03F-961DD420C6FE}" srcOrd="1" destOrd="0" parTransId="{C76B0C79-4BB7-47CE-BD6B-2A8059440F66}" sibTransId="{D4C451CF-755D-48F4-B74C-AECDC54788CD}"/>
    <dgm:cxn modelId="{BCF52479-B272-404F-986A-DA808AB5AD2C}" type="presOf" srcId="{3C51D0D2-CBE4-4778-970F-180758B23063}" destId="{61748E21-9D7E-473E-93FB-1B1DE07D25F1}" srcOrd="0" destOrd="0" presId="urn:microsoft.com/office/officeart/2009/3/layout/SubStepProcess"/>
    <dgm:cxn modelId="{EB3FE87E-B4C7-4888-B3AF-482B9FA85C97}" srcId="{B188BE43-E909-43D7-B624-BC7BA6FF7DC4}" destId="{681C2DC3-D121-4BAF-9F74-F66C738FDB9D}" srcOrd="0" destOrd="0" parTransId="{70936D71-7909-4516-96B1-C6DC7EC04C7A}" sibTransId="{61CA6F1F-5010-4DEC-955A-9C5E1A6798E3}"/>
    <dgm:cxn modelId="{9774BE86-925F-4B8B-86A4-98011B41C7B7}" type="presOf" srcId="{ED2C83BD-CF67-4A5E-AF8E-8848EC4E939D}" destId="{3E0BFD18-01E7-4A87-B57E-17B9BCCA16AB}" srcOrd="0" destOrd="0" presId="urn:microsoft.com/office/officeart/2009/3/layout/SubStepProcess"/>
    <dgm:cxn modelId="{C870EF96-0BD8-48E4-8AFE-4BBC58520F0A}" type="presOf" srcId="{A381ED6A-B812-4E20-9223-77F1C3F78CE0}" destId="{F2CB877C-0C9E-43B1-85C0-42E0BE0FD460}" srcOrd="0" destOrd="0" presId="urn:microsoft.com/office/officeart/2009/3/layout/SubStepProcess"/>
    <dgm:cxn modelId="{55384DB0-C6AA-43BC-A228-70AD27E505BB}" type="presOf" srcId="{681C2DC3-D121-4BAF-9F74-F66C738FDB9D}" destId="{6E53485B-50EB-4D30-87E7-5C0B2BAFFF5F}" srcOrd="0" destOrd="0" presId="urn:microsoft.com/office/officeart/2009/3/layout/SubStepProcess"/>
    <dgm:cxn modelId="{6CB88B53-C5B9-49DF-BD7F-61E31D2E964B}" type="presParOf" srcId="{222C4855-15E4-413D-8903-FC97EB436B0E}" destId="{6E53485B-50EB-4D30-87E7-5C0B2BAFFF5F}" srcOrd="0" destOrd="0" presId="urn:microsoft.com/office/officeart/2009/3/layout/SubStepProcess"/>
    <dgm:cxn modelId="{7A28D85C-2AE0-4CEC-85CC-0064D34F91AA}" type="presParOf" srcId="{222C4855-15E4-413D-8903-FC97EB436B0E}" destId="{872BA23B-3DB8-47D9-A7B6-7D3716B186C4}" srcOrd="1" destOrd="0" presId="urn:microsoft.com/office/officeart/2009/3/layout/SubStepProcess"/>
    <dgm:cxn modelId="{95234568-6EF7-4B37-B602-7D8614F73E66}" type="presParOf" srcId="{222C4855-15E4-413D-8903-FC97EB436B0E}" destId="{F2CB877C-0C9E-43B1-85C0-42E0BE0FD460}" srcOrd="2" destOrd="0" presId="urn:microsoft.com/office/officeart/2009/3/layout/SubStepProcess"/>
    <dgm:cxn modelId="{8608CDCD-E921-4FA4-91F7-079912F19195}" type="presParOf" srcId="{222C4855-15E4-413D-8903-FC97EB436B0E}" destId="{61748E21-9D7E-473E-93FB-1B1DE07D25F1}" srcOrd="3" destOrd="0" presId="urn:microsoft.com/office/officeart/2009/3/layout/SubStepProcess"/>
    <dgm:cxn modelId="{10A54D4B-D92D-4EA8-BDA1-1D3F90BE025C}" type="presParOf" srcId="{222C4855-15E4-413D-8903-FC97EB436B0E}" destId="{3E0BFD18-01E7-4A87-B57E-17B9BCCA16AB}"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r>
            <a:rPr lang="fr-BE" sz="1800"/>
            <a:t>Débuter la séance</a:t>
          </a:r>
          <a:endParaRPr lang="en-US" sz="18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800"/>
            <a:t>Choisir le sujet</a:t>
          </a:r>
          <a:endParaRPr lang="en-US" sz="18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800">
              <a:solidFill>
                <a:schemeClr val="tx1"/>
              </a:solidFill>
            </a:rPr>
            <a:t>Décrire</a:t>
          </a:r>
          <a:endParaRPr lang="en-US" sz="2000">
            <a:solidFill>
              <a:schemeClr val="tx1"/>
            </a:solidFill>
          </a:endParaRPr>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800"/>
            <a:t>Clarifier</a:t>
          </a:r>
          <a:endParaRPr lang="en-US" sz="18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800"/>
            <a:t>Problématiser</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800"/>
            <a:t>Réinvestir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800"/>
            <a:t> S’approprier</a:t>
          </a:r>
          <a:endParaRPr lang="en-US" sz="18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38128E29-2A91-414D-A026-CF1B96498BE8}">
      <dgm:prSet custT="1"/>
      <dgm:spPr/>
      <dgm:t>
        <a:bodyPr/>
        <a:lstStyle/>
        <a:p>
          <a:r>
            <a:rPr lang="fr-BE" sz="1800"/>
            <a:t> Co-analyser</a:t>
          </a:r>
        </a:p>
      </dgm:t>
    </dgm:pt>
    <dgm:pt modelId="{A0B20438-23D1-E645-B7EB-55D915016F96}" type="parTrans" cxnId="{7C92B489-DD1A-CD48-AA27-79144AFC39D0}">
      <dgm:prSet/>
      <dgm:spPr/>
      <dgm:t>
        <a:bodyPr/>
        <a:lstStyle/>
        <a:p>
          <a:endParaRPr lang="fr-FR"/>
        </a:p>
      </dgm:t>
    </dgm:pt>
    <dgm:pt modelId="{7664BAC3-EFE9-1E4A-A24C-D26870D90F3B}" type="sibTrans" cxnId="{7C92B489-DD1A-CD48-AA27-79144AFC39D0}">
      <dgm:prSet/>
      <dgm:spPr/>
      <dgm:t>
        <a:bodyPr/>
        <a:lstStyle/>
        <a:p>
          <a:endParaRPr lang="fr-FR"/>
        </a:p>
      </dgm:t>
    </dgm:pt>
    <dgm:pt modelId="{0A247B02-35EC-4AC6-BF80-D6D6638A98CF}">
      <dgm:prSet custT="1"/>
      <dgm:spPr>
        <a:noFill/>
        <a:ln w="3175">
          <a:noFill/>
        </a:ln>
        <a:effectLst>
          <a:outerShdw blurRad="50800" dist="50800" dir="5400000" algn="ctr" rotWithShape="0">
            <a:schemeClr val="bg1"/>
          </a:outerShdw>
        </a:effectLst>
        <a:scene3d>
          <a:camera prst="orthographicFront">
            <a:rot lat="0" lon="0" rev="0"/>
          </a:camera>
          <a:lightRig rig="contrasting" dir="t">
            <a:rot lat="0" lon="0" rev="1200000"/>
          </a:lightRig>
        </a:scene3d>
      </dgm:spPr>
      <dgm:t>
        <a:bodyPr/>
        <a:lstStyle/>
        <a:p>
          <a:endParaRPr lang="en-US" sz="1800"/>
        </a:p>
      </dgm:t>
    </dgm:pt>
    <dgm:pt modelId="{5B67289F-3348-4264-82D7-D4540A8B8E9D}" type="sibTrans" cxnId="{CF9A93DA-5980-4297-95A0-A0BA2CCEBD42}">
      <dgm:prSet/>
      <dgm:spPr/>
      <dgm:t>
        <a:bodyPr/>
        <a:lstStyle/>
        <a:p>
          <a:endParaRPr lang="fr-BE"/>
        </a:p>
      </dgm:t>
    </dgm:pt>
    <dgm:pt modelId="{7642F0B6-F011-4EEC-AA8D-599AD524B617}" type="parTrans" cxnId="{CF9A93DA-5980-4297-95A0-A0BA2CCEBD42}">
      <dgm:prSet/>
      <dgm:spPr/>
      <dgm:t>
        <a:bodyPr/>
        <a:lstStyle/>
        <a:p>
          <a:endParaRPr lang="fr-BE"/>
        </a:p>
      </dgm:t>
    </dgm:pt>
    <dgm:pt modelId="{D00BFA91-ECFF-488B-899E-77EF2252018D}" type="pres">
      <dgm:prSet presAssocID="{82DEBA4F-D252-407B-B120-0BF721B68B54}" presName="Name0" presStyleCnt="0">
        <dgm:presLayoutVars>
          <dgm:dir/>
          <dgm:resizeHandles val="exact"/>
        </dgm:presLayoutVars>
      </dgm:prSet>
      <dgm:spPr/>
    </dgm:pt>
    <dgm:pt modelId="{83D57367-4208-4046-AD24-DD513E503AF7}" type="pres">
      <dgm:prSet presAssocID="{82DEBA4F-D252-407B-B120-0BF721B68B54}" presName="cycle" presStyleCnt="0"/>
      <dgm:spPr/>
    </dgm:pt>
    <dgm:pt modelId="{4574CE11-C25A-4F35-A6F9-4A284031F862}" type="pres">
      <dgm:prSet presAssocID="{240F5C1F-13B0-4502-8C68-9064A692287D}" presName="nodeFirstNode" presStyleLbl="node1" presStyleIdx="0" presStyleCnt="9" custScaleX="137453">
        <dgm:presLayoutVars>
          <dgm:bulletEnabled val="1"/>
        </dgm:presLayoutVars>
      </dgm:prSet>
      <dgm:spPr/>
    </dgm:pt>
    <dgm:pt modelId="{4B81D12A-35DB-4AED-BA22-41F31ECFD78E}" type="pres">
      <dgm:prSet presAssocID="{DE43D631-25D1-4EDD-BF48-16200A12ACA8}" presName="sibTransFirstNode" presStyleLbl="bgShp" presStyleIdx="0" presStyleCnt="1"/>
      <dgm:spPr/>
    </dgm:pt>
    <dgm:pt modelId="{1451E4C9-DA74-4719-8D2E-B50F986AADC2}" type="pres">
      <dgm:prSet presAssocID="{D8B73D9C-96C9-49BC-9960-CD7778189939}" presName="nodeFollowingNodes" presStyleLbl="node1" presStyleIdx="1" presStyleCnt="9" custRadScaleRad="103125" custRadScaleInc="27710">
        <dgm:presLayoutVars>
          <dgm:bulletEnabled val="1"/>
        </dgm:presLayoutVars>
      </dgm:prSet>
      <dgm:spPr/>
    </dgm:pt>
    <dgm:pt modelId="{8368D56C-BEBB-4DB2-817B-56388BC1A8BF}" type="pres">
      <dgm:prSet presAssocID="{0E2AB852-F92F-4146-A791-08BE916C96DF}" presName="nodeFollowingNodes" presStyleLbl="node1" presStyleIdx="2" presStyleCnt="9">
        <dgm:presLayoutVars>
          <dgm:bulletEnabled val="1"/>
        </dgm:presLayoutVars>
      </dgm:prSet>
      <dgm:spPr/>
    </dgm:pt>
    <dgm:pt modelId="{617883E1-5065-4310-B564-1036DF5F90C6}" type="pres">
      <dgm:prSet presAssocID="{F011B3FB-996C-4482-A98C-D481822F0D64}" presName="nodeFollowingNodes" presStyleLbl="node1" presStyleIdx="3" presStyleCnt="9">
        <dgm:presLayoutVars>
          <dgm:bulletEnabled val="1"/>
        </dgm:presLayoutVars>
      </dgm:prSet>
      <dgm:spPr/>
    </dgm:pt>
    <dgm:pt modelId="{D3CE0657-C657-4A0C-B67C-231B5FCC24EE}" type="pres">
      <dgm:prSet presAssocID="{ED4BF539-3535-40A3-A17B-945CB8DB9E67}" presName="nodeFollowingNodes" presStyleLbl="node1" presStyleIdx="4" presStyleCnt="9" custScaleX="143301" custRadScaleRad="107849" custRadScaleInc="7638">
        <dgm:presLayoutVars>
          <dgm:bulletEnabled val="1"/>
        </dgm:presLayoutVars>
      </dgm:prSet>
      <dgm:spPr/>
    </dgm:pt>
    <dgm:pt modelId="{7869CAD1-2309-3042-8D55-97483375BD02}" type="pres">
      <dgm:prSet presAssocID="{38128E29-2A91-414D-A026-CF1B96498BE8}" presName="nodeFollowingNodes" presStyleLbl="node1" presStyleIdx="5" presStyleCnt="9" custScaleX="132202" custRadScaleRad="98701" custRadScaleInc="67924">
        <dgm:presLayoutVars>
          <dgm:bulletEnabled val="1"/>
        </dgm:presLayoutVars>
      </dgm:prSet>
      <dgm:spPr/>
    </dgm:pt>
    <dgm:pt modelId="{31D8AC14-1759-4618-8625-3D77CD4A32DC}" type="pres">
      <dgm:prSet presAssocID="{7A02199B-436C-443E-8848-BE023763B03E}" presName="nodeFollowingNodes" presStyleLbl="node1" presStyleIdx="6" presStyleCnt="9" custScaleX="122819" custRadScaleRad="104337" custRadScaleInc="68212">
        <dgm:presLayoutVars>
          <dgm:bulletEnabled val="1"/>
        </dgm:presLayoutVars>
      </dgm:prSet>
      <dgm:spPr/>
    </dgm:pt>
    <dgm:pt modelId="{7B2E5B7B-8640-4E8D-8971-F42154D167F4}" type="pres">
      <dgm:prSet presAssocID="{2F5A7608-6349-4407-A55A-574CF6EB0C41}" presName="nodeFollowingNodes" presStyleLbl="node1" presStyleIdx="7" presStyleCnt="9" custScaleX="145339" custRadScaleRad="123762" custRadScaleInc="22404">
        <dgm:presLayoutVars>
          <dgm:bulletEnabled val="1"/>
        </dgm:presLayoutVars>
      </dgm:prSet>
      <dgm:spPr/>
    </dgm:pt>
    <dgm:pt modelId="{7500F000-03FF-4B14-89F9-540A19F7C1D8}" type="pres">
      <dgm:prSet presAssocID="{0A247B02-35EC-4AC6-BF80-D6D6638A98CF}" presName="nodeFollowingNodes" presStyleLbl="node1" presStyleIdx="8" presStyleCnt="9" custScaleX="100452" custScaleY="48056" custRadScaleRad="150684" custRadScaleInc="254850">
        <dgm:presLayoutVars>
          <dgm:bulletEnabled val="1"/>
        </dgm:presLayoutVars>
      </dgm:prSet>
      <dgm:spPr/>
    </dgm:pt>
  </dgm:ptLst>
  <dgm:cxnLst>
    <dgm:cxn modelId="{8801EE1B-76F0-C849-B2F0-A700A1CEF164}" type="presOf" srcId="{DE43D631-25D1-4EDD-BF48-16200A12ACA8}" destId="{4B81D12A-35DB-4AED-BA22-41F31ECFD78E}" srcOrd="0" destOrd="0" presId="urn:microsoft.com/office/officeart/2005/8/layout/cycle3"/>
    <dgm:cxn modelId="{EDB07E20-9FB5-B144-ACCE-231FC2395A03}" type="presOf" srcId="{240F5C1F-13B0-4502-8C68-9064A692287D}" destId="{4574CE11-C25A-4F35-A6F9-4A284031F862}" srcOrd="0" destOrd="0" presId="urn:microsoft.com/office/officeart/2005/8/layout/cycle3"/>
    <dgm:cxn modelId="{E8822128-F576-744B-866F-DEC3CB0BE0F7}" type="presOf" srcId="{0E2AB852-F92F-4146-A791-08BE916C96DF}" destId="{8368D56C-BEBB-4DB2-817B-56388BC1A8BF}" srcOrd="0" destOrd="0" presId="urn:microsoft.com/office/officeart/2005/8/layout/cycle3"/>
    <dgm:cxn modelId="{6C9CEF5B-A68B-0943-AC2C-8DCD0F927DFC}" type="presOf" srcId="{7A02199B-436C-443E-8848-BE023763B03E}" destId="{31D8AC14-1759-4618-8625-3D77CD4A32DC}" srcOrd="0" destOrd="0" presId="urn:microsoft.com/office/officeart/2005/8/layout/cycle3"/>
    <dgm:cxn modelId="{609BB163-A685-6D47-A090-49B7320B8780}" type="presOf" srcId="{2F5A7608-6349-4407-A55A-574CF6EB0C41}" destId="{7B2E5B7B-8640-4E8D-8971-F42154D167F4}" srcOrd="0" destOrd="0" presId="urn:microsoft.com/office/officeart/2005/8/layout/cycle3"/>
    <dgm:cxn modelId="{7C92B489-DD1A-CD48-AA27-79144AFC39D0}" srcId="{82DEBA4F-D252-407B-B120-0BF721B68B54}" destId="{38128E29-2A91-414D-A026-CF1B96498BE8}" srcOrd="5" destOrd="0" parTransId="{A0B20438-23D1-E645-B7EB-55D915016F96}" sibTransId="{7664BAC3-EFE9-1E4A-A24C-D26870D90F3B}"/>
    <dgm:cxn modelId="{0B744C8E-0461-4A67-AE67-5DA178FDB442}" type="presOf" srcId="{0A247B02-35EC-4AC6-BF80-D6D6638A98CF}" destId="{7500F000-03FF-4B14-89F9-540A19F7C1D8}" srcOrd="0" destOrd="0" presId="urn:microsoft.com/office/officeart/2005/8/layout/cycle3"/>
    <dgm:cxn modelId="{0071829E-9A13-4C43-9E12-AFB26D95066B}" type="presOf" srcId="{82DEBA4F-D252-407B-B120-0BF721B68B54}" destId="{D00BFA91-ECFF-488B-899E-77EF2252018D}" srcOrd="0" destOrd="0" presId="urn:microsoft.com/office/officeart/2005/8/layout/cycle3"/>
    <dgm:cxn modelId="{37BD9BAA-5AA3-0941-89FD-0A27969D68D2}" type="presOf" srcId="{F011B3FB-996C-4482-A98C-D481822F0D64}" destId="{617883E1-5065-4310-B564-1036DF5F90C6}"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150325BA-0A16-4040-8243-639A89D64A6C}" type="presOf" srcId="{D8B73D9C-96C9-49BC-9960-CD7778189939}" destId="{1451E4C9-DA74-4719-8D2E-B50F986AADC2}"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CF9A93DA-5980-4297-95A0-A0BA2CCEBD42}" srcId="{82DEBA4F-D252-407B-B120-0BF721B68B54}" destId="{0A247B02-35EC-4AC6-BF80-D6D6638A98CF}" srcOrd="8" destOrd="0" parTransId="{7642F0B6-F011-4EEC-AA8D-599AD524B617}" sibTransId="{5B67289F-3348-4264-82D7-D4540A8B8E9D}"/>
    <dgm:cxn modelId="{01AF68DE-F82D-724B-AA32-B4FE90433EA0}" type="presOf" srcId="{38128E29-2A91-414D-A026-CF1B96498BE8}" destId="{7869CAD1-2309-3042-8D55-97483375BD02}" srcOrd="0" destOrd="0" presId="urn:microsoft.com/office/officeart/2005/8/layout/cycle3"/>
    <dgm:cxn modelId="{14B3E9EC-1A3D-43CC-ACFE-BC73B8DF8F3D}" srcId="{82DEBA4F-D252-407B-B120-0BF721B68B54}" destId="{0E2AB852-F92F-4146-A791-08BE916C96DF}" srcOrd="2" destOrd="0" parTransId="{251EA2FF-EFD1-428F-B4CB-B46622898D93}" sibTransId="{2BA7637C-6401-4BF6-BCC9-02B85EB12632}"/>
    <dgm:cxn modelId="{67990AEE-5A55-A04E-9097-42F976A96DEF}" type="presOf" srcId="{ED4BF539-3535-40A3-A17B-945CB8DB9E67}" destId="{D3CE0657-C657-4A0C-B67C-231B5FCC24EE}" srcOrd="0" destOrd="0" presId="urn:microsoft.com/office/officeart/2005/8/layout/cycle3"/>
    <dgm:cxn modelId="{AD604CF3-02E9-47C6-B20B-27CCBB4AAF15}" srcId="{82DEBA4F-D252-407B-B120-0BF721B68B54}" destId="{2F5A7608-6349-4407-A55A-574CF6EB0C41}" srcOrd="7" destOrd="0" parTransId="{79533A03-5A92-4B3F-9867-B9AF928DA9D6}" sibTransId="{0326280E-E6DA-499F-9898-1C81D0D7C2F3}"/>
    <dgm:cxn modelId="{4BB355DA-37B6-FB43-86E4-7CBCE0E67882}" type="presParOf" srcId="{D00BFA91-ECFF-488B-899E-77EF2252018D}" destId="{83D57367-4208-4046-AD24-DD513E503AF7}" srcOrd="0" destOrd="0" presId="urn:microsoft.com/office/officeart/2005/8/layout/cycle3"/>
    <dgm:cxn modelId="{D83501AE-98F1-C042-8B1C-B346DC6440DD}" type="presParOf" srcId="{83D57367-4208-4046-AD24-DD513E503AF7}" destId="{4574CE11-C25A-4F35-A6F9-4A284031F862}" srcOrd="0" destOrd="0" presId="urn:microsoft.com/office/officeart/2005/8/layout/cycle3"/>
    <dgm:cxn modelId="{67C92500-C74C-9D47-8482-12D564E2025B}" type="presParOf" srcId="{83D57367-4208-4046-AD24-DD513E503AF7}" destId="{4B81D12A-35DB-4AED-BA22-41F31ECFD78E}" srcOrd="1" destOrd="0" presId="urn:microsoft.com/office/officeart/2005/8/layout/cycle3"/>
    <dgm:cxn modelId="{6A3B4216-4650-B149-94CD-40D2F4F5CBFF}" type="presParOf" srcId="{83D57367-4208-4046-AD24-DD513E503AF7}" destId="{1451E4C9-DA74-4719-8D2E-B50F986AADC2}" srcOrd="2" destOrd="0" presId="urn:microsoft.com/office/officeart/2005/8/layout/cycle3"/>
    <dgm:cxn modelId="{A6C45EB4-6585-574C-BABC-99CD201BCF37}" type="presParOf" srcId="{83D57367-4208-4046-AD24-DD513E503AF7}" destId="{8368D56C-BEBB-4DB2-817B-56388BC1A8BF}" srcOrd="3" destOrd="0" presId="urn:microsoft.com/office/officeart/2005/8/layout/cycle3"/>
    <dgm:cxn modelId="{AE3F0C22-653F-F24B-BAB5-E71EAAC1BE6F}" type="presParOf" srcId="{83D57367-4208-4046-AD24-DD513E503AF7}" destId="{617883E1-5065-4310-B564-1036DF5F90C6}" srcOrd="4" destOrd="0" presId="urn:microsoft.com/office/officeart/2005/8/layout/cycle3"/>
    <dgm:cxn modelId="{01664228-4EDE-1643-8AE9-CAB4E96E8403}" type="presParOf" srcId="{83D57367-4208-4046-AD24-DD513E503AF7}" destId="{D3CE0657-C657-4A0C-B67C-231B5FCC24EE}" srcOrd="5" destOrd="0" presId="urn:microsoft.com/office/officeart/2005/8/layout/cycle3"/>
    <dgm:cxn modelId="{A798CCC8-A156-0343-AB4A-2D0C7BC1331D}" type="presParOf" srcId="{83D57367-4208-4046-AD24-DD513E503AF7}" destId="{7869CAD1-2309-3042-8D55-97483375BD02}" srcOrd="6" destOrd="0" presId="urn:microsoft.com/office/officeart/2005/8/layout/cycle3"/>
    <dgm:cxn modelId="{768126CF-05FC-7446-A1C2-5E3CF3F32C75}" type="presParOf" srcId="{83D57367-4208-4046-AD24-DD513E503AF7}" destId="{31D8AC14-1759-4618-8625-3D77CD4A32DC}" srcOrd="7" destOrd="0" presId="urn:microsoft.com/office/officeart/2005/8/layout/cycle3"/>
    <dgm:cxn modelId="{8EB3AE1F-2ED9-1149-9273-DF9371C8EDD3}" type="presParOf" srcId="{83D57367-4208-4046-AD24-DD513E503AF7}" destId="{7B2E5B7B-8640-4E8D-8971-F42154D167F4}" srcOrd="8" destOrd="0" presId="urn:microsoft.com/office/officeart/2005/8/layout/cycle3"/>
    <dgm:cxn modelId="{266FF9CE-AFD8-4E14-AC11-86A27AA6B23C}" type="presParOf" srcId="{83D57367-4208-4046-AD24-DD513E503AF7}" destId="{7500F000-03FF-4B14-89F9-540A19F7C1D8}" srcOrd="9" destOrd="0" presId="urn:microsoft.com/office/officeart/2005/8/layout/cycle3"/>
  </dgm:cxnLst>
  <dgm:bg>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E207D9E-746D-4F70-9DC4-58A4E011E49D}"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fr-BE"/>
        </a:p>
      </dgm:t>
    </dgm:pt>
    <dgm:pt modelId="{AFE23275-E24F-41AE-8170-0B56D97E2049}">
      <dgm:prSet phldrT="[Texte]" custT="1"/>
      <dgm:spPr/>
      <dgm:t>
        <a:bodyPr/>
        <a:lstStyle/>
        <a:p>
          <a:r>
            <a:rPr lang="fr-FR" sz="1800" b="1">
              <a:solidFill>
                <a:srgbClr val="FF0000"/>
              </a:solidFill>
            </a:rPr>
            <a:t>C</a:t>
          </a:r>
          <a:r>
            <a:rPr lang="fr-FR" sz="1800"/>
            <a:t>onfidentialité: tout ce qui est dit ici, reste ici.</a:t>
          </a:r>
          <a:endParaRPr lang="fr-BE" sz="1800"/>
        </a:p>
      </dgm:t>
    </dgm:pt>
    <dgm:pt modelId="{50C8AD0E-98E6-45E8-AA0E-3A1A2FD077BC}" type="parTrans" cxnId="{B82EB127-F14A-46BC-8C11-EDE3DD35C879}">
      <dgm:prSet/>
      <dgm:spPr/>
      <dgm:t>
        <a:bodyPr/>
        <a:lstStyle/>
        <a:p>
          <a:endParaRPr lang="fr-BE" sz="2400"/>
        </a:p>
      </dgm:t>
    </dgm:pt>
    <dgm:pt modelId="{789C74B7-F412-4E01-98E5-B53DF135FD1D}" type="sibTrans" cxnId="{B82EB127-F14A-46BC-8C11-EDE3DD35C879}">
      <dgm:prSet/>
      <dgm:spPr/>
      <dgm:t>
        <a:bodyPr/>
        <a:lstStyle/>
        <a:p>
          <a:endParaRPr lang="fr-BE" sz="2400"/>
        </a:p>
      </dgm:t>
    </dgm:pt>
    <dgm:pt modelId="{AA1E539C-28CF-405B-907C-50E37FFCC4AE}">
      <dgm:prSet custT="1"/>
      <dgm:spPr/>
      <dgm:t>
        <a:bodyPr/>
        <a:lstStyle/>
        <a:p>
          <a:r>
            <a:rPr lang="fr-FR" sz="1800" b="1">
              <a:solidFill>
                <a:srgbClr val="FF0000"/>
              </a:solidFill>
            </a:rPr>
            <a:t>A</a:t>
          </a:r>
          <a:r>
            <a:rPr lang="fr-FR" sz="1800"/>
            <a:t>ttention aux jugements: la subjectivité ne se discute pas, les avis de l'autre doivent être tenus pour vrai.</a:t>
          </a:r>
          <a:endParaRPr lang="en-US" sz="1800"/>
        </a:p>
      </dgm:t>
    </dgm:pt>
    <dgm:pt modelId="{B8A20016-971E-4798-8B6A-072C0031857F}" type="parTrans" cxnId="{12B381B3-E2FC-4269-A5B3-BC9EDADA1A5D}">
      <dgm:prSet/>
      <dgm:spPr/>
      <dgm:t>
        <a:bodyPr/>
        <a:lstStyle/>
        <a:p>
          <a:endParaRPr lang="fr-BE" sz="2400"/>
        </a:p>
      </dgm:t>
    </dgm:pt>
    <dgm:pt modelId="{EBD6BE2C-D3E6-4D92-8720-7CD99682CC6E}" type="sibTrans" cxnId="{12B381B3-E2FC-4269-A5B3-BC9EDADA1A5D}">
      <dgm:prSet/>
      <dgm:spPr/>
      <dgm:t>
        <a:bodyPr/>
        <a:lstStyle/>
        <a:p>
          <a:endParaRPr lang="fr-BE" sz="2400"/>
        </a:p>
      </dgm:t>
    </dgm:pt>
    <dgm:pt modelId="{BC38FB88-5258-442C-A60A-FC09E12590D2}">
      <dgm:prSet custT="1"/>
      <dgm:spPr/>
      <dgm:t>
        <a:bodyPr/>
        <a:lstStyle/>
        <a:p>
          <a:r>
            <a:rPr lang="fr-FR" sz="1800" b="1">
              <a:solidFill>
                <a:srgbClr val="FF0000"/>
              </a:solidFill>
            </a:rPr>
            <a:t>B</a:t>
          </a:r>
          <a:r>
            <a:rPr lang="fr-FR" sz="1800"/>
            <a:t>ienveillance</a:t>
          </a:r>
          <a:r>
            <a:rPr lang="fr-FR" sz="1600"/>
            <a:t> (acceptation positive inconditionnelle) (Rogers, 2013) : Portez sur les autres un regard positif, on travaille sur des situations et non des personnes</a:t>
          </a:r>
          <a:r>
            <a:rPr lang="fr-FR" sz="1800"/>
            <a:t>.</a:t>
          </a:r>
        </a:p>
      </dgm:t>
    </dgm:pt>
    <dgm:pt modelId="{2C65AD08-02B6-4C72-A08E-80CF2049642E}" type="parTrans" cxnId="{1750F53C-8A07-443F-9068-A10BD3D63B6B}">
      <dgm:prSet/>
      <dgm:spPr/>
      <dgm:t>
        <a:bodyPr/>
        <a:lstStyle/>
        <a:p>
          <a:endParaRPr lang="fr-BE" sz="2400"/>
        </a:p>
      </dgm:t>
    </dgm:pt>
    <dgm:pt modelId="{62412982-323E-42A6-A6A7-EB0D98D2E0C6}" type="sibTrans" cxnId="{1750F53C-8A07-443F-9068-A10BD3D63B6B}">
      <dgm:prSet/>
      <dgm:spPr/>
      <dgm:t>
        <a:bodyPr/>
        <a:lstStyle/>
        <a:p>
          <a:endParaRPr lang="fr-BE" sz="2400"/>
        </a:p>
      </dgm:t>
    </dgm:pt>
    <dgm:pt modelId="{84DAA541-D05D-4A53-8DAD-B30719D75B78}">
      <dgm:prSet custT="1"/>
      <dgm:spPr/>
      <dgm:t>
        <a:bodyPr/>
        <a:lstStyle/>
        <a:p>
          <a:r>
            <a:rPr lang="fr-FR" sz="1800" b="1">
              <a:solidFill>
                <a:srgbClr val="FF0000"/>
              </a:solidFill>
            </a:rPr>
            <a:t>L</a:t>
          </a:r>
          <a:r>
            <a:rPr lang="fr-FR" sz="1800"/>
            <a:t>iberté: tout le monde peut parler, mais personne n'y est obligé.</a:t>
          </a:r>
          <a:endParaRPr lang="en-US" sz="1800"/>
        </a:p>
      </dgm:t>
    </dgm:pt>
    <dgm:pt modelId="{1CD6B025-6523-4F36-92C3-F969B42FE8A4}" type="parTrans" cxnId="{B6D7E412-E5E1-46A8-8DFD-63287E43A62D}">
      <dgm:prSet/>
      <dgm:spPr/>
      <dgm:t>
        <a:bodyPr/>
        <a:lstStyle/>
        <a:p>
          <a:endParaRPr lang="fr-BE" sz="2400"/>
        </a:p>
      </dgm:t>
    </dgm:pt>
    <dgm:pt modelId="{5E4265A7-5F97-4D0A-8166-AB06A980A291}" type="sibTrans" cxnId="{B6D7E412-E5E1-46A8-8DFD-63287E43A62D}">
      <dgm:prSet/>
      <dgm:spPr/>
      <dgm:t>
        <a:bodyPr/>
        <a:lstStyle/>
        <a:p>
          <a:endParaRPr lang="fr-BE" sz="2400"/>
        </a:p>
      </dgm:t>
    </dgm:pt>
    <dgm:pt modelId="{44E108AF-44CD-41BC-A95E-87CBD0A526EC}">
      <dgm:prSet custT="1"/>
      <dgm:spPr/>
      <dgm:t>
        <a:bodyPr/>
        <a:lstStyle/>
        <a:p>
          <a:r>
            <a:rPr lang="fr-FR" sz="1800" b="1">
              <a:solidFill>
                <a:srgbClr val="FF0000"/>
              </a:solidFill>
            </a:rPr>
            <a:t>E</a:t>
          </a:r>
          <a:r>
            <a:rPr lang="fr-FR" sz="1800"/>
            <a:t>ntraide (intelligibilité): la dynamique du groupe favorise l'intelligence collective.</a:t>
          </a:r>
          <a:endParaRPr lang="en-US" sz="1800"/>
        </a:p>
      </dgm:t>
    </dgm:pt>
    <dgm:pt modelId="{ACC1FC6F-D9E7-46DC-AC0D-53C238343ABA}" type="parTrans" cxnId="{F4A0BA27-3D24-44FE-8F7A-274A0C5E9296}">
      <dgm:prSet/>
      <dgm:spPr/>
      <dgm:t>
        <a:bodyPr/>
        <a:lstStyle/>
        <a:p>
          <a:endParaRPr lang="fr-BE" sz="2400"/>
        </a:p>
      </dgm:t>
    </dgm:pt>
    <dgm:pt modelId="{A2E7AEC2-E984-47C9-853B-8CD6FCDDBA38}" type="sibTrans" cxnId="{F4A0BA27-3D24-44FE-8F7A-274A0C5E9296}">
      <dgm:prSet/>
      <dgm:spPr/>
      <dgm:t>
        <a:bodyPr/>
        <a:lstStyle/>
        <a:p>
          <a:endParaRPr lang="fr-BE" sz="2400"/>
        </a:p>
      </dgm:t>
    </dgm:pt>
    <dgm:pt modelId="{DBCF21A3-607E-4D61-948C-ED75E8B74FCF}">
      <dgm:prSet custT="1"/>
      <dgm:spPr/>
      <dgm:t>
        <a:bodyPr/>
        <a:lstStyle/>
        <a:p>
          <a:r>
            <a:rPr lang="fr-FR" sz="1800" b="1">
              <a:solidFill>
                <a:srgbClr val="FF0000"/>
              </a:solidFill>
            </a:rPr>
            <a:t>R</a:t>
          </a:r>
          <a:r>
            <a:rPr lang="fr-FR" sz="1800"/>
            <a:t>espect de soi, des autres et de la procédure</a:t>
          </a:r>
          <a:endParaRPr lang="fr-BE" sz="1800"/>
        </a:p>
      </dgm:t>
    </dgm:pt>
    <dgm:pt modelId="{B59D8B1A-F55A-408C-B0AC-9321882076BD}" type="parTrans" cxnId="{058A8C9A-1AF5-441A-976C-10875F7970F1}">
      <dgm:prSet/>
      <dgm:spPr/>
      <dgm:t>
        <a:bodyPr/>
        <a:lstStyle/>
        <a:p>
          <a:endParaRPr lang="fr-BE" sz="2400"/>
        </a:p>
      </dgm:t>
    </dgm:pt>
    <dgm:pt modelId="{3B00A670-445A-4C58-9D46-84BD6D99948B}" type="sibTrans" cxnId="{058A8C9A-1AF5-441A-976C-10875F7970F1}">
      <dgm:prSet/>
      <dgm:spPr/>
      <dgm:t>
        <a:bodyPr/>
        <a:lstStyle/>
        <a:p>
          <a:endParaRPr lang="fr-BE" sz="2400"/>
        </a:p>
      </dgm:t>
    </dgm:pt>
    <dgm:pt modelId="{334C7AB6-2499-4C35-96F7-0D35A2786B55}" type="pres">
      <dgm:prSet presAssocID="{0E207D9E-746D-4F70-9DC4-58A4E011E49D}" presName="vert0" presStyleCnt="0">
        <dgm:presLayoutVars>
          <dgm:dir/>
          <dgm:animOne val="branch"/>
          <dgm:animLvl val="lvl"/>
        </dgm:presLayoutVars>
      </dgm:prSet>
      <dgm:spPr/>
    </dgm:pt>
    <dgm:pt modelId="{94C7C2A4-5F73-401F-800B-E01B47D18F3D}" type="pres">
      <dgm:prSet presAssocID="{AFE23275-E24F-41AE-8170-0B56D97E2049}" presName="thickLine" presStyleLbl="alignNode1" presStyleIdx="0" presStyleCnt="6"/>
      <dgm:spPr>
        <a:ln>
          <a:solidFill>
            <a:srgbClr val="FF0000"/>
          </a:solidFill>
        </a:ln>
      </dgm:spPr>
    </dgm:pt>
    <dgm:pt modelId="{5A50817A-4812-4C6F-87A5-D9FEC582ABCB}" type="pres">
      <dgm:prSet presAssocID="{AFE23275-E24F-41AE-8170-0B56D97E2049}" presName="horz1" presStyleCnt="0"/>
      <dgm:spPr/>
    </dgm:pt>
    <dgm:pt modelId="{8F952A82-28DC-4A49-A826-52D25159A243}" type="pres">
      <dgm:prSet presAssocID="{AFE23275-E24F-41AE-8170-0B56D97E2049}" presName="tx1" presStyleLbl="revTx" presStyleIdx="0" presStyleCnt="6"/>
      <dgm:spPr/>
    </dgm:pt>
    <dgm:pt modelId="{B5464D0D-2982-4865-BEBE-035EB82B6C99}" type="pres">
      <dgm:prSet presAssocID="{AFE23275-E24F-41AE-8170-0B56D97E2049}" presName="vert1" presStyleCnt="0"/>
      <dgm:spPr/>
    </dgm:pt>
    <dgm:pt modelId="{FD4AE818-DE49-4A67-9707-0F8E4272023E}" type="pres">
      <dgm:prSet presAssocID="{AA1E539C-28CF-405B-907C-50E37FFCC4AE}" presName="thickLine" presStyleLbl="alignNode1" presStyleIdx="1" presStyleCnt="6"/>
      <dgm:spPr/>
    </dgm:pt>
    <dgm:pt modelId="{1C332ED5-0A31-4E9A-A844-60891CF73D45}" type="pres">
      <dgm:prSet presAssocID="{AA1E539C-28CF-405B-907C-50E37FFCC4AE}" presName="horz1" presStyleCnt="0"/>
      <dgm:spPr/>
    </dgm:pt>
    <dgm:pt modelId="{222DA7FA-EA93-42D5-8E8F-DFC5DC521C10}" type="pres">
      <dgm:prSet presAssocID="{AA1E539C-28CF-405B-907C-50E37FFCC4AE}" presName="tx1" presStyleLbl="revTx" presStyleIdx="1" presStyleCnt="6"/>
      <dgm:spPr/>
    </dgm:pt>
    <dgm:pt modelId="{E832E872-3642-444A-ADA4-9339FA4A0B2E}" type="pres">
      <dgm:prSet presAssocID="{AA1E539C-28CF-405B-907C-50E37FFCC4AE}" presName="vert1" presStyleCnt="0"/>
      <dgm:spPr/>
    </dgm:pt>
    <dgm:pt modelId="{8C8A4ED9-8B4A-4EBD-A40A-1ED1017F1CC0}" type="pres">
      <dgm:prSet presAssocID="{BC38FB88-5258-442C-A60A-FC09E12590D2}" presName="thickLine" presStyleLbl="alignNode1" presStyleIdx="2" presStyleCnt="6"/>
      <dgm:spPr/>
    </dgm:pt>
    <dgm:pt modelId="{78647F45-95CE-43D0-A1E4-E71AAE7214E0}" type="pres">
      <dgm:prSet presAssocID="{BC38FB88-5258-442C-A60A-FC09E12590D2}" presName="horz1" presStyleCnt="0"/>
      <dgm:spPr/>
    </dgm:pt>
    <dgm:pt modelId="{8979E863-EAB0-40F7-936D-9939195D963C}" type="pres">
      <dgm:prSet presAssocID="{BC38FB88-5258-442C-A60A-FC09E12590D2}" presName="tx1" presStyleLbl="revTx" presStyleIdx="2" presStyleCnt="6" custScaleY="102241"/>
      <dgm:spPr/>
    </dgm:pt>
    <dgm:pt modelId="{DAAFE862-3797-4507-86E7-201C37DDADFA}" type="pres">
      <dgm:prSet presAssocID="{BC38FB88-5258-442C-A60A-FC09E12590D2}" presName="vert1" presStyleCnt="0"/>
      <dgm:spPr/>
    </dgm:pt>
    <dgm:pt modelId="{3471503C-30D7-4FFD-8782-7504A2D2D028}" type="pres">
      <dgm:prSet presAssocID="{84DAA541-D05D-4A53-8DAD-B30719D75B78}" presName="thickLine" presStyleLbl="alignNode1" presStyleIdx="3" presStyleCnt="6" custLinFactNeighborX="0" custLinFactNeighborY="14707"/>
      <dgm:spPr/>
    </dgm:pt>
    <dgm:pt modelId="{8BBE124C-DD8F-4567-8BDE-FC4FEAC31B81}" type="pres">
      <dgm:prSet presAssocID="{84DAA541-D05D-4A53-8DAD-B30719D75B78}" presName="horz1" presStyleCnt="0"/>
      <dgm:spPr/>
    </dgm:pt>
    <dgm:pt modelId="{04E49781-0941-476B-8F26-0ABED7B2C842}" type="pres">
      <dgm:prSet presAssocID="{84DAA541-D05D-4A53-8DAD-B30719D75B78}" presName="tx1" presStyleLbl="revTx" presStyleIdx="3" presStyleCnt="6" custScaleY="102233" custLinFactNeighborX="98" custLinFactNeighborY="31606"/>
      <dgm:spPr/>
    </dgm:pt>
    <dgm:pt modelId="{12E609D1-237A-4348-9428-71C93F65E2B9}" type="pres">
      <dgm:prSet presAssocID="{84DAA541-D05D-4A53-8DAD-B30719D75B78}" presName="vert1" presStyleCnt="0"/>
      <dgm:spPr/>
    </dgm:pt>
    <dgm:pt modelId="{F9FC73D8-162D-4ED8-BAC9-F69AC7DE860C}" type="pres">
      <dgm:prSet presAssocID="{44E108AF-44CD-41BC-A95E-87CBD0A526EC}" presName="thickLine" presStyleLbl="alignNode1" presStyleIdx="4" presStyleCnt="6"/>
      <dgm:spPr/>
    </dgm:pt>
    <dgm:pt modelId="{C215EBDA-DD1C-4449-B6C1-75139F3B8439}" type="pres">
      <dgm:prSet presAssocID="{44E108AF-44CD-41BC-A95E-87CBD0A526EC}" presName="horz1" presStyleCnt="0"/>
      <dgm:spPr/>
    </dgm:pt>
    <dgm:pt modelId="{38CD94C4-04D3-405B-9F24-2DA377D39557}" type="pres">
      <dgm:prSet presAssocID="{44E108AF-44CD-41BC-A95E-87CBD0A526EC}" presName="tx1" presStyleLbl="revTx" presStyleIdx="4" presStyleCnt="6"/>
      <dgm:spPr/>
    </dgm:pt>
    <dgm:pt modelId="{9A0F1E28-5FC9-4A80-BCAB-363F35054DD9}" type="pres">
      <dgm:prSet presAssocID="{44E108AF-44CD-41BC-A95E-87CBD0A526EC}" presName="vert1" presStyleCnt="0"/>
      <dgm:spPr/>
    </dgm:pt>
    <dgm:pt modelId="{4B862225-3657-46E1-9FF2-18A993C0B97C}" type="pres">
      <dgm:prSet presAssocID="{DBCF21A3-607E-4D61-948C-ED75E8B74FCF}" presName="thickLine" presStyleLbl="alignNode1" presStyleIdx="5" presStyleCnt="6"/>
      <dgm:spPr/>
    </dgm:pt>
    <dgm:pt modelId="{9FAE6F59-959B-4579-A905-F7A158F897F8}" type="pres">
      <dgm:prSet presAssocID="{DBCF21A3-607E-4D61-948C-ED75E8B74FCF}" presName="horz1" presStyleCnt="0"/>
      <dgm:spPr/>
    </dgm:pt>
    <dgm:pt modelId="{74A29D0F-6A66-422F-AC37-59B5972CAFBE}" type="pres">
      <dgm:prSet presAssocID="{DBCF21A3-607E-4D61-948C-ED75E8B74FCF}" presName="tx1" presStyleLbl="revTx" presStyleIdx="5" presStyleCnt="6"/>
      <dgm:spPr/>
    </dgm:pt>
    <dgm:pt modelId="{45AC3B10-F9F6-4DE5-AD9B-C00E23FE3729}" type="pres">
      <dgm:prSet presAssocID="{DBCF21A3-607E-4D61-948C-ED75E8B74FCF}" presName="vert1" presStyleCnt="0"/>
      <dgm:spPr/>
    </dgm:pt>
  </dgm:ptLst>
  <dgm:cxnLst>
    <dgm:cxn modelId="{B6D7E412-E5E1-46A8-8DFD-63287E43A62D}" srcId="{0E207D9E-746D-4F70-9DC4-58A4E011E49D}" destId="{84DAA541-D05D-4A53-8DAD-B30719D75B78}" srcOrd="3" destOrd="0" parTransId="{1CD6B025-6523-4F36-92C3-F969B42FE8A4}" sibTransId="{5E4265A7-5F97-4D0A-8166-AB06A980A291}"/>
    <dgm:cxn modelId="{8E79B017-5205-4A70-9DA2-7AB0D81A3E8C}" type="presOf" srcId="{AA1E539C-28CF-405B-907C-50E37FFCC4AE}" destId="{222DA7FA-EA93-42D5-8E8F-DFC5DC521C10}" srcOrd="0" destOrd="0" presId="urn:microsoft.com/office/officeart/2008/layout/LinedList"/>
    <dgm:cxn modelId="{766A871E-F4C9-4A9A-8DDE-CD7F02AA4CC3}" type="presOf" srcId="{0E207D9E-746D-4F70-9DC4-58A4E011E49D}" destId="{334C7AB6-2499-4C35-96F7-0D35A2786B55}" srcOrd="0" destOrd="0" presId="urn:microsoft.com/office/officeart/2008/layout/LinedList"/>
    <dgm:cxn modelId="{B82EB127-F14A-46BC-8C11-EDE3DD35C879}" srcId="{0E207D9E-746D-4F70-9DC4-58A4E011E49D}" destId="{AFE23275-E24F-41AE-8170-0B56D97E2049}" srcOrd="0" destOrd="0" parTransId="{50C8AD0E-98E6-45E8-AA0E-3A1A2FD077BC}" sibTransId="{789C74B7-F412-4E01-98E5-B53DF135FD1D}"/>
    <dgm:cxn modelId="{F4A0BA27-3D24-44FE-8F7A-274A0C5E9296}" srcId="{0E207D9E-746D-4F70-9DC4-58A4E011E49D}" destId="{44E108AF-44CD-41BC-A95E-87CBD0A526EC}" srcOrd="4" destOrd="0" parTransId="{ACC1FC6F-D9E7-46DC-AC0D-53C238343ABA}" sibTransId="{A2E7AEC2-E984-47C9-853B-8CD6FCDDBA38}"/>
    <dgm:cxn modelId="{C8453438-F0B8-4FB5-B068-A1E8CA5A17CD}" type="presOf" srcId="{44E108AF-44CD-41BC-A95E-87CBD0A526EC}" destId="{38CD94C4-04D3-405B-9F24-2DA377D39557}" srcOrd="0" destOrd="0" presId="urn:microsoft.com/office/officeart/2008/layout/LinedList"/>
    <dgm:cxn modelId="{1750F53C-8A07-443F-9068-A10BD3D63B6B}" srcId="{0E207D9E-746D-4F70-9DC4-58A4E011E49D}" destId="{BC38FB88-5258-442C-A60A-FC09E12590D2}" srcOrd="2" destOrd="0" parTransId="{2C65AD08-02B6-4C72-A08E-80CF2049642E}" sibTransId="{62412982-323E-42A6-A6A7-EB0D98D2E0C6}"/>
    <dgm:cxn modelId="{52D7EF63-D30D-4407-9200-A0DBC9605F98}" type="presOf" srcId="{BC38FB88-5258-442C-A60A-FC09E12590D2}" destId="{8979E863-EAB0-40F7-936D-9939195D963C}" srcOrd="0" destOrd="0" presId="urn:microsoft.com/office/officeart/2008/layout/LinedList"/>
    <dgm:cxn modelId="{058A8C9A-1AF5-441A-976C-10875F7970F1}" srcId="{0E207D9E-746D-4F70-9DC4-58A4E011E49D}" destId="{DBCF21A3-607E-4D61-948C-ED75E8B74FCF}" srcOrd="5" destOrd="0" parTransId="{B59D8B1A-F55A-408C-B0AC-9321882076BD}" sibTransId="{3B00A670-445A-4C58-9D46-84BD6D99948B}"/>
    <dgm:cxn modelId="{9B8C89A6-D4CB-4EDF-9E23-1514BE99EBF4}" type="presOf" srcId="{DBCF21A3-607E-4D61-948C-ED75E8B74FCF}" destId="{74A29D0F-6A66-422F-AC37-59B5972CAFBE}" srcOrd="0" destOrd="0" presId="urn:microsoft.com/office/officeart/2008/layout/LinedList"/>
    <dgm:cxn modelId="{12B381B3-E2FC-4269-A5B3-BC9EDADA1A5D}" srcId="{0E207D9E-746D-4F70-9DC4-58A4E011E49D}" destId="{AA1E539C-28CF-405B-907C-50E37FFCC4AE}" srcOrd="1" destOrd="0" parTransId="{B8A20016-971E-4798-8B6A-072C0031857F}" sibTransId="{EBD6BE2C-D3E6-4D92-8720-7CD99682CC6E}"/>
    <dgm:cxn modelId="{8BC9E2B7-D135-4CBC-9B55-451160777ACF}" type="presOf" srcId="{AFE23275-E24F-41AE-8170-0B56D97E2049}" destId="{8F952A82-28DC-4A49-A826-52D25159A243}" srcOrd="0" destOrd="0" presId="urn:microsoft.com/office/officeart/2008/layout/LinedList"/>
    <dgm:cxn modelId="{55DA61BA-4FE3-4B38-89AF-A0DE09888A9E}" type="presOf" srcId="{84DAA541-D05D-4A53-8DAD-B30719D75B78}" destId="{04E49781-0941-476B-8F26-0ABED7B2C842}" srcOrd="0" destOrd="0" presId="urn:microsoft.com/office/officeart/2008/layout/LinedList"/>
    <dgm:cxn modelId="{71F39B44-E31A-4887-92E5-3124F4B226E5}" type="presParOf" srcId="{334C7AB6-2499-4C35-96F7-0D35A2786B55}" destId="{94C7C2A4-5F73-401F-800B-E01B47D18F3D}" srcOrd="0" destOrd="0" presId="urn:microsoft.com/office/officeart/2008/layout/LinedList"/>
    <dgm:cxn modelId="{D6DD2ABC-4B04-45DB-A6C3-576378324CED}" type="presParOf" srcId="{334C7AB6-2499-4C35-96F7-0D35A2786B55}" destId="{5A50817A-4812-4C6F-87A5-D9FEC582ABCB}" srcOrd="1" destOrd="0" presId="urn:microsoft.com/office/officeart/2008/layout/LinedList"/>
    <dgm:cxn modelId="{49ABE446-F737-42A5-B365-7E6FE4A9F7C0}" type="presParOf" srcId="{5A50817A-4812-4C6F-87A5-D9FEC582ABCB}" destId="{8F952A82-28DC-4A49-A826-52D25159A243}" srcOrd="0" destOrd="0" presId="urn:microsoft.com/office/officeart/2008/layout/LinedList"/>
    <dgm:cxn modelId="{9E81565A-BBBF-48E7-A85A-608F767CFCD6}" type="presParOf" srcId="{5A50817A-4812-4C6F-87A5-D9FEC582ABCB}" destId="{B5464D0D-2982-4865-BEBE-035EB82B6C99}" srcOrd="1" destOrd="0" presId="urn:microsoft.com/office/officeart/2008/layout/LinedList"/>
    <dgm:cxn modelId="{28F47F65-66A1-4531-879C-00EE95EA1F02}" type="presParOf" srcId="{334C7AB6-2499-4C35-96F7-0D35A2786B55}" destId="{FD4AE818-DE49-4A67-9707-0F8E4272023E}" srcOrd="2" destOrd="0" presId="urn:microsoft.com/office/officeart/2008/layout/LinedList"/>
    <dgm:cxn modelId="{30B3DEF0-A4A6-4E65-A1FF-97666D499DF7}" type="presParOf" srcId="{334C7AB6-2499-4C35-96F7-0D35A2786B55}" destId="{1C332ED5-0A31-4E9A-A844-60891CF73D45}" srcOrd="3" destOrd="0" presId="urn:microsoft.com/office/officeart/2008/layout/LinedList"/>
    <dgm:cxn modelId="{C1429A6B-9D68-46A2-9158-7A8DF223E13F}" type="presParOf" srcId="{1C332ED5-0A31-4E9A-A844-60891CF73D45}" destId="{222DA7FA-EA93-42D5-8E8F-DFC5DC521C10}" srcOrd="0" destOrd="0" presId="urn:microsoft.com/office/officeart/2008/layout/LinedList"/>
    <dgm:cxn modelId="{27392FDB-93DB-4FA6-91E0-100DFEC712E0}" type="presParOf" srcId="{1C332ED5-0A31-4E9A-A844-60891CF73D45}" destId="{E832E872-3642-444A-ADA4-9339FA4A0B2E}" srcOrd="1" destOrd="0" presId="urn:microsoft.com/office/officeart/2008/layout/LinedList"/>
    <dgm:cxn modelId="{C1596C97-6787-4FAC-A9DB-E1FDF958F7AC}" type="presParOf" srcId="{334C7AB6-2499-4C35-96F7-0D35A2786B55}" destId="{8C8A4ED9-8B4A-4EBD-A40A-1ED1017F1CC0}" srcOrd="4" destOrd="0" presId="urn:microsoft.com/office/officeart/2008/layout/LinedList"/>
    <dgm:cxn modelId="{D7F16F39-E0B7-4700-B37C-63B68C945888}" type="presParOf" srcId="{334C7AB6-2499-4C35-96F7-0D35A2786B55}" destId="{78647F45-95CE-43D0-A1E4-E71AAE7214E0}" srcOrd="5" destOrd="0" presId="urn:microsoft.com/office/officeart/2008/layout/LinedList"/>
    <dgm:cxn modelId="{94AAE611-D4D3-4BC6-BCB0-0C49F148DC1F}" type="presParOf" srcId="{78647F45-95CE-43D0-A1E4-E71AAE7214E0}" destId="{8979E863-EAB0-40F7-936D-9939195D963C}" srcOrd="0" destOrd="0" presId="urn:microsoft.com/office/officeart/2008/layout/LinedList"/>
    <dgm:cxn modelId="{53D17DB2-F7D8-4A44-9FE7-594C527076A0}" type="presParOf" srcId="{78647F45-95CE-43D0-A1E4-E71AAE7214E0}" destId="{DAAFE862-3797-4507-86E7-201C37DDADFA}" srcOrd="1" destOrd="0" presId="urn:microsoft.com/office/officeart/2008/layout/LinedList"/>
    <dgm:cxn modelId="{C783A5B4-8832-401E-94AC-C5CCA71959C3}" type="presParOf" srcId="{334C7AB6-2499-4C35-96F7-0D35A2786B55}" destId="{3471503C-30D7-4FFD-8782-7504A2D2D028}" srcOrd="6" destOrd="0" presId="urn:microsoft.com/office/officeart/2008/layout/LinedList"/>
    <dgm:cxn modelId="{A0C24251-A8D9-4783-8C12-F473177A1531}" type="presParOf" srcId="{334C7AB6-2499-4C35-96F7-0D35A2786B55}" destId="{8BBE124C-DD8F-4567-8BDE-FC4FEAC31B81}" srcOrd="7" destOrd="0" presId="urn:microsoft.com/office/officeart/2008/layout/LinedList"/>
    <dgm:cxn modelId="{B6B5917D-60D0-43D7-AA8E-566AE69D3FA3}" type="presParOf" srcId="{8BBE124C-DD8F-4567-8BDE-FC4FEAC31B81}" destId="{04E49781-0941-476B-8F26-0ABED7B2C842}" srcOrd="0" destOrd="0" presId="urn:microsoft.com/office/officeart/2008/layout/LinedList"/>
    <dgm:cxn modelId="{5D97A92A-9522-46C6-9B7A-0558DCE84EB6}" type="presParOf" srcId="{8BBE124C-DD8F-4567-8BDE-FC4FEAC31B81}" destId="{12E609D1-237A-4348-9428-71C93F65E2B9}" srcOrd="1" destOrd="0" presId="urn:microsoft.com/office/officeart/2008/layout/LinedList"/>
    <dgm:cxn modelId="{9EB3692A-A131-414B-942A-84F7FC1FBB4C}" type="presParOf" srcId="{334C7AB6-2499-4C35-96F7-0D35A2786B55}" destId="{F9FC73D8-162D-4ED8-BAC9-F69AC7DE860C}" srcOrd="8" destOrd="0" presId="urn:microsoft.com/office/officeart/2008/layout/LinedList"/>
    <dgm:cxn modelId="{B0620A28-BA7C-4139-A303-0D608E6F1895}" type="presParOf" srcId="{334C7AB6-2499-4C35-96F7-0D35A2786B55}" destId="{C215EBDA-DD1C-4449-B6C1-75139F3B8439}" srcOrd="9" destOrd="0" presId="urn:microsoft.com/office/officeart/2008/layout/LinedList"/>
    <dgm:cxn modelId="{415D7B61-61AD-4103-BEF8-270D6D65170D}" type="presParOf" srcId="{C215EBDA-DD1C-4449-B6C1-75139F3B8439}" destId="{38CD94C4-04D3-405B-9F24-2DA377D39557}" srcOrd="0" destOrd="0" presId="urn:microsoft.com/office/officeart/2008/layout/LinedList"/>
    <dgm:cxn modelId="{4D7C5B35-C573-4932-989D-ABB6253D3B8B}" type="presParOf" srcId="{C215EBDA-DD1C-4449-B6C1-75139F3B8439}" destId="{9A0F1E28-5FC9-4A80-BCAB-363F35054DD9}" srcOrd="1" destOrd="0" presId="urn:microsoft.com/office/officeart/2008/layout/LinedList"/>
    <dgm:cxn modelId="{5E792377-8E62-43B4-AC53-04E214DCDB44}" type="presParOf" srcId="{334C7AB6-2499-4C35-96F7-0D35A2786B55}" destId="{4B862225-3657-46E1-9FF2-18A993C0B97C}" srcOrd="10" destOrd="0" presId="urn:microsoft.com/office/officeart/2008/layout/LinedList"/>
    <dgm:cxn modelId="{B23E4020-63FE-4022-91F6-D9AA06347AAE}" type="presParOf" srcId="{334C7AB6-2499-4C35-96F7-0D35A2786B55}" destId="{9FAE6F59-959B-4579-A905-F7A158F897F8}" srcOrd="11" destOrd="0" presId="urn:microsoft.com/office/officeart/2008/layout/LinedList"/>
    <dgm:cxn modelId="{3D62FF91-39BC-42E2-ADDA-D9C16882EAB1}" type="presParOf" srcId="{9FAE6F59-959B-4579-A905-F7A158F897F8}" destId="{74A29D0F-6A66-422F-AC37-59B5972CAFBE}" srcOrd="0" destOrd="0" presId="urn:microsoft.com/office/officeart/2008/layout/LinedList"/>
    <dgm:cxn modelId="{7F8F1FFA-4CF1-4692-BEDB-AB815562EAAC}" type="presParOf" srcId="{9FAE6F59-959B-4579-A905-F7A158F897F8}" destId="{45AC3B10-F9F6-4DE5-AD9B-C00E23FE3729}" srcOrd="1" destOrd="0" presId="urn:microsoft.com/office/officeart/2008/layout/LinedList"/>
  </dgm:cxnLst>
  <dgm:bg/>
  <dgm:whole>
    <a:ln>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188BE43-E909-43D7-B624-BC7BA6FF7DC4}" type="doc">
      <dgm:prSet loTypeId="urn:microsoft.com/office/officeart/2009/3/layout/SubStepProcess" loCatId="process" qsTypeId="urn:microsoft.com/office/officeart/2005/8/quickstyle/simple1" qsCatId="simple" csTypeId="urn:microsoft.com/office/officeart/2005/8/colors/accent0_1" csCatId="mainScheme" phldr="1"/>
      <dgm:spPr/>
      <dgm:t>
        <a:bodyPr/>
        <a:lstStyle/>
        <a:p>
          <a:endParaRPr lang="fr-BE"/>
        </a:p>
      </dgm:t>
    </dgm:pt>
    <dgm:pt modelId="{681C2DC3-D121-4BAF-9F74-F66C738FDB9D}">
      <dgm:prSet phldrT="[Texte]"/>
      <dgm:spPr/>
      <dgm:t>
        <a:bodyPr/>
        <a:lstStyle/>
        <a:p>
          <a:r>
            <a:rPr lang="fr-BE"/>
            <a:t>Apprendre à être plus efficace en trouvant de nouvelles façons de penser, de ressentir et d’agir dans sa pratique réflexive</a:t>
          </a:r>
        </a:p>
      </dgm:t>
    </dgm:pt>
    <dgm:pt modelId="{70936D71-7909-4516-96B1-C6DC7EC04C7A}" type="parTrans" cxnId="{EB3FE87E-B4C7-4888-B3AF-482B9FA85C97}">
      <dgm:prSet/>
      <dgm:spPr/>
      <dgm:t>
        <a:bodyPr/>
        <a:lstStyle/>
        <a:p>
          <a:endParaRPr lang="fr-BE"/>
        </a:p>
      </dgm:t>
    </dgm:pt>
    <dgm:pt modelId="{61CA6F1F-5010-4DEC-955A-9C5E1A6798E3}" type="sibTrans" cxnId="{EB3FE87E-B4C7-4888-B3AF-482B9FA85C97}">
      <dgm:prSet/>
      <dgm:spPr/>
      <dgm:t>
        <a:bodyPr/>
        <a:lstStyle/>
        <a:p>
          <a:endParaRPr lang="fr-BE"/>
        </a:p>
      </dgm:t>
    </dgm:pt>
    <dgm:pt modelId="{73441B11-4C4C-4773-A03F-961DD420C6FE}">
      <dgm:prSet phldrT="[Texte]"/>
      <dgm:spPr/>
      <dgm:t>
        <a:bodyPr/>
        <a:lstStyle/>
        <a:p>
          <a:r>
            <a:rPr lang="fr-BE"/>
            <a:t>Apprendre à aider et être aidé</a:t>
          </a:r>
        </a:p>
      </dgm:t>
    </dgm:pt>
    <dgm:pt modelId="{C76B0C79-4BB7-47CE-BD6B-2A8059440F66}" type="parTrans" cxnId="{03A6E048-8A18-40FB-B20D-66A5B2DABE71}">
      <dgm:prSet/>
      <dgm:spPr/>
      <dgm:t>
        <a:bodyPr/>
        <a:lstStyle/>
        <a:p>
          <a:endParaRPr lang="fr-BE"/>
        </a:p>
      </dgm:t>
    </dgm:pt>
    <dgm:pt modelId="{D4C451CF-755D-48F4-B74C-AECDC54788CD}" type="sibTrans" cxnId="{03A6E048-8A18-40FB-B20D-66A5B2DABE71}">
      <dgm:prSet/>
      <dgm:spPr/>
      <dgm:t>
        <a:bodyPr/>
        <a:lstStyle/>
        <a:p>
          <a:endParaRPr lang="fr-BE"/>
        </a:p>
      </dgm:t>
    </dgm:pt>
    <dgm:pt modelId="{A381ED6A-B812-4E20-9223-77F1C3F78CE0}">
      <dgm:prSet phldrT="[Texte]"/>
      <dgm:spPr/>
      <dgm:t>
        <a:bodyPr/>
        <a:lstStyle/>
        <a:p>
          <a:r>
            <a:rPr lang="fr-BE"/>
            <a:t>Consolider son identité professionnelle en comparant sa pratique professionnelle à celle des autres</a:t>
          </a:r>
        </a:p>
      </dgm:t>
    </dgm:pt>
    <dgm:pt modelId="{6FDC6076-D7AE-478A-840F-249353392928}" type="parTrans" cxnId="{3DA0DE1E-9E1F-4209-B2E2-B0AE637EBCA4}">
      <dgm:prSet/>
      <dgm:spPr/>
      <dgm:t>
        <a:bodyPr/>
        <a:lstStyle/>
        <a:p>
          <a:endParaRPr lang="fr-BE"/>
        </a:p>
      </dgm:t>
    </dgm:pt>
    <dgm:pt modelId="{F372C544-1A51-4A28-BE1E-C765630D2D40}" type="sibTrans" cxnId="{3DA0DE1E-9E1F-4209-B2E2-B0AE637EBCA4}">
      <dgm:prSet/>
      <dgm:spPr/>
      <dgm:t>
        <a:bodyPr/>
        <a:lstStyle/>
        <a:p>
          <a:endParaRPr lang="fr-BE"/>
        </a:p>
      </dgm:t>
    </dgm:pt>
    <dgm:pt modelId="{3C51D0D2-CBE4-4778-970F-180758B23063}">
      <dgm:prSet phldrT="[Texte]"/>
      <dgm:spPr/>
      <dgm:t>
        <a:bodyPr/>
        <a:lstStyle/>
        <a:p>
          <a:r>
            <a:rPr lang="fr-BE"/>
            <a:t>Avoir un groupe d’appartenance professionnelle où règnent confiance et solidarité</a:t>
          </a:r>
        </a:p>
      </dgm:t>
    </dgm:pt>
    <dgm:pt modelId="{0A8DD565-7737-4654-A8C9-48DC8E9AACF7}" type="parTrans" cxnId="{1A914226-F4C7-4878-B44F-262ED50DD93E}">
      <dgm:prSet/>
      <dgm:spPr/>
      <dgm:t>
        <a:bodyPr/>
        <a:lstStyle/>
        <a:p>
          <a:endParaRPr lang="fr-BE"/>
        </a:p>
      </dgm:t>
    </dgm:pt>
    <dgm:pt modelId="{060B8827-EF72-4790-979D-B64F5A75A5E8}" type="sibTrans" cxnId="{1A914226-F4C7-4878-B44F-262ED50DD93E}">
      <dgm:prSet/>
      <dgm:spPr/>
      <dgm:t>
        <a:bodyPr/>
        <a:lstStyle/>
        <a:p>
          <a:endParaRPr lang="fr-BE"/>
        </a:p>
      </dgm:t>
    </dgm:pt>
    <dgm:pt modelId="{ED2C83BD-CF67-4A5E-AF8E-8848EC4E939D}">
      <dgm:prSet phldrT="[Texte]"/>
      <dgm:spPr/>
      <dgm:t>
        <a:bodyPr/>
        <a:lstStyle/>
        <a:p>
          <a:r>
            <a:rPr lang="fr-BE"/>
            <a:t>S’obliger à prendre systématiquement un temps de réflexion sur sa pratique professionnelle</a:t>
          </a:r>
        </a:p>
      </dgm:t>
    </dgm:pt>
    <dgm:pt modelId="{92C12F42-DF37-48DD-B579-1B93082D05D8}" type="parTrans" cxnId="{87FD100D-800A-4879-82FA-3A65878D2136}">
      <dgm:prSet/>
      <dgm:spPr/>
      <dgm:t>
        <a:bodyPr/>
        <a:lstStyle/>
        <a:p>
          <a:endParaRPr lang="fr-BE"/>
        </a:p>
      </dgm:t>
    </dgm:pt>
    <dgm:pt modelId="{EA97D988-EA21-4A56-8E87-6B9DF380EABD}" type="sibTrans" cxnId="{87FD100D-800A-4879-82FA-3A65878D2136}">
      <dgm:prSet/>
      <dgm:spPr/>
      <dgm:t>
        <a:bodyPr/>
        <a:lstStyle/>
        <a:p>
          <a:endParaRPr lang="fr-BE"/>
        </a:p>
      </dgm:t>
    </dgm:pt>
    <dgm:pt modelId="{222C4855-15E4-413D-8903-FC97EB436B0E}" type="pres">
      <dgm:prSet presAssocID="{B188BE43-E909-43D7-B624-BC7BA6FF7DC4}" presName="Name0" presStyleCnt="0">
        <dgm:presLayoutVars>
          <dgm:chMax val="7"/>
          <dgm:dir/>
          <dgm:animOne val="branch"/>
        </dgm:presLayoutVars>
      </dgm:prSet>
      <dgm:spPr/>
    </dgm:pt>
    <dgm:pt modelId="{6E53485B-50EB-4D30-87E7-5C0B2BAFFF5F}" type="pres">
      <dgm:prSet presAssocID="{681C2DC3-D121-4BAF-9F74-F66C738FDB9D}" presName="parTx1" presStyleLbl="node1" presStyleIdx="0" presStyleCnt="5"/>
      <dgm:spPr/>
    </dgm:pt>
    <dgm:pt modelId="{872BA23B-3DB8-47D9-A7B6-7D3716B186C4}" type="pres">
      <dgm:prSet presAssocID="{73441B11-4C4C-4773-A03F-961DD420C6FE}" presName="parTx2" presStyleLbl="node1" presStyleIdx="1" presStyleCnt="5"/>
      <dgm:spPr/>
    </dgm:pt>
    <dgm:pt modelId="{F2CB877C-0C9E-43B1-85C0-42E0BE0FD460}" type="pres">
      <dgm:prSet presAssocID="{A381ED6A-B812-4E20-9223-77F1C3F78CE0}" presName="parTx3" presStyleLbl="node1" presStyleIdx="2" presStyleCnt="5"/>
      <dgm:spPr/>
    </dgm:pt>
    <dgm:pt modelId="{61748E21-9D7E-473E-93FB-1B1DE07D25F1}" type="pres">
      <dgm:prSet presAssocID="{3C51D0D2-CBE4-4778-970F-180758B23063}" presName="parTx4" presStyleLbl="node1" presStyleIdx="3" presStyleCnt="5"/>
      <dgm:spPr/>
    </dgm:pt>
    <dgm:pt modelId="{3E0BFD18-01E7-4A87-B57E-17B9BCCA16AB}" type="pres">
      <dgm:prSet presAssocID="{ED2C83BD-CF67-4A5E-AF8E-8848EC4E939D}" presName="parTx5" presStyleLbl="node1" presStyleIdx="4" presStyleCnt="5"/>
      <dgm:spPr/>
    </dgm:pt>
  </dgm:ptLst>
  <dgm:cxnLst>
    <dgm:cxn modelId="{99345C0B-4E0C-4136-9C68-2B00D962ED58}" type="presOf" srcId="{73441B11-4C4C-4773-A03F-961DD420C6FE}" destId="{872BA23B-3DB8-47D9-A7B6-7D3716B186C4}" srcOrd="0" destOrd="0" presId="urn:microsoft.com/office/officeart/2009/3/layout/SubStepProcess"/>
    <dgm:cxn modelId="{87FD100D-800A-4879-82FA-3A65878D2136}" srcId="{B188BE43-E909-43D7-B624-BC7BA6FF7DC4}" destId="{ED2C83BD-CF67-4A5E-AF8E-8848EC4E939D}" srcOrd="4" destOrd="0" parTransId="{92C12F42-DF37-48DD-B579-1B93082D05D8}" sibTransId="{EA97D988-EA21-4A56-8E87-6B9DF380EABD}"/>
    <dgm:cxn modelId="{1CE36D11-3DAD-4127-B2A3-35D8A69C189D}" type="presOf" srcId="{B188BE43-E909-43D7-B624-BC7BA6FF7DC4}" destId="{222C4855-15E4-413D-8903-FC97EB436B0E}" srcOrd="0" destOrd="0" presId="urn:microsoft.com/office/officeart/2009/3/layout/SubStepProcess"/>
    <dgm:cxn modelId="{3DA0DE1E-9E1F-4209-B2E2-B0AE637EBCA4}" srcId="{B188BE43-E909-43D7-B624-BC7BA6FF7DC4}" destId="{A381ED6A-B812-4E20-9223-77F1C3F78CE0}" srcOrd="2" destOrd="0" parTransId="{6FDC6076-D7AE-478A-840F-249353392928}" sibTransId="{F372C544-1A51-4A28-BE1E-C765630D2D40}"/>
    <dgm:cxn modelId="{1A914226-F4C7-4878-B44F-262ED50DD93E}" srcId="{B188BE43-E909-43D7-B624-BC7BA6FF7DC4}" destId="{3C51D0D2-CBE4-4778-970F-180758B23063}" srcOrd="3" destOrd="0" parTransId="{0A8DD565-7737-4654-A8C9-48DC8E9AACF7}" sibTransId="{060B8827-EF72-4790-979D-B64F5A75A5E8}"/>
    <dgm:cxn modelId="{03A6E048-8A18-40FB-B20D-66A5B2DABE71}" srcId="{B188BE43-E909-43D7-B624-BC7BA6FF7DC4}" destId="{73441B11-4C4C-4773-A03F-961DD420C6FE}" srcOrd="1" destOrd="0" parTransId="{C76B0C79-4BB7-47CE-BD6B-2A8059440F66}" sibTransId="{D4C451CF-755D-48F4-B74C-AECDC54788CD}"/>
    <dgm:cxn modelId="{BCF52479-B272-404F-986A-DA808AB5AD2C}" type="presOf" srcId="{3C51D0D2-CBE4-4778-970F-180758B23063}" destId="{61748E21-9D7E-473E-93FB-1B1DE07D25F1}" srcOrd="0" destOrd="0" presId="urn:microsoft.com/office/officeart/2009/3/layout/SubStepProcess"/>
    <dgm:cxn modelId="{EB3FE87E-B4C7-4888-B3AF-482B9FA85C97}" srcId="{B188BE43-E909-43D7-B624-BC7BA6FF7DC4}" destId="{681C2DC3-D121-4BAF-9F74-F66C738FDB9D}" srcOrd="0" destOrd="0" parTransId="{70936D71-7909-4516-96B1-C6DC7EC04C7A}" sibTransId="{61CA6F1F-5010-4DEC-955A-9C5E1A6798E3}"/>
    <dgm:cxn modelId="{9774BE86-925F-4B8B-86A4-98011B41C7B7}" type="presOf" srcId="{ED2C83BD-CF67-4A5E-AF8E-8848EC4E939D}" destId="{3E0BFD18-01E7-4A87-B57E-17B9BCCA16AB}" srcOrd="0" destOrd="0" presId="urn:microsoft.com/office/officeart/2009/3/layout/SubStepProcess"/>
    <dgm:cxn modelId="{C870EF96-0BD8-48E4-8AFE-4BBC58520F0A}" type="presOf" srcId="{A381ED6A-B812-4E20-9223-77F1C3F78CE0}" destId="{F2CB877C-0C9E-43B1-85C0-42E0BE0FD460}" srcOrd="0" destOrd="0" presId="urn:microsoft.com/office/officeart/2009/3/layout/SubStepProcess"/>
    <dgm:cxn modelId="{55384DB0-C6AA-43BC-A228-70AD27E505BB}" type="presOf" srcId="{681C2DC3-D121-4BAF-9F74-F66C738FDB9D}" destId="{6E53485B-50EB-4D30-87E7-5C0B2BAFFF5F}" srcOrd="0" destOrd="0" presId="urn:microsoft.com/office/officeart/2009/3/layout/SubStepProcess"/>
    <dgm:cxn modelId="{6CB88B53-C5B9-49DF-BD7F-61E31D2E964B}" type="presParOf" srcId="{222C4855-15E4-413D-8903-FC97EB436B0E}" destId="{6E53485B-50EB-4D30-87E7-5C0B2BAFFF5F}" srcOrd="0" destOrd="0" presId="urn:microsoft.com/office/officeart/2009/3/layout/SubStepProcess"/>
    <dgm:cxn modelId="{7A28D85C-2AE0-4CEC-85CC-0064D34F91AA}" type="presParOf" srcId="{222C4855-15E4-413D-8903-FC97EB436B0E}" destId="{872BA23B-3DB8-47D9-A7B6-7D3716B186C4}" srcOrd="1" destOrd="0" presId="urn:microsoft.com/office/officeart/2009/3/layout/SubStepProcess"/>
    <dgm:cxn modelId="{95234568-6EF7-4B37-B602-7D8614F73E66}" type="presParOf" srcId="{222C4855-15E4-413D-8903-FC97EB436B0E}" destId="{F2CB877C-0C9E-43B1-85C0-42E0BE0FD460}" srcOrd="2" destOrd="0" presId="urn:microsoft.com/office/officeart/2009/3/layout/SubStepProcess"/>
    <dgm:cxn modelId="{8608CDCD-E921-4FA4-91F7-079912F19195}" type="presParOf" srcId="{222C4855-15E4-413D-8903-FC97EB436B0E}" destId="{61748E21-9D7E-473E-93FB-1B1DE07D25F1}" srcOrd="3" destOrd="0" presId="urn:microsoft.com/office/officeart/2009/3/layout/SubStepProcess"/>
    <dgm:cxn modelId="{10A54D4B-D92D-4EA8-BDA1-1D3F90BE025C}" type="presParOf" srcId="{222C4855-15E4-413D-8903-FC97EB436B0E}" destId="{3E0BFD18-01E7-4A87-B57E-17B9BCCA16AB}"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Débuter la séance</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Choisir le sujet</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solidFill>
                <a:schemeClr val="tx1"/>
              </a:solidFill>
            </a:rPr>
            <a:t>Décrire</a:t>
          </a:r>
          <a:endParaRPr lang="en-US" sz="1200">
            <a:solidFill>
              <a:schemeClr val="tx1"/>
            </a:solidFill>
          </a:endParaRPr>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Clarifier</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Problématiser</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Réinvestir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S’approrpier</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err="1"/>
            <a:t>Méta</a:t>
          </a:r>
          <a:r>
            <a:rPr lang="en-US" sz="1200"/>
            <a:t> </a:t>
          </a:r>
          <a:r>
            <a:rPr lang="en-US" sz="1200" err="1"/>
            <a:t>réfléchir</a:t>
          </a:r>
          <a:endParaRPr lang="en-US" sz="1200"/>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Co-analyser</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7163" custRadScaleInc="40250">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4.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r>
            <a:rPr lang="fr-BE" sz="1800"/>
            <a:t>Débuter la séance</a:t>
          </a:r>
          <a:endParaRPr lang="en-US" sz="18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800"/>
            <a:t>Choisir le sujet</a:t>
          </a:r>
          <a:endParaRPr lang="en-US" sz="18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800">
              <a:solidFill>
                <a:schemeClr val="tx1"/>
              </a:solidFill>
            </a:rPr>
            <a:t>Décrire</a:t>
          </a:r>
          <a:endParaRPr lang="en-US" sz="2000">
            <a:solidFill>
              <a:schemeClr val="tx1"/>
            </a:solidFill>
          </a:endParaRPr>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800"/>
            <a:t>Clarifier</a:t>
          </a:r>
          <a:endParaRPr lang="en-US" sz="18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800"/>
            <a:t>Problématiser</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800"/>
            <a:t>Réinvestir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800"/>
            <a:t> S’approprier</a:t>
          </a:r>
          <a:endParaRPr lang="en-US" sz="18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38128E29-2A91-414D-A026-CF1B96498BE8}">
      <dgm:prSet custT="1"/>
      <dgm:spPr/>
      <dgm:t>
        <a:bodyPr/>
        <a:lstStyle/>
        <a:p>
          <a:r>
            <a:rPr lang="fr-BE" sz="1800"/>
            <a:t> Co-analyser</a:t>
          </a:r>
        </a:p>
      </dgm:t>
    </dgm:pt>
    <dgm:pt modelId="{A0B20438-23D1-E645-B7EB-55D915016F96}" type="parTrans" cxnId="{7C92B489-DD1A-CD48-AA27-79144AFC39D0}">
      <dgm:prSet/>
      <dgm:spPr/>
      <dgm:t>
        <a:bodyPr/>
        <a:lstStyle/>
        <a:p>
          <a:endParaRPr lang="fr-FR"/>
        </a:p>
      </dgm:t>
    </dgm:pt>
    <dgm:pt modelId="{7664BAC3-EFE9-1E4A-A24C-D26870D90F3B}" type="sibTrans" cxnId="{7C92B489-DD1A-CD48-AA27-79144AFC39D0}">
      <dgm:prSet/>
      <dgm:spPr/>
      <dgm:t>
        <a:bodyPr/>
        <a:lstStyle/>
        <a:p>
          <a:endParaRPr lang="fr-FR"/>
        </a:p>
      </dgm:t>
    </dgm:pt>
    <dgm:pt modelId="{0A247B02-35EC-4AC6-BF80-D6D6638A98CF}">
      <dgm:prSet custT="1"/>
      <dgm:spPr>
        <a:noFill/>
        <a:ln w="3175">
          <a:noFill/>
        </a:ln>
        <a:effectLst>
          <a:outerShdw blurRad="50800" dist="50800" dir="5400000" algn="ctr" rotWithShape="0">
            <a:schemeClr val="bg1"/>
          </a:outerShdw>
        </a:effectLst>
        <a:scene3d>
          <a:camera prst="orthographicFront">
            <a:rot lat="0" lon="0" rev="0"/>
          </a:camera>
          <a:lightRig rig="contrasting" dir="t">
            <a:rot lat="0" lon="0" rev="1200000"/>
          </a:lightRig>
        </a:scene3d>
      </dgm:spPr>
      <dgm:t>
        <a:bodyPr/>
        <a:lstStyle/>
        <a:p>
          <a:endParaRPr lang="en-US" sz="1800"/>
        </a:p>
      </dgm:t>
    </dgm:pt>
    <dgm:pt modelId="{5B67289F-3348-4264-82D7-D4540A8B8E9D}" type="sibTrans" cxnId="{CF9A93DA-5980-4297-95A0-A0BA2CCEBD42}">
      <dgm:prSet/>
      <dgm:spPr/>
      <dgm:t>
        <a:bodyPr/>
        <a:lstStyle/>
        <a:p>
          <a:endParaRPr lang="fr-BE"/>
        </a:p>
      </dgm:t>
    </dgm:pt>
    <dgm:pt modelId="{7642F0B6-F011-4EEC-AA8D-599AD524B617}" type="parTrans" cxnId="{CF9A93DA-5980-4297-95A0-A0BA2CCEBD42}">
      <dgm:prSet/>
      <dgm:spPr/>
      <dgm:t>
        <a:bodyPr/>
        <a:lstStyle/>
        <a:p>
          <a:endParaRPr lang="fr-BE"/>
        </a:p>
      </dgm:t>
    </dgm:pt>
    <dgm:pt modelId="{D00BFA91-ECFF-488B-899E-77EF2252018D}" type="pres">
      <dgm:prSet presAssocID="{82DEBA4F-D252-407B-B120-0BF721B68B54}" presName="Name0" presStyleCnt="0">
        <dgm:presLayoutVars>
          <dgm:dir/>
          <dgm:resizeHandles val="exact"/>
        </dgm:presLayoutVars>
      </dgm:prSet>
      <dgm:spPr/>
    </dgm:pt>
    <dgm:pt modelId="{83D57367-4208-4046-AD24-DD513E503AF7}" type="pres">
      <dgm:prSet presAssocID="{82DEBA4F-D252-407B-B120-0BF721B68B54}" presName="cycle" presStyleCnt="0"/>
      <dgm:spPr/>
    </dgm:pt>
    <dgm:pt modelId="{4574CE11-C25A-4F35-A6F9-4A284031F862}" type="pres">
      <dgm:prSet presAssocID="{240F5C1F-13B0-4502-8C68-9064A692287D}" presName="nodeFirstNode" presStyleLbl="node1" presStyleIdx="0" presStyleCnt="9" custScaleX="137453">
        <dgm:presLayoutVars>
          <dgm:bulletEnabled val="1"/>
        </dgm:presLayoutVars>
      </dgm:prSet>
      <dgm:spPr/>
    </dgm:pt>
    <dgm:pt modelId="{4B81D12A-35DB-4AED-BA22-41F31ECFD78E}" type="pres">
      <dgm:prSet presAssocID="{DE43D631-25D1-4EDD-BF48-16200A12ACA8}" presName="sibTransFirstNode" presStyleLbl="bgShp" presStyleIdx="0" presStyleCnt="1"/>
      <dgm:spPr/>
    </dgm:pt>
    <dgm:pt modelId="{1451E4C9-DA74-4719-8D2E-B50F986AADC2}" type="pres">
      <dgm:prSet presAssocID="{D8B73D9C-96C9-49BC-9960-CD7778189939}" presName="nodeFollowingNodes" presStyleLbl="node1" presStyleIdx="1" presStyleCnt="9" custRadScaleRad="103125" custRadScaleInc="27710">
        <dgm:presLayoutVars>
          <dgm:bulletEnabled val="1"/>
        </dgm:presLayoutVars>
      </dgm:prSet>
      <dgm:spPr/>
    </dgm:pt>
    <dgm:pt modelId="{8368D56C-BEBB-4DB2-817B-56388BC1A8BF}" type="pres">
      <dgm:prSet presAssocID="{0E2AB852-F92F-4146-A791-08BE916C96DF}" presName="nodeFollowingNodes" presStyleLbl="node1" presStyleIdx="2" presStyleCnt="9">
        <dgm:presLayoutVars>
          <dgm:bulletEnabled val="1"/>
        </dgm:presLayoutVars>
      </dgm:prSet>
      <dgm:spPr/>
    </dgm:pt>
    <dgm:pt modelId="{617883E1-5065-4310-B564-1036DF5F90C6}" type="pres">
      <dgm:prSet presAssocID="{F011B3FB-996C-4482-A98C-D481822F0D64}" presName="nodeFollowingNodes" presStyleLbl="node1" presStyleIdx="3" presStyleCnt="9">
        <dgm:presLayoutVars>
          <dgm:bulletEnabled val="1"/>
        </dgm:presLayoutVars>
      </dgm:prSet>
      <dgm:spPr/>
    </dgm:pt>
    <dgm:pt modelId="{D3CE0657-C657-4A0C-B67C-231B5FCC24EE}" type="pres">
      <dgm:prSet presAssocID="{ED4BF539-3535-40A3-A17B-945CB8DB9E67}" presName="nodeFollowingNodes" presStyleLbl="node1" presStyleIdx="4" presStyleCnt="9" custScaleX="143301" custRadScaleRad="107849" custRadScaleInc="7638">
        <dgm:presLayoutVars>
          <dgm:bulletEnabled val="1"/>
        </dgm:presLayoutVars>
      </dgm:prSet>
      <dgm:spPr/>
    </dgm:pt>
    <dgm:pt modelId="{7869CAD1-2309-3042-8D55-97483375BD02}" type="pres">
      <dgm:prSet presAssocID="{38128E29-2A91-414D-A026-CF1B96498BE8}" presName="nodeFollowingNodes" presStyleLbl="node1" presStyleIdx="5" presStyleCnt="9" custScaleX="132202" custRadScaleRad="98701" custRadScaleInc="67924">
        <dgm:presLayoutVars>
          <dgm:bulletEnabled val="1"/>
        </dgm:presLayoutVars>
      </dgm:prSet>
      <dgm:spPr/>
    </dgm:pt>
    <dgm:pt modelId="{31D8AC14-1759-4618-8625-3D77CD4A32DC}" type="pres">
      <dgm:prSet presAssocID="{7A02199B-436C-443E-8848-BE023763B03E}" presName="nodeFollowingNodes" presStyleLbl="node1" presStyleIdx="6" presStyleCnt="9" custScaleX="122819" custRadScaleRad="104337" custRadScaleInc="68212">
        <dgm:presLayoutVars>
          <dgm:bulletEnabled val="1"/>
        </dgm:presLayoutVars>
      </dgm:prSet>
      <dgm:spPr/>
    </dgm:pt>
    <dgm:pt modelId="{7B2E5B7B-8640-4E8D-8971-F42154D167F4}" type="pres">
      <dgm:prSet presAssocID="{2F5A7608-6349-4407-A55A-574CF6EB0C41}" presName="nodeFollowingNodes" presStyleLbl="node1" presStyleIdx="7" presStyleCnt="9" custScaleX="145339" custRadScaleRad="123762" custRadScaleInc="22404">
        <dgm:presLayoutVars>
          <dgm:bulletEnabled val="1"/>
        </dgm:presLayoutVars>
      </dgm:prSet>
      <dgm:spPr/>
    </dgm:pt>
    <dgm:pt modelId="{7500F000-03FF-4B14-89F9-540A19F7C1D8}" type="pres">
      <dgm:prSet presAssocID="{0A247B02-35EC-4AC6-BF80-D6D6638A98CF}" presName="nodeFollowingNodes" presStyleLbl="node1" presStyleIdx="8" presStyleCnt="9" custScaleX="100452" custScaleY="48056" custRadScaleRad="150684" custRadScaleInc="254850">
        <dgm:presLayoutVars>
          <dgm:bulletEnabled val="1"/>
        </dgm:presLayoutVars>
      </dgm:prSet>
      <dgm:spPr/>
    </dgm:pt>
  </dgm:ptLst>
  <dgm:cxnLst>
    <dgm:cxn modelId="{8801EE1B-76F0-C849-B2F0-A700A1CEF164}" type="presOf" srcId="{DE43D631-25D1-4EDD-BF48-16200A12ACA8}" destId="{4B81D12A-35DB-4AED-BA22-41F31ECFD78E}" srcOrd="0" destOrd="0" presId="urn:microsoft.com/office/officeart/2005/8/layout/cycle3"/>
    <dgm:cxn modelId="{EDB07E20-9FB5-B144-ACCE-231FC2395A03}" type="presOf" srcId="{240F5C1F-13B0-4502-8C68-9064A692287D}" destId="{4574CE11-C25A-4F35-A6F9-4A284031F862}" srcOrd="0" destOrd="0" presId="urn:microsoft.com/office/officeart/2005/8/layout/cycle3"/>
    <dgm:cxn modelId="{E8822128-F576-744B-866F-DEC3CB0BE0F7}" type="presOf" srcId="{0E2AB852-F92F-4146-A791-08BE916C96DF}" destId="{8368D56C-BEBB-4DB2-817B-56388BC1A8BF}" srcOrd="0" destOrd="0" presId="urn:microsoft.com/office/officeart/2005/8/layout/cycle3"/>
    <dgm:cxn modelId="{6C9CEF5B-A68B-0943-AC2C-8DCD0F927DFC}" type="presOf" srcId="{7A02199B-436C-443E-8848-BE023763B03E}" destId="{31D8AC14-1759-4618-8625-3D77CD4A32DC}" srcOrd="0" destOrd="0" presId="urn:microsoft.com/office/officeart/2005/8/layout/cycle3"/>
    <dgm:cxn modelId="{609BB163-A685-6D47-A090-49B7320B8780}" type="presOf" srcId="{2F5A7608-6349-4407-A55A-574CF6EB0C41}" destId="{7B2E5B7B-8640-4E8D-8971-F42154D167F4}" srcOrd="0" destOrd="0" presId="urn:microsoft.com/office/officeart/2005/8/layout/cycle3"/>
    <dgm:cxn modelId="{7C92B489-DD1A-CD48-AA27-79144AFC39D0}" srcId="{82DEBA4F-D252-407B-B120-0BF721B68B54}" destId="{38128E29-2A91-414D-A026-CF1B96498BE8}" srcOrd="5" destOrd="0" parTransId="{A0B20438-23D1-E645-B7EB-55D915016F96}" sibTransId="{7664BAC3-EFE9-1E4A-A24C-D26870D90F3B}"/>
    <dgm:cxn modelId="{0B744C8E-0461-4A67-AE67-5DA178FDB442}" type="presOf" srcId="{0A247B02-35EC-4AC6-BF80-D6D6638A98CF}" destId="{7500F000-03FF-4B14-89F9-540A19F7C1D8}" srcOrd="0" destOrd="0" presId="urn:microsoft.com/office/officeart/2005/8/layout/cycle3"/>
    <dgm:cxn modelId="{0071829E-9A13-4C43-9E12-AFB26D95066B}" type="presOf" srcId="{82DEBA4F-D252-407B-B120-0BF721B68B54}" destId="{D00BFA91-ECFF-488B-899E-77EF2252018D}" srcOrd="0" destOrd="0" presId="urn:microsoft.com/office/officeart/2005/8/layout/cycle3"/>
    <dgm:cxn modelId="{37BD9BAA-5AA3-0941-89FD-0A27969D68D2}" type="presOf" srcId="{F011B3FB-996C-4482-A98C-D481822F0D64}" destId="{617883E1-5065-4310-B564-1036DF5F90C6}"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150325BA-0A16-4040-8243-639A89D64A6C}" type="presOf" srcId="{D8B73D9C-96C9-49BC-9960-CD7778189939}" destId="{1451E4C9-DA74-4719-8D2E-B50F986AADC2}"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CF9A93DA-5980-4297-95A0-A0BA2CCEBD42}" srcId="{82DEBA4F-D252-407B-B120-0BF721B68B54}" destId="{0A247B02-35EC-4AC6-BF80-D6D6638A98CF}" srcOrd="8" destOrd="0" parTransId="{7642F0B6-F011-4EEC-AA8D-599AD524B617}" sibTransId="{5B67289F-3348-4264-82D7-D4540A8B8E9D}"/>
    <dgm:cxn modelId="{01AF68DE-F82D-724B-AA32-B4FE90433EA0}" type="presOf" srcId="{38128E29-2A91-414D-A026-CF1B96498BE8}" destId="{7869CAD1-2309-3042-8D55-97483375BD02}" srcOrd="0" destOrd="0" presId="urn:microsoft.com/office/officeart/2005/8/layout/cycle3"/>
    <dgm:cxn modelId="{14B3E9EC-1A3D-43CC-ACFE-BC73B8DF8F3D}" srcId="{82DEBA4F-D252-407B-B120-0BF721B68B54}" destId="{0E2AB852-F92F-4146-A791-08BE916C96DF}" srcOrd="2" destOrd="0" parTransId="{251EA2FF-EFD1-428F-B4CB-B46622898D93}" sibTransId="{2BA7637C-6401-4BF6-BCC9-02B85EB12632}"/>
    <dgm:cxn modelId="{67990AEE-5A55-A04E-9097-42F976A96DEF}" type="presOf" srcId="{ED4BF539-3535-40A3-A17B-945CB8DB9E67}" destId="{D3CE0657-C657-4A0C-B67C-231B5FCC24EE}" srcOrd="0" destOrd="0" presId="urn:microsoft.com/office/officeart/2005/8/layout/cycle3"/>
    <dgm:cxn modelId="{AD604CF3-02E9-47C6-B20B-27CCBB4AAF15}" srcId="{82DEBA4F-D252-407B-B120-0BF721B68B54}" destId="{2F5A7608-6349-4407-A55A-574CF6EB0C41}" srcOrd="7" destOrd="0" parTransId="{79533A03-5A92-4B3F-9867-B9AF928DA9D6}" sibTransId="{0326280E-E6DA-499F-9898-1C81D0D7C2F3}"/>
    <dgm:cxn modelId="{4BB355DA-37B6-FB43-86E4-7CBCE0E67882}" type="presParOf" srcId="{D00BFA91-ECFF-488B-899E-77EF2252018D}" destId="{83D57367-4208-4046-AD24-DD513E503AF7}" srcOrd="0" destOrd="0" presId="urn:microsoft.com/office/officeart/2005/8/layout/cycle3"/>
    <dgm:cxn modelId="{D83501AE-98F1-C042-8B1C-B346DC6440DD}" type="presParOf" srcId="{83D57367-4208-4046-AD24-DD513E503AF7}" destId="{4574CE11-C25A-4F35-A6F9-4A284031F862}" srcOrd="0" destOrd="0" presId="urn:microsoft.com/office/officeart/2005/8/layout/cycle3"/>
    <dgm:cxn modelId="{67C92500-C74C-9D47-8482-12D564E2025B}" type="presParOf" srcId="{83D57367-4208-4046-AD24-DD513E503AF7}" destId="{4B81D12A-35DB-4AED-BA22-41F31ECFD78E}" srcOrd="1" destOrd="0" presId="urn:microsoft.com/office/officeart/2005/8/layout/cycle3"/>
    <dgm:cxn modelId="{6A3B4216-4650-B149-94CD-40D2F4F5CBFF}" type="presParOf" srcId="{83D57367-4208-4046-AD24-DD513E503AF7}" destId="{1451E4C9-DA74-4719-8D2E-B50F986AADC2}" srcOrd="2" destOrd="0" presId="urn:microsoft.com/office/officeart/2005/8/layout/cycle3"/>
    <dgm:cxn modelId="{A6C45EB4-6585-574C-BABC-99CD201BCF37}" type="presParOf" srcId="{83D57367-4208-4046-AD24-DD513E503AF7}" destId="{8368D56C-BEBB-4DB2-817B-56388BC1A8BF}" srcOrd="3" destOrd="0" presId="urn:microsoft.com/office/officeart/2005/8/layout/cycle3"/>
    <dgm:cxn modelId="{AE3F0C22-653F-F24B-BAB5-E71EAAC1BE6F}" type="presParOf" srcId="{83D57367-4208-4046-AD24-DD513E503AF7}" destId="{617883E1-5065-4310-B564-1036DF5F90C6}" srcOrd="4" destOrd="0" presId="urn:microsoft.com/office/officeart/2005/8/layout/cycle3"/>
    <dgm:cxn modelId="{01664228-4EDE-1643-8AE9-CAB4E96E8403}" type="presParOf" srcId="{83D57367-4208-4046-AD24-DD513E503AF7}" destId="{D3CE0657-C657-4A0C-B67C-231B5FCC24EE}" srcOrd="5" destOrd="0" presId="urn:microsoft.com/office/officeart/2005/8/layout/cycle3"/>
    <dgm:cxn modelId="{A798CCC8-A156-0343-AB4A-2D0C7BC1331D}" type="presParOf" srcId="{83D57367-4208-4046-AD24-DD513E503AF7}" destId="{7869CAD1-2309-3042-8D55-97483375BD02}" srcOrd="6" destOrd="0" presId="urn:microsoft.com/office/officeart/2005/8/layout/cycle3"/>
    <dgm:cxn modelId="{768126CF-05FC-7446-A1C2-5E3CF3F32C75}" type="presParOf" srcId="{83D57367-4208-4046-AD24-DD513E503AF7}" destId="{31D8AC14-1759-4618-8625-3D77CD4A32DC}" srcOrd="7" destOrd="0" presId="urn:microsoft.com/office/officeart/2005/8/layout/cycle3"/>
    <dgm:cxn modelId="{8EB3AE1F-2ED9-1149-9273-DF9371C8EDD3}" type="presParOf" srcId="{83D57367-4208-4046-AD24-DD513E503AF7}" destId="{7B2E5B7B-8640-4E8D-8971-F42154D167F4}" srcOrd="8" destOrd="0" presId="urn:microsoft.com/office/officeart/2005/8/layout/cycle3"/>
    <dgm:cxn modelId="{266FF9CE-AFD8-4E14-AC11-86A27AA6B23C}" type="presParOf" srcId="{83D57367-4208-4046-AD24-DD513E503AF7}" destId="{7500F000-03FF-4B14-89F9-540A19F7C1D8}" srcOrd="9" destOrd="0" presId="urn:microsoft.com/office/officeart/2005/8/layout/cycle3"/>
  </dgm:cxnLst>
  <dgm:bg>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B23E312-C801-417C-B582-38A6116688B5}" type="doc">
      <dgm:prSet loTypeId="urn:microsoft.com/office/officeart/2005/8/layout/radial6" loCatId="relationship" qsTypeId="urn:microsoft.com/office/officeart/2005/8/quickstyle/simple1" qsCatId="simple" csTypeId="urn:microsoft.com/office/officeart/2005/8/colors/colorful4" csCatId="colorful" phldr="1"/>
      <dgm:spPr/>
      <dgm:t>
        <a:bodyPr/>
        <a:lstStyle/>
        <a:p>
          <a:endParaRPr lang="fr-BE"/>
        </a:p>
      </dgm:t>
    </dgm:pt>
    <dgm:pt modelId="{9DE89AF2-D2A3-43D1-87D1-963AEABD3822}">
      <dgm:prSet phldrT="[Texte]" custT="1"/>
      <dgm:spPr/>
      <dgm:t>
        <a:bodyPr/>
        <a:lstStyle/>
        <a:p>
          <a:r>
            <a:rPr lang="fr-BE" sz="1800"/>
            <a:t>Facteurs de risque et de protection (</a:t>
          </a:r>
          <a:r>
            <a:rPr lang="fr-BE" sz="1800" err="1"/>
            <a:t>Théorêt</a:t>
          </a:r>
          <a:r>
            <a:rPr lang="fr-BE" sz="1800"/>
            <a:t> et Leroux, 2014)</a:t>
          </a:r>
        </a:p>
      </dgm:t>
    </dgm:pt>
    <dgm:pt modelId="{67D05AAE-A5D4-4986-A2BC-275556C3F226}" type="parTrans" cxnId="{91ED1225-B02A-4277-8661-A040C536492E}">
      <dgm:prSet/>
      <dgm:spPr/>
      <dgm:t>
        <a:bodyPr/>
        <a:lstStyle/>
        <a:p>
          <a:endParaRPr lang="fr-BE"/>
        </a:p>
      </dgm:t>
    </dgm:pt>
    <dgm:pt modelId="{C52AFDAC-9300-4F17-B0C8-7B8EE0802364}" type="sibTrans" cxnId="{91ED1225-B02A-4277-8661-A040C536492E}">
      <dgm:prSet/>
      <dgm:spPr/>
      <dgm:t>
        <a:bodyPr/>
        <a:lstStyle/>
        <a:p>
          <a:endParaRPr lang="fr-BE"/>
        </a:p>
      </dgm:t>
    </dgm:pt>
    <dgm:pt modelId="{33FE234F-0631-4307-A18A-1D9896B95A54}">
      <dgm:prSet phldrT="[Texte]"/>
      <dgm:spPr/>
      <dgm:t>
        <a:bodyPr/>
        <a:lstStyle/>
        <a:p>
          <a:r>
            <a:rPr lang="fr-BE">
              <a:solidFill>
                <a:schemeClr val="tx1"/>
              </a:solidFill>
            </a:rPr>
            <a:t>Facteurs de protection personnels</a:t>
          </a:r>
        </a:p>
      </dgm:t>
    </dgm:pt>
    <dgm:pt modelId="{0C330FC0-5BEB-4FDD-B16E-01323153C659}" type="parTrans" cxnId="{7B01DC58-B627-4A35-A93B-06D3399AC17E}">
      <dgm:prSet/>
      <dgm:spPr/>
      <dgm:t>
        <a:bodyPr/>
        <a:lstStyle/>
        <a:p>
          <a:endParaRPr lang="fr-BE"/>
        </a:p>
      </dgm:t>
    </dgm:pt>
    <dgm:pt modelId="{2E5B1D9E-6945-4569-83D4-3BD76AE539BE}" type="sibTrans" cxnId="{7B01DC58-B627-4A35-A93B-06D3399AC17E}">
      <dgm:prSet/>
      <dgm:spPr/>
      <dgm:t>
        <a:bodyPr/>
        <a:lstStyle/>
        <a:p>
          <a:endParaRPr lang="fr-BE"/>
        </a:p>
      </dgm:t>
    </dgm:pt>
    <dgm:pt modelId="{42AF6B71-7547-408A-852A-894BE71CF579}">
      <dgm:prSet phldrT="[Texte]"/>
      <dgm:spPr>
        <a:solidFill>
          <a:srgbClr val="A3EE7F"/>
        </a:solidFill>
      </dgm:spPr>
      <dgm:t>
        <a:bodyPr/>
        <a:lstStyle/>
        <a:p>
          <a:r>
            <a:rPr lang="fr-BE">
              <a:solidFill>
                <a:schemeClr val="tx1"/>
              </a:solidFill>
            </a:rPr>
            <a:t>Facteurs de protection environne-mentaux</a:t>
          </a:r>
        </a:p>
      </dgm:t>
    </dgm:pt>
    <dgm:pt modelId="{3AD751E1-E2E3-4E5C-B77D-094C65154087}" type="parTrans" cxnId="{517F70E3-F00C-48A0-BACA-AEBCF0A78CA3}">
      <dgm:prSet/>
      <dgm:spPr/>
      <dgm:t>
        <a:bodyPr/>
        <a:lstStyle/>
        <a:p>
          <a:endParaRPr lang="fr-BE"/>
        </a:p>
      </dgm:t>
    </dgm:pt>
    <dgm:pt modelId="{49854AC9-043C-4131-8E71-32D8F4F9500B}" type="sibTrans" cxnId="{517F70E3-F00C-48A0-BACA-AEBCF0A78CA3}">
      <dgm:prSet/>
      <dgm:spPr>
        <a:solidFill>
          <a:srgbClr val="A3EE7F"/>
        </a:solidFill>
      </dgm:spPr>
      <dgm:t>
        <a:bodyPr/>
        <a:lstStyle/>
        <a:p>
          <a:endParaRPr lang="fr-BE"/>
        </a:p>
      </dgm:t>
    </dgm:pt>
    <dgm:pt modelId="{46458436-B1AF-40C5-8E66-0E6CCEA98CA8}">
      <dgm:prSet phldrT="[Texte]"/>
      <dgm:spPr>
        <a:solidFill>
          <a:srgbClr val="00CA55"/>
        </a:solidFill>
      </dgm:spPr>
      <dgm:t>
        <a:bodyPr/>
        <a:lstStyle/>
        <a:p>
          <a:r>
            <a:rPr lang="fr-BE"/>
            <a:t>Facteurs de risque personnels</a:t>
          </a:r>
        </a:p>
      </dgm:t>
    </dgm:pt>
    <dgm:pt modelId="{468D18A7-616E-4FF9-91D7-451CC0026C9E}" type="parTrans" cxnId="{D818877D-AF70-44A2-9714-A717396A7936}">
      <dgm:prSet/>
      <dgm:spPr/>
      <dgm:t>
        <a:bodyPr/>
        <a:lstStyle/>
        <a:p>
          <a:endParaRPr lang="fr-BE"/>
        </a:p>
      </dgm:t>
    </dgm:pt>
    <dgm:pt modelId="{AC195E06-80E5-430C-BE83-18050A20E5EF}" type="sibTrans" cxnId="{D818877D-AF70-44A2-9714-A717396A7936}">
      <dgm:prSet/>
      <dgm:spPr>
        <a:solidFill>
          <a:srgbClr val="00CA55"/>
        </a:solidFill>
      </dgm:spPr>
      <dgm:t>
        <a:bodyPr/>
        <a:lstStyle/>
        <a:p>
          <a:endParaRPr lang="fr-BE"/>
        </a:p>
      </dgm:t>
    </dgm:pt>
    <dgm:pt modelId="{F89F7069-4B28-44A6-AE1E-70C086129CB0}">
      <dgm:prSet phldrT="[Texte]"/>
      <dgm:spPr>
        <a:solidFill>
          <a:schemeClr val="accent5"/>
        </a:solidFill>
      </dgm:spPr>
      <dgm:t>
        <a:bodyPr/>
        <a:lstStyle/>
        <a:p>
          <a:r>
            <a:rPr lang="fr-BE"/>
            <a:t>Facteurs de risque environne-mentaux</a:t>
          </a:r>
        </a:p>
      </dgm:t>
    </dgm:pt>
    <dgm:pt modelId="{01B1B5C6-79E9-40C1-A462-DE9AA525323B}" type="parTrans" cxnId="{41242AF1-2AB8-4DE2-B337-85E7E9275109}">
      <dgm:prSet/>
      <dgm:spPr/>
      <dgm:t>
        <a:bodyPr/>
        <a:lstStyle/>
        <a:p>
          <a:endParaRPr lang="fr-BE"/>
        </a:p>
      </dgm:t>
    </dgm:pt>
    <dgm:pt modelId="{58694E34-AD9D-40EA-8F43-14C3799AC4AE}" type="sibTrans" cxnId="{41242AF1-2AB8-4DE2-B337-85E7E9275109}">
      <dgm:prSet/>
      <dgm:spPr>
        <a:solidFill>
          <a:schemeClr val="accent5"/>
        </a:solidFill>
      </dgm:spPr>
      <dgm:t>
        <a:bodyPr/>
        <a:lstStyle/>
        <a:p>
          <a:endParaRPr lang="fr-BE"/>
        </a:p>
      </dgm:t>
    </dgm:pt>
    <dgm:pt modelId="{F0780472-42A6-4375-8DDE-695BCD49B1DD}" type="pres">
      <dgm:prSet presAssocID="{2B23E312-C801-417C-B582-38A6116688B5}" presName="Name0" presStyleCnt="0">
        <dgm:presLayoutVars>
          <dgm:chMax val="1"/>
          <dgm:dir/>
          <dgm:animLvl val="ctr"/>
          <dgm:resizeHandles val="exact"/>
        </dgm:presLayoutVars>
      </dgm:prSet>
      <dgm:spPr/>
    </dgm:pt>
    <dgm:pt modelId="{393AD63C-34F5-424D-8823-A4AAC1AB14D9}" type="pres">
      <dgm:prSet presAssocID="{9DE89AF2-D2A3-43D1-87D1-963AEABD3822}" presName="centerShape" presStyleLbl="node0" presStyleIdx="0" presStyleCnt="1" custScaleX="128180" custScaleY="128162" custLinFactNeighborX="-414"/>
      <dgm:spPr/>
    </dgm:pt>
    <dgm:pt modelId="{20DCA588-FD1A-45BB-8D43-93CE92C87F55}" type="pres">
      <dgm:prSet presAssocID="{33FE234F-0631-4307-A18A-1D9896B95A54}" presName="node" presStyleLbl="node1" presStyleIdx="0" presStyleCnt="4" custScaleX="120302" custScaleY="114173">
        <dgm:presLayoutVars>
          <dgm:bulletEnabled val="1"/>
        </dgm:presLayoutVars>
      </dgm:prSet>
      <dgm:spPr/>
    </dgm:pt>
    <dgm:pt modelId="{D462BFD8-A998-41EE-AF89-9B2AF2AC308F}" type="pres">
      <dgm:prSet presAssocID="{33FE234F-0631-4307-A18A-1D9896B95A54}" presName="dummy" presStyleCnt="0"/>
      <dgm:spPr/>
    </dgm:pt>
    <dgm:pt modelId="{C82EB588-53AD-4235-8A28-A3D43DA0DB6B}" type="pres">
      <dgm:prSet presAssocID="{2E5B1D9E-6945-4569-83D4-3BD76AE539BE}" presName="sibTrans" presStyleLbl="sibTrans2D1" presStyleIdx="0" presStyleCnt="4"/>
      <dgm:spPr/>
    </dgm:pt>
    <dgm:pt modelId="{0968C79B-9016-45C3-B7CE-F078B985EAB0}" type="pres">
      <dgm:prSet presAssocID="{42AF6B71-7547-408A-852A-894BE71CF579}" presName="node" presStyleLbl="node1" presStyleIdx="1" presStyleCnt="4" custScaleX="121479" custScaleY="121313">
        <dgm:presLayoutVars>
          <dgm:bulletEnabled val="1"/>
        </dgm:presLayoutVars>
      </dgm:prSet>
      <dgm:spPr/>
    </dgm:pt>
    <dgm:pt modelId="{C12CB909-90F9-43B0-B24E-4DF3C038F188}" type="pres">
      <dgm:prSet presAssocID="{42AF6B71-7547-408A-852A-894BE71CF579}" presName="dummy" presStyleCnt="0"/>
      <dgm:spPr/>
    </dgm:pt>
    <dgm:pt modelId="{4205FA69-1140-4D15-97F5-18BB3F781622}" type="pres">
      <dgm:prSet presAssocID="{49854AC9-043C-4131-8E71-32D8F4F9500B}" presName="sibTrans" presStyleLbl="sibTrans2D1" presStyleIdx="1" presStyleCnt="4"/>
      <dgm:spPr/>
    </dgm:pt>
    <dgm:pt modelId="{4DECD5A2-CF09-40E6-84E1-CE1FB9AF2771}" type="pres">
      <dgm:prSet presAssocID="{46458436-B1AF-40C5-8E66-0E6CCEA98CA8}" presName="node" presStyleLbl="node1" presStyleIdx="2" presStyleCnt="4" custScaleX="130802" custScaleY="120449">
        <dgm:presLayoutVars>
          <dgm:bulletEnabled val="1"/>
        </dgm:presLayoutVars>
      </dgm:prSet>
      <dgm:spPr/>
    </dgm:pt>
    <dgm:pt modelId="{1C185BAF-1369-4E46-90D8-E9336DDDB425}" type="pres">
      <dgm:prSet presAssocID="{46458436-B1AF-40C5-8E66-0E6CCEA98CA8}" presName="dummy" presStyleCnt="0"/>
      <dgm:spPr/>
    </dgm:pt>
    <dgm:pt modelId="{3CDF285B-8F5B-4383-96FF-B00F5DFA89A8}" type="pres">
      <dgm:prSet presAssocID="{AC195E06-80E5-430C-BE83-18050A20E5EF}" presName="sibTrans" presStyleLbl="sibTrans2D1" presStyleIdx="2" presStyleCnt="4"/>
      <dgm:spPr/>
    </dgm:pt>
    <dgm:pt modelId="{39FB199B-FC84-4181-8776-620E7036A488}" type="pres">
      <dgm:prSet presAssocID="{F89F7069-4B28-44A6-AE1E-70C086129CB0}" presName="node" presStyleLbl="node1" presStyleIdx="3" presStyleCnt="4" custScaleX="119232" custScaleY="121200">
        <dgm:presLayoutVars>
          <dgm:bulletEnabled val="1"/>
        </dgm:presLayoutVars>
      </dgm:prSet>
      <dgm:spPr/>
    </dgm:pt>
    <dgm:pt modelId="{1E81A320-B074-4EBF-9D50-E3AFA4FEB5F1}" type="pres">
      <dgm:prSet presAssocID="{F89F7069-4B28-44A6-AE1E-70C086129CB0}" presName="dummy" presStyleCnt="0"/>
      <dgm:spPr/>
    </dgm:pt>
    <dgm:pt modelId="{517CFF44-9BB6-4825-B8E8-9E5DBEE25433}" type="pres">
      <dgm:prSet presAssocID="{58694E34-AD9D-40EA-8F43-14C3799AC4AE}" presName="sibTrans" presStyleLbl="sibTrans2D1" presStyleIdx="3" presStyleCnt="4"/>
      <dgm:spPr/>
    </dgm:pt>
  </dgm:ptLst>
  <dgm:cxnLst>
    <dgm:cxn modelId="{DE728307-EB24-4311-B36A-B92C5BB0DA41}" type="presOf" srcId="{2E5B1D9E-6945-4569-83D4-3BD76AE539BE}" destId="{C82EB588-53AD-4235-8A28-A3D43DA0DB6B}" srcOrd="0" destOrd="0" presId="urn:microsoft.com/office/officeart/2005/8/layout/radial6"/>
    <dgm:cxn modelId="{E438C61D-D732-49B9-983D-7FA4D7CE79AC}" type="presOf" srcId="{42AF6B71-7547-408A-852A-894BE71CF579}" destId="{0968C79B-9016-45C3-B7CE-F078B985EAB0}" srcOrd="0" destOrd="0" presId="urn:microsoft.com/office/officeart/2005/8/layout/radial6"/>
    <dgm:cxn modelId="{F8AF081E-3F5A-4ACB-B773-D46A65D7093D}" type="presOf" srcId="{F89F7069-4B28-44A6-AE1E-70C086129CB0}" destId="{39FB199B-FC84-4181-8776-620E7036A488}" srcOrd="0" destOrd="0" presId="urn:microsoft.com/office/officeart/2005/8/layout/radial6"/>
    <dgm:cxn modelId="{91ED1225-B02A-4277-8661-A040C536492E}" srcId="{2B23E312-C801-417C-B582-38A6116688B5}" destId="{9DE89AF2-D2A3-43D1-87D1-963AEABD3822}" srcOrd="0" destOrd="0" parTransId="{67D05AAE-A5D4-4986-A2BC-275556C3F226}" sibTransId="{C52AFDAC-9300-4F17-B0C8-7B8EE0802364}"/>
    <dgm:cxn modelId="{32D40228-30EE-4858-B160-3813B4359816}" type="presOf" srcId="{AC195E06-80E5-430C-BE83-18050A20E5EF}" destId="{3CDF285B-8F5B-4383-96FF-B00F5DFA89A8}" srcOrd="0" destOrd="0" presId="urn:microsoft.com/office/officeart/2005/8/layout/radial6"/>
    <dgm:cxn modelId="{32FAF555-33FF-45A6-8E5F-2E49A068E66D}" type="presOf" srcId="{46458436-B1AF-40C5-8E66-0E6CCEA98CA8}" destId="{4DECD5A2-CF09-40E6-84E1-CE1FB9AF2771}" srcOrd="0" destOrd="0" presId="urn:microsoft.com/office/officeart/2005/8/layout/radial6"/>
    <dgm:cxn modelId="{7B01DC58-B627-4A35-A93B-06D3399AC17E}" srcId="{9DE89AF2-D2A3-43D1-87D1-963AEABD3822}" destId="{33FE234F-0631-4307-A18A-1D9896B95A54}" srcOrd="0" destOrd="0" parTransId="{0C330FC0-5BEB-4FDD-B16E-01323153C659}" sibTransId="{2E5B1D9E-6945-4569-83D4-3BD76AE539BE}"/>
    <dgm:cxn modelId="{D818877D-AF70-44A2-9714-A717396A7936}" srcId="{9DE89AF2-D2A3-43D1-87D1-963AEABD3822}" destId="{46458436-B1AF-40C5-8E66-0E6CCEA98CA8}" srcOrd="2" destOrd="0" parTransId="{468D18A7-616E-4FF9-91D7-451CC0026C9E}" sibTransId="{AC195E06-80E5-430C-BE83-18050A20E5EF}"/>
    <dgm:cxn modelId="{B1CC6881-8D9C-44F7-A5D4-4B4FC8F3D351}" type="presOf" srcId="{9DE89AF2-D2A3-43D1-87D1-963AEABD3822}" destId="{393AD63C-34F5-424D-8823-A4AAC1AB14D9}" srcOrd="0" destOrd="0" presId="urn:microsoft.com/office/officeart/2005/8/layout/radial6"/>
    <dgm:cxn modelId="{85604D88-4D44-4EF1-8619-9A52260BCA28}" type="presOf" srcId="{58694E34-AD9D-40EA-8F43-14C3799AC4AE}" destId="{517CFF44-9BB6-4825-B8E8-9E5DBEE25433}" srcOrd="0" destOrd="0" presId="urn:microsoft.com/office/officeart/2005/8/layout/radial6"/>
    <dgm:cxn modelId="{9194BEC3-41DB-4730-B60B-D64D0C06D73D}" type="presOf" srcId="{49854AC9-043C-4131-8E71-32D8F4F9500B}" destId="{4205FA69-1140-4D15-97F5-18BB3F781622}" srcOrd="0" destOrd="0" presId="urn:microsoft.com/office/officeart/2005/8/layout/radial6"/>
    <dgm:cxn modelId="{517F70E3-F00C-48A0-BACA-AEBCF0A78CA3}" srcId="{9DE89AF2-D2A3-43D1-87D1-963AEABD3822}" destId="{42AF6B71-7547-408A-852A-894BE71CF579}" srcOrd="1" destOrd="0" parTransId="{3AD751E1-E2E3-4E5C-B77D-094C65154087}" sibTransId="{49854AC9-043C-4131-8E71-32D8F4F9500B}"/>
    <dgm:cxn modelId="{5DF379F0-9059-493B-B21D-5B72035D729D}" type="presOf" srcId="{2B23E312-C801-417C-B582-38A6116688B5}" destId="{F0780472-42A6-4375-8DDE-695BCD49B1DD}" srcOrd="0" destOrd="0" presId="urn:microsoft.com/office/officeart/2005/8/layout/radial6"/>
    <dgm:cxn modelId="{41242AF1-2AB8-4DE2-B337-85E7E9275109}" srcId="{9DE89AF2-D2A3-43D1-87D1-963AEABD3822}" destId="{F89F7069-4B28-44A6-AE1E-70C086129CB0}" srcOrd="3" destOrd="0" parTransId="{01B1B5C6-79E9-40C1-A462-DE9AA525323B}" sibTransId="{58694E34-AD9D-40EA-8F43-14C3799AC4AE}"/>
    <dgm:cxn modelId="{6990B6F1-30F3-45DA-BFF6-F1014ECCD63E}" type="presOf" srcId="{33FE234F-0631-4307-A18A-1D9896B95A54}" destId="{20DCA588-FD1A-45BB-8D43-93CE92C87F55}" srcOrd="0" destOrd="0" presId="urn:microsoft.com/office/officeart/2005/8/layout/radial6"/>
    <dgm:cxn modelId="{8703F232-28ED-467E-BDEA-FCF01564104D}" type="presParOf" srcId="{F0780472-42A6-4375-8DDE-695BCD49B1DD}" destId="{393AD63C-34F5-424D-8823-A4AAC1AB14D9}" srcOrd="0" destOrd="0" presId="urn:microsoft.com/office/officeart/2005/8/layout/radial6"/>
    <dgm:cxn modelId="{8C47B8A6-BC6E-4DF5-9C8D-FA9076CCCCD2}" type="presParOf" srcId="{F0780472-42A6-4375-8DDE-695BCD49B1DD}" destId="{20DCA588-FD1A-45BB-8D43-93CE92C87F55}" srcOrd="1" destOrd="0" presId="urn:microsoft.com/office/officeart/2005/8/layout/radial6"/>
    <dgm:cxn modelId="{6008BD30-B8E8-4BA4-BEFE-209E48D04508}" type="presParOf" srcId="{F0780472-42A6-4375-8DDE-695BCD49B1DD}" destId="{D462BFD8-A998-41EE-AF89-9B2AF2AC308F}" srcOrd="2" destOrd="0" presId="urn:microsoft.com/office/officeart/2005/8/layout/radial6"/>
    <dgm:cxn modelId="{F83FAA98-2D98-4375-B001-1E526912D589}" type="presParOf" srcId="{F0780472-42A6-4375-8DDE-695BCD49B1DD}" destId="{C82EB588-53AD-4235-8A28-A3D43DA0DB6B}" srcOrd="3" destOrd="0" presId="urn:microsoft.com/office/officeart/2005/8/layout/radial6"/>
    <dgm:cxn modelId="{A8070922-0494-43B6-BFC7-A4BF74AF1CB7}" type="presParOf" srcId="{F0780472-42A6-4375-8DDE-695BCD49B1DD}" destId="{0968C79B-9016-45C3-B7CE-F078B985EAB0}" srcOrd="4" destOrd="0" presId="urn:microsoft.com/office/officeart/2005/8/layout/radial6"/>
    <dgm:cxn modelId="{1073F4C3-0D13-4E1A-A6DD-DC242916D859}" type="presParOf" srcId="{F0780472-42A6-4375-8DDE-695BCD49B1DD}" destId="{C12CB909-90F9-43B0-B24E-4DF3C038F188}" srcOrd="5" destOrd="0" presId="urn:microsoft.com/office/officeart/2005/8/layout/radial6"/>
    <dgm:cxn modelId="{2AD0C7C9-385C-4EBF-B2AA-6D61941479EB}" type="presParOf" srcId="{F0780472-42A6-4375-8DDE-695BCD49B1DD}" destId="{4205FA69-1140-4D15-97F5-18BB3F781622}" srcOrd="6" destOrd="0" presId="urn:microsoft.com/office/officeart/2005/8/layout/radial6"/>
    <dgm:cxn modelId="{FAF35FBB-FBF2-4CA0-BA5F-5DC6DDB18AEB}" type="presParOf" srcId="{F0780472-42A6-4375-8DDE-695BCD49B1DD}" destId="{4DECD5A2-CF09-40E6-84E1-CE1FB9AF2771}" srcOrd="7" destOrd="0" presId="urn:microsoft.com/office/officeart/2005/8/layout/radial6"/>
    <dgm:cxn modelId="{03EB1B29-25DC-48CF-AA8D-A449DD36584F}" type="presParOf" srcId="{F0780472-42A6-4375-8DDE-695BCD49B1DD}" destId="{1C185BAF-1369-4E46-90D8-E9336DDDB425}" srcOrd="8" destOrd="0" presId="urn:microsoft.com/office/officeart/2005/8/layout/radial6"/>
    <dgm:cxn modelId="{A1526628-BC49-4E8C-8D6E-0A0856ADD751}" type="presParOf" srcId="{F0780472-42A6-4375-8DDE-695BCD49B1DD}" destId="{3CDF285B-8F5B-4383-96FF-B00F5DFA89A8}" srcOrd="9" destOrd="0" presId="urn:microsoft.com/office/officeart/2005/8/layout/radial6"/>
    <dgm:cxn modelId="{AD93EE96-8A6E-4B0B-ACC8-B183CFEA91C4}" type="presParOf" srcId="{F0780472-42A6-4375-8DDE-695BCD49B1DD}" destId="{39FB199B-FC84-4181-8776-620E7036A488}" srcOrd="10" destOrd="0" presId="urn:microsoft.com/office/officeart/2005/8/layout/radial6"/>
    <dgm:cxn modelId="{01EA6F92-4E6A-4D01-AE1F-0A2ADDB0769F}" type="presParOf" srcId="{F0780472-42A6-4375-8DDE-695BCD49B1DD}" destId="{1E81A320-B074-4EBF-9D50-E3AFA4FEB5F1}" srcOrd="11" destOrd="0" presId="urn:microsoft.com/office/officeart/2005/8/layout/radial6"/>
    <dgm:cxn modelId="{2483E9B5-C599-459A-A5DE-BF839BD4AF7E}" type="presParOf" srcId="{F0780472-42A6-4375-8DDE-695BCD49B1DD}" destId="{517CFF44-9BB6-4825-B8E8-9E5DBEE2543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B0B5A6-1F69-4112-A383-D32CBB148480}" type="doc">
      <dgm:prSet loTypeId="urn:microsoft.com/office/officeart/2005/8/layout/radial1" loCatId="relationship" qsTypeId="urn:microsoft.com/office/officeart/2005/8/quickstyle/simple5" qsCatId="simple" csTypeId="urn:microsoft.com/office/officeart/2005/8/colors/accent0_1" csCatId="mainScheme" phldr="1"/>
      <dgm:spPr/>
      <dgm:t>
        <a:bodyPr/>
        <a:lstStyle/>
        <a:p>
          <a:endParaRPr lang="fr-FR"/>
        </a:p>
      </dgm:t>
    </dgm:pt>
    <dgm:pt modelId="{91C55A94-A681-4E62-8ED1-4D8E519E3E05}">
      <dgm:prSet phldrT="[Texte]"/>
      <dgm:spPr/>
      <dgm:t>
        <a:bodyPr/>
        <a:lstStyle/>
        <a:p>
          <a:r>
            <a:rPr lang="fr-FR"/>
            <a:t>CABLER</a:t>
          </a:r>
        </a:p>
      </dgm:t>
    </dgm:pt>
    <dgm:pt modelId="{6BBE4B9A-1357-425C-982A-BAFFA047083D}" type="parTrans" cxnId="{841039EF-9A39-42BC-868A-B35BE01DDAC2}">
      <dgm:prSet/>
      <dgm:spPr/>
      <dgm:t>
        <a:bodyPr/>
        <a:lstStyle/>
        <a:p>
          <a:endParaRPr lang="fr-FR"/>
        </a:p>
      </dgm:t>
    </dgm:pt>
    <dgm:pt modelId="{B8A36961-BB91-4AFB-A8EF-B939AF6C81E3}" type="sibTrans" cxnId="{841039EF-9A39-42BC-868A-B35BE01DDAC2}">
      <dgm:prSet/>
      <dgm:spPr/>
      <dgm:t>
        <a:bodyPr/>
        <a:lstStyle/>
        <a:p>
          <a:endParaRPr lang="fr-FR"/>
        </a:p>
      </dgm:t>
    </dgm:pt>
    <dgm:pt modelId="{6E407ACD-4DDE-4031-97B7-7BF6B5E1F5AE}">
      <dgm:prSet phldrT="[Texte]" custT="1"/>
      <dgm:spPr/>
      <dgm:t>
        <a:bodyPr/>
        <a:lstStyle/>
        <a:p>
          <a:r>
            <a:rPr lang="fr-FR" sz="900"/>
            <a:t>Co-développement </a:t>
          </a:r>
          <a:r>
            <a:rPr lang="fr-FR" sz="700"/>
            <a:t>(</a:t>
          </a:r>
          <a:r>
            <a:rPr lang="pt-BR" sz="700"/>
            <a:t>Doidinho Vicoso, 2016;</a:t>
          </a:r>
          <a:r>
            <a:rPr lang="fr-FR" sz="700"/>
            <a:t>  </a:t>
          </a:r>
          <a:r>
            <a:rPr lang="fr-FR" sz="700" err="1"/>
            <a:t>Lorand</a:t>
          </a:r>
          <a:r>
            <a:rPr lang="fr-FR" sz="700"/>
            <a:t>, communication personnelle, 15 décembre 2015; </a:t>
          </a:r>
          <a:r>
            <a:rPr lang="pt-BR" sz="700"/>
            <a:t> Payette, 2000)</a:t>
          </a:r>
          <a:endParaRPr lang="fr-FR" sz="700"/>
        </a:p>
      </dgm:t>
    </dgm:pt>
    <dgm:pt modelId="{0B3DDEAC-2F4B-43D7-94F9-B614E0F7152F}" type="parTrans" cxnId="{991C951F-906C-4001-BD7E-59E6381C587B}">
      <dgm:prSet/>
      <dgm:spPr/>
      <dgm:t>
        <a:bodyPr/>
        <a:lstStyle/>
        <a:p>
          <a:endParaRPr lang="fr-FR"/>
        </a:p>
      </dgm:t>
    </dgm:pt>
    <dgm:pt modelId="{56A06212-568A-4FDC-AFAB-2F0823AD7BC9}" type="sibTrans" cxnId="{991C951F-906C-4001-BD7E-59E6381C587B}">
      <dgm:prSet/>
      <dgm:spPr/>
      <dgm:t>
        <a:bodyPr/>
        <a:lstStyle/>
        <a:p>
          <a:endParaRPr lang="fr-FR"/>
        </a:p>
      </dgm:t>
    </dgm:pt>
    <dgm:pt modelId="{2EBE46E3-505B-4D07-9E6F-0EFB34CFA0F6}">
      <dgm:prSet phldrT="[Texte]" custT="1"/>
      <dgm:spPr/>
      <dgm:t>
        <a:bodyPr/>
        <a:lstStyle/>
        <a:p>
          <a:r>
            <a:rPr lang="fr-FR" sz="900"/>
            <a:t>Intervision (De Ryck, 2005)</a:t>
          </a:r>
        </a:p>
      </dgm:t>
    </dgm:pt>
    <dgm:pt modelId="{F93450EC-BABC-4873-B3B0-2735AF0CCD4B}" type="parTrans" cxnId="{D89A8E9C-8E02-4877-9ABB-CFB498B7725A}">
      <dgm:prSet/>
      <dgm:spPr/>
      <dgm:t>
        <a:bodyPr/>
        <a:lstStyle/>
        <a:p>
          <a:endParaRPr lang="fr-FR"/>
        </a:p>
      </dgm:t>
    </dgm:pt>
    <dgm:pt modelId="{C525AA86-9012-418B-9CE8-C85956767C46}" type="sibTrans" cxnId="{D89A8E9C-8E02-4877-9ABB-CFB498B7725A}">
      <dgm:prSet/>
      <dgm:spPr/>
      <dgm:t>
        <a:bodyPr/>
        <a:lstStyle/>
        <a:p>
          <a:endParaRPr lang="fr-FR"/>
        </a:p>
      </dgm:t>
    </dgm:pt>
    <dgm:pt modelId="{39F024F0-BF0F-4C21-ADE3-C21E47CCC67E}">
      <dgm:prSet phldrT="[Texte]" custT="1"/>
      <dgm:spPr/>
      <dgm:t>
        <a:bodyPr/>
        <a:lstStyle/>
        <a:p>
          <a:r>
            <a:rPr lang="fr-BE" sz="900"/>
            <a:t>ARPPEGE (</a:t>
          </a:r>
          <a:r>
            <a:rPr lang="fr-FR" sz="900"/>
            <a:t>Vacher, 2015; Boucenna, 2015-2016</a:t>
          </a:r>
          <a:r>
            <a:rPr lang="fr-BE" sz="900"/>
            <a:t>)</a:t>
          </a:r>
        </a:p>
      </dgm:t>
    </dgm:pt>
    <dgm:pt modelId="{88378404-577F-49A0-B82E-7A0917CC3687}" type="parTrans" cxnId="{15B43D8C-DFAF-4E52-94A4-7E61D1990FFF}">
      <dgm:prSet/>
      <dgm:spPr/>
      <dgm:t>
        <a:bodyPr/>
        <a:lstStyle/>
        <a:p>
          <a:endParaRPr lang="fr-FR"/>
        </a:p>
      </dgm:t>
    </dgm:pt>
    <dgm:pt modelId="{19B19FA1-EBD8-4593-82DC-83F178DE1811}" type="sibTrans" cxnId="{15B43D8C-DFAF-4E52-94A4-7E61D1990FFF}">
      <dgm:prSet/>
      <dgm:spPr/>
      <dgm:t>
        <a:bodyPr/>
        <a:lstStyle/>
        <a:p>
          <a:endParaRPr lang="fr-FR"/>
        </a:p>
      </dgm:t>
    </dgm:pt>
    <dgm:pt modelId="{04D63396-52EE-4B3B-821C-6B0EE173E3F4}">
      <dgm:prSet phldrT="[Texte]" custT="1"/>
      <dgm:spPr/>
      <dgm:t>
        <a:bodyPr/>
        <a:lstStyle/>
        <a:p>
          <a:r>
            <a:rPr lang="fr-BE" sz="900"/>
            <a:t>Constellations </a:t>
          </a:r>
          <a:r>
            <a:rPr lang="fr-FR" sz="900"/>
            <a:t>(</a:t>
          </a:r>
          <a:r>
            <a:rPr lang="fr-FR" sz="900" err="1"/>
            <a:t>Ulsamer</a:t>
          </a:r>
          <a:r>
            <a:rPr lang="fr-FR" sz="900"/>
            <a:t>, 2005)</a:t>
          </a:r>
        </a:p>
      </dgm:t>
    </dgm:pt>
    <dgm:pt modelId="{D4AADAAB-F545-445E-AE20-AE3EFABF498F}" type="parTrans" cxnId="{25145C06-F6B0-420E-94DD-2B068A564423}">
      <dgm:prSet/>
      <dgm:spPr/>
      <dgm:t>
        <a:bodyPr/>
        <a:lstStyle/>
        <a:p>
          <a:endParaRPr lang="fr-FR"/>
        </a:p>
      </dgm:t>
    </dgm:pt>
    <dgm:pt modelId="{CBC617A5-EE65-43AB-A376-F3416ABB882F}" type="sibTrans" cxnId="{25145C06-F6B0-420E-94DD-2B068A564423}">
      <dgm:prSet/>
      <dgm:spPr/>
      <dgm:t>
        <a:bodyPr/>
        <a:lstStyle/>
        <a:p>
          <a:endParaRPr lang="fr-FR"/>
        </a:p>
      </dgm:t>
    </dgm:pt>
    <dgm:pt modelId="{00D7180F-FD4E-45A1-B2CA-E06C636EA23E}">
      <dgm:prSet phldrT="[Texte]" custT="1"/>
      <dgm:spPr/>
      <dgm:t>
        <a:bodyPr/>
        <a:lstStyle/>
        <a:p>
          <a:r>
            <a:rPr lang="fr-BE" sz="900"/>
            <a:t>Psychodrame </a:t>
          </a:r>
          <a:r>
            <a:rPr lang="fr-FR" sz="900"/>
            <a:t>(</a:t>
          </a:r>
          <a:r>
            <a:rPr lang="fr-FR" sz="900" err="1"/>
            <a:t>Apter</a:t>
          </a:r>
          <a:r>
            <a:rPr lang="fr-FR" sz="900"/>
            <a:t>, 2003)</a:t>
          </a:r>
        </a:p>
      </dgm:t>
    </dgm:pt>
    <dgm:pt modelId="{A04E3FAB-3D72-4D35-BDE2-03E83301CFAE}" type="parTrans" cxnId="{B8941D9B-A7A3-43D7-AC24-F255321D8C15}">
      <dgm:prSet/>
      <dgm:spPr/>
      <dgm:t>
        <a:bodyPr/>
        <a:lstStyle/>
        <a:p>
          <a:endParaRPr lang="fr-FR"/>
        </a:p>
      </dgm:t>
    </dgm:pt>
    <dgm:pt modelId="{948C7C96-B145-48DD-B9EB-AE11C5ED28E9}" type="sibTrans" cxnId="{B8941D9B-A7A3-43D7-AC24-F255321D8C15}">
      <dgm:prSet/>
      <dgm:spPr/>
      <dgm:t>
        <a:bodyPr/>
        <a:lstStyle/>
        <a:p>
          <a:endParaRPr lang="fr-FR"/>
        </a:p>
      </dgm:t>
    </dgm:pt>
    <dgm:pt modelId="{9BEA36DD-812B-4AB5-B047-4F12FFD05CC4}">
      <dgm:prSet phldrT="[Texte]" custT="1"/>
      <dgm:spPr/>
      <dgm:t>
        <a:bodyPr/>
        <a:lstStyle/>
        <a:p>
          <a:r>
            <a:rPr lang="fr-BE" sz="900"/>
            <a:t>Arc (</a:t>
          </a:r>
          <a:r>
            <a:rPr lang="fr-BE" sz="900" err="1"/>
            <a:t>Nève</a:t>
          </a:r>
          <a:r>
            <a:rPr lang="fr-BE" sz="900"/>
            <a:t> </a:t>
          </a:r>
          <a:r>
            <a:rPr lang="fr-BE" sz="900" err="1"/>
            <a:t>Hanquet</a:t>
          </a:r>
          <a:r>
            <a:rPr lang="fr-BE" sz="900"/>
            <a:t> &amp; </a:t>
          </a:r>
          <a:r>
            <a:rPr lang="fr-BE" sz="900" err="1"/>
            <a:t>Crespel</a:t>
          </a:r>
          <a:r>
            <a:rPr lang="fr-BE" sz="900"/>
            <a:t>, 2014)</a:t>
          </a:r>
          <a:endParaRPr lang="fr-FR" sz="900"/>
        </a:p>
      </dgm:t>
    </dgm:pt>
    <dgm:pt modelId="{DFE5FC1D-1D9E-4136-A6C1-A7AD261791FF}" type="parTrans" cxnId="{0B63C98C-7FE7-4CBA-BBFB-6567AFD4F8E9}">
      <dgm:prSet/>
      <dgm:spPr/>
      <dgm:t>
        <a:bodyPr/>
        <a:lstStyle/>
        <a:p>
          <a:endParaRPr lang="fr-FR"/>
        </a:p>
      </dgm:t>
    </dgm:pt>
    <dgm:pt modelId="{593D80DA-B892-46F5-9076-6008874B06ED}" type="sibTrans" cxnId="{0B63C98C-7FE7-4CBA-BBFB-6567AFD4F8E9}">
      <dgm:prSet/>
      <dgm:spPr/>
      <dgm:t>
        <a:bodyPr/>
        <a:lstStyle/>
        <a:p>
          <a:endParaRPr lang="fr-FR"/>
        </a:p>
      </dgm:t>
    </dgm:pt>
    <dgm:pt modelId="{4C03A585-1F63-48EF-BADD-7A3792052937}">
      <dgm:prSet phldrT="[Texte]" custT="1"/>
      <dgm:spPr/>
      <dgm:t>
        <a:bodyPr/>
        <a:lstStyle/>
        <a:p>
          <a:r>
            <a:rPr lang="fr-BE" sz="900"/>
            <a:t>Forum ouvert </a:t>
          </a:r>
          <a:r>
            <a:rPr lang="fr-FR" sz="900"/>
            <a:t>(</a:t>
          </a:r>
          <a:r>
            <a:rPr lang="fr-FR" sz="900" err="1"/>
            <a:t>Baudlet</a:t>
          </a:r>
          <a:r>
            <a:rPr lang="fr-FR" sz="900"/>
            <a:t>, S.D.)</a:t>
          </a:r>
        </a:p>
      </dgm:t>
    </dgm:pt>
    <dgm:pt modelId="{4544CD10-851C-4CFB-A6E9-3291AF63B72A}" type="parTrans" cxnId="{2D1B5CDD-23CE-4660-8C4E-6B61935E5368}">
      <dgm:prSet/>
      <dgm:spPr/>
      <dgm:t>
        <a:bodyPr/>
        <a:lstStyle/>
        <a:p>
          <a:endParaRPr lang="fr-FR"/>
        </a:p>
      </dgm:t>
    </dgm:pt>
    <dgm:pt modelId="{9EF35FBD-3CFA-4D67-84D7-CC6663343656}" type="sibTrans" cxnId="{2D1B5CDD-23CE-4660-8C4E-6B61935E5368}">
      <dgm:prSet/>
      <dgm:spPr/>
      <dgm:t>
        <a:bodyPr/>
        <a:lstStyle/>
        <a:p>
          <a:endParaRPr lang="fr-FR"/>
        </a:p>
      </dgm:t>
    </dgm:pt>
    <dgm:pt modelId="{CA58A9B1-88AB-433A-B731-39E4033E91FB}">
      <dgm:prSet phldrT="[Texte]" custT="1"/>
      <dgm:spPr/>
      <dgm:t>
        <a:bodyPr/>
        <a:lstStyle/>
        <a:p>
          <a:r>
            <a:rPr lang="fr-BE" sz="900"/>
            <a:t>World Café </a:t>
          </a:r>
          <a:r>
            <a:rPr lang="fr-FR" sz="900"/>
            <a:t>(Fondation Roi Baudouin, 2006)</a:t>
          </a:r>
          <a:endParaRPr lang="fr-FR" sz="800"/>
        </a:p>
      </dgm:t>
    </dgm:pt>
    <dgm:pt modelId="{3F8AFDCF-97C6-4498-B504-319397E60ABD}" type="parTrans" cxnId="{A59E2EA2-EF09-4B4F-B923-A0C4ADCAC071}">
      <dgm:prSet/>
      <dgm:spPr/>
      <dgm:t>
        <a:bodyPr/>
        <a:lstStyle/>
        <a:p>
          <a:endParaRPr lang="fr-FR"/>
        </a:p>
      </dgm:t>
    </dgm:pt>
    <dgm:pt modelId="{2A49635E-C8A8-41F3-9E69-DC840119294F}" type="sibTrans" cxnId="{A59E2EA2-EF09-4B4F-B923-A0C4ADCAC071}">
      <dgm:prSet/>
      <dgm:spPr/>
      <dgm:t>
        <a:bodyPr/>
        <a:lstStyle/>
        <a:p>
          <a:endParaRPr lang="fr-FR"/>
        </a:p>
      </dgm:t>
    </dgm:pt>
    <dgm:pt modelId="{8B5E690E-25D8-4F2F-ABB2-4E959B8AB8B8}">
      <dgm:prSet phldrT="[Texte]" custT="1"/>
      <dgm:spPr/>
      <dgm:t>
        <a:bodyPr/>
        <a:lstStyle/>
        <a:p>
          <a:pPr rtl="0"/>
          <a:r>
            <a:rPr lang="fr-FR" sz="800"/>
            <a:t>Communautés de pratiques (</a:t>
          </a:r>
          <a:r>
            <a:rPr lang="fr-FR" sz="800">
              <a:latin typeface="Calibri Light"/>
            </a:rPr>
            <a:t>Wenger-</a:t>
          </a:r>
          <a:r>
            <a:rPr lang="fr-FR" sz="800" err="1">
              <a:latin typeface="Calibri Light"/>
            </a:rPr>
            <a:t>Trayner</a:t>
          </a:r>
          <a:r>
            <a:rPr lang="fr-FR" sz="800">
              <a:latin typeface="Calibri Light"/>
            </a:rPr>
            <a:t> &amp; Wenger-</a:t>
          </a:r>
          <a:r>
            <a:rPr lang="fr-FR" sz="800" err="1">
              <a:latin typeface="Calibri Light"/>
            </a:rPr>
            <a:t>Trayner</a:t>
          </a:r>
          <a:r>
            <a:rPr lang="fr-FR" sz="800">
              <a:latin typeface="Calibri Light"/>
            </a:rPr>
            <a:t>, 2015)</a:t>
          </a:r>
          <a:endParaRPr lang="fr-FR" sz="800"/>
        </a:p>
      </dgm:t>
    </dgm:pt>
    <dgm:pt modelId="{2AE2C00F-E19A-4738-BF62-D28CFEF72FB6}" type="parTrans" cxnId="{1D5F9160-F74D-4A96-86E9-32D7A4EE9CBD}">
      <dgm:prSet/>
      <dgm:spPr/>
      <dgm:t>
        <a:bodyPr/>
        <a:lstStyle/>
        <a:p>
          <a:endParaRPr lang="fr-BE"/>
        </a:p>
      </dgm:t>
    </dgm:pt>
    <dgm:pt modelId="{2BF4C617-0811-449C-8FA1-30CF32A3D68B}" type="sibTrans" cxnId="{1D5F9160-F74D-4A96-86E9-32D7A4EE9CBD}">
      <dgm:prSet/>
      <dgm:spPr/>
      <dgm:t>
        <a:bodyPr/>
        <a:lstStyle/>
        <a:p>
          <a:endParaRPr lang="fr-BE"/>
        </a:p>
      </dgm:t>
    </dgm:pt>
    <dgm:pt modelId="{2FDF1284-79D9-4D9C-964C-5E0C99646133}" type="pres">
      <dgm:prSet presAssocID="{B9B0B5A6-1F69-4112-A383-D32CBB148480}" presName="cycle" presStyleCnt="0">
        <dgm:presLayoutVars>
          <dgm:chMax val="1"/>
          <dgm:dir/>
          <dgm:animLvl val="ctr"/>
          <dgm:resizeHandles val="exact"/>
        </dgm:presLayoutVars>
      </dgm:prSet>
      <dgm:spPr/>
    </dgm:pt>
    <dgm:pt modelId="{73F0B28B-565E-45F0-A50E-2876496022C0}" type="pres">
      <dgm:prSet presAssocID="{91C55A94-A681-4E62-8ED1-4D8E519E3E05}" presName="centerShape" presStyleLbl="node0" presStyleIdx="0" presStyleCnt="1"/>
      <dgm:spPr/>
    </dgm:pt>
    <dgm:pt modelId="{F1921332-F6D8-4191-99F8-7057FE5B2AAE}" type="pres">
      <dgm:prSet presAssocID="{0B3DDEAC-2F4B-43D7-94F9-B614E0F7152F}" presName="Name9" presStyleLbl="parChTrans1D2" presStyleIdx="0" presStyleCnt="9"/>
      <dgm:spPr/>
    </dgm:pt>
    <dgm:pt modelId="{85D4F94E-3AB1-410C-8F69-01E3E671AFB4}" type="pres">
      <dgm:prSet presAssocID="{0B3DDEAC-2F4B-43D7-94F9-B614E0F7152F}" presName="connTx" presStyleLbl="parChTrans1D2" presStyleIdx="0" presStyleCnt="9"/>
      <dgm:spPr/>
    </dgm:pt>
    <dgm:pt modelId="{1174084F-4363-4032-8ED0-DA2193B09B71}" type="pres">
      <dgm:prSet presAssocID="{6E407ACD-4DDE-4031-97B7-7BF6B5E1F5AE}" presName="node" presStyleLbl="node1" presStyleIdx="0" presStyleCnt="9" custScaleX="107112">
        <dgm:presLayoutVars>
          <dgm:bulletEnabled val="1"/>
        </dgm:presLayoutVars>
      </dgm:prSet>
      <dgm:spPr/>
    </dgm:pt>
    <dgm:pt modelId="{88C1CF7E-2148-43D1-AA3D-87E39602D835}" type="pres">
      <dgm:prSet presAssocID="{F93450EC-BABC-4873-B3B0-2735AF0CCD4B}" presName="Name9" presStyleLbl="parChTrans1D2" presStyleIdx="1" presStyleCnt="9"/>
      <dgm:spPr/>
    </dgm:pt>
    <dgm:pt modelId="{02ECBD40-B6AE-4B9B-B829-EEFD1CD4E984}" type="pres">
      <dgm:prSet presAssocID="{F93450EC-BABC-4873-B3B0-2735AF0CCD4B}" presName="connTx" presStyleLbl="parChTrans1D2" presStyleIdx="1" presStyleCnt="9"/>
      <dgm:spPr/>
    </dgm:pt>
    <dgm:pt modelId="{051429A4-C027-4340-AED0-DB9C1CC284F9}" type="pres">
      <dgm:prSet presAssocID="{2EBE46E3-505B-4D07-9E6F-0EFB34CFA0F6}" presName="node" presStyleLbl="node1" presStyleIdx="1" presStyleCnt="9">
        <dgm:presLayoutVars>
          <dgm:bulletEnabled val="1"/>
        </dgm:presLayoutVars>
      </dgm:prSet>
      <dgm:spPr/>
    </dgm:pt>
    <dgm:pt modelId="{DA781CA9-0B53-4333-87C0-E9564B31B0F0}" type="pres">
      <dgm:prSet presAssocID="{88378404-577F-49A0-B82E-7A0917CC3687}" presName="Name9" presStyleLbl="parChTrans1D2" presStyleIdx="2" presStyleCnt="9"/>
      <dgm:spPr/>
    </dgm:pt>
    <dgm:pt modelId="{BC94193D-6D81-48CC-9247-D97F88D05ACD}" type="pres">
      <dgm:prSet presAssocID="{88378404-577F-49A0-B82E-7A0917CC3687}" presName="connTx" presStyleLbl="parChTrans1D2" presStyleIdx="2" presStyleCnt="9"/>
      <dgm:spPr/>
    </dgm:pt>
    <dgm:pt modelId="{8F2E9159-5EB4-43A7-91C2-7D97C05ABE7E}" type="pres">
      <dgm:prSet presAssocID="{39F024F0-BF0F-4C21-ADE3-C21E47CCC67E}" presName="node" presStyleLbl="node1" presStyleIdx="2" presStyleCnt="9">
        <dgm:presLayoutVars>
          <dgm:bulletEnabled val="1"/>
        </dgm:presLayoutVars>
      </dgm:prSet>
      <dgm:spPr/>
    </dgm:pt>
    <dgm:pt modelId="{20C2F4A9-B534-40A5-A51A-261A7D927E3E}" type="pres">
      <dgm:prSet presAssocID="{D4AADAAB-F545-445E-AE20-AE3EFABF498F}" presName="Name9" presStyleLbl="parChTrans1D2" presStyleIdx="3" presStyleCnt="9"/>
      <dgm:spPr/>
    </dgm:pt>
    <dgm:pt modelId="{8EC98AA2-0EB7-4B12-BE79-0E692D2A5CE0}" type="pres">
      <dgm:prSet presAssocID="{D4AADAAB-F545-445E-AE20-AE3EFABF498F}" presName="connTx" presStyleLbl="parChTrans1D2" presStyleIdx="3" presStyleCnt="9"/>
      <dgm:spPr/>
    </dgm:pt>
    <dgm:pt modelId="{1BD4EB58-12CF-4EB6-8C6F-6BE20D232854}" type="pres">
      <dgm:prSet presAssocID="{04D63396-52EE-4B3B-821C-6B0EE173E3F4}" presName="node" presStyleLbl="node1" presStyleIdx="3" presStyleCnt="9">
        <dgm:presLayoutVars>
          <dgm:bulletEnabled val="1"/>
        </dgm:presLayoutVars>
      </dgm:prSet>
      <dgm:spPr/>
    </dgm:pt>
    <dgm:pt modelId="{F18A3891-4F4D-4353-BF94-059E49280702}" type="pres">
      <dgm:prSet presAssocID="{A04E3FAB-3D72-4D35-BDE2-03E83301CFAE}" presName="Name9" presStyleLbl="parChTrans1D2" presStyleIdx="4" presStyleCnt="9"/>
      <dgm:spPr/>
    </dgm:pt>
    <dgm:pt modelId="{A4E1222C-C410-4131-8126-1EB17FA8A07C}" type="pres">
      <dgm:prSet presAssocID="{A04E3FAB-3D72-4D35-BDE2-03E83301CFAE}" presName="connTx" presStyleLbl="parChTrans1D2" presStyleIdx="4" presStyleCnt="9"/>
      <dgm:spPr/>
    </dgm:pt>
    <dgm:pt modelId="{CCBB5AA0-FFC4-416F-A9EA-7DDBD8BA0DFB}" type="pres">
      <dgm:prSet presAssocID="{00D7180F-FD4E-45A1-B2CA-E06C636EA23E}" presName="node" presStyleLbl="node1" presStyleIdx="4" presStyleCnt="9">
        <dgm:presLayoutVars>
          <dgm:bulletEnabled val="1"/>
        </dgm:presLayoutVars>
      </dgm:prSet>
      <dgm:spPr/>
    </dgm:pt>
    <dgm:pt modelId="{5BB07FA7-483C-445F-A4E6-CFAA728DE124}" type="pres">
      <dgm:prSet presAssocID="{DFE5FC1D-1D9E-4136-A6C1-A7AD261791FF}" presName="Name9" presStyleLbl="parChTrans1D2" presStyleIdx="5" presStyleCnt="9"/>
      <dgm:spPr/>
    </dgm:pt>
    <dgm:pt modelId="{2D143216-69D0-4016-A228-1C36CDABA131}" type="pres">
      <dgm:prSet presAssocID="{DFE5FC1D-1D9E-4136-A6C1-A7AD261791FF}" presName="connTx" presStyleLbl="parChTrans1D2" presStyleIdx="5" presStyleCnt="9"/>
      <dgm:spPr/>
    </dgm:pt>
    <dgm:pt modelId="{7A7DC5F2-E78A-424A-903C-E3CD0154F06F}" type="pres">
      <dgm:prSet presAssocID="{9BEA36DD-812B-4AB5-B047-4F12FFD05CC4}" presName="node" presStyleLbl="node1" presStyleIdx="5" presStyleCnt="9">
        <dgm:presLayoutVars>
          <dgm:bulletEnabled val="1"/>
        </dgm:presLayoutVars>
      </dgm:prSet>
      <dgm:spPr/>
    </dgm:pt>
    <dgm:pt modelId="{0F62DCBD-84A5-4AA5-9814-7D99B784C5A6}" type="pres">
      <dgm:prSet presAssocID="{4544CD10-851C-4CFB-A6E9-3291AF63B72A}" presName="Name9" presStyleLbl="parChTrans1D2" presStyleIdx="6" presStyleCnt="9"/>
      <dgm:spPr/>
    </dgm:pt>
    <dgm:pt modelId="{3A8DBC0B-8893-4700-B9D2-D31755849411}" type="pres">
      <dgm:prSet presAssocID="{4544CD10-851C-4CFB-A6E9-3291AF63B72A}" presName="connTx" presStyleLbl="parChTrans1D2" presStyleIdx="6" presStyleCnt="9"/>
      <dgm:spPr/>
    </dgm:pt>
    <dgm:pt modelId="{6EDF4A0A-8C33-42DB-873B-E8C2FE0C21B8}" type="pres">
      <dgm:prSet presAssocID="{4C03A585-1F63-48EF-BADD-7A3792052937}" presName="node" presStyleLbl="node1" presStyleIdx="6" presStyleCnt="9">
        <dgm:presLayoutVars>
          <dgm:bulletEnabled val="1"/>
        </dgm:presLayoutVars>
      </dgm:prSet>
      <dgm:spPr/>
    </dgm:pt>
    <dgm:pt modelId="{B831345A-9B93-461D-BAB3-A5D1E34732BB}" type="pres">
      <dgm:prSet presAssocID="{3F8AFDCF-97C6-4498-B504-319397E60ABD}" presName="Name9" presStyleLbl="parChTrans1D2" presStyleIdx="7" presStyleCnt="9"/>
      <dgm:spPr/>
    </dgm:pt>
    <dgm:pt modelId="{339FD26A-60B6-4460-8392-D414DB307240}" type="pres">
      <dgm:prSet presAssocID="{3F8AFDCF-97C6-4498-B504-319397E60ABD}" presName="connTx" presStyleLbl="parChTrans1D2" presStyleIdx="7" presStyleCnt="9"/>
      <dgm:spPr/>
    </dgm:pt>
    <dgm:pt modelId="{BDA44057-7E8D-4F24-9E03-034BCD8733A3}" type="pres">
      <dgm:prSet presAssocID="{CA58A9B1-88AB-433A-B731-39E4033E91FB}" presName="node" presStyleLbl="node1" presStyleIdx="7" presStyleCnt="9">
        <dgm:presLayoutVars>
          <dgm:bulletEnabled val="1"/>
        </dgm:presLayoutVars>
      </dgm:prSet>
      <dgm:spPr/>
    </dgm:pt>
    <dgm:pt modelId="{364483C7-3B0B-4F13-A453-6D34ACCE1976}" type="pres">
      <dgm:prSet presAssocID="{2AE2C00F-E19A-4738-BF62-D28CFEF72FB6}" presName="Name9" presStyleLbl="parChTrans1D2" presStyleIdx="8" presStyleCnt="9"/>
      <dgm:spPr/>
    </dgm:pt>
    <dgm:pt modelId="{629BF86E-42FD-4FAB-84A9-FF892A6D6769}" type="pres">
      <dgm:prSet presAssocID="{2AE2C00F-E19A-4738-BF62-D28CFEF72FB6}" presName="connTx" presStyleLbl="parChTrans1D2" presStyleIdx="8" presStyleCnt="9"/>
      <dgm:spPr/>
    </dgm:pt>
    <dgm:pt modelId="{DDEDEFE5-B46B-4C23-B74D-B49DD8165B24}" type="pres">
      <dgm:prSet presAssocID="{8B5E690E-25D8-4F2F-ABB2-4E959B8AB8B8}" presName="node" presStyleLbl="node1" presStyleIdx="8" presStyleCnt="9">
        <dgm:presLayoutVars>
          <dgm:bulletEnabled val="1"/>
        </dgm:presLayoutVars>
      </dgm:prSet>
      <dgm:spPr/>
    </dgm:pt>
  </dgm:ptLst>
  <dgm:cxnLst>
    <dgm:cxn modelId="{0FC68602-754F-4821-BFC8-071E6D172703}" type="presOf" srcId="{39F024F0-BF0F-4C21-ADE3-C21E47CCC67E}" destId="{8F2E9159-5EB4-43A7-91C2-7D97C05ABE7E}" srcOrd="0" destOrd="0" presId="urn:microsoft.com/office/officeart/2005/8/layout/radial1"/>
    <dgm:cxn modelId="{32F2BC05-F53E-4F49-91E8-012E326420B0}" type="presOf" srcId="{0B3DDEAC-2F4B-43D7-94F9-B614E0F7152F}" destId="{F1921332-F6D8-4191-99F8-7057FE5B2AAE}" srcOrd="0" destOrd="0" presId="urn:microsoft.com/office/officeart/2005/8/layout/radial1"/>
    <dgm:cxn modelId="{25145C06-F6B0-420E-94DD-2B068A564423}" srcId="{91C55A94-A681-4E62-8ED1-4D8E519E3E05}" destId="{04D63396-52EE-4B3B-821C-6B0EE173E3F4}" srcOrd="3" destOrd="0" parTransId="{D4AADAAB-F545-445E-AE20-AE3EFABF498F}" sibTransId="{CBC617A5-EE65-43AB-A376-F3416ABB882F}"/>
    <dgm:cxn modelId="{054C6D1C-D15F-4DB7-A758-5E42781DE526}" type="presOf" srcId="{3F8AFDCF-97C6-4498-B504-319397E60ABD}" destId="{B831345A-9B93-461D-BAB3-A5D1E34732BB}" srcOrd="0" destOrd="0" presId="urn:microsoft.com/office/officeart/2005/8/layout/radial1"/>
    <dgm:cxn modelId="{A6A35E1E-0B2F-429F-916C-4C69E1E3EA6C}" type="presOf" srcId="{CA58A9B1-88AB-433A-B731-39E4033E91FB}" destId="{BDA44057-7E8D-4F24-9E03-034BCD8733A3}" srcOrd="0" destOrd="0" presId="urn:microsoft.com/office/officeart/2005/8/layout/radial1"/>
    <dgm:cxn modelId="{991C951F-906C-4001-BD7E-59E6381C587B}" srcId="{91C55A94-A681-4E62-8ED1-4D8E519E3E05}" destId="{6E407ACD-4DDE-4031-97B7-7BF6B5E1F5AE}" srcOrd="0" destOrd="0" parTransId="{0B3DDEAC-2F4B-43D7-94F9-B614E0F7152F}" sibTransId="{56A06212-568A-4FDC-AFAB-2F0823AD7BC9}"/>
    <dgm:cxn modelId="{5B23FE36-D30A-4CB7-A423-CE39447608ED}" type="presOf" srcId="{4C03A585-1F63-48EF-BADD-7A3792052937}" destId="{6EDF4A0A-8C33-42DB-873B-E8C2FE0C21B8}" srcOrd="0" destOrd="0" presId="urn:microsoft.com/office/officeart/2005/8/layout/radial1"/>
    <dgm:cxn modelId="{F7D0C543-3D73-4155-BAFF-0CCDB5D3CF40}" type="presOf" srcId="{4544CD10-851C-4CFB-A6E9-3291AF63B72A}" destId="{3A8DBC0B-8893-4700-B9D2-D31755849411}" srcOrd="1" destOrd="0" presId="urn:microsoft.com/office/officeart/2005/8/layout/radial1"/>
    <dgm:cxn modelId="{E3C18847-FE2D-4BFB-B9FD-5AD45AFC7BE0}" type="presOf" srcId="{0B3DDEAC-2F4B-43D7-94F9-B614E0F7152F}" destId="{85D4F94E-3AB1-410C-8F69-01E3E671AFB4}" srcOrd="1" destOrd="0" presId="urn:microsoft.com/office/officeart/2005/8/layout/radial1"/>
    <dgm:cxn modelId="{CA4BCE47-92B7-483B-AE82-1F794828687C}" type="presOf" srcId="{2AE2C00F-E19A-4738-BF62-D28CFEF72FB6}" destId="{364483C7-3B0B-4F13-A453-6D34ACCE1976}" srcOrd="0" destOrd="0" presId="urn:microsoft.com/office/officeart/2005/8/layout/radial1"/>
    <dgm:cxn modelId="{5FDBEB5D-FFF5-4914-AB62-5C23DFD0C234}" type="presOf" srcId="{88378404-577F-49A0-B82E-7A0917CC3687}" destId="{DA781CA9-0B53-4333-87C0-E9564B31B0F0}" srcOrd="0" destOrd="0" presId="urn:microsoft.com/office/officeart/2005/8/layout/radial1"/>
    <dgm:cxn modelId="{1D5F9160-F74D-4A96-86E9-32D7A4EE9CBD}" srcId="{91C55A94-A681-4E62-8ED1-4D8E519E3E05}" destId="{8B5E690E-25D8-4F2F-ABB2-4E959B8AB8B8}" srcOrd="8" destOrd="0" parTransId="{2AE2C00F-E19A-4738-BF62-D28CFEF72FB6}" sibTransId="{2BF4C617-0811-449C-8FA1-30CF32A3D68B}"/>
    <dgm:cxn modelId="{3BD69160-5D9D-4A84-8149-4E5A0D8504A9}" type="presOf" srcId="{6E407ACD-4DDE-4031-97B7-7BF6B5E1F5AE}" destId="{1174084F-4363-4032-8ED0-DA2193B09B71}" srcOrd="0" destOrd="0" presId="urn:microsoft.com/office/officeart/2005/8/layout/radial1"/>
    <dgm:cxn modelId="{62E7AC6A-D125-4866-9710-1C19566DB8AC}" type="presOf" srcId="{DFE5FC1D-1D9E-4136-A6C1-A7AD261791FF}" destId="{2D143216-69D0-4016-A228-1C36CDABA131}" srcOrd="1" destOrd="0" presId="urn:microsoft.com/office/officeart/2005/8/layout/radial1"/>
    <dgm:cxn modelId="{7DF4D96C-2D41-45D0-B328-C7C060613C96}" type="presOf" srcId="{F93450EC-BABC-4873-B3B0-2735AF0CCD4B}" destId="{88C1CF7E-2148-43D1-AA3D-87E39602D835}" srcOrd="0" destOrd="0" presId="urn:microsoft.com/office/officeart/2005/8/layout/radial1"/>
    <dgm:cxn modelId="{F9B5EA87-2D17-4ECF-800E-A9852A565AEF}" type="presOf" srcId="{2AE2C00F-E19A-4738-BF62-D28CFEF72FB6}" destId="{629BF86E-42FD-4FAB-84A9-FF892A6D6769}" srcOrd="1" destOrd="0" presId="urn:microsoft.com/office/officeart/2005/8/layout/radial1"/>
    <dgm:cxn modelId="{A7F7B289-9A05-4D48-8F41-FFC35909CADB}" type="presOf" srcId="{DFE5FC1D-1D9E-4136-A6C1-A7AD261791FF}" destId="{5BB07FA7-483C-445F-A4E6-CFAA728DE124}" srcOrd="0" destOrd="0" presId="urn:microsoft.com/office/officeart/2005/8/layout/radial1"/>
    <dgm:cxn modelId="{D2D1D38B-F6AA-4526-85DD-71D2D2986C8B}" type="presOf" srcId="{8B5E690E-25D8-4F2F-ABB2-4E959B8AB8B8}" destId="{DDEDEFE5-B46B-4C23-B74D-B49DD8165B24}" srcOrd="0" destOrd="0" presId="urn:microsoft.com/office/officeart/2005/8/layout/radial1"/>
    <dgm:cxn modelId="{15B43D8C-DFAF-4E52-94A4-7E61D1990FFF}" srcId="{91C55A94-A681-4E62-8ED1-4D8E519E3E05}" destId="{39F024F0-BF0F-4C21-ADE3-C21E47CCC67E}" srcOrd="2" destOrd="0" parTransId="{88378404-577F-49A0-B82E-7A0917CC3687}" sibTransId="{19B19FA1-EBD8-4593-82DC-83F178DE1811}"/>
    <dgm:cxn modelId="{0B63C98C-7FE7-4CBA-BBFB-6567AFD4F8E9}" srcId="{91C55A94-A681-4E62-8ED1-4D8E519E3E05}" destId="{9BEA36DD-812B-4AB5-B047-4F12FFD05CC4}" srcOrd="5" destOrd="0" parTransId="{DFE5FC1D-1D9E-4136-A6C1-A7AD261791FF}" sibTransId="{593D80DA-B892-46F5-9076-6008874B06ED}"/>
    <dgm:cxn modelId="{9D6C8F8E-FC2D-4EA6-8102-5E6410893588}" type="presOf" srcId="{00D7180F-FD4E-45A1-B2CA-E06C636EA23E}" destId="{CCBB5AA0-FFC4-416F-A9EA-7DDBD8BA0DFB}" srcOrd="0" destOrd="0" presId="urn:microsoft.com/office/officeart/2005/8/layout/radial1"/>
    <dgm:cxn modelId="{B8941D9B-A7A3-43D7-AC24-F255321D8C15}" srcId="{91C55A94-A681-4E62-8ED1-4D8E519E3E05}" destId="{00D7180F-FD4E-45A1-B2CA-E06C636EA23E}" srcOrd="4" destOrd="0" parTransId="{A04E3FAB-3D72-4D35-BDE2-03E83301CFAE}" sibTransId="{948C7C96-B145-48DD-B9EB-AE11C5ED28E9}"/>
    <dgm:cxn modelId="{D89A8E9C-8E02-4877-9ABB-CFB498B7725A}" srcId="{91C55A94-A681-4E62-8ED1-4D8E519E3E05}" destId="{2EBE46E3-505B-4D07-9E6F-0EFB34CFA0F6}" srcOrd="1" destOrd="0" parTransId="{F93450EC-BABC-4873-B3B0-2735AF0CCD4B}" sibTransId="{C525AA86-9012-418B-9CE8-C85956767C46}"/>
    <dgm:cxn modelId="{22F5D2A1-F473-443D-9114-9687C2182FB6}" type="presOf" srcId="{B9B0B5A6-1F69-4112-A383-D32CBB148480}" destId="{2FDF1284-79D9-4D9C-964C-5E0C99646133}" srcOrd="0" destOrd="0" presId="urn:microsoft.com/office/officeart/2005/8/layout/radial1"/>
    <dgm:cxn modelId="{A59E2EA2-EF09-4B4F-B923-A0C4ADCAC071}" srcId="{91C55A94-A681-4E62-8ED1-4D8E519E3E05}" destId="{CA58A9B1-88AB-433A-B731-39E4033E91FB}" srcOrd="7" destOrd="0" parTransId="{3F8AFDCF-97C6-4498-B504-319397E60ABD}" sibTransId="{2A49635E-C8A8-41F3-9E69-DC840119294F}"/>
    <dgm:cxn modelId="{197171A8-5521-49EA-8427-4A283188F3B5}" type="presOf" srcId="{9BEA36DD-812B-4AB5-B047-4F12FFD05CC4}" destId="{7A7DC5F2-E78A-424A-903C-E3CD0154F06F}" srcOrd="0" destOrd="0" presId="urn:microsoft.com/office/officeart/2005/8/layout/radial1"/>
    <dgm:cxn modelId="{ECDD41AA-178F-426F-A832-573883DC29E5}" type="presOf" srcId="{4544CD10-851C-4CFB-A6E9-3291AF63B72A}" destId="{0F62DCBD-84A5-4AA5-9814-7D99B784C5A6}" srcOrd="0" destOrd="0" presId="urn:microsoft.com/office/officeart/2005/8/layout/radial1"/>
    <dgm:cxn modelId="{09A7A0AB-0F97-4A58-A74D-C5275F86152B}" type="presOf" srcId="{A04E3FAB-3D72-4D35-BDE2-03E83301CFAE}" destId="{F18A3891-4F4D-4353-BF94-059E49280702}" srcOrd="0" destOrd="0" presId="urn:microsoft.com/office/officeart/2005/8/layout/radial1"/>
    <dgm:cxn modelId="{95AEB1B4-E0ED-4A85-AF14-4F70EE55D1BC}" type="presOf" srcId="{04D63396-52EE-4B3B-821C-6B0EE173E3F4}" destId="{1BD4EB58-12CF-4EB6-8C6F-6BE20D232854}" srcOrd="0" destOrd="0" presId="urn:microsoft.com/office/officeart/2005/8/layout/radial1"/>
    <dgm:cxn modelId="{47B4AAB8-2508-4BF2-A104-CBF1412A855C}" type="presOf" srcId="{2EBE46E3-505B-4D07-9E6F-0EFB34CFA0F6}" destId="{051429A4-C027-4340-AED0-DB9C1CC284F9}" srcOrd="0" destOrd="0" presId="urn:microsoft.com/office/officeart/2005/8/layout/radial1"/>
    <dgm:cxn modelId="{06145CCE-FA82-4CBF-B460-1CA9541252B5}" type="presOf" srcId="{A04E3FAB-3D72-4D35-BDE2-03E83301CFAE}" destId="{A4E1222C-C410-4131-8126-1EB17FA8A07C}" srcOrd="1" destOrd="0" presId="urn:microsoft.com/office/officeart/2005/8/layout/radial1"/>
    <dgm:cxn modelId="{6BD448D9-DF16-4010-A190-5C39FDF8B6A9}" type="presOf" srcId="{D4AADAAB-F545-445E-AE20-AE3EFABF498F}" destId="{8EC98AA2-0EB7-4B12-BE79-0E692D2A5CE0}" srcOrd="1" destOrd="0" presId="urn:microsoft.com/office/officeart/2005/8/layout/radial1"/>
    <dgm:cxn modelId="{10F828DC-48B1-4747-BACC-53DE0B4526DA}" type="presOf" srcId="{91C55A94-A681-4E62-8ED1-4D8E519E3E05}" destId="{73F0B28B-565E-45F0-A50E-2876496022C0}" srcOrd="0" destOrd="0" presId="urn:microsoft.com/office/officeart/2005/8/layout/radial1"/>
    <dgm:cxn modelId="{2D1B5CDD-23CE-4660-8C4E-6B61935E5368}" srcId="{91C55A94-A681-4E62-8ED1-4D8E519E3E05}" destId="{4C03A585-1F63-48EF-BADD-7A3792052937}" srcOrd="6" destOrd="0" parTransId="{4544CD10-851C-4CFB-A6E9-3291AF63B72A}" sibTransId="{9EF35FBD-3CFA-4D67-84D7-CC6663343656}"/>
    <dgm:cxn modelId="{64BE1FEC-3C19-4A78-88D2-6C2925EE3191}" type="presOf" srcId="{3F8AFDCF-97C6-4498-B504-319397E60ABD}" destId="{339FD26A-60B6-4460-8392-D414DB307240}" srcOrd="1" destOrd="0" presId="urn:microsoft.com/office/officeart/2005/8/layout/radial1"/>
    <dgm:cxn modelId="{311026ED-7E56-4A7F-9DC4-DFCDD053DDF7}" type="presOf" srcId="{88378404-577F-49A0-B82E-7A0917CC3687}" destId="{BC94193D-6D81-48CC-9247-D97F88D05ACD}" srcOrd="1" destOrd="0" presId="urn:microsoft.com/office/officeart/2005/8/layout/radial1"/>
    <dgm:cxn modelId="{841039EF-9A39-42BC-868A-B35BE01DDAC2}" srcId="{B9B0B5A6-1F69-4112-A383-D32CBB148480}" destId="{91C55A94-A681-4E62-8ED1-4D8E519E3E05}" srcOrd="0" destOrd="0" parTransId="{6BBE4B9A-1357-425C-982A-BAFFA047083D}" sibTransId="{B8A36961-BB91-4AFB-A8EF-B939AF6C81E3}"/>
    <dgm:cxn modelId="{C7C975F4-6A83-4D19-9CCB-F9BAF8E753CC}" type="presOf" srcId="{D4AADAAB-F545-445E-AE20-AE3EFABF498F}" destId="{20C2F4A9-B534-40A5-A51A-261A7D927E3E}" srcOrd="0" destOrd="0" presId="urn:microsoft.com/office/officeart/2005/8/layout/radial1"/>
    <dgm:cxn modelId="{237DA3FB-2838-486F-81B9-C410506D5524}" type="presOf" srcId="{F93450EC-BABC-4873-B3B0-2735AF0CCD4B}" destId="{02ECBD40-B6AE-4B9B-B829-EEFD1CD4E984}" srcOrd="1" destOrd="0" presId="urn:microsoft.com/office/officeart/2005/8/layout/radial1"/>
    <dgm:cxn modelId="{51398ADB-74D6-463B-9B9A-4FFFB4FE84AD}" type="presParOf" srcId="{2FDF1284-79D9-4D9C-964C-5E0C99646133}" destId="{73F0B28B-565E-45F0-A50E-2876496022C0}" srcOrd="0" destOrd="0" presId="urn:microsoft.com/office/officeart/2005/8/layout/radial1"/>
    <dgm:cxn modelId="{EECB8A25-D89E-4A8D-84FB-FB300E775436}" type="presParOf" srcId="{2FDF1284-79D9-4D9C-964C-5E0C99646133}" destId="{F1921332-F6D8-4191-99F8-7057FE5B2AAE}" srcOrd="1" destOrd="0" presId="urn:microsoft.com/office/officeart/2005/8/layout/radial1"/>
    <dgm:cxn modelId="{BCE417FB-F7FE-47B5-B6DF-F81D12530723}" type="presParOf" srcId="{F1921332-F6D8-4191-99F8-7057FE5B2AAE}" destId="{85D4F94E-3AB1-410C-8F69-01E3E671AFB4}" srcOrd="0" destOrd="0" presId="urn:microsoft.com/office/officeart/2005/8/layout/radial1"/>
    <dgm:cxn modelId="{D3651983-D7DD-48AF-A3EC-51ACFA27333E}" type="presParOf" srcId="{2FDF1284-79D9-4D9C-964C-5E0C99646133}" destId="{1174084F-4363-4032-8ED0-DA2193B09B71}" srcOrd="2" destOrd="0" presId="urn:microsoft.com/office/officeart/2005/8/layout/radial1"/>
    <dgm:cxn modelId="{958A490C-C11E-4C9D-BB07-58F93F1E7C3D}" type="presParOf" srcId="{2FDF1284-79D9-4D9C-964C-5E0C99646133}" destId="{88C1CF7E-2148-43D1-AA3D-87E39602D835}" srcOrd="3" destOrd="0" presId="urn:microsoft.com/office/officeart/2005/8/layout/radial1"/>
    <dgm:cxn modelId="{E5D9DA75-E125-4888-B0C8-89F82B7328A2}" type="presParOf" srcId="{88C1CF7E-2148-43D1-AA3D-87E39602D835}" destId="{02ECBD40-B6AE-4B9B-B829-EEFD1CD4E984}" srcOrd="0" destOrd="0" presId="urn:microsoft.com/office/officeart/2005/8/layout/radial1"/>
    <dgm:cxn modelId="{0610831F-D3AF-4C1F-AB49-46ACF344080B}" type="presParOf" srcId="{2FDF1284-79D9-4D9C-964C-5E0C99646133}" destId="{051429A4-C027-4340-AED0-DB9C1CC284F9}" srcOrd="4" destOrd="0" presId="urn:microsoft.com/office/officeart/2005/8/layout/radial1"/>
    <dgm:cxn modelId="{C710BAAC-B2A9-40B6-B8E0-29FE4D8AC66B}" type="presParOf" srcId="{2FDF1284-79D9-4D9C-964C-5E0C99646133}" destId="{DA781CA9-0B53-4333-87C0-E9564B31B0F0}" srcOrd="5" destOrd="0" presId="urn:microsoft.com/office/officeart/2005/8/layout/radial1"/>
    <dgm:cxn modelId="{E329D4BA-DF1C-4707-860B-790DF08241CB}" type="presParOf" srcId="{DA781CA9-0B53-4333-87C0-E9564B31B0F0}" destId="{BC94193D-6D81-48CC-9247-D97F88D05ACD}" srcOrd="0" destOrd="0" presId="urn:microsoft.com/office/officeart/2005/8/layout/radial1"/>
    <dgm:cxn modelId="{1B111306-DD32-46D5-B634-318DDEB49E87}" type="presParOf" srcId="{2FDF1284-79D9-4D9C-964C-5E0C99646133}" destId="{8F2E9159-5EB4-43A7-91C2-7D97C05ABE7E}" srcOrd="6" destOrd="0" presId="urn:microsoft.com/office/officeart/2005/8/layout/radial1"/>
    <dgm:cxn modelId="{E5C40EEF-420D-4A3D-8F2C-AFADC075670A}" type="presParOf" srcId="{2FDF1284-79D9-4D9C-964C-5E0C99646133}" destId="{20C2F4A9-B534-40A5-A51A-261A7D927E3E}" srcOrd="7" destOrd="0" presId="urn:microsoft.com/office/officeart/2005/8/layout/radial1"/>
    <dgm:cxn modelId="{02AD086B-529F-4954-84C7-5F019C680CD6}" type="presParOf" srcId="{20C2F4A9-B534-40A5-A51A-261A7D927E3E}" destId="{8EC98AA2-0EB7-4B12-BE79-0E692D2A5CE0}" srcOrd="0" destOrd="0" presId="urn:microsoft.com/office/officeart/2005/8/layout/radial1"/>
    <dgm:cxn modelId="{E85E9E6A-A61F-46D1-A160-82B72E42B7AB}" type="presParOf" srcId="{2FDF1284-79D9-4D9C-964C-5E0C99646133}" destId="{1BD4EB58-12CF-4EB6-8C6F-6BE20D232854}" srcOrd="8" destOrd="0" presId="urn:microsoft.com/office/officeart/2005/8/layout/radial1"/>
    <dgm:cxn modelId="{94B82388-6812-4B60-9930-2CDECB636BE3}" type="presParOf" srcId="{2FDF1284-79D9-4D9C-964C-5E0C99646133}" destId="{F18A3891-4F4D-4353-BF94-059E49280702}" srcOrd="9" destOrd="0" presId="urn:microsoft.com/office/officeart/2005/8/layout/radial1"/>
    <dgm:cxn modelId="{41F99346-46AC-40CF-9EFC-5253B8F57EA7}" type="presParOf" srcId="{F18A3891-4F4D-4353-BF94-059E49280702}" destId="{A4E1222C-C410-4131-8126-1EB17FA8A07C}" srcOrd="0" destOrd="0" presId="urn:microsoft.com/office/officeart/2005/8/layout/radial1"/>
    <dgm:cxn modelId="{98B5065B-CC6C-441E-AEA6-5E51EAF7B692}" type="presParOf" srcId="{2FDF1284-79D9-4D9C-964C-5E0C99646133}" destId="{CCBB5AA0-FFC4-416F-A9EA-7DDBD8BA0DFB}" srcOrd="10" destOrd="0" presId="urn:microsoft.com/office/officeart/2005/8/layout/radial1"/>
    <dgm:cxn modelId="{2D315AF3-D9A5-4FE8-802E-293DDB934157}" type="presParOf" srcId="{2FDF1284-79D9-4D9C-964C-5E0C99646133}" destId="{5BB07FA7-483C-445F-A4E6-CFAA728DE124}" srcOrd="11" destOrd="0" presId="urn:microsoft.com/office/officeart/2005/8/layout/radial1"/>
    <dgm:cxn modelId="{512CEDFC-4F49-4D34-9CE5-968FDCF378B4}" type="presParOf" srcId="{5BB07FA7-483C-445F-A4E6-CFAA728DE124}" destId="{2D143216-69D0-4016-A228-1C36CDABA131}" srcOrd="0" destOrd="0" presId="urn:microsoft.com/office/officeart/2005/8/layout/radial1"/>
    <dgm:cxn modelId="{32CB8B37-70ED-487A-A1E1-641DAC61EAEE}" type="presParOf" srcId="{2FDF1284-79D9-4D9C-964C-5E0C99646133}" destId="{7A7DC5F2-E78A-424A-903C-E3CD0154F06F}" srcOrd="12" destOrd="0" presId="urn:microsoft.com/office/officeart/2005/8/layout/radial1"/>
    <dgm:cxn modelId="{00D3EEB8-FB48-49D7-8F5A-78ABA951F972}" type="presParOf" srcId="{2FDF1284-79D9-4D9C-964C-5E0C99646133}" destId="{0F62DCBD-84A5-4AA5-9814-7D99B784C5A6}" srcOrd="13" destOrd="0" presId="urn:microsoft.com/office/officeart/2005/8/layout/radial1"/>
    <dgm:cxn modelId="{06CDFC34-5A1F-4ACC-9814-B26F7B3946C0}" type="presParOf" srcId="{0F62DCBD-84A5-4AA5-9814-7D99B784C5A6}" destId="{3A8DBC0B-8893-4700-B9D2-D31755849411}" srcOrd="0" destOrd="0" presId="urn:microsoft.com/office/officeart/2005/8/layout/radial1"/>
    <dgm:cxn modelId="{96D479B9-728D-43BD-B72A-E4E42A6E7F4F}" type="presParOf" srcId="{2FDF1284-79D9-4D9C-964C-5E0C99646133}" destId="{6EDF4A0A-8C33-42DB-873B-E8C2FE0C21B8}" srcOrd="14" destOrd="0" presId="urn:microsoft.com/office/officeart/2005/8/layout/radial1"/>
    <dgm:cxn modelId="{827EC47F-55FC-4FEA-B445-840E97F4160C}" type="presParOf" srcId="{2FDF1284-79D9-4D9C-964C-5E0C99646133}" destId="{B831345A-9B93-461D-BAB3-A5D1E34732BB}" srcOrd="15" destOrd="0" presId="urn:microsoft.com/office/officeart/2005/8/layout/radial1"/>
    <dgm:cxn modelId="{B6FB89B0-620E-495B-8999-42F4296D5D47}" type="presParOf" srcId="{B831345A-9B93-461D-BAB3-A5D1E34732BB}" destId="{339FD26A-60B6-4460-8392-D414DB307240}" srcOrd="0" destOrd="0" presId="urn:microsoft.com/office/officeart/2005/8/layout/radial1"/>
    <dgm:cxn modelId="{2FCF164E-DB5B-436C-B3CD-22ACA3E5B947}" type="presParOf" srcId="{2FDF1284-79D9-4D9C-964C-5E0C99646133}" destId="{BDA44057-7E8D-4F24-9E03-034BCD8733A3}" srcOrd="16" destOrd="0" presId="urn:microsoft.com/office/officeart/2005/8/layout/radial1"/>
    <dgm:cxn modelId="{416786A0-7FBC-43A1-B368-78BFD8932B4F}" type="presParOf" srcId="{2FDF1284-79D9-4D9C-964C-5E0C99646133}" destId="{364483C7-3B0B-4F13-A453-6D34ACCE1976}" srcOrd="17" destOrd="0" presId="urn:microsoft.com/office/officeart/2005/8/layout/radial1"/>
    <dgm:cxn modelId="{CBEC6EDC-2AB9-4CBF-AAEA-E2059F78B3AE}" type="presParOf" srcId="{364483C7-3B0B-4F13-A453-6D34ACCE1976}" destId="{629BF86E-42FD-4FAB-84A9-FF892A6D6769}" srcOrd="0" destOrd="0" presId="urn:microsoft.com/office/officeart/2005/8/layout/radial1"/>
    <dgm:cxn modelId="{646B0080-06CC-44E3-8AAC-B1569DF3C030}" type="presParOf" srcId="{2FDF1284-79D9-4D9C-964C-5E0C99646133}" destId="{DDEDEFE5-B46B-4C23-B74D-B49DD8165B24}" srcOrd="18" destOrd="0" presId="urn:microsoft.com/office/officeart/2005/8/layout/radial1"/>
  </dgm:cxnLst>
  <dgm:bg>
    <a:solidFill>
      <a:schemeClr val="bg1"/>
    </a:solid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5ADEC64-448A-4BE6-B1EC-D6C5C549A1A2}"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fr-BE"/>
        </a:p>
      </dgm:t>
    </dgm:pt>
    <dgm:pt modelId="{298BFC9C-BA2D-4FE9-A6E7-AB338F621085}">
      <dgm:prSet phldrT="[Texte]"/>
      <dgm:spPr/>
      <dgm:t>
        <a:bodyPr/>
        <a:lstStyle/>
        <a:p>
          <a:r>
            <a:rPr lang="fr-FR"/>
            <a:t>Ce qui est commun aux différents dispositifs :</a:t>
          </a:r>
          <a:endParaRPr lang="fr-BE"/>
        </a:p>
      </dgm:t>
    </dgm:pt>
    <dgm:pt modelId="{D24DBAF8-8649-4D7B-84FB-CDA45CD4B92F}" type="parTrans" cxnId="{6A6570E4-E4BA-47E7-AA55-569B5E985F36}">
      <dgm:prSet/>
      <dgm:spPr/>
      <dgm:t>
        <a:bodyPr/>
        <a:lstStyle/>
        <a:p>
          <a:endParaRPr lang="fr-BE"/>
        </a:p>
      </dgm:t>
    </dgm:pt>
    <dgm:pt modelId="{3E12F134-8CC6-49AB-AF9A-F0341FB00387}" type="sibTrans" cxnId="{6A6570E4-E4BA-47E7-AA55-569B5E985F36}">
      <dgm:prSet/>
      <dgm:spPr/>
      <dgm:t>
        <a:bodyPr/>
        <a:lstStyle/>
        <a:p>
          <a:endParaRPr lang="fr-BE"/>
        </a:p>
      </dgm:t>
    </dgm:pt>
    <dgm:pt modelId="{1478CC3B-FACE-437A-90E8-AAF576613CB4}">
      <dgm:prSet/>
      <dgm:spPr/>
      <dgm:t>
        <a:bodyPr/>
        <a:lstStyle/>
        <a:p>
          <a:r>
            <a:rPr lang="fr-FR"/>
            <a:t>la nécessité d’un groupe de co-analyse</a:t>
          </a:r>
        </a:p>
      </dgm:t>
    </dgm:pt>
    <dgm:pt modelId="{82C050DB-A2AC-4A58-993A-2BC8DD02E7EC}" type="parTrans" cxnId="{A50E9E45-7FB0-4E3F-B112-AEE7EA59746C}">
      <dgm:prSet/>
      <dgm:spPr/>
      <dgm:t>
        <a:bodyPr/>
        <a:lstStyle/>
        <a:p>
          <a:endParaRPr lang="fr-BE"/>
        </a:p>
      </dgm:t>
    </dgm:pt>
    <dgm:pt modelId="{E7286EFA-0DEE-4839-9B19-C864505A455B}" type="sibTrans" cxnId="{A50E9E45-7FB0-4E3F-B112-AEE7EA59746C}">
      <dgm:prSet/>
      <dgm:spPr/>
      <dgm:t>
        <a:bodyPr/>
        <a:lstStyle/>
        <a:p>
          <a:endParaRPr lang="fr-BE"/>
        </a:p>
      </dgm:t>
    </dgm:pt>
    <dgm:pt modelId="{05533C25-8305-4625-88C0-19ED610B4E4C}">
      <dgm:prSet/>
      <dgm:spPr/>
      <dgm:t>
        <a:bodyPr/>
        <a:lstStyle/>
        <a:p>
          <a:r>
            <a:rPr lang="fr-FR"/>
            <a:t>l’animateur est « extérieur »</a:t>
          </a:r>
        </a:p>
      </dgm:t>
    </dgm:pt>
    <dgm:pt modelId="{5B4F4446-E519-44F4-B2F6-64A0B34C8248}" type="parTrans" cxnId="{A0074550-7815-4533-A419-AC58C7ADD276}">
      <dgm:prSet/>
      <dgm:spPr/>
      <dgm:t>
        <a:bodyPr/>
        <a:lstStyle/>
        <a:p>
          <a:endParaRPr lang="fr-BE"/>
        </a:p>
      </dgm:t>
    </dgm:pt>
    <dgm:pt modelId="{4146D60F-5D64-4644-9177-000CC406ADAF}" type="sibTrans" cxnId="{A0074550-7815-4533-A419-AC58C7ADD276}">
      <dgm:prSet/>
      <dgm:spPr/>
      <dgm:t>
        <a:bodyPr/>
        <a:lstStyle/>
        <a:p>
          <a:endParaRPr lang="fr-BE"/>
        </a:p>
      </dgm:t>
    </dgm:pt>
    <dgm:pt modelId="{F2BB2F23-1DD4-4354-8C11-BF3A1642AF16}">
      <dgm:prSet/>
      <dgm:spPr/>
      <dgm:t>
        <a:bodyPr/>
        <a:lstStyle/>
        <a:p>
          <a:r>
            <a:rPr lang="fr-FR"/>
            <a:t>le respect de soi, des autres et de la procédure</a:t>
          </a:r>
        </a:p>
      </dgm:t>
    </dgm:pt>
    <dgm:pt modelId="{B27A82DE-B1EF-4230-B117-BEBB8E8F4C3F}" type="parTrans" cxnId="{064D6F16-B893-4C34-A51A-27E74887F3E2}">
      <dgm:prSet/>
      <dgm:spPr/>
      <dgm:t>
        <a:bodyPr/>
        <a:lstStyle/>
        <a:p>
          <a:endParaRPr lang="fr-BE"/>
        </a:p>
      </dgm:t>
    </dgm:pt>
    <dgm:pt modelId="{0E7B985A-6E4D-459A-86E2-934F1F80EE98}" type="sibTrans" cxnId="{064D6F16-B893-4C34-A51A-27E74887F3E2}">
      <dgm:prSet/>
      <dgm:spPr/>
      <dgm:t>
        <a:bodyPr/>
        <a:lstStyle/>
        <a:p>
          <a:endParaRPr lang="fr-BE"/>
        </a:p>
      </dgm:t>
    </dgm:pt>
    <dgm:pt modelId="{A28187B5-267C-46C0-B3DE-25EC9C3EC16B}">
      <dgm:prSet/>
      <dgm:spPr/>
      <dgm:t>
        <a:bodyPr/>
        <a:lstStyle/>
        <a:p>
          <a:r>
            <a:rPr lang="fr-FR"/>
            <a:t>le passage obligé par différentes étapes. Exception faite pour le World Café (Fondation Roi Baudouin, 2006) et le Forum ouvert (</a:t>
          </a:r>
          <a:r>
            <a:rPr lang="fr-FR" err="1"/>
            <a:t>Baudlet</a:t>
          </a:r>
          <a:r>
            <a:rPr lang="fr-FR"/>
            <a:t>, s.d.) qui ont une structure différente.</a:t>
          </a:r>
        </a:p>
      </dgm:t>
    </dgm:pt>
    <dgm:pt modelId="{2155C966-60D3-4D88-9B2A-28F7ECBEA838}" type="parTrans" cxnId="{D61EDAE1-29FD-4B33-8C4D-E98882281009}">
      <dgm:prSet/>
      <dgm:spPr/>
      <dgm:t>
        <a:bodyPr/>
        <a:lstStyle/>
        <a:p>
          <a:endParaRPr lang="fr-BE"/>
        </a:p>
      </dgm:t>
    </dgm:pt>
    <dgm:pt modelId="{51C1468D-C50E-4992-8557-F8E026EC762D}" type="sibTrans" cxnId="{D61EDAE1-29FD-4B33-8C4D-E98882281009}">
      <dgm:prSet/>
      <dgm:spPr/>
      <dgm:t>
        <a:bodyPr/>
        <a:lstStyle/>
        <a:p>
          <a:endParaRPr lang="fr-BE"/>
        </a:p>
      </dgm:t>
    </dgm:pt>
    <dgm:pt modelId="{309272D3-BF19-41C3-876D-FD40399C0889}">
      <dgm:prSet/>
      <dgm:spPr/>
      <dgm:t>
        <a:bodyPr/>
        <a:lstStyle/>
        <a:p>
          <a:r>
            <a:rPr lang="fr-FR"/>
            <a:t>la contrainte du cadre qui libère la parole et l’analyse</a:t>
          </a:r>
        </a:p>
      </dgm:t>
    </dgm:pt>
    <dgm:pt modelId="{99DE7798-875E-4C2B-BE2F-A4090DEA5462}" type="parTrans" cxnId="{1EAC4FD0-D4F1-4BEE-8F20-46C49B999E7A}">
      <dgm:prSet/>
      <dgm:spPr/>
      <dgm:t>
        <a:bodyPr/>
        <a:lstStyle/>
        <a:p>
          <a:endParaRPr lang="fr-BE"/>
        </a:p>
      </dgm:t>
    </dgm:pt>
    <dgm:pt modelId="{72873CE5-6042-42CE-8EC4-7BB15AE5AD81}" type="sibTrans" cxnId="{1EAC4FD0-D4F1-4BEE-8F20-46C49B999E7A}">
      <dgm:prSet/>
      <dgm:spPr/>
      <dgm:t>
        <a:bodyPr/>
        <a:lstStyle/>
        <a:p>
          <a:endParaRPr lang="fr-BE"/>
        </a:p>
      </dgm:t>
    </dgm:pt>
    <dgm:pt modelId="{59FA66C8-B451-43D1-9F9B-FF37DE296980}">
      <dgm:prSet/>
      <dgm:spPr/>
      <dgm:t>
        <a:bodyPr/>
        <a:lstStyle/>
        <a:p>
          <a:r>
            <a:rPr lang="fr-FR"/>
            <a:t>Ce que propose CABLER :</a:t>
          </a:r>
        </a:p>
      </dgm:t>
    </dgm:pt>
    <dgm:pt modelId="{E54EC2CA-C48A-461B-AC37-DAA89A9E3C31}" type="parTrans" cxnId="{57A1B40B-9544-46FC-83B1-008908798F9F}">
      <dgm:prSet/>
      <dgm:spPr/>
      <dgm:t>
        <a:bodyPr/>
        <a:lstStyle/>
        <a:p>
          <a:endParaRPr lang="fr-BE"/>
        </a:p>
      </dgm:t>
    </dgm:pt>
    <dgm:pt modelId="{FF6996DD-4E1E-47B6-91E1-F67D90035505}" type="sibTrans" cxnId="{57A1B40B-9544-46FC-83B1-008908798F9F}">
      <dgm:prSet/>
      <dgm:spPr/>
      <dgm:t>
        <a:bodyPr/>
        <a:lstStyle/>
        <a:p>
          <a:endParaRPr lang="fr-BE"/>
        </a:p>
      </dgm:t>
    </dgm:pt>
    <dgm:pt modelId="{D15C8A03-74E4-4C29-A800-77AC4B976ED4}">
      <dgm:prSet/>
      <dgm:spPr/>
      <dgm:t>
        <a:bodyPr/>
        <a:lstStyle/>
        <a:p>
          <a:r>
            <a:rPr lang="fr-FR"/>
            <a:t>le dispositif est rendu accessible aux superviseurs de nos différentes implantations intéressés et prêts à être accompagnés ;</a:t>
          </a:r>
        </a:p>
      </dgm:t>
    </dgm:pt>
    <dgm:pt modelId="{906A4732-3DAC-4BBB-B801-77C6A31EACBF}" type="parTrans" cxnId="{556F59C4-9E5A-4A85-AD18-BDCB932ED8BE}">
      <dgm:prSet/>
      <dgm:spPr/>
      <dgm:t>
        <a:bodyPr/>
        <a:lstStyle/>
        <a:p>
          <a:endParaRPr lang="fr-BE"/>
        </a:p>
      </dgm:t>
    </dgm:pt>
    <dgm:pt modelId="{EDA9C160-7928-4BE4-B91A-F200F4B8A615}" type="sibTrans" cxnId="{556F59C4-9E5A-4A85-AD18-BDCB932ED8BE}">
      <dgm:prSet/>
      <dgm:spPr/>
      <dgm:t>
        <a:bodyPr/>
        <a:lstStyle/>
        <a:p>
          <a:endParaRPr lang="fr-BE"/>
        </a:p>
      </dgm:t>
    </dgm:pt>
    <dgm:pt modelId="{6C71A22B-3296-4B57-881A-AEE383096DCA}">
      <dgm:prSet/>
      <dgm:spPr/>
      <dgm:t>
        <a:bodyPr/>
        <a:lstStyle/>
        <a:p>
          <a:r>
            <a:rPr lang="fr-FR"/>
            <a:t>comme dans le dispositif de co-développement de Payette (2000), il y a une volonté de laisser les participants proposer des solutions ;</a:t>
          </a:r>
        </a:p>
      </dgm:t>
    </dgm:pt>
    <dgm:pt modelId="{A3BE45FB-CD5A-4C20-B8D0-E54391DFAEED}" type="parTrans" cxnId="{32452F6B-0D92-4FC8-8F47-752963C60637}">
      <dgm:prSet/>
      <dgm:spPr/>
      <dgm:t>
        <a:bodyPr/>
        <a:lstStyle/>
        <a:p>
          <a:endParaRPr lang="fr-BE"/>
        </a:p>
      </dgm:t>
    </dgm:pt>
    <dgm:pt modelId="{A6BD06D0-1626-4458-9AF0-4E18BDC376D7}" type="sibTrans" cxnId="{32452F6B-0D92-4FC8-8F47-752963C60637}">
      <dgm:prSet/>
      <dgm:spPr/>
      <dgm:t>
        <a:bodyPr/>
        <a:lstStyle/>
        <a:p>
          <a:endParaRPr lang="fr-BE"/>
        </a:p>
      </dgm:t>
    </dgm:pt>
    <dgm:pt modelId="{7D59A325-1F61-4441-B10F-E81F7F38467F}">
      <dgm:prSet/>
      <dgm:spPr/>
      <dgm:t>
        <a:bodyPr/>
        <a:lstStyle/>
        <a:p>
          <a:pPr rtl="0"/>
          <a:r>
            <a:rPr lang="fr-FR"/>
            <a:t>comme dans ARPPEGE (Vacher, 2015; Boucenna, 2015-2016), il y a une volonté de « co-construction » (Vacher, 2015, p. 116), qui vise à construire une modélisation en groupe.</a:t>
          </a:r>
          <a:r>
            <a:rPr lang="fr-FR">
              <a:latin typeface="Calibri Light"/>
            </a:rPr>
            <a:t> </a:t>
          </a:r>
          <a:r>
            <a:rPr lang="fr-FR"/>
            <a:t> Les schématisations collectives sont présentées à l’ensemble du groupe afin d’interroger les différentes conceptions du problème traité.</a:t>
          </a:r>
        </a:p>
      </dgm:t>
    </dgm:pt>
    <dgm:pt modelId="{F98B9514-8066-4F6D-ADB7-D4EED91797BD}" type="parTrans" cxnId="{F825D51D-F3C3-4BDC-AFED-43959F219622}">
      <dgm:prSet/>
      <dgm:spPr/>
      <dgm:t>
        <a:bodyPr/>
        <a:lstStyle/>
        <a:p>
          <a:endParaRPr lang="fr-BE"/>
        </a:p>
      </dgm:t>
    </dgm:pt>
    <dgm:pt modelId="{78638C25-A075-4BFD-9D1E-CB570AEE1F89}" type="sibTrans" cxnId="{F825D51D-F3C3-4BDC-AFED-43959F219622}">
      <dgm:prSet/>
      <dgm:spPr/>
      <dgm:t>
        <a:bodyPr/>
        <a:lstStyle/>
        <a:p>
          <a:endParaRPr lang="fr-BE"/>
        </a:p>
      </dgm:t>
    </dgm:pt>
    <dgm:pt modelId="{4AB2BE8C-E513-44B7-BE37-7303581D3D25}">
      <dgm:prSet/>
      <dgm:spPr/>
      <dgm:t>
        <a:bodyPr/>
        <a:lstStyle/>
        <a:p>
          <a:r>
            <a:rPr lang="fr-BE"/>
            <a:t>comme dans de nombreux dispositifs de codéveloppement (Doidhino-Vicoso, 2012; Vacher, 2015; Boucenna, 2013</a:t>
          </a:r>
          <a:r>
            <a:rPr lang="fr-BE">
              <a:latin typeface="Calibri Light"/>
            </a:rPr>
            <a:t>,...),</a:t>
          </a:r>
          <a:r>
            <a:rPr lang="fr-BE"/>
            <a:t> il y a une volonté de prendre en fin de séance, un moment de réflexion sur le processus vécu lors de l’intervision.</a:t>
          </a:r>
          <a:endParaRPr lang="fr-FR"/>
        </a:p>
      </dgm:t>
    </dgm:pt>
    <dgm:pt modelId="{48ACBE42-B6E1-4302-AA4B-8083720E8D6B}" type="parTrans" cxnId="{AFA02633-96F5-4EFE-8F29-4B8698CEAC2C}">
      <dgm:prSet/>
      <dgm:spPr/>
      <dgm:t>
        <a:bodyPr/>
        <a:lstStyle/>
        <a:p>
          <a:endParaRPr lang="fr-BE"/>
        </a:p>
      </dgm:t>
    </dgm:pt>
    <dgm:pt modelId="{47DDBF49-CE03-47C1-A30A-CD35924C2772}" type="sibTrans" cxnId="{AFA02633-96F5-4EFE-8F29-4B8698CEAC2C}">
      <dgm:prSet/>
      <dgm:spPr/>
      <dgm:t>
        <a:bodyPr/>
        <a:lstStyle/>
        <a:p>
          <a:endParaRPr lang="fr-BE"/>
        </a:p>
      </dgm:t>
    </dgm:pt>
    <dgm:pt modelId="{055DC086-0755-4BCC-87E4-5A650B3F9CDF}" type="pres">
      <dgm:prSet presAssocID="{25ADEC64-448A-4BE6-B1EC-D6C5C549A1A2}" presName="linear" presStyleCnt="0">
        <dgm:presLayoutVars>
          <dgm:dir/>
          <dgm:animLvl val="lvl"/>
          <dgm:resizeHandles val="exact"/>
        </dgm:presLayoutVars>
      </dgm:prSet>
      <dgm:spPr/>
    </dgm:pt>
    <dgm:pt modelId="{3A5C72B6-B790-4F2F-86FA-0005E9457C4E}" type="pres">
      <dgm:prSet presAssocID="{298BFC9C-BA2D-4FE9-A6E7-AB338F621085}" presName="parentLin" presStyleCnt="0"/>
      <dgm:spPr/>
    </dgm:pt>
    <dgm:pt modelId="{DF19C006-06DA-4F93-8680-D3BB9FFBE2A4}" type="pres">
      <dgm:prSet presAssocID="{298BFC9C-BA2D-4FE9-A6E7-AB338F621085}" presName="parentLeftMargin" presStyleLbl="node1" presStyleIdx="0" presStyleCnt="2"/>
      <dgm:spPr/>
    </dgm:pt>
    <dgm:pt modelId="{01602062-C50C-4332-B8D6-CE9BA0A050B0}" type="pres">
      <dgm:prSet presAssocID="{298BFC9C-BA2D-4FE9-A6E7-AB338F621085}" presName="parentText" presStyleLbl="node1" presStyleIdx="0" presStyleCnt="2">
        <dgm:presLayoutVars>
          <dgm:chMax val="0"/>
          <dgm:bulletEnabled val="1"/>
        </dgm:presLayoutVars>
      </dgm:prSet>
      <dgm:spPr/>
    </dgm:pt>
    <dgm:pt modelId="{D8C99033-36CC-4F9F-BD48-78D186184ED1}" type="pres">
      <dgm:prSet presAssocID="{298BFC9C-BA2D-4FE9-A6E7-AB338F621085}" presName="negativeSpace" presStyleCnt="0"/>
      <dgm:spPr/>
    </dgm:pt>
    <dgm:pt modelId="{6864228B-5EA4-447A-AC1A-47AE76EC05DE}" type="pres">
      <dgm:prSet presAssocID="{298BFC9C-BA2D-4FE9-A6E7-AB338F621085}" presName="childText" presStyleLbl="conFgAcc1" presStyleIdx="0" presStyleCnt="2">
        <dgm:presLayoutVars>
          <dgm:bulletEnabled val="1"/>
        </dgm:presLayoutVars>
      </dgm:prSet>
      <dgm:spPr/>
    </dgm:pt>
    <dgm:pt modelId="{04FCC429-0736-4AC2-A72B-1633910F3050}" type="pres">
      <dgm:prSet presAssocID="{3E12F134-8CC6-49AB-AF9A-F0341FB00387}" presName="spaceBetweenRectangles" presStyleCnt="0"/>
      <dgm:spPr/>
    </dgm:pt>
    <dgm:pt modelId="{45824495-4276-4150-96E0-F7EEB3712337}" type="pres">
      <dgm:prSet presAssocID="{59FA66C8-B451-43D1-9F9B-FF37DE296980}" presName="parentLin" presStyleCnt="0"/>
      <dgm:spPr/>
    </dgm:pt>
    <dgm:pt modelId="{0C7A000F-40E6-4980-9926-97F41979E06F}" type="pres">
      <dgm:prSet presAssocID="{59FA66C8-B451-43D1-9F9B-FF37DE296980}" presName="parentLeftMargin" presStyleLbl="node1" presStyleIdx="0" presStyleCnt="2"/>
      <dgm:spPr/>
    </dgm:pt>
    <dgm:pt modelId="{4B2369A1-CF1A-4DE9-AC75-D79AD541643B}" type="pres">
      <dgm:prSet presAssocID="{59FA66C8-B451-43D1-9F9B-FF37DE296980}" presName="parentText" presStyleLbl="node1" presStyleIdx="1" presStyleCnt="2">
        <dgm:presLayoutVars>
          <dgm:chMax val="0"/>
          <dgm:bulletEnabled val="1"/>
        </dgm:presLayoutVars>
      </dgm:prSet>
      <dgm:spPr/>
    </dgm:pt>
    <dgm:pt modelId="{426F8274-8CF0-434A-A977-1C9DFD4167BE}" type="pres">
      <dgm:prSet presAssocID="{59FA66C8-B451-43D1-9F9B-FF37DE296980}" presName="negativeSpace" presStyleCnt="0"/>
      <dgm:spPr/>
    </dgm:pt>
    <dgm:pt modelId="{A35A9167-E533-4574-8BB5-C3C4A4711516}" type="pres">
      <dgm:prSet presAssocID="{59FA66C8-B451-43D1-9F9B-FF37DE296980}" presName="childText" presStyleLbl="conFgAcc1" presStyleIdx="1" presStyleCnt="2">
        <dgm:presLayoutVars>
          <dgm:bulletEnabled val="1"/>
        </dgm:presLayoutVars>
      </dgm:prSet>
      <dgm:spPr/>
    </dgm:pt>
  </dgm:ptLst>
  <dgm:cxnLst>
    <dgm:cxn modelId="{57A1B40B-9544-46FC-83B1-008908798F9F}" srcId="{25ADEC64-448A-4BE6-B1EC-D6C5C549A1A2}" destId="{59FA66C8-B451-43D1-9F9B-FF37DE296980}" srcOrd="1" destOrd="0" parTransId="{E54EC2CA-C48A-461B-AC37-DAA89A9E3C31}" sibTransId="{FF6996DD-4E1E-47B6-91E1-F67D90035505}"/>
    <dgm:cxn modelId="{064D6F16-B893-4C34-A51A-27E74887F3E2}" srcId="{298BFC9C-BA2D-4FE9-A6E7-AB338F621085}" destId="{F2BB2F23-1DD4-4354-8C11-BF3A1642AF16}" srcOrd="2" destOrd="0" parTransId="{B27A82DE-B1EF-4230-B117-BEBB8E8F4C3F}" sibTransId="{0E7B985A-6E4D-459A-86E2-934F1F80EE98}"/>
    <dgm:cxn modelId="{F825D51D-F3C3-4BDC-AFED-43959F219622}" srcId="{59FA66C8-B451-43D1-9F9B-FF37DE296980}" destId="{7D59A325-1F61-4441-B10F-E81F7F38467F}" srcOrd="2" destOrd="0" parTransId="{F98B9514-8066-4F6D-ADB7-D4EED91797BD}" sibTransId="{78638C25-A075-4BFD-9D1E-CB570AEE1F89}"/>
    <dgm:cxn modelId="{AFA02633-96F5-4EFE-8F29-4B8698CEAC2C}" srcId="{59FA66C8-B451-43D1-9F9B-FF37DE296980}" destId="{4AB2BE8C-E513-44B7-BE37-7303581D3D25}" srcOrd="3" destOrd="0" parTransId="{48ACBE42-B6E1-4302-AA4B-8083720E8D6B}" sibTransId="{47DDBF49-CE03-47C1-A30A-CD35924C2772}"/>
    <dgm:cxn modelId="{A50E9E45-7FB0-4E3F-B112-AEE7EA59746C}" srcId="{298BFC9C-BA2D-4FE9-A6E7-AB338F621085}" destId="{1478CC3B-FACE-437A-90E8-AAF576613CB4}" srcOrd="0" destOrd="0" parTransId="{82C050DB-A2AC-4A58-993A-2BC8DD02E7EC}" sibTransId="{E7286EFA-0DEE-4839-9B19-C864505A455B}"/>
    <dgm:cxn modelId="{5289B847-3C40-4E68-BEDF-3AC659406C89}" type="presOf" srcId="{7D59A325-1F61-4441-B10F-E81F7F38467F}" destId="{A35A9167-E533-4574-8BB5-C3C4A4711516}" srcOrd="0" destOrd="2" presId="urn:microsoft.com/office/officeart/2005/8/layout/list1"/>
    <dgm:cxn modelId="{93E6BC48-F014-4420-A623-B7C54DFBC5BE}" type="presOf" srcId="{D15C8A03-74E4-4C29-A800-77AC4B976ED4}" destId="{A35A9167-E533-4574-8BB5-C3C4A4711516}" srcOrd="0" destOrd="0" presId="urn:microsoft.com/office/officeart/2005/8/layout/list1"/>
    <dgm:cxn modelId="{A0074550-7815-4533-A419-AC58C7ADD276}" srcId="{298BFC9C-BA2D-4FE9-A6E7-AB338F621085}" destId="{05533C25-8305-4625-88C0-19ED610B4E4C}" srcOrd="1" destOrd="0" parTransId="{5B4F4446-E519-44F4-B2F6-64A0B34C8248}" sibTransId="{4146D60F-5D64-4644-9177-000CC406ADAF}"/>
    <dgm:cxn modelId="{8337BB5E-1C77-4A1C-B21A-BEE46E30E867}" type="presOf" srcId="{309272D3-BF19-41C3-876D-FD40399C0889}" destId="{6864228B-5EA4-447A-AC1A-47AE76EC05DE}" srcOrd="0" destOrd="4" presId="urn:microsoft.com/office/officeart/2005/8/layout/list1"/>
    <dgm:cxn modelId="{CB87CE62-977B-4B59-BC01-2B90489A0F7B}" type="presOf" srcId="{4AB2BE8C-E513-44B7-BE37-7303581D3D25}" destId="{A35A9167-E533-4574-8BB5-C3C4A4711516}" srcOrd="0" destOrd="3" presId="urn:microsoft.com/office/officeart/2005/8/layout/list1"/>
    <dgm:cxn modelId="{32452F6B-0D92-4FC8-8F47-752963C60637}" srcId="{59FA66C8-B451-43D1-9F9B-FF37DE296980}" destId="{6C71A22B-3296-4B57-881A-AEE383096DCA}" srcOrd="1" destOrd="0" parTransId="{A3BE45FB-CD5A-4C20-B8D0-E54391DFAEED}" sibTransId="{A6BD06D0-1626-4458-9AF0-4E18BDC376D7}"/>
    <dgm:cxn modelId="{681FD972-9728-4CB9-93C0-B56C4D74F58C}" type="presOf" srcId="{1478CC3B-FACE-437A-90E8-AAF576613CB4}" destId="{6864228B-5EA4-447A-AC1A-47AE76EC05DE}" srcOrd="0" destOrd="0" presId="urn:microsoft.com/office/officeart/2005/8/layout/list1"/>
    <dgm:cxn modelId="{97B70283-9019-4E9E-BCFD-444FED3DFCA1}" type="presOf" srcId="{59FA66C8-B451-43D1-9F9B-FF37DE296980}" destId="{4B2369A1-CF1A-4DE9-AC75-D79AD541643B}" srcOrd="1" destOrd="0" presId="urn:microsoft.com/office/officeart/2005/8/layout/list1"/>
    <dgm:cxn modelId="{4F845583-C9F9-48D6-9A46-EF468A4A65F3}" type="presOf" srcId="{59FA66C8-B451-43D1-9F9B-FF37DE296980}" destId="{0C7A000F-40E6-4980-9926-97F41979E06F}" srcOrd="0" destOrd="0" presId="urn:microsoft.com/office/officeart/2005/8/layout/list1"/>
    <dgm:cxn modelId="{41B40CA2-3848-4B31-8AC4-7FB89A2861F3}" type="presOf" srcId="{A28187B5-267C-46C0-B3DE-25EC9C3EC16B}" destId="{6864228B-5EA4-447A-AC1A-47AE76EC05DE}" srcOrd="0" destOrd="3" presId="urn:microsoft.com/office/officeart/2005/8/layout/list1"/>
    <dgm:cxn modelId="{222536B2-F601-4AD8-A91A-C75BAE505DFF}" type="presOf" srcId="{25ADEC64-448A-4BE6-B1EC-D6C5C549A1A2}" destId="{055DC086-0755-4BCC-87E4-5A650B3F9CDF}" srcOrd="0" destOrd="0" presId="urn:microsoft.com/office/officeart/2005/8/layout/list1"/>
    <dgm:cxn modelId="{ED4D40C1-D738-4B27-9464-C14979638DD2}" type="presOf" srcId="{298BFC9C-BA2D-4FE9-A6E7-AB338F621085}" destId="{DF19C006-06DA-4F93-8680-D3BB9FFBE2A4}" srcOrd="0" destOrd="0" presId="urn:microsoft.com/office/officeart/2005/8/layout/list1"/>
    <dgm:cxn modelId="{556F59C4-9E5A-4A85-AD18-BDCB932ED8BE}" srcId="{59FA66C8-B451-43D1-9F9B-FF37DE296980}" destId="{D15C8A03-74E4-4C29-A800-77AC4B976ED4}" srcOrd="0" destOrd="0" parTransId="{906A4732-3DAC-4BBB-B801-77C6A31EACBF}" sibTransId="{EDA9C160-7928-4BE4-B91A-F200F4B8A615}"/>
    <dgm:cxn modelId="{82FB1DC9-B272-4F04-97F3-35EFD3DA50BC}" type="presOf" srcId="{05533C25-8305-4625-88C0-19ED610B4E4C}" destId="{6864228B-5EA4-447A-AC1A-47AE76EC05DE}" srcOrd="0" destOrd="1" presId="urn:microsoft.com/office/officeart/2005/8/layout/list1"/>
    <dgm:cxn modelId="{5F7EBCCC-65A5-4556-B51A-0BF609B2844E}" type="presOf" srcId="{F2BB2F23-1DD4-4354-8C11-BF3A1642AF16}" destId="{6864228B-5EA4-447A-AC1A-47AE76EC05DE}" srcOrd="0" destOrd="2" presId="urn:microsoft.com/office/officeart/2005/8/layout/list1"/>
    <dgm:cxn modelId="{1EAC4FD0-D4F1-4BEE-8F20-46C49B999E7A}" srcId="{298BFC9C-BA2D-4FE9-A6E7-AB338F621085}" destId="{309272D3-BF19-41C3-876D-FD40399C0889}" srcOrd="4" destOrd="0" parTransId="{99DE7798-875E-4C2B-BE2F-A4090DEA5462}" sibTransId="{72873CE5-6042-42CE-8EC4-7BB15AE5AD81}"/>
    <dgm:cxn modelId="{75B2DAD0-A432-46CA-B655-86739FCCFCAD}" type="presOf" srcId="{298BFC9C-BA2D-4FE9-A6E7-AB338F621085}" destId="{01602062-C50C-4332-B8D6-CE9BA0A050B0}" srcOrd="1" destOrd="0" presId="urn:microsoft.com/office/officeart/2005/8/layout/list1"/>
    <dgm:cxn modelId="{D61EDAE1-29FD-4B33-8C4D-E98882281009}" srcId="{298BFC9C-BA2D-4FE9-A6E7-AB338F621085}" destId="{A28187B5-267C-46C0-B3DE-25EC9C3EC16B}" srcOrd="3" destOrd="0" parTransId="{2155C966-60D3-4D88-9B2A-28F7ECBEA838}" sibTransId="{51C1468D-C50E-4992-8557-F8E026EC762D}"/>
    <dgm:cxn modelId="{6A6570E4-E4BA-47E7-AA55-569B5E985F36}" srcId="{25ADEC64-448A-4BE6-B1EC-D6C5C549A1A2}" destId="{298BFC9C-BA2D-4FE9-A6E7-AB338F621085}" srcOrd="0" destOrd="0" parTransId="{D24DBAF8-8649-4D7B-84FB-CDA45CD4B92F}" sibTransId="{3E12F134-8CC6-49AB-AF9A-F0341FB00387}"/>
    <dgm:cxn modelId="{BD2904F4-0EC9-414F-AD10-7B4961F26EB6}" type="presOf" srcId="{6C71A22B-3296-4B57-881A-AEE383096DCA}" destId="{A35A9167-E533-4574-8BB5-C3C4A4711516}" srcOrd="0" destOrd="1" presId="urn:microsoft.com/office/officeart/2005/8/layout/list1"/>
    <dgm:cxn modelId="{122FA097-9A84-433C-A220-F360A368F280}" type="presParOf" srcId="{055DC086-0755-4BCC-87E4-5A650B3F9CDF}" destId="{3A5C72B6-B790-4F2F-86FA-0005E9457C4E}" srcOrd="0" destOrd="0" presId="urn:microsoft.com/office/officeart/2005/8/layout/list1"/>
    <dgm:cxn modelId="{37F7814B-04AA-4253-9049-9911AEC178A5}" type="presParOf" srcId="{3A5C72B6-B790-4F2F-86FA-0005E9457C4E}" destId="{DF19C006-06DA-4F93-8680-D3BB9FFBE2A4}" srcOrd="0" destOrd="0" presId="urn:microsoft.com/office/officeart/2005/8/layout/list1"/>
    <dgm:cxn modelId="{1C79DF98-ED7E-46C8-B14D-C01A50F13E13}" type="presParOf" srcId="{3A5C72B6-B790-4F2F-86FA-0005E9457C4E}" destId="{01602062-C50C-4332-B8D6-CE9BA0A050B0}" srcOrd="1" destOrd="0" presId="urn:microsoft.com/office/officeart/2005/8/layout/list1"/>
    <dgm:cxn modelId="{7CCAE83C-2957-4EC3-8779-320C7424925B}" type="presParOf" srcId="{055DC086-0755-4BCC-87E4-5A650B3F9CDF}" destId="{D8C99033-36CC-4F9F-BD48-78D186184ED1}" srcOrd="1" destOrd="0" presId="urn:microsoft.com/office/officeart/2005/8/layout/list1"/>
    <dgm:cxn modelId="{8F774EC5-C861-47E7-8BCC-C08342F00FCD}" type="presParOf" srcId="{055DC086-0755-4BCC-87E4-5A650B3F9CDF}" destId="{6864228B-5EA4-447A-AC1A-47AE76EC05DE}" srcOrd="2" destOrd="0" presId="urn:microsoft.com/office/officeart/2005/8/layout/list1"/>
    <dgm:cxn modelId="{E8571CB2-894A-4B6E-9FFD-96FC0CBE856C}" type="presParOf" srcId="{055DC086-0755-4BCC-87E4-5A650B3F9CDF}" destId="{04FCC429-0736-4AC2-A72B-1633910F3050}" srcOrd="3" destOrd="0" presId="urn:microsoft.com/office/officeart/2005/8/layout/list1"/>
    <dgm:cxn modelId="{54467378-0FA2-4F68-8BB0-DACEA8523F38}" type="presParOf" srcId="{055DC086-0755-4BCC-87E4-5A650B3F9CDF}" destId="{45824495-4276-4150-96E0-F7EEB3712337}" srcOrd="4" destOrd="0" presId="urn:microsoft.com/office/officeart/2005/8/layout/list1"/>
    <dgm:cxn modelId="{D972B473-F05C-416D-A248-68C407813BF6}" type="presParOf" srcId="{45824495-4276-4150-96E0-F7EEB3712337}" destId="{0C7A000F-40E6-4980-9926-97F41979E06F}" srcOrd="0" destOrd="0" presId="urn:microsoft.com/office/officeart/2005/8/layout/list1"/>
    <dgm:cxn modelId="{06365DD2-D83D-42E5-9F5E-17E7F9503B88}" type="presParOf" srcId="{45824495-4276-4150-96E0-F7EEB3712337}" destId="{4B2369A1-CF1A-4DE9-AC75-D79AD541643B}" srcOrd="1" destOrd="0" presId="urn:microsoft.com/office/officeart/2005/8/layout/list1"/>
    <dgm:cxn modelId="{5B56BECC-E2A9-4101-8F2F-485B6E347C10}" type="presParOf" srcId="{055DC086-0755-4BCC-87E4-5A650B3F9CDF}" destId="{426F8274-8CF0-434A-A977-1C9DFD4167BE}" srcOrd="5" destOrd="0" presId="urn:microsoft.com/office/officeart/2005/8/layout/list1"/>
    <dgm:cxn modelId="{C8199E7C-7079-4B93-B2B7-FD7E973E1C4E}" type="presParOf" srcId="{055DC086-0755-4BCC-87E4-5A650B3F9CDF}" destId="{A35A9167-E533-4574-8BB5-C3C4A4711516}"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Débuter la séance</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Choisir le sujet</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solidFill>
                <a:schemeClr val="tx1"/>
              </a:solidFill>
            </a:rPr>
            <a:t>Décrire</a:t>
          </a:r>
          <a:endParaRPr lang="en-US" sz="1200">
            <a:solidFill>
              <a:schemeClr val="tx1"/>
            </a:solidFill>
          </a:endParaRPr>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Clarifier</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Problématiser</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Réinvestir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S’approrpier</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err="1"/>
            <a:t>Méta</a:t>
          </a:r>
          <a:r>
            <a:rPr lang="en-US" sz="1200"/>
            <a:t> </a:t>
          </a:r>
          <a:r>
            <a:rPr lang="en-US" sz="1200" err="1"/>
            <a:t>réfléchir</a:t>
          </a:r>
          <a:endParaRPr lang="en-US" sz="1200"/>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Co-analyser</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r>
            <a:rPr lang="fr-BE" sz="1800"/>
            <a:t>Débuter la séance</a:t>
          </a:r>
          <a:endParaRPr lang="en-US" sz="18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800"/>
            <a:t>Choisir le sujet</a:t>
          </a:r>
          <a:endParaRPr lang="en-US" sz="18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800">
              <a:solidFill>
                <a:schemeClr val="tx1"/>
              </a:solidFill>
            </a:rPr>
            <a:t>Décrire</a:t>
          </a:r>
          <a:endParaRPr lang="en-US" sz="2000">
            <a:solidFill>
              <a:schemeClr val="tx1"/>
            </a:solidFill>
          </a:endParaRPr>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800"/>
            <a:t>Clarifier</a:t>
          </a:r>
          <a:endParaRPr lang="en-US" sz="18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800"/>
            <a:t>Problématiser</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800"/>
            <a:t>Réinvestir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800"/>
            <a:t> S’approprier</a:t>
          </a:r>
          <a:endParaRPr lang="en-US" sz="18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38128E29-2A91-414D-A026-CF1B96498BE8}">
      <dgm:prSet custT="1"/>
      <dgm:spPr/>
      <dgm:t>
        <a:bodyPr/>
        <a:lstStyle/>
        <a:p>
          <a:r>
            <a:rPr lang="fr-BE" sz="1800"/>
            <a:t> Co-analyser</a:t>
          </a:r>
        </a:p>
      </dgm:t>
    </dgm:pt>
    <dgm:pt modelId="{A0B20438-23D1-E645-B7EB-55D915016F96}" type="parTrans" cxnId="{7C92B489-DD1A-CD48-AA27-79144AFC39D0}">
      <dgm:prSet/>
      <dgm:spPr/>
      <dgm:t>
        <a:bodyPr/>
        <a:lstStyle/>
        <a:p>
          <a:endParaRPr lang="fr-FR"/>
        </a:p>
      </dgm:t>
    </dgm:pt>
    <dgm:pt modelId="{7664BAC3-EFE9-1E4A-A24C-D26870D90F3B}" type="sibTrans" cxnId="{7C92B489-DD1A-CD48-AA27-79144AFC39D0}">
      <dgm:prSet/>
      <dgm:spPr/>
      <dgm:t>
        <a:bodyPr/>
        <a:lstStyle/>
        <a:p>
          <a:endParaRPr lang="fr-FR"/>
        </a:p>
      </dgm:t>
    </dgm:pt>
    <dgm:pt modelId="{0A247B02-35EC-4AC6-BF80-D6D6638A98CF}">
      <dgm:prSet custT="1"/>
      <dgm:spPr>
        <a:noFill/>
        <a:ln w="3175">
          <a:noFill/>
        </a:ln>
        <a:effectLst>
          <a:outerShdw blurRad="50800" dist="50800" dir="5400000" algn="ctr" rotWithShape="0">
            <a:schemeClr val="bg1"/>
          </a:outerShdw>
        </a:effectLst>
        <a:scene3d>
          <a:camera prst="orthographicFront">
            <a:rot lat="0" lon="0" rev="0"/>
          </a:camera>
          <a:lightRig rig="contrasting" dir="t">
            <a:rot lat="0" lon="0" rev="1200000"/>
          </a:lightRig>
        </a:scene3d>
      </dgm:spPr>
      <dgm:t>
        <a:bodyPr/>
        <a:lstStyle/>
        <a:p>
          <a:endParaRPr lang="en-US" sz="1800"/>
        </a:p>
      </dgm:t>
    </dgm:pt>
    <dgm:pt modelId="{5B67289F-3348-4264-82D7-D4540A8B8E9D}" type="sibTrans" cxnId="{CF9A93DA-5980-4297-95A0-A0BA2CCEBD42}">
      <dgm:prSet/>
      <dgm:spPr/>
      <dgm:t>
        <a:bodyPr/>
        <a:lstStyle/>
        <a:p>
          <a:endParaRPr lang="fr-BE"/>
        </a:p>
      </dgm:t>
    </dgm:pt>
    <dgm:pt modelId="{7642F0B6-F011-4EEC-AA8D-599AD524B617}" type="parTrans" cxnId="{CF9A93DA-5980-4297-95A0-A0BA2CCEBD42}">
      <dgm:prSet/>
      <dgm:spPr/>
      <dgm:t>
        <a:bodyPr/>
        <a:lstStyle/>
        <a:p>
          <a:endParaRPr lang="fr-BE"/>
        </a:p>
      </dgm:t>
    </dgm:pt>
    <dgm:pt modelId="{D00BFA91-ECFF-488B-899E-77EF2252018D}" type="pres">
      <dgm:prSet presAssocID="{82DEBA4F-D252-407B-B120-0BF721B68B54}" presName="Name0" presStyleCnt="0">
        <dgm:presLayoutVars>
          <dgm:dir/>
          <dgm:resizeHandles val="exact"/>
        </dgm:presLayoutVars>
      </dgm:prSet>
      <dgm:spPr/>
    </dgm:pt>
    <dgm:pt modelId="{83D57367-4208-4046-AD24-DD513E503AF7}" type="pres">
      <dgm:prSet presAssocID="{82DEBA4F-D252-407B-B120-0BF721B68B54}" presName="cycle" presStyleCnt="0"/>
      <dgm:spPr/>
    </dgm:pt>
    <dgm:pt modelId="{4574CE11-C25A-4F35-A6F9-4A284031F862}" type="pres">
      <dgm:prSet presAssocID="{240F5C1F-13B0-4502-8C68-9064A692287D}" presName="nodeFirstNode" presStyleLbl="node1" presStyleIdx="0" presStyleCnt="9" custScaleX="137453">
        <dgm:presLayoutVars>
          <dgm:bulletEnabled val="1"/>
        </dgm:presLayoutVars>
      </dgm:prSet>
      <dgm:spPr/>
    </dgm:pt>
    <dgm:pt modelId="{4B81D12A-35DB-4AED-BA22-41F31ECFD78E}" type="pres">
      <dgm:prSet presAssocID="{DE43D631-25D1-4EDD-BF48-16200A12ACA8}" presName="sibTransFirstNode" presStyleLbl="bgShp" presStyleIdx="0" presStyleCnt="1"/>
      <dgm:spPr/>
    </dgm:pt>
    <dgm:pt modelId="{1451E4C9-DA74-4719-8D2E-B50F986AADC2}" type="pres">
      <dgm:prSet presAssocID="{D8B73D9C-96C9-49BC-9960-CD7778189939}" presName="nodeFollowingNodes" presStyleLbl="node1" presStyleIdx="1" presStyleCnt="9" custRadScaleRad="103125" custRadScaleInc="27710">
        <dgm:presLayoutVars>
          <dgm:bulletEnabled val="1"/>
        </dgm:presLayoutVars>
      </dgm:prSet>
      <dgm:spPr/>
    </dgm:pt>
    <dgm:pt modelId="{8368D56C-BEBB-4DB2-817B-56388BC1A8BF}" type="pres">
      <dgm:prSet presAssocID="{0E2AB852-F92F-4146-A791-08BE916C96DF}" presName="nodeFollowingNodes" presStyleLbl="node1" presStyleIdx="2" presStyleCnt="9">
        <dgm:presLayoutVars>
          <dgm:bulletEnabled val="1"/>
        </dgm:presLayoutVars>
      </dgm:prSet>
      <dgm:spPr/>
    </dgm:pt>
    <dgm:pt modelId="{617883E1-5065-4310-B564-1036DF5F90C6}" type="pres">
      <dgm:prSet presAssocID="{F011B3FB-996C-4482-A98C-D481822F0D64}" presName="nodeFollowingNodes" presStyleLbl="node1" presStyleIdx="3" presStyleCnt="9">
        <dgm:presLayoutVars>
          <dgm:bulletEnabled val="1"/>
        </dgm:presLayoutVars>
      </dgm:prSet>
      <dgm:spPr/>
    </dgm:pt>
    <dgm:pt modelId="{D3CE0657-C657-4A0C-B67C-231B5FCC24EE}" type="pres">
      <dgm:prSet presAssocID="{ED4BF539-3535-40A3-A17B-945CB8DB9E67}" presName="nodeFollowingNodes" presStyleLbl="node1" presStyleIdx="4" presStyleCnt="9" custScaleX="143301" custRadScaleRad="107849" custRadScaleInc="7638">
        <dgm:presLayoutVars>
          <dgm:bulletEnabled val="1"/>
        </dgm:presLayoutVars>
      </dgm:prSet>
      <dgm:spPr/>
    </dgm:pt>
    <dgm:pt modelId="{7869CAD1-2309-3042-8D55-97483375BD02}" type="pres">
      <dgm:prSet presAssocID="{38128E29-2A91-414D-A026-CF1B96498BE8}" presName="nodeFollowingNodes" presStyleLbl="node1" presStyleIdx="5" presStyleCnt="9" custScaleX="132202" custRadScaleRad="98701" custRadScaleInc="67924">
        <dgm:presLayoutVars>
          <dgm:bulletEnabled val="1"/>
        </dgm:presLayoutVars>
      </dgm:prSet>
      <dgm:spPr/>
    </dgm:pt>
    <dgm:pt modelId="{31D8AC14-1759-4618-8625-3D77CD4A32DC}" type="pres">
      <dgm:prSet presAssocID="{7A02199B-436C-443E-8848-BE023763B03E}" presName="nodeFollowingNodes" presStyleLbl="node1" presStyleIdx="6" presStyleCnt="9" custScaleX="122819" custRadScaleRad="104337" custRadScaleInc="68212">
        <dgm:presLayoutVars>
          <dgm:bulletEnabled val="1"/>
        </dgm:presLayoutVars>
      </dgm:prSet>
      <dgm:spPr/>
    </dgm:pt>
    <dgm:pt modelId="{7B2E5B7B-8640-4E8D-8971-F42154D167F4}" type="pres">
      <dgm:prSet presAssocID="{2F5A7608-6349-4407-A55A-574CF6EB0C41}" presName="nodeFollowingNodes" presStyleLbl="node1" presStyleIdx="7" presStyleCnt="9" custScaleX="145339" custRadScaleRad="123762" custRadScaleInc="22404">
        <dgm:presLayoutVars>
          <dgm:bulletEnabled val="1"/>
        </dgm:presLayoutVars>
      </dgm:prSet>
      <dgm:spPr/>
    </dgm:pt>
    <dgm:pt modelId="{7500F000-03FF-4B14-89F9-540A19F7C1D8}" type="pres">
      <dgm:prSet presAssocID="{0A247B02-35EC-4AC6-BF80-D6D6638A98CF}" presName="nodeFollowingNodes" presStyleLbl="node1" presStyleIdx="8" presStyleCnt="9" custScaleX="100452" custScaleY="48056" custRadScaleRad="167506" custRadScaleInc="251271">
        <dgm:presLayoutVars>
          <dgm:bulletEnabled val="1"/>
        </dgm:presLayoutVars>
      </dgm:prSet>
      <dgm:spPr/>
    </dgm:pt>
  </dgm:ptLst>
  <dgm:cxnLst>
    <dgm:cxn modelId="{8801EE1B-76F0-C849-B2F0-A700A1CEF164}" type="presOf" srcId="{DE43D631-25D1-4EDD-BF48-16200A12ACA8}" destId="{4B81D12A-35DB-4AED-BA22-41F31ECFD78E}" srcOrd="0" destOrd="0" presId="urn:microsoft.com/office/officeart/2005/8/layout/cycle3"/>
    <dgm:cxn modelId="{EDB07E20-9FB5-B144-ACCE-231FC2395A03}" type="presOf" srcId="{240F5C1F-13B0-4502-8C68-9064A692287D}" destId="{4574CE11-C25A-4F35-A6F9-4A284031F862}" srcOrd="0" destOrd="0" presId="urn:microsoft.com/office/officeart/2005/8/layout/cycle3"/>
    <dgm:cxn modelId="{E8822128-F576-744B-866F-DEC3CB0BE0F7}" type="presOf" srcId="{0E2AB852-F92F-4146-A791-08BE916C96DF}" destId="{8368D56C-BEBB-4DB2-817B-56388BC1A8BF}" srcOrd="0" destOrd="0" presId="urn:microsoft.com/office/officeart/2005/8/layout/cycle3"/>
    <dgm:cxn modelId="{6C9CEF5B-A68B-0943-AC2C-8DCD0F927DFC}" type="presOf" srcId="{7A02199B-436C-443E-8848-BE023763B03E}" destId="{31D8AC14-1759-4618-8625-3D77CD4A32DC}" srcOrd="0" destOrd="0" presId="urn:microsoft.com/office/officeart/2005/8/layout/cycle3"/>
    <dgm:cxn modelId="{609BB163-A685-6D47-A090-49B7320B8780}" type="presOf" srcId="{2F5A7608-6349-4407-A55A-574CF6EB0C41}" destId="{7B2E5B7B-8640-4E8D-8971-F42154D167F4}" srcOrd="0" destOrd="0" presId="urn:microsoft.com/office/officeart/2005/8/layout/cycle3"/>
    <dgm:cxn modelId="{7C92B489-DD1A-CD48-AA27-79144AFC39D0}" srcId="{82DEBA4F-D252-407B-B120-0BF721B68B54}" destId="{38128E29-2A91-414D-A026-CF1B96498BE8}" srcOrd="5" destOrd="0" parTransId="{A0B20438-23D1-E645-B7EB-55D915016F96}" sibTransId="{7664BAC3-EFE9-1E4A-A24C-D26870D90F3B}"/>
    <dgm:cxn modelId="{0B744C8E-0461-4A67-AE67-5DA178FDB442}" type="presOf" srcId="{0A247B02-35EC-4AC6-BF80-D6D6638A98CF}" destId="{7500F000-03FF-4B14-89F9-540A19F7C1D8}" srcOrd="0" destOrd="0" presId="urn:microsoft.com/office/officeart/2005/8/layout/cycle3"/>
    <dgm:cxn modelId="{0071829E-9A13-4C43-9E12-AFB26D95066B}" type="presOf" srcId="{82DEBA4F-D252-407B-B120-0BF721B68B54}" destId="{D00BFA91-ECFF-488B-899E-77EF2252018D}" srcOrd="0" destOrd="0" presId="urn:microsoft.com/office/officeart/2005/8/layout/cycle3"/>
    <dgm:cxn modelId="{37BD9BAA-5AA3-0941-89FD-0A27969D68D2}" type="presOf" srcId="{F011B3FB-996C-4482-A98C-D481822F0D64}" destId="{617883E1-5065-4310-B564-1036DF5F90C6}"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150325BA-0A16-4040-8243-639A89D64A6C}" type="presOf" srcId="{D8B73D9C-96C9-49BC-9960-CD7778189939}" destId="{1451E4C9-DA74-4719-8D2E-B50F986AADC2}"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CF9A93DA-5980-4297-95A0-A0BA2CCEBD42}" srcId="{82DEBA4F-D252-407B-B120-0BF721B68B54}" destId="{0A247B02-35EC-4AC6-BF80-D6D6638A98CF}" srcOrd="8" destOrd="0" parTransId="{7642F0B6-F011-4EEC-AA8D-599AD524B617}" sibTransId="{5B67289F-3348-4264-82D7-D4540A8B8E9D}"/>
    <dgm:cxn modelId="{01AF68DE-F82D-724B-AA32-B4FE90433EA0}" type="presOf" srcId="{38128E29-2A91-414D-A026-CF1B96498BE8}" destId="{7869CAD1-2309-3042-8D55-97483375BD02}" srcOrd="0" destOrd="0" presId="urn:microsoft.com/office/officeart/2005/8/layout/cycle3"/>
    <dgm:cxn modelId="{14B3E9EC-1A3D-43CC-ACFE-BC73B8DF8F3D}" srcId="{82DEBA4F-D252-407B-B120-0BF721B68B54}" destId="{0E2AB852-F92F-4146-A791-08BE916C96DF}" srcOrd="2" destOrd="0" parTransId="{251EA2FF-EFD1-428F-B4CB-B46622898D93}" sibTransId="{2BA7637C-6401-4BF6-BCC9-02B85EB12632}"/>
    <dgm:cxn modelId="{67990AEE-5A55-A04E-9097-42F976A96DEF}" type="presOf" srcId="{ED4BF539-3535-40A3-A17B-945CB8DB9E67}" destId="{D3CE0657-C657-4A0C-B67C-231B5FCC24EE}" srcOrd="0" destOrd="0" presId="urn:microsoft.com/office/officeart/2005/8/layout/cycle3"/>
    <dgm:cxn modelId="{AD604CF3-02E9-47C6-B20B-27CCBB4AAF15}" srcId="{82DEBA4F-D252-407B-B120-0BF721B68B54}" destId="{2F5A7608-6349-4407-A55A-574CF6EB0C41}" srcOrd="7" destOrd="0" parTransId="{79533A03-5A92-4B3F-9867-B9AF928DA9D6}" sibTransId="{0326280E-E6DA-499F-9898-1C81D0D7C2F3}"/>
    <dgm:cxn modelId="{4BB355DA-37B6-FB43-86E4-7CBCE0E67882}" type="presParOf" srcId="{D00BFA91-ECFF-488B-899E-77EF2252018D}" destId="{83D57367-4208-4046-AD24-DD513E503AF7}" srcOrd="0" destOrd="0" presId="urn:microsoft.com/office/officeart/2005/8/layout/cycle3"/>
    <dgm:cxn modelId="{D83501AE-98F1-C042-8B1C-B346DC6440DD}" type="presParOf" srcId="{83D57367-4208-4046-AD24-DD513E503AF7}" destId="{4574CE11-C25A-4F35-A6F9-4A284031F862}" srcOrd="0" destOrd="0" presId="urn:microsoft.com/office/officeart/2005/8/layout/cycle3"/>
    <dgm:cxn modelId="{67C92500-C74C-9D47-8482-12D564E2025B}" type="presParOf" srcId="{83D57367-4208-4046-AD24-DD513E503AF7}" destId="{4B81D12A-35DB-4AED-BA22-41F31ECFD78E}" srcOrd="1" destOrd="0" presId="urn:microsoft.com/office/officeart/2005/8/layout/cycle3"/>
    <dgm:cxn modelId="{6A3B4216-4650-B149-94CD-40D2F4F5CBFF}" type="presParOf" srcId="{83D57367-4208-4046-AD24-DD513E503AF7}" destId="{1451E4C9-DA74-4719-8D2E-B50F986AADC2}" srcOrd="2" destOrd="0" presId="urn:microsoft.com/office/officeart/2005/8/layout/cycle3"/>
    <dgm:cxn modelId="{A6C45EB4-6585-574C-BABC-99CD201BCF37}" type="presParOf" srcId="{83D57367-4208-4046-AD24-DD513E503AF7}" destId="{8368D56C-BEBB-4DB2-817B-56388BC1A8BF}" srcOrd="3" destOrd="0" presId="urn:microsoft.com/office/officeart/2005/8/layout/cycle3"/>
    <dgm:cxn modelId="{AE3F0C22-653F-F24B-BAB5-E71EAAC1BE6F}" type="presParOf" srcId="{83D57367-4208-4046-AD24-DD513E503AF7}" destId="{617883E1-5065-4310-B564-1036DF5F90C6}" srcOrd="4" destOrd="0" presId="urn:microsoft.com/office/officeart/2005/8/layout/cycle3"/>
    <dgm:cxn modelId="{01664228-4EDE-1643-8AE9-CAB4E96E8403}" type="presParOf" srcId="{83D57367-4208-4046-AD24-DD513E503AF7}" destId="{D3CE0657-C657-4A0C-B67C-231B5FCC24EE}" srcOrd="5" destOrd="0" presId="urn:microsoft.com/office/officeart/2005/8/layout/cycle3"/>
    <dgm:cxn modelId="{A798CCC8-A156-0343-AB4A-2D0C7BC1331D}" type="presParOf" srcId="{83D57367-4208-4046-AD24-DD513E503AF7}" destId="{7869CAD1-2309-3042-8D55-97483375BD02}" srcOrd="6" destOrd="0" presId="urn:microsoft.com/office/officeart/2005/8/layout/cycle3"/>
    <dgm:cxn modelId="{768126CF-05FC-7446-A1C2-5E3CF3F32C75}" type="presParOf" srcId="{83D57367-4208-4046-AD24-DD513E503AF7}" destId="{31D8AC14-1759-4618-8625-3D77CD4A32DC}" srcOrd="7" destOrd="0" presId="urn:microsoft.com/office/officeart/2005/8/layout/cycle3"/>
    <dgm:cxn modelId="{8EB3AE1F-2ED9-1149-9273-DF9371C8EDD3}" type="presParOf" srcId="{83D57367-4208-4046-AD24-DD513E503AF7}" destId="{7B2E5B7B-8640-4E8D-8971-F42154D167F4}" srcOrd="8" destOrd="0" presId="urn:microsoft.com/office/officeart/2005/8/layout/cycle3"/>
    <dgm:cxn modelId="{266FF9CE-AFD8-4E14-AC11-86A27AA6B23C}" type="presParOf" srcId="{83D57367-4208-4046-AD24-DD513E503AF7}" destId="{7500F000-03FF-4B14-89F9-540A19F7C1D8}" srcOrd="9" destOrd="0" presId="urn:microsoft.com/office/officeart/2005/8/layout/cycle3"/>
  </dgm:cxnLst>
  <dgm:bg>
    <a:effect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t>D</a:t>
          </a:r>
          <a:endParaRPr lang="en-US" sz="1200"/>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a:t>M</a:t>
          </a:r>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t>D</a:t>
          </a:r>
          <a:endParaRPr lang="en-US" sz="1200"/>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a:t>M</a:t>
          </a:r>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82DEBA4F-D252-407B-B120-0BF721B68B54}" type="doc">
      <dgm:prSet loTypeId="urn:microsoft.com/office/officeart/2005/8/layout/cycle3" loCatId="cycle" qsTypeId="urn:microsoft.com/office/officeart/2005/8/quickstyle/3d3" qsCatId="3D" csTypeId="urn:microsoft.com/office/officeart/2005/8/colors/colorful4" csCatId="colorful" phldr="1"/>
      <dgm:spPr/>
      <dgm:t>
        <a:bodyPr/>
        <a:lstStyle/>
        <a:p>
          <a:endParaRPr lang="en-US"/>
        </a:p>
      </dgm:t>
    </dgm:pt>
    <dgm:pt modelId="{240F5C1F-13B0-4502-8C68-9064A692287D}">
      <dgm:prSet phldrT="[Texte]" custT="1"/>
      <dgm:spPr/>
      <dgm:t>
        <a:bodyPr/>
        <a:lstStyle/>
        <a:p>
          <a:pPr algn="ctr"/>
          <a:r>
            <a:rPr lang="fr-BE" sz="1200"/>
            <a:t>D</a:t>
          </a:r>
          <a:endParaRPr lang="en-US" sz="1200"/>
        </a:p>
      </dgm:t>
    </dgm:pt>
    <dgm:pt modelId="{325C13C0-6F71-4698-B892-E21482B2B158}" type="parTrans" cxnId="{55C22CB5-9E5E-470A-A589-473D5DD1338D}">
      <dgm:prSet/>
      <dgm:spPr/>
      <dgm:t>
        <a:bodyPr/>
        <a:lstStyle/>
        <a:p>
          <a:endParaRPr lang="en-US"/>
        </a:p>
      </dgm:t>
    </dgm:pt>
    <dgm:pt modelId="{DE43D631-25D1-4EDD-BF48-16200A12ACA8}" type="sibTrans" cxnId="{55C22CB5-9E5E-470A-A589-473D5DD1338D}">
      <dgm:prSet/>
      <dgm:spPr>
        <a:solidFill>
          <a:srgbClr val="44546A"/>
        </a:solidFill>
      </dgm:spPr>
      <dgm:t>
        <a:bodyPr/>
        <a:lstStyle/>
        <a:p>
          <a:endParaRPr lang="en-US"/>
        </a:p>
      </dgm:t>
    </dgm:pt>
    <dgm:pt modelId="{D8B73D9C-96C9-49BC-9960-CD7778189939}">
      <dgm:prSet phldrT="[Texte]" custT="1"/>
      <dgm:spPr>
        <a:solidFill>
          <a:schemeClr val="accent6">
            <a:lumMod val="75000"/>
          </a:schemeClr>
        </a:solidFill>
      </dgm:spPr>
      <dgm:t>
        <a:bodyPr/>
        <a:lstStyle/>
        <a:p>
          <a:r>
            <a:rPr lang="fr-BE" sz="1200"/>
            <a:t>C</a:t>
          </a:r>
          <a:endParaRPr lang="en-US" sz="1200"/>
        </a:p>
      </dgm:t>
    </dgm:pt>
    <dgm:pt modelId="{B4F1333A-7424-4E9E-A164-CA0586BF6155}" type="parTrans" cxnId="{FA35FFAC-ACAC-4C00-A7F9-F30E1A56FAE3}">
      <dgm:prSet/>
      <dgm:spPr/>
      <dgm:t>
        <a:bodyPr/>
        <a:lstStyle/>
        <a:p>
          <a:endParaRPr lang="en-US"/>
        </a:p>
      </dgm:t>
    </dgm:pt>
    <dgm:pt modelId="{5B5D3AED-DAED-4982-84EB-2392E4F55AC8}" type="sibTrans" cxnId="{FA35FFAC-ACAC-4C00-A7F9-F30E1A56FAE3}">
      <dgm:prSet/>
      <dgm:spPr/>
      <dgm:t>
        <a:bodyPr/>
        <a:lstStyle/>
        <a:p>
          <a:endParaRPr lang="en-US"/>
        </a:p>
      </dgm:t>
    </dgm:pt>
    <dgm:pt modelId="{0E2AB852-F92F-4146-A791-08BE916C96DF}">
      <dgm:prSet custT="1"/>
      <dgm:spPr/>
      <dgm:t>
        <a:bodyPr/>
        <a:lstStyle/>
        <a:p>
          <a:r>
            <a:rPr lang="fr-BE" sz="1200"/>
            <a:t>D</a:t>
          </a:r>
          <a:endParaRPr lang="en-US" sz="1200"/>
        </a:p>
      </dgm:t>
    </dgm:pt>
    <dgm:pt modelId="{251EA2FF-EFD1-428F-B4CB-B46622898D93}" type="parTrans" cxnId="{14B3E9EC-1A3D-43CC-ACFE-BC73B8DF8F3D}">
      <dgm:prSet/>
      <dgm:spPr/>
      <dgm:t>
        <a:bodyPr/>
        <a:lstStyle/>
        <a:p>
          <a:endParaRPr lang="en-US"/>
        </a:p>
      </dgm:t>
    </dgm:pt>
    <dgm:pt modelId="{2BA7637C-6401-4BF6-BCC9-02B85EB12632}" type="sibTrans" cxnId="{14B3E9EC-1A3D-43CC-ACFE-BC73B8DF8F3D}">
      <dgm:prSet/>
      <dgm:spPr/>
      <dgm:t>
        <a:bodyPr/>
        <a:lstStyle/>
        <a:p>
          <a:endParaRPr lang="en-US"/>
        </a:p>
      </dgm:t>
    </dgm:pt>
    <dgm:pt modelId="{F011B3FB-996C-4482-A98C-D481822F0D64}">
      <dgm:prSet custT="1"/>
      <dgm:spPr/>
      <dgm:t>
        <a:bodyPr/>
        <a:lstStyle/>
        <a:p>
          <a:r>
            <a:rPr lang="fr-BE" sz="1200"/>
            <a:t>C</a:t>
          </a:r>
          <a:endParaRPr lang="en-US" sz="1200"/>
        </a:p>
      </dgm:t>
    </dgm:pt>
    <dgm:pt modelId="{3E3A55FA-7341-439D-902B-21551B839B0F}" type="parTrans" cxnId="{64D05EAF-6841-4EF2-AD6F-4538B27E0F95}">
      <dgm:prSet/>
      <dgm:spPr/>
      <dgm:t>
        <a:bodyPr/>
        <a:lstStyle/>
        <a:p>
          <a:endParaRPr lang="en-US"/>
        </a:p>
      </dgm:t>
    </dgm:pt>
    <dgm:pt modelId="{6BA6851E-6889-4F9E-B99E-085D0C63724B}" type="sibTrans" cxnId="{64D05EAF-6841-4EF2-AD6F-4538B27E0F95}">
      <dgm:prSet/>
      <dgm:spPr/>
      <dgm:t>
        <a:bodyPr/>
        <a:lstStyle/>
        <a:p>
          <a:endParaRPr lang="en-US"/>
        </a:p>
      </dgm:t>
    </dgm:pt>
    <dgm:pt modelId="{ED4BF539-3535-40A3-A17B-945CB8DB9E67}">
      <dgm:prSet custT="1"/>
      <dgm:spPr/>
      <dgm:t>
        <a:bodyPr/>
        <a:lstStyle/>
        <a:p>
          <a:r>
            <a:rPr lang="fr-BE" sz="1200"/>
            <a:t>P</a:t>
          </a:r>
        </a:p>
      </dgm:t>
    </dgm:pt>
    <dgm:pt modelId="{E5BE10D5-0D23-4D97-83B9-B9ABDDFF0742}" type="parTrans" cxnId="{42BC10D9-2B81-40CD-8243-6BD73014BB6A}">
      <dgm:prSet/>
      <dgm:spPr/>
      <dgm:t>
        <a:bodyPr/>
        <a:lstStyle/>
        <a:p>
          <a:endParaRPr lang="en-US"/>
        </a:p>
      </dgm:t>
    </dgm:pt>
    <dgm:pt modelId="{F4710EF8-6776-4F6F-BC0A-AAFBD7043900}" type="sibTrans" cxnId="{42BC10D9-2B81-40CD-8243-6BD73014BB6A}">
      <dgm:prSet/>
      <dgm:spPr/>
      <dgm:t>
        <a:bodyPr/>
        <a:lstStyle/>
        <a:p>
          <a:endParaRPr lang="en-US"/>
        </a:p>
      </dgm:t>
    </dgm:pt>
    <dgm:pt modelId="{7A02199B-436C-443E-8848-BE023763B03E}">
      <dgm:prSet custT="1"/>
      <dgm:spPr/>
      <dgm:t>
        <a:bodyPr/>
        <a:lstStyle/>
        <a:p>
          <a:r>
            <a:rPr lang="fr-BE" sz="1200"/>
            <a:t>R</a:t>
          </a:r>
        </a:p>
      </dgm:t>
    </dgm:pt>
    <dgm:pt modelId="{CC9034A8-A46B-4E93-8F70-AA472976511A}" type="parTrans" cxnId="{E7720BBA-87A2-471E-B4BE-BA7DDE9D3D19}">
      <dgm:prSet/>
      <dgm:spPr/>
      <dgm:t>
        <a:bodyPr/>
        <a:lstStyle/>
        <a:p>
          <a:endParaRPr lang="en-US"/>
        </a:p>
      </dgm:t>
    </dgm:pt>
    <dgm:pt modelId="{E697B381-B5EC-4AA4-870E-1990A3CDF116}" type="sibTrans" cxnId="{E7720BBA-87A2-471E-B4BE-BA7DDE9D3D19}">
      <dgm:prSet/>
      <dgm:spPr/>
      <dgm:t>
        <a:bodyPr/>
        <a:lstStyle/>
        <a:p>
          <a:endParaRPr lang="en-US"/>
        </a:p>
      </dgm:t>
    </dgm:pt>
    <dgm:pt modelId="{2F5A7608-6349-4407-A55A-574CF6EB0C41}">
      <dgm:prSet custT="1"/>
      <dgm:spPr/>
      <dgm:t>
        <a:bodyPr/>
        <a:lstStyle/>
        <a:p>
          <a:r>
            <a:rPr lang="fr-BE" sz="1200"/>
            <a:t> S</a:t>
          </a:r>
          <a:endParaRPr lang="en-US" sz="1200"/>
        </a:p>
      </dgm:t>
    </dgm:pt>
    <dgm:pt modelId="{79533A03-5A92-4B3F-9867-B9AF928DA9D6}" type="parTrans" cxnId="{AD604CF3-02E9-47C6-B20B-27CCBB4AAF15}">
      <dgm:prSet/>
      <dgm:spPr/>
      <dgm:t>
        <a:bodyPr/>
        <a:lstStyle/>
        <a:p>
          <a:endParaRPr lang="en-US"/>
        </a:p>
      </dgm:t>
    </dgm:pt>
    <dgm:pt modelId="{0326280E-E6DA-499F-9898-1C81D0D7C2F3}" type="sibTrans" cxnId="{AD604CF3-02E9-47C6-B20B-27CCBB4AAF15}">
      <dgm:prSet/>
      <dgm:spPr/>
      <dgm:t>
        <a:bodyPr/>
        <a:lstStyle/>
        <a:p>
          <a:endParaRPr lang="en-US"/>
        </a:p>
      </dgm:t>
    </dgm:pt>
    <dgm:pt modelId="{EF9A58CE-A60B-A74A-AAE5-AD5EA86A2BA8}">
      <dgm:prSet custT="1"/>
      <dgm:spPr/>
      <dgm:t>
        <a:bodyPr/>
        <a:lstStyle/>
        <a:p>
          <a:r>
            <a:rPr lang="en-US" sz="1200"/>
            <a:t>M</a:t>
          </a:r>
        </a:p>
      </dgm:t>
    </dgm:pt>
    <dgm:pt modelId="{BD340C8D-8026-2A40-9D76-B63DD113D3CE}" type="parTrans" cxnId="{26C9A0C2-A6A5-4D44-A6A7-AFBDCD3368E9}">
      <dgm:prSet/>
      <dgm:spPr/>
      <dgm:t>
        <a:bodyPr/>
        <a:lstStyle/>
        <a:p>
          <a:endParaRPr lang="fr-FR"/>
        </a:p>
      </dgm:t>
    </dgm:pt>
    <dgm:pt modelId="{039D22F8-C01C-BC4B-B45E-1663C38669C9}" type="sibTrans" cxnId="{26C9A0C2-A6A5-4D44-A6A7-AFBDCD3368E9}">
      <dgm:prSet/>
      <dgm:spPr/>
      <dgm:t>
        <a:bodyPr/>
        <a:lstStyle/>
        <a:p>
          <a:endParaRPr lang="fr-FR"/>
        </a:p>
      </dgm:t>
    </dgm:pt>
    <dgm:pt modelId="{703F1F6E-32DB-7743-801E-694DFAB7577E}">
      <dgm:prSet custT="1"/>
      <dgm:spPr/>
      <dgm:t>
        <a:bodyPr/>
        <a:lstStyle/>
        <a:p>
          <a:r>
            <a:rPr lang="fr-BE" sz="1200"/>
            <a:t>C</a:t>
          </a:r>
        </a:p>
      </dgm:t>
    </dgm:pt>
    <dgm:pt modelId="{A8574313-DF4B-4D44-A0C9-A6B25FFEF428}" type="parTrans" cxnId="{6FF3809B-E1DD-FB46-89BF-EEED4D72C9E1}">
      <dgm:prSet/>
      <dgm:spPr/>
      <dgm:t>
        <a:bodyPr/>
        <a:lstStyle/>
        <a:p>
          <a:endParaRPr lang="fr-FR"/>
        </a:p>
      </dgm:t>
    </dgm:pt>
    <dgm:pt modelId="{FB1BD756-348F-A24C-8030-1327970E4911}" type="sibTrans" cxnId="{6FF3809B-E1DD-FB46-89BF-EEED4D72C9E1}">
      <dgm:prSet/>
      <dgm:spPr/>
      <dgm:t>
        <a:bodyPr/>
        <a:lstStyle/>
        <a:p>
          <a:endParaRPr lang="fr-FR"/>
        </a:p>
      </dgm:t>
    </dgm:pt>
    <dgm:pt modelId="{E0ACA6E6-8825-472B-880D-C10CD262DF36}" type="pres">
      <dgm:prSet presAssocID="{82DEBA4F-D252-407B-B120-0BF721B68B54}" presName="Name0" presStyleCnt="0">
        <dgm:presLayoutVars>
          <dgm:dir/>
          <dgm:resizeHandles val="exact"/>
        </dgm:presLayoutVars>
      </dgm:prSet>
      <dgm:spPr/>
    </dgm:pt>
    <dgm:pt modelId="{D06A86D4-0A75-4E66-B44E-13FDCCD9D39E}" type="pres">
      <dgm:prSet presAssocID="{82DEBA4F-D252-407B-B120-0BF721B68B54}" presName="cycle" presStyleCnt="0"/>
      <dgm:spPr/>
    </dgm:pt>
    <dgm:pt modelId="{E6067A4B-0D2E-4AE1-AA6D-AF58B69EF1E4}" type="pres">
      <dgm:prSet presAssocID="{240F5C1F-13B0-4502-8C68-9064A692287D}" presName="nodeFirstNode" presStyleLbl="node1" presStyleIdx="0" presStyleCnt="9" custScaleX="141035">
        <dgm:presLayoutVars>
          <dgm:bulletEnabled val="1"/>
        </dgm:presLayoutVars>
      </dgm:prSet>
      <dgm:spPr/>
    </dgm:pt>
    <dgm:pt modelId="{2B841A4C-481B-4DE6-9A9D-9DAF0ADB7E1E}" type="pres">
      <dgm:prSet presAssocID="{DE43D631-25D1-4EDD-BF48-16200A12ACA8}" presName="sibTransFirstNode" presStyleLbl="bgShp" presStyleIdx="0" presStyleCnt="1"/>
      <dgm:spPr/>
    </dgm:pt>
    <dgm:pt modelId="{A7345582-B5F9-4069-B488-DA0606C58063}" type="pres">
      <dgm:prSet presAssocID="{D8B73D9C-96C9-49BC-9960-CD7778189939}" presName="nodeFollowingNodes" presStyleLbl="node1" presStyleIdx="1" presStyleCnt="9" custRadScaleRad="110519" custRadScaleInc="33312">
        <dgm:presLayoutVars>
          <dgm:bulletEnabled val="1"/>
        </dgm:presLayoutVars>
      </dgm:prSet>
      <dgm:spPr/>
    </dgm:pt>
    <dgm:pt modelId="{EF02ECB1-B20A-4C0D-903B-D82AFABA3B5C}" type="pres">
      <dgm:prSet presAssocID="{0E2AB852-F92F-4146-A791-08BE916C96DF}" presName="nodeFollowingNodes" presStyleLbl="node1" presStyleIdx="2" presStyleCnt="9" custRadScaleRad="100347" custRadScaleInc="-2968">
        <dgm:presLayoutVars>
          <dgm:bulletEnabled val="1"/>
        </dgm:presLayoutVars>
      </dgm:prSet>
      <dgm:spPr/>
    </dgm:pt>
    <dgm:pt modelId="{FAFA6985-DCB8-46FF-B65E-01FF7F7618A7}" type="pres">
      <dgm:prSet presAssocID="{F011B3FB-996C-4482-A98C-D481822F0D64}" presName="nodeFollowingNodes" presStyleLbl="node1" presStyleIdx="3" presStyleCnt="9" custRadScaleRad="107988" custRadScaleInc="-25158">
        <dgm:presLayoutVars>
          <dgm:bulletEnabled val="1"/>
        </dgm:presLayoutVars>
      </dgm:prSet>
      <dgm:spPr/>
    </dgm:pt>
    <dgm:pt modelId="{3AFE7F02-DB90-46E0-B450-628639E7FCA0}" type="pres">
      <dgm:prSet presAssocID="{ED4BF539-3535-40A3-A17B-945CB8DB9E67}" presName="nodeFollowingNodes" presStyleLbl="node1" presStyleIdx="4" presStyleCnt="9" custScaleX="131653" custRadScaleRad="107501" custRadScaleInc="-43562">
        <dgm:presLayoutVars>
          <dgm:bulletEnabled val="1"/>
        </dgm:presLayoutVars>
      </dgm:prSet>
      <dgm:spPr/>
    </dgm:pt>
    <dgm:pt modelId="{52F0D484-DC22-3E46-9566-E33109096EF6}" type="pres">
      <dgm:prSet presAssocID="{703F1F6E-32DB-7743-801E-694DFAB7577E}" presName="nodeFollowingNodes" presStyleLbl="node1" presStyleIdx="5" presStyleCnt="9" custScaleX="143634">
        <dgm:presLayoutVars>
          <dgm:bulletEnabled val="1"/>
        </dgm:presLayoutVars>
      </dgm:prSet>
      <dgm:spPr/>
    </dgm:pt>
    <dgm:pt modelId="{3DCB431F-FDB1-40E3-9BB3-8AD3AF800A20}" type="pres">
      <dgm:prSet presAssocID="{7A02199B-436C-443E-8848-BE023763B03E}" presName="nodeFollowingNodes" presStyleLbl="node1" presStyleIdx="6" presStyleCnt="9">
        <dgm:presLayoutVars>
          <dgm:bulletEnabled val="1"/>
        </dgm:presLayoutVars>
      </dgm:prSet>
      <dgm:spPr/>
    </dgm:pt>
    <dgm:pt modelId="{70709BD3-6056-4FF4-AF9D-80546B59E8A3}" type="pres">
      <dgm:prSet presAssocID="{2F5A7608-6349-4407-A55A-574CF6EB0C41}" presName="nodeFollowingNodes" presStyleLbl="node1" presStyleIdx="7" presStyleCnt="9" custScaleX="129863">
        <dgm:presLayoutVars>
          <dgm:bulletEnabled val="1"/>
        </dgm:presLayoutVars>
      </dgm:prSet>
      <dgm:spPr/>
    </dgm:pt>
    <dgm:pt modelId="{D1D7332D-D74E-5F4E-95C3-C00C5506B484}" type="pres">
      <dgm:prSet presAssocID="{EF9A58CE-A60B-A74A-AAE5-AD5EA86A2BA8}" presName="nodeFollowingNodes" presStyleLbl="node1" presStyleIdx="8" presStyleCnt="9" custScaleX="135458" custScaleY="111200" custRadScaleRad="109548" custRadScaleInc="-37425">
        <dgm:presLayoutVars>
          <dgm:bulletEnabled val="1"/>
        </dgm:presLayoutVars>
      </dgm:prSet>
      <dgm:spPr/>
    </dgm:pt>
  </dgm:ptLst>
  <dgm:cxnLst>
    <dgm:cxn modelId="{4D987409-143D-2643-A720-8440290DA7FE}" type="presOf" srcId="{82DEBA4F-D252-407B-B120-0BF721B68B54}" destId="{E0ACA6E6-8825-472B-880D-C10CD262DF36}" srcOrd="0" destOrd="0" presId="urn:microsoft.com/office/officeart/2005/8/layout/cycle3"/>
    <dgm:cxn modelId="{5C505721-1BF1-5940-8412-A320160865FA}" type="presOf" srcId="{ED4BF539-3535-40A3-A17B-945CB8DB9E67}" destId="{3AFE7F02-DB90-46E0-B450-628639E7FCA0}" srcOrd="0" destOrd="0" presId="urn:microsoft.com/office/officeart/2005/8/layout/cycle3"/>
    <dgm:cxn modelId="{784B602C-BBBE-2641-9067-EB0A0D85823B}" type="presOf" srcId="{EF9A58CE-A60B-A74A-AAE5-AD5EA86A2BA8}" destId="{D1D7332D-D74E-5F4E-95C3-C00C5506B484}" srcOrd="0" destOrd="0" presId="urn:microsoft.com/office/officeart/2005/8/layout/cycle3"/>
    <dgm:cxn modelId="{1DFFE587-8C3E-6446-B8C1-2EB80C1AF488}" type="presOf" srcId="{7A02199B-436C-443E-8848-BE023763B03E}" destId="{3DCB431F-FDB1-40E3-9BB3-8AD3AF800A20}" srcOrd="0" destOrd="0" presId="urn:microsoft.com/office/officeart/2005/8/layout/cycle3"/>
    <dgm:cxn modelId="{88F43A8F-AE1C-E34B-8BD4-06DBFDE24796}" type="presOf" srcId="{703F1F6E-32DB-7743-801E-694DFAB7577E}" destId="{52F0D484-DC22-3E46-9566-E33109096EF6}" srcOrd="0" destOrd="0" presId="urn:microsoft.com/office/officeart/2005/8/layout/cycle3"/>
    <dgm:cxn modelId="{6C857993-4A58-BC48-ADBC-997557DD7E2F}" type="presOf" srcId="{D8B73D9C-96C9-49BC-9960-CD7778189939}" destId="{A7345582-B5F9-4069-B488-DA0606C58063}" srcOrd="0" destOrd="0" presId="urn:microsoft.com/office/officeart/2005/8/layout/cycle3"/>
    <dgm:cxn modelId="{6FF3809B-E1DD-FB46-89BF-EEED4D72C9E1}" srcId="{82DEBA4F-D252-407B-B120-0BF721B68B54}" destId="{703F1F6E-32DB-7743-801E-694DFAB7577E}" srcOrd="5" destOrd="0" parTransId="{A8574313-DF4B-4D44-A0C9-A6B25FFEF428}" sibTransId="{FB1BD756-348F-A24C-8030-1327970E4911}"/>
    <dgm:cxn modelId="{4A7D20AC-FFA9-9A4A-BB78-C7342F027F4E}" type="presOf" srcId="{DE43D631-25D1-4EDD-BF48-16200A12ACA8}" destId="{2B841A4C-481B-4DE6-9A9D-9DAF0ADB7E1E}" srcOrd="0" destOrd="0" presId="urn:microsoft.com/office/officeart/2005/8/layout/cycle3"/>
    <dgm:cxn modelId="{FA35FFAC-ACAC-4C00-A7F9-F30E1A56FAE3}" srcId="{82DEBA4F-D252-407B-B120-0BF721B68B54}" destId="{D8B73D9C-96C9-49BC-9960-CD7778189939}" srcOrd="1" destOrd="0" parTransId="{B4F1333A-7424-4E9E-A164-CA0586BF6155}" sibTransId="{5B5D3AED-DAED-4982-84EB-2392E4F55AC8}"/>
    <dgm:cxn modelId="{64D05EAF-6841-4EF2-AD6F-4538B27E0F95}" srcId="{82DEBA4F-D252-407B-B120-0BF721B68B54}" destId="{F011B3FB-996C-4482-A98C-D481822F0D64}" srcOrd="3" destOrd="0" parTransId="{3E3A55FA-7341-439D-902B-21551B839B0F}" sibTransId="{6BA6851E-6889-4F9E-B99E-085D0C63724B}"/>
    <dgm:cxn modelId="{E3748EAF-EC16-8747-8233-886D45176D81}" type="presOf" srcId="{0E2AB852-F92F-4146-A791-08BE916C96DF}" destId="{EF02ECB1-B20A-4C0D-903B-D82AFABA3B5C}" srcOrd="0" destOrd="0" presId="urn:microsoft.com/office/officeart/2005/8/layout/cycle3"/>
    <dgm:cxn modelId="{55C22CB5-9E5E-470A-A589-473D5DD1338D}" srcId="{82DEBA4F-D252-407B-B120-0BF721B68B54}" destId="{240F5C1F-13B0-4502-8C68-9064A692287D}" srcOrd="0" destOrd="0" parTransId="{325C13C0-6F71-4698-B892-E21482B2B158}" sibTransId="{DE43D631-25D1-4EDD-BF48-16200A12ACA8}"/>
    <dgm:cxn modelId="{E7720BBA-87A2-471E-B4BE-BA7DDE9D3D19}" srcId="{82DEBA4F-D252-407B-B120-0BF721B68B54}" destId="{7A02199B-436C-443E-8848-BE023763B03E}" srcOrd="6" destOrd="0" parTransId="{CC9034A8-A46B-4E93-8F70-AA472976511A}" sibTransId="{E697B381-B5EC-4AA4-870E-1990A3CDF116}"/>
    <dgm:cxn modelId="{6814ADBA-490D-FE4F-BE37-3605E455336B}" type="presOf" srcId="{F011B3FB-996C-4482-A98C-D481822F0D64}" destId="{FAFA6985-DCB8-46FF-B65E-01FF7F7618A7}" srcOrd="0" destOrd="0" presId="urn:microsoft.com/office/officeart/2005/8/layout/cycle3"/>
    <dgm:cxn modelId="{EEE13ABD-2EED-1B4A-A3EF-2B781A6C4746}" type="presOf" srcId="{2F5A7608-6349-4407-A55A-574CF6EB0C41}" destId="{70709BD3-6056-4FF4-AF9D-80546B59E8A3}" srcOrd="0" destOrd="0" presId="urn:microsoft.com/office/officeart/2005/8/layout/cycle3"/>
    <dgm:cxn modelId="{26C9A0C2-A6A5-4D44-A6A7-AFBDCD3368E9}" srcId="{82DEBA4F-D252-407B-B120-0BF721B68B54}" destId="{EF9A58CE-A60B-A74A-AAE5-AD5EA86A2BA8}" srcOrd="8" destOrd="0" parTransId="{BD340C8D-8026-2A40-9D76-B63DD113D3CE}" sibTransId="{039D22F8-C01C-BC4B-B45E-1663C38669C9}"/>
    <dgm:cxn modelId="{849CE8D2-5766-BF4A-9E5D-3D2AD899FFED}" type="presOf" srcId="{240F5C1F-13B0-4502-8C68-9064A692287D}" destId="{E6067A4B-0D2E-4AE1-AA6D-AF58B69EF1E4}" srcOrd="0" destOrd="0" presId="urn:microsoft.com/office/officeart/2005/8/layout/cycle3"/>
    <dgm:cxn modelId="{42BC10D9-2B81-40CD-8243-6BD73014BB6A}" srcId="{82DEBA4F-D252-407B-B120-0BF721B68B54}" destId="{ED4BF539-3535-40A3-A17B-945CB8DB9E67}" srcOrd="4" destOrd="0" parTransId="{E5BE10D5-0D23-4D97-83B9-B9ABDDFF0742}" sibTransId="{F4710EF8-6776-4F6F-BC0A-AAFBD7043900}"/>
    <dgm:cxn modelId="{14B3E9EC-1A3D-43CC-ACFE-BC73B8DF8F3D}" srcId="{82DEBA4F-D252-407B-B120-0BF721B68B54}" destId="{0E2AB852-F92F-4146-A791-08BE916C96DF}" srcOrd="2" destOrd="0" parTransId="{251EA2FF-EFD1-428F-B4CB-B46622898D93}" sibTransId="{2BA7637C-6401-4BF6-BCC9-02B85EB12632}"/>
    <dgm:cxn modelId="{AD604CF3-02E9-47C6-B20B-27CCBB4AAF15}" srcId="{82DEBA4F-D252-407B-B120-0BF721B68B54}" destId="{2F5A7608-6349-4407-A55A-574CF6EB0C41}" srcOrd="7" destOrd="0" parTransId="{79533A03-5A92-4B3F-9867-B9AF928DA9D6}" sibTransId="{0326280E-E6DA-499F-9898-1C81D0D7C2F3}"/>
    <dgm:cxn modelId="{9120E56D-5BE1-434B-AAB3-20724C6B0DE2}" type="presParOf" srcId="{E0ACA6E6-8825-472B-880D-C10CD262DF36}" destId="{D06A86D4-0A75-4E66-B44E-13FDCCD9D39E}" srcOrd="0" destOrd="0" presId="urn:microsoft.com/office/officeart/2005/8/layout/cycle3"/>
    <dgm:cxn modelId="{E97F4C53-AB15-0344-814D-62E0453DD3B1}" type="presParOf" srcId="{D06A86D4-0A75-4E66-B44E-13FDCCD9D39E}" destId="{E6067A4B-0D2E-4AE1-AA6D-AF58B69EF1E4}" srcOrd="0" destOrd="0" presId="urn:microsoft.com/office/officeart/2005/8/layout/cycle3"/>
    <dgm:cxn modelId="{D1A9806B-5E10-3B46-9006-B9625326EFA6}" type="presParOf" srcId="{D06A86D4-0A75-4E66-B44E-13FDCCD9D39E}" destId="{2B841A4C-481B-4DE6-9A9D-9DAF0ADB7E1E}" srcOrd="1" destOrd="0" presId="urn:microsoft.com/office/officeart/2005/8/layout/cycle3"/>
    <dgm:cxn modelId="{907DE0A9-F7E7-AD46-827A-D39343A1694A}" type="presParOf" srcId="{D06A86D4-0A75-4E66-B44E-13FDCCD9D39E}" destId="{A7345582-B5F9-4069-B488-DA0606C58063}" srcOrd="2" destOrd="0" presId="urn:microsoft.com/office/officeart/2005/8/layout/cycle3"/>
    <dgm:cxn modelId="{5A29F46F-A4CF-D040-80F8-151A6E133C6F}" type="presParOf" srcId="{D06A86D4-0A75-4E66-B44E-13FDCCD9D39E}" destId="{EF02ECB1-B20A-4C0D-903B-D82AFABA3B5C}" srcOrd="3" destOrd="0" presId="urn:microsoft.com/office/officeart/2005/8/layout/cycle3"/>
    <dgm:cxn modelId="{658826C7-DDE3-0A49-A94A-4D4E495B255A}" type="presParOf" srcId="{D06A86D4-0A75-4E66-B44E-13FDCCD9D39E}" destId="{FAFA6985-DCB8-46FF-B65E-01FF7F7618A7}" srcOrd="4" destOrd="0" presId="urn:microsoft.com/office/officeart/2005/8/layout/cycle3"/>
    <dgm:cxn modelId="{6C4EB268-6BB5-4647-B2B2-261B00216BEC}" type="presParOf" srcId="{D06A86D4-0A75-4E66-B44E-13FDCCD9D39E}" destId="{3AFE7F02-DB90-46E0-B450-628639E7FCA0}" srcOrd="5" destOrd="0" presId="urn:microsoft.com/office/officeart/2005/8/layout/cycle3"/>
    <dgm:cxn modelId="{35E90462-7F5B-1E48-A511-9D090350F110}" type="presParOf" srcId="{D06A86D4-0A75-4E66-B44E-13FDCCD9D39E}" destId="{52F0D484-DC22-3E46-9566-E33109096EF6}" srcOrd="6" destOrd="0" presId="urn:microsoft.com/office/officeart/2005/8/layout/cycle3"/>
    <dgm:cxn modelId="{E1A4B35C-16C1-9446-858E-04085DEB4CC8}" type="presParOf" srcId="{D06A86D4-0A75-4E66-B44E-13FDCCD9D39E}" destId="{3DCB431F-FDB1-40E3-9BB3-8AD3AF800A20}" srcOrd="7" destOrd="0" presId="urn:microsoft.com/office/officeart/2005/8/layout/cycle3"/>
    <dgm:cxn modelId="{5A684EE2-AA85-2A46-9673-97A5B098DD12}" type="presParOf" srcId="{D06A86D4-0A75-4E66-B44E-13FDCCD9D39E}" destId="{70709BD3-6056-4FF4-AF9D-80546B59E8A3}" srcOrd="8" destOrd="0" presId="urn:microsoft.com/office/officeart/2005/8/layout/cycle3"/>
    <dgm:cxn modelId="{9EDB46C9-D30C-C845-BA2F-C025F5F66091}" type="presParOf" srcId="{D06A86D4-0A75-4E66-B44E-13FDCCD9D39E}" destId="{D1D7332D-D74E-5F4E-95C3-C00C5506B484}" srcOrd="9"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7C2A4-5F73-401F-800B-E01B47D18F3D}">
      <dsp:nvSpPr>
        <dsp:cNvPr id="0" name=""/>
        <dsp:cNvSpPr/>
      </dsp:nvSpPr>
      <dsp:spPr>
        <a:xfrm>
          <a:off x="0" y="2155"/>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rgbClr val="FF0000"/>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F952A82-28DC-4A49-A826-52D25159A243}">
      <dsp:nvSpPr>
        <dsp:cNvPr id="0" name=""/>
        <dsp:cNvSpPr/>
      </dsp:nvSpPr>
      <dsp:spPr>
        <a:xfrm>
          <a:off x="0" y="2155"/>
          <a:ext cx="6586489" cy="78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solidFill>
                <a:srgbClr val="FF0000"/>
              </a:solidFill>
            </a:rPr>
            <a:t>C</a:t>
          </a:r>
          <a:r>
            <a:rPr lang="fr-FR" sz="1800" kern="1200"/>
            <a:t>onfidentialité: tout ce qui est dit ici, reste ici.</a:t>
          </a:r>
          <a:endParaRPr lang="fr-BE" sz="1800" kern="1200"/>
        </a:p>
      </dsp:txBody>
      <dsp:txXfrm>
        <a:off x="0" y="2155"/>
        <a:ext cx="6586489" cy="786478"/>
      </dsp:txXfrm>
    </dsp:sp>
    <dsp:sp modelId="{FD4AE818-DE49-4A67-9707-0F8E4272023E}">
      <dsp:nvSpPr>
        <dsp:cNvPr id="0" name=""/>
        <dsp:cNvSpPr/>
      </dsp:nvSpPr>
      <dsp:spPr>
        <a:xfrm>
          <a:off x="0" y="788633"/>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22DA7FA-EA93-42D5-8E8F-DFC5DC521C10}">
      <dsp:nvSpPr>
        <dsp:cNvPr id="0" name=""/>
        <dsp:cNvSpPr/>
      </dsp:nvSpPr>
      <dsp:spPr>
        <a:xfrm>
          <a:off x="0" y="788633"/>
          <a:ext cx="6586489" cy="78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solidFill>
                <a:srgbClr val="FF0000"/>
              </a:solidFill>
            </a:rPr>
            <a:t>A</a:t>
          </a:r>
          <a:r>
            <a:rPr lang="fr-FR" sz="1800" kern="1200"/>
            <a:t>ttention aux jugements: la subjectivité ne se discute pas, les avis de l'autre doivent être tenus pour vrai.</a:t>
          </a:r>
          <a:endParaRPr lang="en-US" sz="1800" kern="1200"/>
        </a:p>
      </dsp:txBody>
      <dsp:txXfrm>
        <a:off x="0" y="788633"/>
        <a:ext cx="6586489" cy="786478"/>
      </dsp:txXfrm>
    </dsp:sp>
    <dsp:sp modelId="{8C8A4ED9-8B4A-4EBD-A40A-1ED1017F1CC0}">
      <dsp:nvSpPr>
        <dsp:cNvPr id="0" name=""/>
        <dsp:cNvSpPr/>
      </dsp:nvSpPr>
      <dsp:spPr>
        <a:xfrm>
          <a:off x="0" y="1575111"/>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979E863-EAB0-40F7-936D-9939195D963C}">
      <dsp:nvSpPr>
        <dsp:cNvPr id="0" name=""/>
        <dsp:cNvSpPr/>
      </dsp:nvSpPr>
      <dsp:spPr>
        <a:xfrm>
          <a:off x="0" y="1575111"/>
          <a:ext cx="6580056" cy="80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solidFill>
                <a:srgbClr val="FF0000"/>
              </a:solidFill>
            </a:rPr>
            <a:t>B</a:t>
          </a:r>
          <a:r>
            <a:rPr lang="fr-FR" sz="1800" kern="1200"/>
            <a:t>ienveillance</a:t>
          </a:r>
          <a:r>
            <a:rPr lang="fr-FR" sz="1600" kern="1200"/>
            <a:t> (acceptation positive inconditionnelle) (Rogers, 2013) : Portez sur les autres un regard positif, on travaille sur des situations et non des personnes</a:t>
          </a:r>
          <a:r>
            <a:rPr lang="fr-FR" sz="1800" kern="1200"/>
            <a:t>.</a:t>
          </a:r>
        </a:p>
      </dsp:txBody>
      <dsp:txXfrm>
        <a:off x="0" y="1575111"/>
        <a:ext cx="6580056" cy="804103"/>
      </dsp:txXfrm>
    </dsp:sp>
    <dsp:sp modelId="{3471503C-30D7-4FFD-8782-7504A2D2D028}">
      <dsp:nvSpPr>
        <dsp:cNvPr id="0" name=""/>
        <dsp:cNvSpPr/>
      </dsp:nvSpPr>
      <dsp:spPr>
        <a:xfrm>
          <a:off x="0" y="2497465"/>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4E49781-0941-476B-8F26-0ABED7B2C842}">
      <dsp:nvSpPr>
        <dsp:cNvPr id="0" name=""/>
        <dsp:cNvSpPr/>
      </dsp:nvSpPr>
      <dsp:spPr>
        <a:xfrm>
          <a:off x="6432" y="2627789"/>
          <a:ext cx="6580056" cy="80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solidFill>
                <a:srgbClr val="FF0000"/>
              </a:solidFill>
            </a:rPr>
            <a:t>L</a:t>
          </a:r>
          <a:r>
            <a:rPr lang="fr-FR" sz="1800" kern="1200"/>
            <a:t>iberté: tout le monde peut parler, mais personne n'y est obligé.</a:t>
          </a:r>
          <a:endParaRPr lang="en-US" sz="1800" kern="1200"/>
        </a:p>
      </dsp:txBody>
      <dsp:txXfrm>
        <a:off x="6432" y="2627789"/>
        <a:ext cx="6580056" cy="804040"/>
      </dsp:txXfrm>
    </dsp:sp>
    <dsp:sp modelId="{F9FC73D8-162D-4ED8-BAC9-F69AC7DE860C}">
      <dsp:nvSpPr>
        <dsp:cNvPr id="0" name=""/>
        <dsp:cNvSpPr/>
      </dsp:nvSpPr>
      <dsp:spPr>
        <a:xfrm>
          <a:off x="0" y="3183255"/>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8CD94C4-04D3-405B-9F24-2DA377D39557}">
      <dsp:nvSpPr>
        <dsp:cNvPr id="0" name=""/>
        <dsp:cNvSpPr/>
      </dsp:nvSpPr>
      <dsp:spPr>
        <a:xfrm>
          <a:off x="0" y="3183255"/>
          <a:ext cx="6586489" cy="78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solidFill>
                <a:srgbClr val="FF0000"/>
              </a:solidFill>
            </a:rPr>
            <a:t>E</a:t>
          </a:r>
          <a:r>
            <a:rPr lang="fr-FR" sz="1800" kern="1200"/>
            <a:t>ntraide (intelligibilité): la dynamique du groupe favorise l'intelligence collective.</a:t>
          </a:r>
          <a:endParaRPr lang="en-US" sz="1800" kern="1200"/>
        </a:p>
      </dsp:txBody>
      <dsp:txXfrm>
        <a:off x="0" y="3183255"/>
        <a:ext cx="6586489" cy="786478"/>
      </dsp:txXfrm>
    </dsp:sp>
    <dsp:sp modelId="{4B862225-3657-46E1-9FF2-18A993C0B97C}">
      <dsp:nvSpPr>
        <dsp:cNvPr id="0" name=""/>
        <dsp:cNvSpPr/>
      </dsp:nvSpPr>
      <dsp:spPr>
        <a:xfrm>
          <a:off x="0" y="3969733"/>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4A29D0F-6A66-422F-AC37-59B5972CAFBE}">
      <dsp:nvSpPr>
        <dsp:cNvPr id="0" name=""/>
        <dsp:cNvSpPr/>
      </dsp:nvSpPr>
      <dsp:spPr>
        <a:xfrm>
          <a:off x="0" y="3969733"/>
          <a:ext cx="6586489" cy="78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solidFill>
                <a:srgbClr val="FF0000"/>
              </a:solidFill>
            </a:rPr>
            <a:t>R</a:t>
          </a:r>
          <a:r>
            <a:rPr lang="fr-FR" sz="1800" kern="1200"/>
            <a:t>espect de soi, des autres et de la procédure</a:t>
          </a:r>
          <a:endParaRPr lang="fr-BE" sz="1800" kern="1200"/>
        </a:p>
      </dsp:txBody>
      <dsp:txXfrm>
        <a:off x="0" y="3969733"/>
        <a:ext cx="6586489" cy="7864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550825" y="-27905"/>
          <a:ext cx="969916" cy="969916"/>
        </a:xfrm>
        <a:prstGeom prst="circularArrow">
          <a:avLst>
            <a:gd name="adj1" fmla="val 5544"/>
            <a:gd name="adj2" fmla="val 330680"/>
            <a:gd name="adj3" fmla="val 14525366"/>
            <a:gd name="adj4" fmla="val 1694475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885830" y="719"/>
          <a:ext cx="299906" cy="10632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891020" y="5909"/>
        <a:ext cx="289526" cy="95943"/>
      </dsp:txXfrm>
    </dsp:sp>
    <dsp:sp modelId="{A7345582-B5F9-4069-B488-DA0606C58063}">
      <dsp:nvSpPr>
        <dsp:cNvPr id="0" name=""/>
        <dsp:cNvSpPr/>
      </dsp:nvSpPr>
      <dsp:spPr>
        <a:xfrm>
          <a:off x="1289636" y="132851"/>
          <a:ext cx="212646" cy="10632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294826" y="138041"/>
        <a:ext cx="202266" cy="95943"/>
      </dsp:txXfrm>
    </dsp:sp>
    <dsp:sp modelId="{EF02ECB1-B20A-4C0D-903B-D82AFABA3B5C}">
      <dsp:nvSpPr>
        <dsp:cNvPr id="0" name=""/>
        <dsp:cNvSpPr/>
      </dsp:nvSpPr>
      <dsp:spPr>
        <a:xfrm>
          <a:off x="1336785" y="334648"/>
          <a:ext cx="212646" cy="10632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1341975" y="339838"/>
        <a:ext cx="202266" cy="95943"/>
      </dsp:txXfrm>
    </dsp:sp>
    <dsp:sp modelId="{FAFA6985-DCB8-46FF-B65E-01FF7F7618A7}">
      <dsp:nvSpPr>
        <dsp:cNvPr id="0" name=""/>
        <dsp:cNvSpPr/>
      </dsp:nvSpPr>
      <dsp:spPr>
        <a:xfrm>
          <a:off x="1346602" y="573981"/>
          <a:ext cx="212646" cy="10632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351792" y="579171"/>
        <a:ext cx="202266" cy="95943"/>
      </dsp:txXfrm>
    </dsp:sp>
    <dsp:sp modelId="{3AFE7F02-DB90-46E0-B450-628639E7FCA0}">
      <dsp:nvSpPr>
        <dsp:cNvPr id="0" name=""/>
        <dsp:cNvSpPr/>
      </dsp:nvSpPr>
      <dsp:spPr>
        <a:xfrm>
          <a:off x="1155157" y="775491"/>
          <a:ext cx="279955" cy="10632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a:t>
          </a:r>
        </a:p>
      </dsp:txBody>
      <dsp:txXfrm>
        <a:off x="1160347" y="780681"/>
        <a:ext cx="269575" cy="95943"/>
      </dsp:txXfrm>
    </dsp:sp>
    <dsp:sp modelId="{52F0D484-DC22-3E46-9566-E33109096EF6}">
      <dsp:nvSpPr>
        <dsp:cNvPr id="0" name=""/>
        <dsp:cNvSpPr/>
      </dsp:nvSpPr>
      <dsp:spPr>
        <a:xfrm>
          <a:off x="741603" y="802996"/>
          <a:ext cx="305433" cy="10632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p>
      </dsp:txBody>
      <dsp:txXfrm>
        <a:off x="746793" y="808186"/>
        <a:ext cx="295053" cy="95943"/>
      </dsp:txXfrm>
    </dsp:sp>
    <dsp:sp modelId="{3DCB431F-FDB1-40E3-9BB3-8AD3AF800A20}">
      <dsp:nvSpPr>
        <dsp:cNvPr id="0" name=""/>
        <dsp:cNvSpPr/>
      </dsp:nvSpPr>
      <dsp:spPr>
        <a:xfrm>
          <a:off x="571262" y="621135"/>
          <a:ext cx="212646" cy="10632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a:t>
          </a:r>
        </a:p>
      </dsp:txBody>
      <dsp:txXfrm>
        <a:off x="576452" y="626325"/>
        <a:ext cx="202266" cy="95943"/>
      </dsp:txXfrm>
    </dsp:sp>
    <dsp:sp modelId="{70709BD3-6056-4FF4-AF9D-80546B59E8A3}">
      <dsp:nvSpPr>
        <dsp:cNvPr id="0" name=""/>
        <dsp:cNvSpPr/>
      </dsp:nvSpPr>
      <dsp:spPr>
        <a:xfrm>
          <a:off x="490382" y="342507"/>
          <a:ext cx="276149" cy="10632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t>
          </a:r>
          <a:endParaRPr lang="en-US" sz="1200" kern="1200"/>
        </a:p>
      </dsp:txBody>
      <dsp:txXfrm>
        <a:off x="495572" y="347697"/>
        <a:ext cx="265769" cy="95943"/>
      </dsp:txXfrm>
    </dsp:sp>
    <dsp:sp modelId="{D1D7332D-D74E-5F4E-95C3-C00C5506B484}">
      <dsp:nvSpPr>
        <dsp:cNvPr id="0" name=""/>
        <dsp:cNvSpPr/>
      </dsp:nvSpPr>
      <dsp:spPr>
        <a:xfrm>
          <a:off x="527657" y="138688"/>
          <a:ext cx="288047" cy="118231"/>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
          </a:r>
        </a:p>
      </dsp:txBody>
      <dsp:txXfrm>
        <a:off x="533429" y="144460"/>
        <a:ext cx="276503" cy="1066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550825" y="-27905"/>
          <a:ext cx="969916" cy="969916"/>
        </a:xfrm>
        <a:prstGeom prst="circularArrow">
          <a:avLst>
            <a:gd name="adj1" fmla="val 5544"/>
            <a:gd name="adj2" fmla="val 330680"/>
            <a:gd name="adj3" fmla="val 14525366"/>
            <a:gd name="adj4" fmla="val 1694475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885830" y="719"/>
          <a:ext cx="299906" cy="10632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891020" y="5909"/>
        <a:ext cx="289526" cy="95943"/>
      </dsp:txXfrm>
    </dsp:sp>
    <dsp:sp modelId="{A7345582-B5F9-4069-B488-DA0606C58063}">
      <dsp:nvSpPr>
        <dsp:cNvPr id="0" name=""/>
        <dsp:cNvSpPr/>
      </dsp:nvSpPr>
      <dsp:spPr>
        <a:xfrm>
          <a:off x="1289636" y="132851"/>
          <a:ext cx="212646" cy="10632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294826" y="138041"/>
        <a:ext cx="202266" cy="95943"/>
      </dsp:txXfrm>
    </dsp:sp>
    <dsp:sp modelId="{EF02ECB1-B20A-4C0D-903B-D82AFABA3B5C}">
      <dsp:nvSpPr>
        <dsp:cNvPr id="0" name=""/>
        <dsp:cNvSpPr/>
      </dsp:nvSpPr>
      <dsp:spPr>
        <a:xfrm>
          <a:off x="1336785" y="334648"/>
          <a:ext cx="212646" cy="10632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1341975" y="339838"/>
        <a:ext cx="202266" cy="95943"/>
      </dsp:txXfrm>
    </dsp:sp>
    <dsp:sp modelId="{FAFA6985-DCB8-46FF-B65E-01FF7F7618A7}">
      <dsp:nvSpPr>
        <dsp:cNvPr id="0" name=""/>
        <dsp:cNvSpPr/>
      </dsp:nvSpPr>
      <dsp:spPr>
        <a:xfrm>
          <a:off x="1346602" y="573981"/>
          <a:ext cx="212646" cy="10632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351792" y="579171"/>
        <a:ext cx="202266" cy="95943"/>
      </dsp:txXfrm>
    </dsp:sp>
    <dsp:sp modelId="{3AFE7F02-DB90-46E0-B450-628639E7FCA0}">
      <dsp:nvSpPr>
        <dsp:cNvPr id="0" name=""/>
        <dsp:cNvSpPr/>
      </dsp:nvSpPr>
      <dsp:spPr>
        <a:xfrm>
          <a:off x="1155157" y="775491"/>
          <a:ext cx="279955" cy="10632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a:t>
          </a:r>
        </a:p>
      </dsp:txBody>
      <dsp:txXfrm>
        <a:off x="1160347" y="780681"/>
        <a:ext cx="269575" cy="95943"/>
      </dsp:txXfrm>
    </dsp:sp>
    <dsp:sp modelId="{52F0D484-DC22-3E46-9566-E33109096EF6}">
      <dsp:nvSpPr>
        <dsp:cNvPr id="0" name=""/>
        <dsp:cNvSpPr/>
      </dsp:nvSpPr>
      <dsp:spPr>
        <a:xfrm>
          <a:off x="741603" y="802996"/>
          <a:ext cx="305433" cy="10632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p>
      </dsp:txBody>
      <dsp:txXfrm>
        <a:off x="746793" y="808186"/>
        <a:ext cx="295053" cy="95943"/>
      </dsp:txXfrm>
    </dsp:sp>
    <dsp:sp modelId="{3DCB431F-FDB1-40E3-9BB3-8AD3AF800A20}">
      <dsp:nvSpPr>
        <dsp:cNvPr id="0" name=""/>
        <dsp:cNvSpPr/>
      </dsp:nvSpPr>
      <dsp:spPr>
        <a:xfrm>
          <a:off x="571262" y="621135"/>
          <a:ext cx="212646" cy="10632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a:t>
          </a:r>
        </a:p>
      </dsp:txBody>
      <dsp:txXfrm>
        <a:off x="576452" y="626325"/>
        <a:ext cx="202266" cy="95943"/>
      </dsp:txXfrm>
    </dsp:sp>
    <dsp:sp modelId="{70709BD3-6056-4FF4-AF9D-80546B59E8A3}">
      <dsp:nvSpPr>
        <dsp:cNvPr id="0" name=""/>
        <dsp:cNvSpPr/>
      </dsp:nvSpPr>
      <dsp:spPr>
        <a:xfrm>
          <a:off x="490382" y="342507"/>
          <a:ext cx="276149" cy="10632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t>
          </a:r>
          <a:endParaRPr lang="en-US" sz="1200" kern="1200"/>
        </a:p>
      </dsp:txBody>
      <dsp:txXfrm>
        <a:off x="495572" y="347697"/>
        <a:ext cx="265769" cy="95943"/>
      </dsp:txXfrm>
    </dsp:sp>
    <dsp:sp modelId="{D1D7332D-D74E-5F4E-95C3-C00C5506B484}">
      <dsp:nvSpPr>
        <dsp:cNvPr id="0" name=""/>
        <dsp:cNvSpPr/>
      </dsp:nvSpPr>
      <dsp:spPr>
        <a:xfrm>
          <a:off x="527657" y="138688"/>
          <a:ext cx="288047" cy="118231"/>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
          </a:r>
        </a:p>
      </dsp:txBody>
      <dsp:txXfrm>
        <a:off x="533429" y="144460"/>
        <a:ext cx="276503" cy="1066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550825" y="-27905"/>
          <a:ext cx="969916" cy="969916"/>
        </a:xfrm>
        <a:prstGeom prst="circularArrow">
          <a:avLst>
            <a:gd name="adj1" fmla="val 5544"/>
            <a:gd name="adj2" fmla="val 330680"/>
            <a:gd name="adj3" fmla="val 14525366"/>
            <a:gd name="adj4" fmla="val 1694475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885830" y="719"/>
          <a:ext cx="299906" cy="10632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891020" y="5909"/>
        <a:ext cx="289526" cy="95943"/>
      </dsp:txXfrm>
    </dsp:sp>
    <dsp:sp modelId="{A7345582-B5F9-4069-B488-DA0606C58063}">
      <dsp:nvSpPr>
        <dsp:cNvPr id="0" name=""/>
        <dsp:cNvSpPr/>
      </dsp:nvSpPr>
      <dsp:spPr>
        <a:xfrm>
          <a:off x="1289636" y="132851"/>
          <a:ext cx="212646" cy="10632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294826" y="138041"/>
        <a:ext cx="202266" cy="95943"/>
      </dsp:txXfrm>
    </dsp:sp>
    <dsp:sp modelId="{EF02ECB1-B20A-4C0D-903B-D82AFABA3B5C}">
      <dsp:nvSpPr>
        <dsp:cNvPr id="0" name=""/>
        <dsp:cNvSpPr/>
      </dsp:nvSpPr>
      <dsp:spPr>
        <a:xfrm>
          <a:off x="1336785" y="334648"/>
          <a:ext cx="212646" cy="10632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1341975" y="339838"/>
        <a:ext cx="202266" cy="95943"/>
      </dsp:txXfrm>
    </dsp:sp>
    <dsp:sp modelId="{FAFA6985-DCB8-46FF-B65E-01FF7F7618A7}">
      <dsp:nvSpPr>
        <dsp:cNvPr id="0" name=""/>
        <dsp:cNvSpPr/>
      </dsp:nvSpPr>
      <dsp:spPr>
        <a:xfrm>
          <a:off x="1346602" y="573981"/>
          <a:ext cx="212646" cy="10632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351792" y="579171"/>
        <a:ext cx="202266" cy="95943"/>
      </dsp:txXfrm>
    </dsp:sp>
    <dsp:sp modelId="{3AFE7F02-DB90-46E0-B450-628639E7FCA0}">
      <dsp:nvSpPr>
        <dsp:cNvPr id="0" name=""/>
        <dsp:cNvSpPr/>
      </dsp:nvSpPr>
      <dsp:spPr>
        <a:xfrm>
          <a:off x="1155157" y="775491"/>
          <a:ext cx="279955" cy="10632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a:t>
          </a:r>
        </a:p>
      </dsp:txBody>
      <dsp:txXfrm>
        <a:off x="1160347" y="780681"/>
        <a:ext cx="269575" cy="95943"/>
      </dsp:txXfrm>
    </dsp:sp>
    <dsp:sp modelId="{52F0D484-DC22-3E46-9566-E33109096EF6}">
      <dsp:nvSpPr>
        <dsp:cNvPr id="0" name=""/>
        <dsp:cNvSpPr/>
      </dsp:nvSpPr>
      <dsp:spPr>
        <a:xfrm>
          <a:off x="741603" y="802996"/>
          <a:ext cx="305433" cy="10632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p>
      </dsp:txBody>
      <dsp:txXfrm>
        <a:off x="746793" y="808186"/>
        <a:ext cx="295053" cy="95943"/>
      </dsp:txXfrm>
    </dsp:sp>
    <dsp:sp modelId="{3DCB431F-FDB1-40E3-9BB3-8AD3AF800A20}">
      <dsp:nvSpPr>
        <dsp:cNvPr id="0" name=""/>
        <dsp:cNvSpPr/>
      </dsp:nvSpPr>
      <dsp:spPr>
        <a:xfrm>
          <a:off x="571262" y="621135"/>
          <a:ext cx="212646" cy="10632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a:t>
          </a:r>
        </a:p>
      </dsp:txBody>
      <dsp:txXfrm>
        <a:off x="576452" y="626325"/>
        <a:ext cx="202266" cy="95943"/>
      </dsp:txXfrm>
    </dsp:sp>
    <dsp:sp modelId="{70709BD3-6056-4FF4-AF9D-80546B59E8A3}">
      <dsp:nvSpPr>
        <dsp:cNvPr id="0" name=""/>
        <dsp:cNvSpPr/>
      </dsp:nvSpPr>
      <dsp:spPr>
        <a:xfrm>
          <a:off x="490382" y="342507"/>
          <a:ext cx="276149" cy="10632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t>
          </a:r>
          <a:endParaRPr lang="en-US" sz="1200" kern="1200"/>
        </a:p>
      </dsp:txBody>
      <dsp:txXfrm>
        <a:off x="495572" y="347697"/>
        <a:ext cx="265769" cy="95943"/>
      </dsp:txXfrm>
    </dsp:sp>
    <dsp:sp modelId="{D1D7332D-D74E-5F4E-95C3-C00C5506B484}">
      <dsp:nvSpPr>
        <dsp:cNvPr id="0" name=""/>
        <dsp:cNvSpPr/>
      </dsp:nvSpPr>
      <dsp:spPr>
        <a:xfrm>
          <a:off x="527657" y="138688"/>
          <a:ext cx="288047" cy="118231"/>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
          </a:r>
        </a:p>
      </dsp:txBody>
      <dsp:txXfrm>
        <a:off x="533429" y="144460"/>
        <a:ext cx="276503" cy="1066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550825" y="-27905"/>
          <a:ext cx="969916" cy="969916"/>
        </a:xfrm>
        <a:prstGeom prst="circularArrow">
          <a:avLst>
            <a:gd name="adj1" fmla="val 5544"/>
            <a:gd name="adj2" fmla="val 330680"/>
            <a:gd name="adj3" fmla="val 14525366"/>
            <a:gd name="adj4" fmla="val 1694475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885830" y="719"/>
          <a:ext cx="299906" cy="10632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891020" y="5909"/>
        <a:ext cx="289526" cy="95943"/>
      </dsp:txXfrm>
    </dsp:sp>
    <dsp:sp modelId="{A7345582-B5F9-4069-B488-DA0606C58063}">
      <dsp:nvSpPr>
        <dsp:cNvPr id="0" name=""/>
        <dsp:cNvSpPr/>
      </dsp:nvSpPr>
      <dsp:spPr>
        <a:xfrm>
          <a:off x="1289636" y="132851"/>
          <a:ext cx="212646" cy="10632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294826" y="138041"/>
        <a:ext cx="202266" cy="95943"/>
      </dsp:txXfrm>
    </dsp:sp>
    <dsp:sp modelId="{EF02ECB1-B20A-4C0D-903B-D82AFABA3B5C}">
      <dsp:nvSpPr>
        <dsp:cNvPr id="0" name=""/>
        <dsp:cNvSpPr/>
      </dsp:nvSpPr>
      <dsp:spPr>
        <a:xfrm>
          <a:off x="1336785" y="334648"/>
          <a:ext cx="212646" cy="10632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1341975" y="339838"/>
        <a:ext cx="202266" cy="95943"/>
      </dsp:txXfrm>
    </dsp:sp>
    <dsp:sp modelId="{FAFA6985-DCB8-46FF-B65E-01FF7F7618A7}">
      <dsp:nvSpPr>
        <dsp:cNvPr id="0" name=""/>
        <dsp:cNvSpPr/>
      </dsp:nvSpPr>
      <dsp:spPr>
        <a:xfrm>
          <a:off x="1346602" y="573981"/>
          <a:ext cx="212646" cy="10632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351792" y="579171"/>
        <a:ext cx="202266" cy="95943"/>
      </dsp:txXfrm>
    </dsp:sp>
    <dsp:sp modelId="{3AFE7F02-DB90-46E0-B450-628639E7FCA0}">
      <dsp:nvSpPr>
        <dsp:cNvPr id="0" name=""/>
        <dsp:cNvSpPr/>
      </dsp:nvSpPr>
      <dsp:spPr>
        <a:xfrm>
          <a:off x="1155157" y="775491"/>
          <a:ext cx="279955" cy="10632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a:t>
          </a:r>
        </a:p>
      </dsp:txBody>
      <dsp:txXfrm>
        <a:off x="1160347" y="780681"/>
        <a:ext cx="269575" cy="95943"/>
      </dsp:txXfrm>
    </dsp:sp>
    <dsp:sp modelId="{52F0D484-DC22-3E46-9566-E33109096EF6}">
      <dsp:nvSpPr>
        <dsp:cNvPr id="0" name=""/>
        <dsp:cNvSpPr/>
      </dsp:nvSpPr>
      <dsp:spPr>
        <a:xfrm>
          <a:off x="741603" y="802996"/>
          <a:ext cx="305433" cy="10632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p>
      </dsp:txBody>
      <dsp:txXfrm>
        <a:off x="746793" y="808186"/>
        <a:ext cx="295053" cy="95943"/>
      </dsp:txXfrm>
    </dsp:sp>
    <dsp:sp modelId="{3DCB431F-FDB1-40E3-9BB3-8AD3AF800A20}">
      <dsp:nvSpPr>
        <dsp:cNvPr id="0" name=""/>
        <dsp:cNvSpPr/>
      </dsp:nvSpPr>
      <dsp:spPr>
        <a:xfrm>
          <a:off x="571262" y="621135"/>
          <a:ext cx="212646" cy="10632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a:t>
          </a:r>
        </a:p>
      </dsp:txBody>
      <dsp:txXfrm>
        <a:off x="576452" y="626325"/>
        <a:ext cx="202266" cy="95943"/>
      </dsp:txXfrm>
    </dsp:sp>
    <dsp:sp modelId="{70709BD3-6056-4FF4-AF9D-80546B59E8A3}">
      <dsp:nvSpPr>
        <dsp:cNvPr id="0" name=""/>
        <dsp:cNvSpPr/>
      </dsp:nvSpPr>
      <dsp:spPr>
        <a:xfrm>
          <a:off x="490382" y="342507"/>
          <a:ext cx="276149" cy="10632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t>
          </a:r>
          <a:endParaRPr lang="en-US" sz="1200" kern="1200"/>
        </a:p>
      </dsp:txBody>
      <dsp:txXfrm>
        <a:off x="495572" y="347697"/>
        <a:ext cx="265769" cy="95943"/>
      </dsp:txXfrm>
    </dsp:sp>
    <dsp:sp modelId="{D1D7332D-D74E-5F4E-95C3-C00C5506B484}">
      <dsp:nvSpPr>
        <dsp:cNvPr id="0" name=""/>
        <dsp:cNvSpPr/>
      </dsp:nvSpPr>
      <dsp:spPr>
        <a:xfrm>
          <a:off x="527657" y="138688"/>
          <a:ext cx="288047" cy="118231"/>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
          </a:r>
        </a:p>
      </dsp:txBody>
      <dsp:txXfrm>
        <a:off x="533429" y="144460"/>
        <a:ext cx="276503" cy="1066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550825" y="-27905"/>
          <a:ext cx="969916" cy="969916"/>
        </a:xfrm>
        <a:prstGeom prst="circularArrow">
          <a:avLst>
            <a:gd name="adj1" fmla="val 5544"/>
            <a:gd name="adj2" fmla="val 330680"/>
            <a:gd name="adj3" fmla="val 14525366"/>
            <a:gd name="adj4" fmla="val 1694475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885830" y="719"/>
          <a:ext cx="299906" cy="10632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891020" y="5909"/>
        <a:ext cx="289526" cy="95943"/>
      </dsp:txXfrm>
    </dsp:sp>
    <dsp:sp modelId="{A7345582-B5F9-4069-B488-DA0606C58063}">
      <dsp:nvSpPr>
        <dsp:cNvPr id="0" name=""/>
        <dsp:cNvSpPr/>
      </dsp:nvSpPr>
      <dsp:spPr>
        <a:xfrm>
          <a:off x="1289636" y="132851"/>
          <a:ext cx="212646" cy="10632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294826" y="138041"/>
        <a:ext cx="202266" cy="95943"/>
      </dsp:txXfrm>
    </dsp:sp>
    <dsp:sp modelId="{EF02ECB1-B20A-4C0D-903B-D82AFABA3B5C}">
      <dsp:nvSpPr>
        <dsp:cNvPr id="0" name=""/>
        <dsp:cNvSpPr/>
      </dsp:nvSpPr>
      <dsp:spPr>
        <a:xfrm>
          <a:off x="1336785" y="334648"/>
          <a:ext cx="212646" cy="10632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1341975" y="339838"/>
        <a:ext cx="202266" cy="95943"/>
      </dsp:txXfrm>
    </dsp:sp>
    <dsp:sp modelId="{FAFA6985-DCB8-46FF-B65E-01FF7F7618A7}">
      <dsp:nvSpPr>
        <dsp:cNvPr id="0" name=""/>
        <dsp:cNvSpPr/>
      </dsp:nvSpPr>
      <dsp:spPr>
        <a:xfrm>
          <a:off x="1346602" y="573981"/>
          <a:ext cx="212646" cy="10632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351792" y="579171"/>
        <a:ext cx="202266" cy="95943"/>
      </dsp:txXfrm>
    </dsp:sp>
    <dsp:sp modelId="{3AFE7F02-DB90-46E0-B450-628639E7FCA0}">
      <dsp:nvSpPr>
        <dsp:cNvPr id="0" name=""/>
        <dsp:cNvSpPr/>
      </dsp:nvSpPr>
      <dsp:spPr>
        <a:xfrm>
          <a:off x="1155157" y="775491"/>
          <a:ext cx="279955" cy="10632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a:t>
          </a:r>
        </a:p>
      </dsp:txBody>
      <dsp:txXfrm>
        <a:off x="1160347" y="780681"/>
        <a:ext cx="269575" cy="95943"/>
      </dsp:txXfrm>
    </dsp:sp>
    <dsp:sp modelId="{52F0D484-DC22-3E46-9566-E33109096EF6}">
      <dsp:nvSpPr>
        <dsp:cNvPr id="0" name=""/>
        <dsp:cNvSpPr/>
      </dsp:nvSpPr>
      <dsp:spPr>
        <a:xfrm>
          <a:off x="741603" y="802996"/>
          <a:ext cx="305433" cy="10632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p>
      </dsp:txBody>
      <dsp:txXfrm>
        <a:off x="746793" y="808186"/>
        <a:ext cx="295053" cy="95943"/>
      </dsp:txXfrm>
    </dsp:sp>
    <dsp:sp modelId="{3DCB431F-FDB1-40E3-9BB3-8AD3AF800A20}">
      <dsp:nvSpPr>
        <dsp:cNvPr id="0" name=""/>
        <dsp:cNvSpPr/>
      </dsp:nvSpPr>
      <dsp:spPr>
        <a:xfrm>
          <a:off x="571262" y="621135"/>
          <a:ext cx="212646" cy="10632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a:t>
          </a:r>
        </a:p>
      </dsp:txBody>
      <dsp:txXfrm>
        <a:off x="576452" y="626325"/>
        <a:ext cx="202266" cy="95943"/>
      </dsp:txXfrm>
    </dsp:sp>
    <dsp:sp modelId="{70709BD3-6056-4FF4-AF9D-80546B59E8A3}">
      <dsp:nvSpPr>
        <dsp:cNvPr id="0" name=""/>
        <dsp:cNvSpPr/>
      </dsp:nvSpPr>
      <dsp:spPr>
        <a:xfrm>
          <a:off x="490382" y="342507"/>
          <a:ext cx="276149" cy="10632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t>
          </a:r>
          <a:endParaRPr lang="en-US" sz="1200" kern="1200"/>
        </a:p>
      </dsp:txBody>
      <dsp:txXfrm>
        <a:off x="495572" y="347697"/>
        <a:ext cx="265769" cy="95943"/>
      </dsp:txXfrm>
    </dsp:sp>
    <dsp:sp modelId="{D1D7332D-D74E-5F4E-95C3-C00C5506B484}">
      <dsp:nvSpPr>
        <dsp:cNvPr id="0" name=""/>
        <dsp:cNvSpPr/>
      </dsp:nvSpPr>
      <dsp:spPr>
        <a:xfrm>
          <a:off x="527657" y="138688"/>
          <a:ext cx="288047" cy="118231"/>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
          </a:r>
        </a:p>
      </dsp:txBody>
      <dsp:txXfrm>
        <a:off x="533429" y="144460"/>
        <a:ext cx="276503" cy="1066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550825" y="-27905"/>
          <a:ext cx="969916" cy="969916"/>
        </a:xfrm>
        <a:prstGeom prst="circularArrow">
          <a:avLst>
            <a:gd name="adj1" fmla="val 5544"/>
            <a:gd name="adj2" fmla="val 330680"/>
            <a:gd name="adj3" fmla="val 14525366"/>
            <a:gd name="adj4" fmla="val 1694475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885830" y="719"/>
          <a:ext cx="299906" cy="10632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891020" y="5909"/>
        <a:ext cx="289526" cy="95943"/>
      </dsp:txXfrm>
    </dsp:sp>
    <dsp:sp modelId="{A7345582-B5F9-4069-B488-DA0606C58063}">
      <dsp:nvSpPr>
        <dsp:cNvPr id="0" name=""/>
        <dsp:cNvSpPr/>
      </dsp:nvSpPr>
      <dsp:spPr>
        <a:xfrm>
          <a:off x="1289636" y="132851"/>
          <a:ext cx="212646" cy="10632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294826" y="138041"/>
        <a:ext cx="202266" cy="95943"/>
      </dsp:txXfrm>
    </dsp:sp>
    <dsp:sp modelId="{EF02ECB1-B20A-4C0D-903B-D82AFABA3B5C}">
      <dsp:nvSpPr>
        <dsp:cNvPr id="0" name=""/>
        <dsp:cNvSpPr/>
      </dsp:nvSpPr>
      <dsp:spPr>
        <a:xfrm>
          <a:off x="1336785" y="334648"/>
          <a:ext cx="212646" cy="10632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1341975" y="339838"/>
        <a:ext cx="202266" cy="95943"/>
      </dsp:txXfrm>
    </dsp:sp>
    <dsp:sp modelId="{FAFA6985-DCB8-46FF-B65E-01FF7F7618A7}">
      <dsp:nvSpPr>
        <dsp:cNvPr id="0" name=""/>
        <dsp:cNvSpPr/>
      </dsp:nvSpPr>
      <dsp:spPr>
        <a:xfrm>
          <a:off x="1346602" y="573981"/>
          <a:ext cx="212646" cy="10632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351792" y="579171"/>
        <a:ext cx="202266" cy="95943"/>
      </dsp:txXfrm>
    </dsp:sp>
    <dsp:sp modelId="{3AFE7F02-DB90-46E0-B450-628639E7FCA0}">
      <dsp:nvSpPr>
        <dsp:cNvPr id="0" name=""/>
        <dsp:cNvSpPr/>
      </dsp:nvSpPr>
      <dsp:spPr>
        <a:xfrm>
          <a:off x="1155157" y="775491"/>
          <a:ext cx="279955" cy="10632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a:t>
          </a:r>
        </a:p>
      </dsp:txBody>
      <dsp:txXfrm>
        <a:off x="1160347" y="780681"/>
        <a:ext cx="269575" cy="95943"/>
      </dsp:txXfrm>
    </dsp:sp>
    <dsp:sp modelId="{52F0D484-DC22-3E46-9566-E33109096EF6}">
      <dsp:nvSpPr>
        <dsp:cNvPr id="0" name=""/>
        <dsp:cNvSpPr/>
      </dsp:nvSpPr>
      <dsp:spPr>
        <a:xfrm>
          <a:off x="741603" y="802996"/>
          <a:ext cx="305433" cy="10632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p>
      </dsp:txBody>
      <dsp:txXfrm>
        <a:off x="746793" y="808186"/>
        <a:ext cx="295053" cy="95943"/>
      </dsp:txXfrm>
    </dsp:sp>
    <dsp:sp modelId="{3DCB431F-FDB1-40E3-9BB3-8AD3AF800A20}">
      <dsp:nvSpPr>
        <dsp:cNvPr id="0" name=""/>
        <dsp:cNvSpPr/>
      </dsp:nvSpPr>
      <dsp:spPr>
        <a:xfrm>
          <a:off x="571262" y="621135"/>
          <a:ext cx="212646" cy="10632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a:t>
          </a:r>
        </a:p>
      </dsp:txBody>
      <dsp:txXfrm>
        <a:off x="576452" y="626325"/>
        <a:ext cx="202266" cy="95943"/>
      </dsp:txXfrm>
    </dsp:sp>
    <dsp:sp modelId="{70709BD3-6056-4FF4-AF9D-80546B59E8A3}">
      <dsp:nvSpPr>
        <dsp:cNvPr id="0" name=""/>
        <dsp:cNvSpPr/>
      </dsp:nvSpPr>
      <dsp:spPr>
        <a:xfrm>
          <a:off x="490382" y="342507"/>
          <a:ext cx="276149" cy="10632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t>
          </a:r>
          <a:endParaRPr lang="en-US" sz="1200" kern="1200"/>
        </a:p>
      </dsp:txBody>
      <dsp:txXfrm>
        <a:off x="495572" y="347697"/>
        <a:ext cx="265769" cy="95943"/>
      </dsp:txXfrm>
    </dsp:sp>
    <dsp:sp modelId="{D1D7332D-D74E-5F4E-95C3-C00C5506B484}">
      <dsp:nvSpPr>
        <dsp:cNvPr id="0" name=""/>
        <dsp:cNvSpPr/>
      </dsp:nvSpPr>
      <dsp:spPr>
        <a:xfrm>
          <a:off x="527657" y="138688"/>
          <a:ext cx="288047" cy="118231"/>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
          </a:r>
        </a:p>
      </dsp:txBody>
      <dsp:txXfrm>
        <a:off x="533429" y="144460"/>
        <a:ext cx="276503" cy="10668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550825" y="-27905"/>
          <a:ext cx="969916" cy="969916"/>
        </a:xfrm>
        <a:prstGeom prst="circularArrow">
          <a:avLst>
            <a:gd name="adj1" fmla="val 5544"/>
            <a:gd name="adj2" fmla="val 330680"/>
            <a:gd name="adj3" fmla="val 14525366"/>
            <a:gd name="adj4" fmla="val 1694475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885830" y="719"/>
          <a:ext cx="299906" cy="10632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891020" y="5909"/>
        <a:ext cx="289526" cy="95943"/>
      </dsp:txXfrm>
    </dsp:sp>
    <dsp:sp modelId="{A7345582-B5F9-4069-B488-DA0606C58063}">
      <dsp:nvSpPr>
        <dsp:cNvPr id="0" name=""/>
        <dsp:cNvSpPr/>
      </dsp:nvSpPr>
      <dsp:spPr>
        <a:xfrm>
          <a:off x="1289636" y="132851"/>
          <a:ext cx="212646" cy="10632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294826" y="138041"/>
        <a:ext cx="202266" cy="95943"/>
      </dsp:txXfrm>
    </dsp:sp>
    <dsp:sp modelId="{EF02ECB1-B20A-4C0D-903B-D82AFABA3B5C}">
      <dsp:nvSpPr>
        <dsp:cNvPr id="0" name=""/>
        <dsp:cNvSpPr/>
      </dsp:nvSpPr>
      <dsp:spPr>
        <a:xfrm>
          <a:off x="1336785" y="334648"/>
          <a:ext cx="212646" cy="10632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1341975" y="339838"/>
        <a:ext cx="202266" cy="95943"/>
      </dsp:txXfrm>
    </dsp:sp>
    <dsp:sp modelId="{FAFA6985-DCB8-46FF-B65E-01FF7F7618A7}">
      <dsp:nvSpPr>
        <dsp:cNvPr id="0" name=""/>
        <dsp:cNvSpPr/>
      </dsp:nvSpPr>
      <dsp:spPr>
        <a:xfrm>
          <a:off x="1346602" y="573981"/>
          <a:ext cx="212646" cy="10632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351792" y="579171"/>
        <a:ext cx="202266" cy="95943"/>
      </dsp:txXfrm>
    </dsp:sp>
    <dsp:sp modelId="{3AFE7F02-DB90-46E0-B450-628639E7FCA0}">
      <dsp:nvSpPr>
        <dsp:cNvPr id="0" name=""/>
        <dsp:cNvSpPr/>
      </dsp:nvSpPr>
      <dsp:spPr>
        <a:xfrm>
          <a:off x="1155157" y="775491"/>
          <a:ext cx="279955" cy="10632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a:t>
          </a:r>
        </a:p>
      </dsp:txBody>
      <dsp:txXfrm>
        <a:off x="1160347" y="780681"/>
        <a:ext cx="269575" cy="95943"/>
      </dsp:txXfrm>
    </dsp:sp>
    <dsp:sp modelId="{52F0D484-DC22-3E46-9566-E33109096EF6}">
      <dsp:nvSpPr>
        <dsp:cNvPr id="0" name=""/>
        <dsp:cNvSpPr/>
      </dsp:nvSpPr>
      <dsp:spPr>
        <a:xfrm>
          <a:off x="741603" y="802996"/>
          <a:ext cx="305433" cy="10632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p>
      </dsp:txBody>
      <dsp:txXfrm>
        <a:off x="746793" y="808186"/>
        <a:ext cx="295053" cy="95943"/>
      </dsp:txXfrm>
    </dsp:sp>
    <dsp:sp modelId="{3DCB431F-FDB1-40E3-9BB3-8AD3AF800A20}">
      <dsp:nvSpPr>
        <dsp:cNvPr id="0" name=""/>
        <dsp:cNvSpPr/>
      </dsp:nvSpPr>
      <dsp:spPr>
        <a:xfrm>
          <a:off x="571262" y="621135"/>
          <a:ext cx="212646" cy="10632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a:t>
          </a:r>
        </a:p>
      </dsp:txBody>
      <dsp:txXfrm>
        <a:off x="576452" y="626325"/>
        <a:ext cx="202266" cy="95943"/>
      </dsp:txXfrm>
    </dsp:sp>
    <dsp:sp modelId="{70709BD3-6056-4FF4-AF9D-80546B59E8A3}">
      <dsp:nvSpPr>
        <dsp:cNvPr id="0" name=""/>
        <dsp:cNvSpPr/>
      </dsp:nvSpPr>
      <dsp:spPr>
        <a:xfrm>
          <a:off x="490382" y="342507"/>
          <a:ext cx="276149" cy="10632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t>
          </a:r>
          <a:endParaRPr lang="en-US" sz="1200" kern="1200"/>
        </a:p>
      </dsp:txBody>
      <dsp:txXfrm>
        <a:off x="495572" y="347697"/>
        <a:ext cx="265769" cy="95943"/>
      </dsp:txXfrm>
    </dsp:sp>
    <dsp:sp modelId="{D1D7332D-D74E-5F4E-95C3-C00C5506B484}">
      <dsp:nvSpPr>
        <dsp:cNvPr id="0" name=""/>
        <dsp:cNvSpPr/>
      </dsp:nvSpPr>
      <dsp:spPr>
        <a:xfrm>
          <a:off x="527657" y="138688"/>
          <a:ext cx="288047" cy="118231"/>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
          </a:r>
        </a:p>
      </dsp:txBody>
      <dsp:txXfrm>
        <a:off x="533429" y="144460"/>
        <a:ext cx="276503" cy="1066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550825" y="-27905"/>
          <a:ext cx="969916" cy="969916"/>
        </a:xfrm>
        <a:prstGeom prst="circularArrow">
          <a:avLst>
            <a:gd name="adj1" fmla="val 5544"/>
            <a:gd name="adj2" fmla="val 330680"/>
            <a:gd name="adj3" fmla="val 14525366"/>
            <a:gd name="adj4" fmla="val 1694475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885830" y="719"/>
          <a:ext cx="299906" cy="10632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891020" y="5909"/>
        <a:ext cx="289526" cy="95943"/>
      </dsp:txXfrm>
    </dsp:sp>
    <dsp:sp modelId="{A7345582-B5F9-4069-B488-DA0606C58063}">
      <dsp:nvSpPr>
        <dsp:cNvPr id="0" name=""/>
        <dsp:cNvSpPr/>
      </dsp:nvSpPr>
      <dsp:spPr>
        <a:xfrm>
          <a:off x="1289636" y="132851"/>
          <a:ext cx="212646" cy="10632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294826" y="138041"/>
        <a:ext cx="202266" cy="95943"/>
      </dsp:txXfrm>
    </dsp:sp>
    <dsp:sp modelId="{EF02ECB1-B20A-4C0D-903B-D82AFABA3B5C}">
      <dsp:nvSpPr>
        <dsp:cNvPr id="0" name=""/>
        <dsp:cNvSpPr/>
      </dsp:nvSpPr>
      <dsp:spPr>
        <a:xfrm>
          <a:off x="1336785" y="334648"/>
          <a:ext cx="212646" cy="10632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1341975" y="339838"/>
        <a:ext cx="202266" cy="95943"/>
      </dsp:txXfrm>
    </dsp:sp>
    <dsp:sp modelId="{FAFA6985-DCB8-46FF-B65E-01FF7F7618A7}">
      <dsp:nvSpPr>
        <dsp:cNvPr id="0" name=""/>
        <dsp:cNvSpPr/>
      </dsp:nvSpPr>
      <dsp:spPr>
        <a:xfrm>
          <a:off x="1346602" y="573981"/>
          <a:ext cx="212646" cy="10632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351792" y="579171"/>
        <a:ext cx="202266" cy="95943"/>
      </dsp:txXfrm>
    </dsp:sp>
    <dsp:sp modelId="{3AFE7F02-DB90-46E0-B450-628639E7FCA0}">
      <dsp:nvSpPr>
        <dsp:cNvPr id="0" name=""/>
        <dsp:cNvSpPr/>
      </dsp:nvSpPr>
      <dsp:spPr>
        <a:xfrm>
          <a:off x="1155157" y="775491"/>
          <a:ext cx="279955" cy="10632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a:t>
          </a:r>
        </a:p>
      </dsp:txBody>
      <dsp:txXfrm>
        <a:off x="1160347" y="780681"/>
        <a:ext cx="269575" cy="95943"/>
      </dsp:txXfrm>
    </dsp:sp>
    <dsp:sp modelId="{52F0D484-DC22-3E46-9566-E33109096EF6}">
      <dsp:nvSpPr>
        <dsp:cNvPr id="0" name=""/>
        <dsp:cNvSpPr/>
      </dsp:nvSpPr>
      <dsp:spPr>
        <a:xfrm>
          <a:off x="741603" y="802996"/>
          <a:ext cx="305433" cy="10632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p>
      </dsp:txBody>
      <dsp:txXfrm>
        <a:off x="746793" y="808186"/>
        <a:ext cx="295053" cy="95943"/>
      </dsp:txXfrm>
    </dsp:sp>
    <dsp:sp modelId="{3DCB431F-FDB1-40E3-9BB3-8AD3AF800A20}">
      <dsp:nvSpPr>
        <dsp:cNvPr id="0" name=""/>
        <dsp:cNvSpPr/>
      </dsp:nvSpPr>
      <dsp:spPr>
        <a:xfrm>
          <a:off x="571262" y="621135"/>
          <a:ext cx="212646" cy="10632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a:t>
          </a:r>
        </a:p>
      </dsp:txBody>
      <dsp:txXfrm>
        <a:off x="576452" y="626325"/>
        <a:ext cx="202266" cy="95943"/>
      </dsp:txXfrm>
    </dsp:sp>
    <dsp:sp modelId="{70709BD3-6056-4FF4-AF9D-80546B59E8A3}">
      <dsp:nvSpPr>
        <dsp:cNvPr id="0" name=""/>
        <dsp:cNvSpPr/>
      </dsp:nvSpPr>
      <dsp:spPr>
        <a:xfrm>
          <a:off x="490382" y="342507"/>
          <a:ext cx="276149" cy="10632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t>
          </a:r>
          <a:endParaRPr lang="en-US" sz="1200" kern="1200"/>
        </a:p>
      </dsp:txBody>
      <dsp:txXfrm>
        <a:off x="495572" y="347697"/>
        <a:ext cx="265769" cy="95943"/>
      </dsp:txXfrm>
    </dsp:sp>
    <dsp:sp modelId="{D1D7332D-D74E-5F4E-95C3-C00C5506B484}">
      <dsp:nvSpPr>
        <dsp:cNvPr id="0" name=""/>
        <dsp:cNvSpPr/>
      </dsp:nvSpPr>
      <dsp:spPr>
        <a:xfrm>
          <a:off x="527657" y="138688"/>
          <a:ext cx="288047" cy="118231"/>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
          </a:r>
        </a:p>
      </dsp:txBody>
      <dsp:txXfrm>
        <a:off x="533429" y="144460"/>
        <a:ext cx="276503" cy="10668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550825" y="-27905"/>
          <a:ext cx="969916" cy="969916"/>
        </a:xfrm>
        <a:prstGeom prst="circularArrow">
          <a:avLst>
            <a:gd name="adj1" fmla="val 5544"/>
            <a:gd name="adj2" fmla="val 330680"/>
            <a:gd name="adj3" fmla="val 14525366"/>
            <a:gd name="adj4" fmla="val 1694475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885830" y="719"/>
          <a:ext cx="299906" cy="10632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891020" y="5909"/>
        <a:ext cx="289526" cy="95943"/>
      </dsp:txXfrm>
    </dsp:sp>
    <dsp:sp modelId="{A7345582-B5F9-4069-B488-DA0606C58063}">
      <dsp:nvSpPr>
        <dsp:cNvPr id="0" name=""/>
        <dsp:cNvSpPr/>
      </dsp:nvSpPr>
      <dsp:spPr>
        <a:xfrm>
          <a:off x="1289636" y="132851"/>
          <a:ext cx="212646" cy="10632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294826" y="138041"/>
        <a:ext cx="202266" cy="95943"/>
      </dsp:txXfrm>
    </dsp:sp>
    <dsp:sp modelId="{EF02ECB1-B20A-4C0D-903B-D82AFABA3B5C}">
      <dsp:nvSpPr>
        <dsp:cNvPr id="0" name=""/>
        <dsp:cNvSpPr/>
      </dsp:nvSpPr>
      <dsp:spPr>
        <a:xfrm>
          <a:off x="1336785" y="334648"/>
          <a:ext cx="212646" cy="10632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1341975" y="339838"/>
        <a:ext cx="202266" cy="95943"/>
      </dsp:txXfrm>
    </dsp:sp>
    <dsp:sp modelId="{FAFA6985-DCB8-46FF-B65E-01FF7F7618A7}">
      <dsp:nvSpPr>
        <dsp:cNvPr id="0" name=""/>
        <dsp:cNvSpPr/>
      </dsp:nvSpPr>
      <dsp:spPr>
        <a:xfrm>
          <a:off x="1346602" y="573981"/>
          <a:ext cx="212646" cy="10632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351792" y="579171"/>
        <a:ext cx="202266" cy="95943"/>
      </dsp:txXfrm>
    </dsp:sp>
    <dsp:sp modelId="{3AFE7F02-DB90-46E0-B450-628639E7FCA0}">
      <dsp:nvSpPr>
        <dsp:cNvPr id="0" name=""/>
        <dsp:cNvSpPr/>
      </dsp:nvSpPr>
      <dsp:spPr>
        <a:xfrm>
          <a:off x="1155157" y="775491"/>
          <a:ext cx="279955" cy="10632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a:t>
          </a:r>
        </a:p>
      </dsp:txBody>
      <dsp:txXfrm>
        <a:off x="1160347" y="780681"/>
        <a:ext cx="269575" cy="95943"/>
      </dsp:txXfrm>
    </dsp:sp>
    <dsp:sp modelId="{52F0D484-DC22-3E46-9566-E33109096EF6}">
      <dsp:nvSpPr>
        <dsp:cNvPr id="0" name=""/>
        <dsp:cNvSpPr/>
      </dsp:nvSpPr>
      <dsp:spPr>
        <a:xfrm>
          <a:off x="741603" y="802996"/>
          <a:ext cx="305433" cy="10632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p>
      </dsp:txBody>
      <dsp:txXfrm>
        <a:off x="746793" y="808186"/>
        <a:ext cx="295053" cy="95943"/>
      </dsp:txXfrm>
    </dsp:sp>
    <dsp:sp modelId="{3DCB431F-FDB1-40E3-9BB3-8AD3AF800A20}">
      <dsp:nvSpPr>
        <dsp:cNvPr id="0" name=""/>
        <dsp:cNvSpPr/>
      </dsp:nvSpPr>
      <dsp:spPr>
        <a:xfrm>
          <a:off x="571262" y="621135"/>
          <a:ext cx="212646" cy="10632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a:t>
          </a:r>
        </a:p>
      </dsp:txBody>
      <dsp:txXfrm>
        <a:off x="576452" y="626325"/>
        <a:ext cx="202266" cy="95943"/>
      </dsp:txXfrm>
    </dsp:sp>
    <dsp:sp modelId="{70709BD3-6056-4FF4-AF9D-80546B59E8A3}">
      <dsp:nvSpPr>
        <dsp:cNvPr id="0" name=""/>
        <dsp:cNvSpPr/>
      </dsp:nvSpPr>
      <dsp:spPr>
        <a:xfrm>
          <a:off x="490382" y="342507"/>
          <a:ext cx="276149" cy="10632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t>
          </a:r>
          <a:endParaRPr lang="en-US" sz="1200" kern="1200"/>
        </a:p>
      </dsp:txBody>
      <dsp:txXfrm>
        <a:off x="495572" y="347697"/>
        <a:ext cx="265769" cy="95943"/>
      </dsp:txXfrm>
    </dsp:sp>
    <dsp:sp modelId="{D1D7332D-D74E-5F4E-95C3-C00C5506B484}">
      <dsp:nvSpPr>
        <dsp:cNvPr id="0" name=""/>
        <dsp:cNvSpPr/>
      </dsp:nvSpPr>
      <dsp:spPr>
        <a:xfrm>
          <a:off x="527657" y="138688"/>
          <a:ext cx="288047" cy="118231"/>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
          </a:r>
        </a:p>
      </dsp:txBody>
      <dsp:txXfrm>
        <a:off x="533429" y="144460"/>
        <a:ext cx="276503" cy="1066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3036770" y="-97117"/>
          <a:ext cx="3134637" cy="3134637"/>
        </a:xfrm>
        <a:prstGeom prst="circularArrow">
          <a:avLst>
            <a:gd name="adj1" fmla="val 5544"/>
            <a:gd name="adj2" fmla="val 330680"/>
            <a:gd name="adj3" fmla="val 14268397"/>
            <a:gd name="adj4" fmla="val 17092974"/>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4031510" y="397"/>
          <a:ext cx="1145158" cy="40598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Débuter la séance</a:t>
          </a:r>
          <a:endParaRPr lang="en-US" sz="1200" kern="1200"/>
        </a:p>
      </dsp:txBody>
      <dsp:txXfrm>
        <a:off x="4051328" y="20215"/>
        <a:ext cx="1105522" cy="366347"/>
      </dsp:txXfrm>
    </dsp:sp>
    <dsp:sp modelId="{A7345582-B5F9-4069-B488-DA0606C58063}">
      <dsp:nvSpPr>
        <dsp:cNvPr id="0" name=""/>
        <dsp:cNvSpPr/>
      </dsp:nvSpPr>
      <dsp:spPr>
        <a:xfrm>
          <a:off x="5472978" y="427436"/>
          <a:ext cx="811967" cy="40598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Choisir le sujet</a:t>
          </a:r>
          <a:endParaRPr lang="en-US" sz="1200" kern="1200"/>
        </a:p>
      </dsp:txBody>
      <dsp:txXfrm>
        <a:off x="5492796" y="447254"/>
        <a:ext cx="772331" cy="366347"/>
      </dsp:txXfrm>
    </dsp:sp>
    <dsp:sp modelId="{EF02ECB1-B20A-4C0D-903B-D82AFABA3B5C}">
      <dsp:nvSpPr>
        <dsp:cNvPr id="0" name=""/>
        <dsp:cNvSpPr/>
      </dsp:nvSpPr>
      <dsp:spPr>
        <a:xfrm>
          <a:off x="5514525" y="1079610"/>
          <a:ext cx="811967" cy="40598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solidFill>
                <a:schemeClr val="tx1"/>
              </a:solidFill>
            </a:rPr>
            <a:t>Décrire</a:t>
          </a:r>
          <a:endParaRPr lang="en-US" sz="1200" kern="1200">
            <a:solidFill>
              <a:schemeClr val="tx1"/>
            </a:solidFill>
          </a:endParaRPr>
        </a:p>
      </dsp:txBody>
      <dsp:txXfrm>
        <a:off x="5534343" y="1099428"/>
        <a:ext cx="772331" cy="366347"/>
      </dsp:txXfrm>
    </dsp:sp>
    <dsp:sp modelId="{FAFA6985-DCB8-46FF-B65E-01FF7F7618A7}">
      <dsp:nvSpPr>
        <dsp:cNvPr id="0" name=""/>
        <dsp:cNvSpPr/>
      </dsp:nvSpPr>
      <dsp:spPr>
        <a:xfrm>
          <a:off x="5546251" y="1853099"/>
          <a:ext cx="811967" cy="40598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Clarifier</a:t>
          </a:r>
          <a:endParaRPr lang="en-US" sz="1200" kern="1200"/>
        </a:p>
      </dsp:txBody>
      <dsp:txXfrm>
        <a:off x="5566069" y="1872917"/>
        <a:ext cx="772331" cy="366347"/>
      </dsp:txXfrm>
    </dsp:sp>
    <dsp:sp modelId="{3AFE7F02-DB90-46E0-B450-628639E7FCA0}">
      <dsp:nvSpPr>
        <dsp:cNvPr id="0" name=""/>
        <dsp:cNvSpPr/>
      </dsp:nvSpPr>
      <dsp:spPr>
        <a:xfrm>
          <a:off x="4907788" y="2504353"/>
          <a:ext cx="1068979" cy="40598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Problématiser</a:t>
          </a:r>
        </a:p>
      </dsp:txBody>
      <dsp:txXfrm>
        <a:off x="4927606" y="2524171"/>
        <a:ext cx="1029343" cy="366347"/>
      </dsp:txXfrm>
    </dsp:sp>
    <dsp:sp modelId="{52F0D484-DC22-3E46-9566-E33109096EF6}">
      <dsp:nvSpPr>
        <dsp:cNvPr id="0" name=""/>
        <dsp:cNvSpPr/>
      </dsp:nvSpPr>
      <dsp:spPr>
        <a:xfrm>
          <a:off x="3563769" y="2593247"/>
          <a:ext cx="1166261" cy="40598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Co-analyser</a:t>
          </a:r>
        </a:p>
      </dsp:txBody>
      <dsp:txXfrm>
        <a:off x="3583587" y="2613065"/>
        <a:ext cx="1126625" cy="366347"/>
      </dsp:txXfrm>
    </dsp:sp>
    <dsp:sp modelId="{3DCB431F-FDB1-40E3-9BB3-8AD3AF800A20}">
      <dsp:nvSpPr>
        <dsp:cNvPr id="0" name=""/>
        <dsp:cNvSpPr/>
      </dsp:nvSpPr>
      <dsp:spPr>
        <a:xfrm>
          <a:off x="3040461" y="2005496"/>
          <a:ext cx="811967" cy="40598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Réinvestir</a:t>
          </a:r>
        </a:p>
      </dsp:txBody>
      <dsp:txXfrm>
        <a:off x="3060279" y="2025314"/>
        <a:ext cx="772331" cy="366347"/>
      </dsp:txXfrm>
    </dsp:sp>
    <dsp:sp modelId="{70709BD3-6056-4FF4-AF9D-80546B59E8A3}">
      <dsp:nvSpPr>
        <dsp:cNvPr id="0" name=""/>
        <dsp:cNvSpPr/>
      </dsp:nvSpPr>
      <dsp:spPr>
        <a:xfrm>
          <a:off x="2760442" y="1105008"/>
          <a:ext cx="1054445" cy="40598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S’approrpier</a:t>
          </a:r>
          <a:endParaRPr lang="en-US" sz="1200" kern="1200"/>
        </a:p>
      </dsp:txBody>
      <dsp:txXfrm>
        <a:off x="2780260" y="1124826"/>
        <a:ext cx="1014809" cy="366347"/>
      </dsp:txXfrm>
    </dsp:sp>
    <dsp:sp modelId="{D1D7332D-D74E-5F4E-95C3-C00C5506B484}">
      <dsp:nvSpPr>
        <dsp:cNvPr id="0" name=""/>
        <dsp:cNvSpPr/>
      </dsp:nvSpPr>
      <dsp:spPr>
        <a:xfrm>
          <a:off x="2877423" y="442803"/>
          <a:ext cx="1099875" cy="451454"/>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err="1"/>
            <a:t>Méta</a:t>
          </a:r>
          <a:r>
            <a:rPr lang="en-US" sz="1200" kern="1200"/>
            <a:t> </a:t>
          </a:r>
          <a:r>
            <a:rPr lang="en-US" sz="1200" kern="1200" err="1"/>
            <a:t>réfléchir</a:t>
          </a:r>
          <a:endParaRPr lang="en-US" sz="1200" kern="1200"/>
        </a:p>
      </dsp:txBody>
      <dsp:txXfrm>
        <a:off x="2899461" y="464841"/>
        <a:ext cx="1055799" cy="407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3485B-50EB-4D30-87E7-5C0B2BAFFF5F}">
      <dsp:nvSpPr>
        <dsp:cNvPr id="0" name=""/>
        <dsp:cNvSpPr/>
      </dsp:nvSpPr>
      <dsp:spPr>
        <a:xfrm>
          <a:off x="1340" y="1077704"/>
          <a:ext cx="2195928" cy="219592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BE" sz="1500" kern="1200"/>
            <a:t>Apprendre à être plus efficace en trouvant de nouvelles façons de penser, de ressentir et d’agir dans sa pratique réflexive</a:t>
          </a:r>
        </a:p>
      </dsp:txBody>
      <dsp:txXfrm>
        <a:off x="322926" y="1399290"/>
        <a:ext cx="1552756" cy="1552756"/>
      </dsp:txXfrm>
    </dsp:sp>
    <dsp:sp modelId="{872BA23B-3DB8-47D9-A7B6-7D3716B186C4}">
      <dsp:nvSpPr>
        <dsp:cNvPr id="0" name=""/>
        <dsp:cNvSpPr/>
      </dsp:nvSpPr>
      <dsp:spPr>
        <a:xfrm>
          <a:off x="2197269" y="1077704"/>
          <a:ext cx="2195928" cy="219592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BE" sz="1500" kern="1200"/>
            <a:t>Apprendre à aider et être aidé</a:t>
          </a:r>
        </a:p>
      </dsp:txBody>
      <dsp:txXfrm>
        <a:off x="2518855" y="1399290"/>
        <a:ext cx="1552756" cy="1552756"/>
      </dsp:txXfrm>
    </dsp:sp>
    <dsp:sp modelId="{F2CB877C-0C9E-43B1-85C0-42E0BE0FD460}">
      <dsp:nvSpPr>
        <dsp:cNvPr id="0" name=""/>
        <dsp:cNvSpPr/>
      </dsp:nvSpPr>
      <dsp:spPr>
        <a:xfrm>
          <a:off x="4393198" y="1077704"/>
          <a:ext cx="2195928" cy="219592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BE" sz="1500" kern="1200"/>
            <a:t>Consolider son identité professionnelle en comparant sa pratique professionnelle à celle des autres</a:t>
          </a:r>
        </a:p>
      </dsp:txBody>
      <dsp:txXfrm>
        <a:off x="4714784" y="1399290"/>
        <a:ext cx="1552756" cy="1552756"/>
      </dsp:txXfrm>
    </dsp:sp>
    <dsp:sp modelId="{61748E21-9D7E-473E-93FB-1B1DE07D25F1}">
      <dsp:nvSpPr>
        <dsp:cNvPr id="0" name=""/>
        <dsp:cNvSpPr/>
      </dsp:nvSpPr>
      <dsp:spPr>
        <a:xfrm>
          <a:off x="6589126" y="1077704"/>
          <a:ext cx="2195928" cy="219592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BE" sz="1500" kern="1200"/>
            <a:t>Avoir un groupe d’appartenance professionnelle où règnent confiance et solidarité</a:t>
          </a:r>
        </a:p>
      </dsp:txBody>
      <dsp:txXfrm>
        <a:off x="6910712" y="1399290"/>
        <a:ext cx="1552756" cy="1552756"/>
      </dsp:txXfrm>
    </dsp:sp>
    <dsp:sp modelId="{3E0BFD18-01E7-4A87-B57E-17B9BCCA16AB}">
      <dsp:nvSpPr>
        <dsp:cNvPr id="0" name=""/>
        <dsp:cNvSpPr/>
      </dsp:nvSpPr>
      <dsp:spPr>
        <a:xfrm>
          <a:off x="8785055" y="1077704"/>
          <a:ext cx="2195928" cy="219592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BE" sz="1500" kern="1200"/>
            <a:t>S’obliger à prendre systématiquement un temps de réflexion sur sa pratique professionnelle</a:t>
          </a:r>
        </a:p>
      </dsp:txBody>
      <dsp:txXfrm>
        <a:off x="9106641" y="1399290"/>
        <a:ext cx="1552756" cy="155275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1D12A-35DB-4AED-BA22-41F31ECFD78E}">
      <dsp:nvSpPr>
        <dsp:cNvPr id="0" name=""/>
        <dsp:cNvSpPr/>
      </dsp:nvSpPr>
      <dsp:spPr>
        <a:xfrm>
          <a:off x="3238899" y="-114523"/>
          <a:ext cx="4054364" cy="4054364"/>
        </a:xfrm>
        <a:prstGeom prst="circularArrow">
          <a:avLst>
            <a:gd name="adj1" fmla="val 5544"/>
            <a:gd name="adj2" fmla="val 330680"/>
            <a:gd name="adj3" fmla="val 14297403"/>
            <a:gd name="adj4" fmla="val 1707610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574CE11-C25A-4F35-A6F9-4A284031F862}">
      <dsp:nvSpPr>
        <dsp:cNvPr id="0" name=""/>
        <dsp:cNvSpPr/>
      </dsp:nvSpPr>
      <dsp:spPr>
        <a:xfrm>
          <a:off x="4538193" y="3699"/>
          <a:ext cx="1455775" cy="529554"/>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Débuter la séance</a:t>
          </a:r>
          <a:endParaRPr lang="en-US" sz="1800" kern="1200"/>
        </a:p>
      </dsp:txBody>
      <dsp:txXfrm>
        <a:off x="4564044" y="29550"/>
        <a:ext cx="1404073" cy="477852"/>
      </dsp:txXfrm>
    </dsp:sp>
    <dsp:sp modelId="{1451E4C9-DA74-4719-8D2E-B50F986AADC2}">
      <dsp:nvSpPr>
        <dsp:cNvPr id="0" name=""/>
        <dsp:cNvSpPr/>
      </dsp:nvSpPr>
      <dsp:spPr>
        <a:xfrm>
          <a:off x="6101872" y="585987"/>
          <a:ext cx="1059108" cy="529554"/>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Choisir le sujet</a:t>
          </a:r>
          <a:endParaRPr lang="en-US" sz="1800" kern="1200"/>
        </a:p>
      </dsp:txBody>
      <dsp:txXfrm>
        <a:off x="6127723" y="611838"/>
        <a:ext cx="1007406" cy="477852"/>
      </dsp:txXfrm>
    </dsp:sp>
    <dsp:sp modelId="{8368D56C-BEBB-4DB2-817B-56388BC1A8BF}">
      <dsp:nvSpPr>
        <dsp:cNvPr id="0" name=""/>
        <dsp:cNvSpPr/>
      </dsp:nvSpPr>
      <dsp:spPr>
        <a:xfrm>
          <a:off x="6439200" y="1432412"/>
          <a:ext cx="1059108" cy="529554"/>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solidFill>
                <a:schemeClr val="tx1"/>
              </a:solidFill>
            </a:rPr>
            <a:t>Décrire</a:t>
          </a:r>
          <a:endParaRPr lang="en-US" sz="2000" kern="1200">
            <a:solidFill>
              <a:schemeClr val="tx1"/>
            </a:solidFill>
          </a:endParaRPr>
        </a:p>
      </dsp:txBody>
      <dsp:txXfrm>
        <a:off x="6465051" y="1458263"/>
        <a:ext cx="1007406" cy="477852"/>
      </dsp:txXfrm>
    </dsp:sp>
    <dsp:sp modelId="{617883E1-5065-4310-B564-1036DF5F90C6}">
      <dsp:nvSpPr>
        <dsp:cNvPr id="0" name=""/>
        <dsp:cNvSpPr/>
      </dsp:nvSpPr>
      <dsp:spPr>
        <a:xfrm>
          <a:off x="6233833" y="2597109"/>
          <a:ext cx="1059108" cy="529554"/>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Clarifier</a:t>
          </a:r>
          <a:endParaRPr lang="en-US" sz="1800" kern="1200"/>
        </a:p>
      </dsp:txBody>
      <dsp:txXfrm>
        <a:off x="6259684" y="2622960"/>
        <a:ext cx="1007406" cy="477852"/>
      </dsp:txXfrm>
    </dsp:sp>
    <dsp:sp modelId="{D3CE0657-C657-4A0C-B67C-231B5FCC24EE}">
      <dsp:nvSpPr>
        <dsp:cNvPr id="0" name=""/>
        <dsp:cNvSpPr/>
      </dsp:nvSpPr>
      <dsp:spPr>
        <a:xfrm>
          <a:off x="5060179" y="3361011"/>
          <a:ext cx="1517712" cy="529554"/>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Problématiser</a:t>
          </a:r>
        </a:p>
      </dsp:txBody>
      <dsp:txXfrm>
        <a:off x="5086030" y="3386862"/>
        <a:ext cx="1466010" cy="477852"/>
      </dsp:txXfrm>
    </dsp:sp>
    <dsp:sp modelId="{7869CAD1-2309-3042-8D55-97483375BD02}">
      <dsp:nvSpPr>
        <dsp:cNvPr id="0" name=""/>
        <dsp:cNvSpPr/>
      </dsp:nvSpPr>
      <dsp:spPr>
        <a:xfrm>
          <a:off x="3370918" y="2950776"/>
          <a:ext cx="1400162" cy="529554"/>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 Co-analyser</a:t>
          </a:r>
        </a:p>
      </dsp:txBody>
      <dsp:txXfrm>
        <a:off x="3396769" y="2976627"/>
        <a:ext cx="1348460" cy="477852"/>
      </dsp:txXfrm>
    </dsp:sp>
    <dsp:sp modelId="{31D8AC14-1759-4618-8625-3D77CD4A32DC}">
      <dsp:nvSpPr>
        <dsp:cNvPr id="0" name=""/>
        <dsp:cNvSpPr/>
      </dsp:nvSpPr>
      <dsp:spPr>
        <a:xfrm>
          <a:off x="2819899" y="1903773"/>
          <a:ext cx="1300785" cy="529554"/>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Réinvestir</a:t>
          </a:r>
        </a:p>
      </dsp:txBody>
      <dsp:txXfrm>
        <a:off x="2845750" y="1929624"/>
        <a:ext cx="1249083" cy="477852"/>
      </dsp:txXfrm>
    </dsp:sp>
    <dsp:sp modelId="{7B2E5B7B-8640-4E8D-8971-F42154D167F4}">
      <dsp:nvSpPr>
        <dsp:cNvPr id="0" name=""/>
        <dsp:cNvSpPr/>
      </dsp:nvSpPr>
      <dsp:spPr>
        <a:xfrm>
          <a:off x="2462146" y="1069090"/>
          <a:ext cx="1539297" cy="529554"/>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 S’approprier</a:t>
          </a:r>
          <a:endParaRPr lang="en-US" sz="1800" kern="1200"/>
        </a:p>
      </dsp:txBody>
      <dsp:txXfrm>
        <a:off x="2487997" y="1094941"/>
        <a:ext cx="1487595" cy="477852"/>
      </dsp:txXfrm>
    </dsp:sp>
    <dsp:sp modelId="{7500F000-03FF-4B14-89F9-540A19F7C1D8}">
      <dsp:nvSpPr>
        <dsp:cNvPr id="0" name=""/>
        <dsp:cNvSpPr/>
      </dsp:nvSpPr>
      <dsp:spPr>
        <a:xfrm>
          <a:off x="6779957" y="257146"/>
          <a:ext cx="1063895" cy="254482"/>
        </a:xfrm>
        <a:prstGeom prst="roundRect">
          <a:avLst/>
        </a:prstGeom>
        <a:noFill/>
        <a:ln w="3175">
          <a:noFill/>
        </a:ln>
        <a:effectLst>
          <a:outerShdw blurRad="50800" dist="50800" dir="5400000" algn="ctr" rotWithShape="0">
            <a:schemeClr val="bg1"/>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792380" y="269569"/>
        <a:ext cx="1039049" cy="22963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7C2A4-5F73-401F-800B-E01B47D18F3D}">
      <dsp:nvSpPr>
        <dsp:cNvPr id="0" name=""/>
        <dsp:cNvSpPr/>
      </dsp:nvSpPr>
      <dsp:spPr>
        <a:xfrm>
          <a:off x="0" y="2155"/>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rgbClr val="FF0000"/>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F952A82-28DC-4A49-A826-52D25159A243}">
      <dsp:nvSpPr>
        <dsp:cNvPr id="0" name=""/>
        <dsp:cNvSpPr/>
      </dsp:nvSpPr>
      <dsp:spPr>
        <a:xfrm>
          <a:off x="0" y="2155"/>
          <a:ext cx="6586489" cy="78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solidFill>
                <a:srgbClr val="FF0000"/>
              </a:solidFill>
            </a:rPr>
            <a:t>C</a:t>
          </a:r>
          <a:r>
            <a:rPr lang="fr-FR" sz="1800" kern="1200"/>
            <a:t>onfidentialité: tout ce qui est dit ici, reste ici.</a:t>
          </a:r>
          <a:endParaRPr lang="fr-BE" sz="1800" kern="1200"/>
        </a:p>
      </dsp:txBody>
      <dsp:txXfrm>
        <a:off x="0" y="2155"/>
        <a:ext cx="6586489" cy="786478"/>
      </dsp:txXfrm>
    </dsp:sp>
    <dsp:sp modelId="{FD4AE818-DE49-4A67-9707-0F8E4272023E}">
      <dsp:nvSpPr>
        <dsp:cNvPr id="0" name=""/>
        <dsp:cNvSpPr/>
      </dsp:nvSpPr>
      <dsp:spPr>
        <a:xfrm>
          <a:off x="0" y="788633"/>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22DA7FA-EA93-42D5-8E8F-DFC5DC521C10}">
      <dsp:nvSpPr>
        <dsp:cNvPr id="0" name=""/>
        <dsp:cNvSpPr/>
      </dsp:nvSpPr>
      <dsp:spPr>
        <a:xfrm>
          <a:off x="0" y="788633"/>
          <a:ext cx="6586489" cy="78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solidFill>
                <a:srgbClr val="FF0000"/>
              </a:solidFill>
            </a:rPr>
            <a:t>A</a:t>
          </a:r>
          <a:r>
            <a:rPr lang="fr-FR" sz="1800" kern="1200"/>
            <a:t>ttention aux jugements: la subjectivité ne se discute pas, les avis de l'autre doivent être tenus pour vrai.</a:t>
          </a:r>
          <a:endParaRPr lang="en-US" sz="1800" kern="1200"/>
        </a:p>
      </dsp:txBody>
      <dsp:txXfrm>
        <a:off x="0" y="788633"/>
        <a:ext cx="6586489" cy="786478"/>
      </dsp:txXfrm>
    </dsp:sp>
    <dsp:sp modelId="{8C8A4ED9-8B4A-4EBD-A40A-1ED1017F1CC0}">
      <dsp:nvSpPr>
        <dsp:cNvPr id="0" name=""/>
        <dsp:cNvSpPr/>
      </dsp:nvSpPr>
      <dsp:spPr>
        <a:xfrm>
          <a:off x="0" y="1575111"/>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979E863-EAB0-40F7-936D-9939195D963C}">
      <dsp:nvSpPr>
        <dsp:cNvPr id="0" name=""/>
        <dsp:cNvSpPr/>
      </dsp:nvSpPr>
      <dsp:spPr>
        <a:xfrm>
          <a:off x="0" y="1575111"/>
          <a:ext cx="6580056" cy="8041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solidFill>
                <a:srgbClr val="FF0000"/>
              </a:solidFill>
            </a:rPr>
            <a:t>B</a:t>
          </a:r>
          <a:r>
            <a:rPr lang="fr-FR" sz="1800" kern="1200"/>
            <a:t>ienveillance</a:t>
          </a:r>
          <a:r>
            <a:rPr lang="fr-FR" sz="1600" kern="1200"/>
            <a:t> (acceptation positive inconditionnelle) (Rogers, 2013) : Portez sur les autres un regard positif, on travaille sur des situations et non des personnes</a:t>
          </a:r>
          <a:r>
            <a:rPr lang="fr-FR" sz="1800" kern="1200"/>
            <a:t>.</a:t>
          </a:r>
        </a:p>
      </dsp:txBody>
      <dsp:txXfrm>
        <a:off x="0" y="1575111"/>
        <a:ext cx="6580056" cy="804103"/>
      </dsp:txXfrm>
    </dsp:sp>
    <dsp:sp modelId="{3471503C-30D7-4FFD-8782-7504A2D2D028}">
      <dsp:nvSpPr>
        <dsp:cNvPr id="0" name=""/>
        <dsp:cNvSpPr/>
      </dsp:nvSpPr>
      <dsp:spPr>
        <a:xfrm>
          <a:off x="0" y="2497465"/>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4E49781-0941-476B-8F26-0ABED7B2C842}">
      <dsp:nvSpPr>
        <dsp:cNvPr id="0" name=""/>
        <dsp:cNvSpPr/>
      </dsp:nvSpPr>
      <dsp:spPr>
        <a:xfrm>
          <a:off x="6432" y="2627789"/>
          <a:ext cx="6580056" cy="80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solidFill>
                <a:srgbClr val="FF0000"/>
              </a:solidFill>
            </a:rPr>
            <a:t>L</a:t>
          </a:r>
          <a:r>
            <a:rPr lang="fr-FR" sz="1800" kern="1200"/>
            <a:t>iberté: tout le monde peut parler, mais personne n'y est obligé.</a:t>
          </a:r>
          <a:endParaRPr lang="en-US" sz="1800" kern="1200"/>
        </a:p>
      </dsp:txBody>
      <dsp:txXfrm>
        <a:off x="6432" y="2627789"/>
        <a:ext cx="6580056" cy="804040"/>
      </dsp:txXfrm>
    </dsp:sp>
    <dsp:sp modelId="{F9FC73D8-162D-4ED8-BAC9-F69AC7DE860C}">
      <dsp:nvSpPr>
        <dsp:cNvPr id="0" name=""/>
        <dsp:cNvSpPr/>
      </dsp:nvSpPr>
      <dsp:spPr>
        <a:xfrm>
          <a:off x="0" y="3183255"/>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8CD94C4-04D3-405B-9F24-2DA377D39557}">
      <dsp:nvSpPr>
        <dsp:cNvPr id="0" name=""/>
        <dsp:cNvSpPr/>
      </dsp:nvSpPr>
      <dsp:spPr>
        <a:xfrm>
          <a:off x="0" y="3183255"/>
          <a:ext cx="6586489" cy="78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solidFill>
                <a:srgbClr val="FF0000"/>
              </a:solidFill>
            </a:rPr>
            <a:t>E</a:t>
          </a:r>
          <a:r>
            <a:rPr lang="fr-FR" sz="1800" kern="1200"/>
            <a:t>ntraide (intelligibilité): la dynamique du groupe favorise l'intelligence collective.</a:t>
          </a:r>
          <a:endParaRPr lang="en-US" sz="1800" kern="1200"/>
        </a:p>
      </dsp:txBody>
      <dsp:txXfrm>
        <a:off x="0" y="3183255"/>
        <a:ext cx="6586489" cy="786478"/>
      </dsp:txXfrm>
    </dsp:sp>
    <dsp:sp modelId="{4B862225-3657-46E1-9FF2-18A993C0B97C}">
      <dsp:nvSpPr>
        <dsp:cNvPr id="0" name=""/>
        <dsp:cNvSpPr/>
      </dsp:nvSpPr>
      <dsp:spPr>
        <a:xfrm>
          <a:off x="0" y="3969733"/>
          <a:ext cx="658648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4A29D0F-6A66-422F-AC37-59B5972CAFBE}">
      <dsp:nvSpPr>
        <dsp:cNvPr id="0" name=""/>
        <dsp:cNvSpPr/>
      </dsp:nvSpPr>
      <dsp:spPr>
        <a:xfrm>
          <a:off x="0" y="3969733"/>
          <a:ext cx="6586489" cy="78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solidFill>
                <a:srgbClr val="FF0000"/>
              </a:solidFill>
            </a:rPr>
            <a:t>R</a:t>
          </a:r>
          <a:r>
            <a:rPr lang="fr-FR" sz="1800" kern="1200"/>
            <a:t>espect de soi, des autres et de la procédure</a:t>
          </a:r>
          <a:endParaRPr lang="fr-BE" sz="1800" kern="1200"/>
        </a:p>
      </dsp:txBody>
      <dsp:txXfrm>
        <a:off x="0" y="3969733"/>
        <a:ext cx="6586489" cy="78647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3485B-50EB-4D30-87E7-5C0B2BAFFF5F}">
      <dsp:nvSpPr>
        <dsp:cNvPr id="0" name=""/>
        <dsp:cNvSpPr/>
      </dsp:nvSpPr>
      <dsp:spPr>
        <a:xfrm>
          <a:off x="1340" y="1077704"/>
          <a:ext cx="2195928" cy="219592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BE" sz="1500" kern="1200"/>
            <a:t>Apprendre à être plus efficace en trouvant de nouvelles façons de penser, de ressentir et d’agir dans sa pratique réflexive</a:t>
          </a:r>
        </a:p>
      </dsp:txBody>
      <dsp:txXfrm>
        <a:off x="322926" y="1399290"/>
        <a:ext cx="1552756" cy="1552756"/>
      </dsp:txXfrm>
    </dsp:sp>
    <dsp:sp modelId="{872BA23B-3DB8-47D9-A7B6-7D3716B186C4}">
      <dsp:nvSpPr>
        <dsp:cNvPr id="0" name=""/>
        <dsp:cNvSpPr/>
      </dsp:nvSpPr>
      <dsp:spPr>
        <a:xfrm>
          <a:off x="2197269" y="1077704"/>
          <a:ext cx="2195928" cy="219592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BE" sz="1500" kern="1200"/>
            <a:t>Apprendre à aider et être aidé</a:t>
          </a:r>
        </a:p>
      </dsp:txBody>
      <dsp:txXfrm>
        <a:off x="2518855" y="1399290"/>
        <a:ext cx="1552756" cy="1552756"/>
      </dsp:txXfrm>
    </dsp:sp>
    <dsp:sp modelId="{F2CB877C-0C9E-43B1-85C0-42E0BE0FD460}">
      <dsp:nvSpPr>
        <dsp:cNvPr id="0" name=""/>
        <dsp:cNvSpPr/>
      </dsp:nvSpPr>
      <dsp:spPr>
        <a:xfrm>
          <a:off x="4393198" y="1077704"/>
          <a:ext cx="2195928" cy="219592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BE" sz="1500" kern="1200"/>
            <a:t>Consolider son identité professionnelle en comparant sa pratique professionnelle à celle des autres</a:t>
          </a:r>
        </a:p>
      </dsp:txBody>
      <dsp:txXfrm>
        <a:off x="4714784" y="1399290"/>
        <a:ext cx="1552756" cy="1552756"/>
      </dsp:txXfrm>
    </dsp:sp>
    <dsp:sp modelId="{61748E21-9D7E-473E-93FB-1B1DE07D25F1}">
      <dsp:nvSpPr>
        <dsp:cNvPr id="0" name=""/>
        <dsp:cNvSpPr/>
      </dsp:nvSpPr>
      <dsp:spPr>
        <a:xfrm>
          <a:off x="6589126" y="1077704"/>
          <a:ext cx="2195928" cy="219592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BE" sz="1500" kern="1200"/>
            <a:t>Avoir un groupe d’appartenance professionnelle où règnent confiance et solidarité</a:t>
          </a:r>
        </a:p>
      </dsp:txBody>
      <dsp:txXfrm>
        <a:off x="6910712" y="1399290"/>
        <a:ext cx="1552756" cy="1552756"/>
      </dsp:txXfrm>
    </dsp:sp>
    <dsp:sp modelId="{3E0BFD18-01E7-4A87-B57E-17B9BCCA16AB}">
      <dsp:nvSpPr>
        <dsp:cNvPr id="0" name=""/>
        <dsp:cNvSpPr/>
      </dsp:nvSpPr>
      <dsp:spPr>
        <a:xfrm>
          <a:off x="8785055" y="1077704"/>
          <a:ext cx="2195928" cy="2195928"/>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BE" sz="1500" kern="1200"/>
            <a:t>S’obliger à prendre systématiquement un temps de réflexion sur sa pratique professionnelle</a:t>
          </a:r>
        </a:p>
      </dsp:txBody>
      <dsp:txXfrm>
        <a:off x="9106641" y="1399290"/>
        <a:ext cx="1552756" cy="155275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3036770" y="-97117"/>
          <a:ext cx="3134637" cy="3134637"/>
        </a:xfrm>
        <a:prstGeom prst="circularArrow">
          <a:avLst>
            <a:gd name="adj1" fmla="val 5544"/>
            <a:gd name="adj2" fmla="val 330680"/>
            <a:gd name="adj3" fmla="val 14268397"/>
            <a:gd name="adj4" fmla="val 17092974"/>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4031510" y="397"/>
          <a:ext cx="1145158" cy="40598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Débuter la séance</a:t>
          </a:r>
          <a:endParaRPr lang="en-US" sz="1200" kern="1200"/>
        </a:p>
      </dsp:txBody>
      <dsp:txXfrm>
        <a:off x="4051328" y="20215"/>
        <a:ext cx="1105522" cy="366347"/>
      </dsp:txXfrm>
    </dsp:sp>
    <dsp:sp modelId="{A7345582-B5F9-4069-B488-DA0606C58063}">
      <dsp:nvSpPr>
        <dsp:cNvPr id="0" name=""/>
        <dsp:cNvSpPr/>
      </dsp:nvSpPr>
      <dsp:spPr>
        <a:xfrm>
          <a:off x="5472978" y="427436"/>
          <a:ext cx="811967" cy="40598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Choisir le sujet</a:t>
          </a:r>
          <a:endParaRPr lang="en-US" sz="1200" kern="1200"/>
        </a:p>
      </dsp:txBody>
      <dsp:txXfrm>
        <a:off x="5492796" y="447254"/>
        <a:ext cx="772331" cy="366347"/>
      </dsp:txXfrm>
    </dsp:sp>
    <dsp:sp modelId="{EF02ECB1-B20A-4C0D-903B-D82AFABA3B5C}">
      <dsp:nvSpPr>
        <dsp:cNvPr id="0" name=""/>
        <dsp:cNvSpPr/>
      </dsp:nvSpPr>
      <dsp:spPr>
        <a:xfrm>
          <a:off x="5514525" y="1079610"/>
          <a:ext cx="811967" cy="40598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solidFill>
                <a:schemeClr val="tx1"/>
              </a:solidFill>
            </a:rPr>
            <a:t>Décrire</a:t>
          </a:r>
          <a:endParaRPr lang="en-US" sz="1200" kern="1200">
            <a:solidFill>
              <a:schemeClr val="tx1"/>
            </a:solidFill>
          </a:endParaRPr>
        </a:p>
      </dsp:txBody>
      <dsp:txXfrm>
        <a:off x="5534343" y="1099428"/>
        <a:ext cx="772331" cy="366347"/>
      </dsp:txXfrm>
    </dsp:sp>
    <dsp:sp modelId="{FAFA6985-DCB8-46FF-B65E-01FF7F7618A7}">
      <dsp:nvSpPr>
        <dsp:cNvPr id="0" name=""/>
        <dsp:cNvSpPr/>
      </dsp:nvSpPr>
      <dsp:spPr>
        <a:xfrm>
          <a:off x="5546251" y="1853099"/>
          <a:ext cx="811967" cy="40598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Clarifier</a:t>
          </a:r>
          <a:endParaRPr lang="en-US" sz="1200" kern="1200"/>
        </a:p>
      </dsp:txBody>
      <dsp:txXfrm>
        <a:off x="5566069" y="1872917"/>
        <a:ext cx="772331" cy="366347"/>
      </dsp:txXfrm>
    </dsp:sp>
    <dsp:sp modelId="{3AFE7F02-DB90-46E0-B450-628639E7FCA0}">
      <dsp:nvSpPr>
        <dsp:cNvPr id="0" name=""/>
        <dsp:cNvSpPr/>
      </dsp:nvSpPr>
      <dsp:spPr>
        <a:xfrm>
          <a:off x="4907788" y="2504353"/>
          <a:ext cx="1068979" cy="40598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Problématiser</a:t>
          </a:r>
        </a:p>
      </dsp:txBody>
      <dsp:txXfrm>
        <a:off x="4927606" y="2524171"/>
        <a:ext cx="1029343" cy="366347"/>
      </dsp:txXfrm>
    </dsp:sp>
    <dsp:sp modelId="{52F0D484-DC22-3E46-9566-E33109096EF6}">
      <dsp:nvSpPr>
        <dsp:cNvPr id="0" name=""/>
        <dsp:cNvSpPr/>
      </dsp:nvSpPr>
      <dsp:spPr>
        <a:xfrm>
          <a:off x="3563769" y="2593247"/>
          <a:ext cx="1166261" cy="40598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Co-analyser</a:t>
          </a:r>
        </a:p>
      </dsp:txBody>
      <dsp:txXfrm>
        <a:off x="3583587" y="2613065"/>
        <a:ext cx="1126625" cy="366347"/>
      </dsp:txXfrm>
    </dsp:sp>
    <dsp:sp modelId="{3DCB431F-FDB1-40E3-9BB3-8AD3AF800A20}">
      <dsp:nvSpPr>
        <dsp:cNvPr id="0" name=""/>
        <dsp:cNvSpPr/>
      </dsp:nvSpPr>
      <dsp:spPr>
        <a:xfrm>
          <a:off x="3040461" y="2005496"/>
          <a:ext cx="811967" cy="40598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Réinvestir</a:t>
          </a:r>
        </a:p>
      </dsp:txBody>
      <dsp:txXfrm>
        <a:off x="3060279" y="2025314"/>
        <a:ext cx="772331" cy="366347"/>
      </dsp:txXfrm>
    </dsp:sp>
    <dsp:sp modelId="{70709BD3-6056-4FF4-AF9D-80546B59E8A3}">
      <dsp:nvSpPr>
        <dsp:cNvPr id="0" name=""/>
        <dsp:cNvSpPr/>
      </dsp:nvSpPr>
      <dsp:spPr>
        <a:xfrm>
          <a:off x="2760442" y="1105008"/>
          <a:ext cx="1054445" cy="40598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S’approrpier</a:t>
          </a:r>
          <a:endParaRPr lang="en-US" sz="1200" kern="1200"/>
        </a:p>
      </dsp:txBody>
      <dsp:txXfrm>
        <a:off x="2780260" y="1124826"/>
        <a:ext cx="1014809" cy="366347"/>
      </dsp:txXfrm>
    </dsp:sp>
    <dsp:sp modelId="{D1D7332D-D74E-5F4E-95C3-C00C5506B484}">
      <dsp:nvSpPr>
        <dsp:cNvPr id="0" name=""/>
        <dsp:cNvSpPr/>
      </dsp:nvSpPr>
      <dsp:spPr>
        <a:xfrm>
          <a:off x="2877423" y="442803"/>
          <a:ext cx="1099875" cy="451454"/>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err="1"/>
            <a:t>Méta</a:t>
          </a:r>
          <a:r>
            <a:rPr lang="en-US" sz="1200" kern="1200"/>
            <a:t> </a:t>
          </a:r>
          <a:r>
            <a:rPr lang="en-US" sz="1200" kern="1200" err="1"/>
            <a:t>réfléchir</a:t>
          </a:r>
          <a:endParaRPr lang="en-US" sz="1200" kern="1200"/>
        </a:p>
      </dsp:txBody>
      <dsp:txXfrm>
        <a:off x="2899461" y="464841"/>
        <a:ext cx="1055799" cy="40737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1D12A-35DB-4AED-BA22-41F31ECFD78E}">
      <dsp:nvSpPr>
        <dsp:cNvPr id="0" name=""/>
        <dsp:cNvSpPr/>
      </dsp:nvSpPr>
      <dsp:spPr>
        <a:xfrm>
          <a:off x="3238899" y="-114523"/>
          <a:ext cx="4054364" cy="4054364"/>
        </a:xfrm>
        <a:prstGeom prst="circularArrow">
          <a:avLst>
            <a:gd name="adj1" fmla="val 5544"/>
            <a:gd name="adj2" fmla="val 330680"/>
            <a:gd name="adj3" fmla="val 14297403"/>
            <a:gd name="adj4" fmla="val 1707610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574CE11-C25A-4F35-A6F9-4A284031F862}">
      <dsp:nvSpPr>
        <dsp:cNvPr id="0" name=""/>
        <dsp:cNvSpPr/>
      </dsp:nvSpPr>
      <dsp:spPr>
        <a:xfrm>
          <a:off x="4538193" y="3699"/>
          <a:ext cx="1455775" cy="529554"/>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Débuter la séance</a:t>
          </a:r>
          <a:endParaRPr lang="en-US" sz="1800" kern="1200"/>
        </a:p>
      </dsp:txBody>
      <dsp:txXfrm>
        <a:off x="4564044" y="29550"/>
        <a:ext cx="1404073" cy="477852"/>
      </dsp:txXfrm>
    </dsp:sp>
    <dsp:sp modelId="{1451E4C9-DA74-4719-8D2E-B50F986AADC2}">
      <dsp:nvSpPr>
        <dsp:cNvPr id="0" name=""/>
        <dsp:cNvSpPr/>
      </dsp:nvSpPr>
      <dsp:spPr>
        <a:xfrm>
          <a:off x="6101872" y="585987"/>
          <a:ext cx="1059108" cy="529554"/>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Choisir le sujet</a:t>
          </a:r>
          <a:endParaRPr lang="en-US" sz="1800" kern="1200"/>
        </a:p>
      </dsp:txBody>
      <dsp:txXfrm>
        <a:off x="6127723" y="611838"/>
        <a:ext cx="1007406" cy="477852"/>
      </dsp:txXfrm>
    </dsp:sp>
    <dsp:sp modelId="{8368D56C-BEBB-4DB2-817B-56388BC1A8BF}">
      <dsp:nvSpPr>
        <dsp:cNvPr id="0" name=""/>
        <dsp:cNvSpPr/>
      </dsp:nvSpPr>
      <dsp:spPr>
        <a:xfrm>
          <a:off x="6439200" y="1432412"/>
          <a:ext cx="1059108" cy="529554"/>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solidFill>
                <a:schemeClr val="tx1"/>
              </a:solidFill>
            </a:rPr>
            <a:t>Décrire</a:t>
          </a:r>
          <a:endParaRPr lang="en-US" sz="2000" kern="1200">
            <a:solidFill>
              <a:schemeClr val="tx1"/>
            </a:solidFill>
          </a:endParaRPr>
        </a:p>
      </dsp:txBody>
      <dsp:txXfrm>
        <a:off x="6465051" y="1458263"/>
        <a:ext cx="1007406" cy="477852"/>
      </dsp:txXfrm>
    </dsp:sp>
    <dsp:sp modelId="{617883E1-5065-4310-B564-1036DF5F90C6}">
      <dsp:nvSpPr>
        <dsp:cNvPr id="0" name=""/>
        <dsp:cNvSpPr/>
      </dsp:nvSpPr>
      <dsp:spPr>
        <a:xfrm>
          <a:off x="6233833" y="2597109"/>
          <a:ext cx="1059108" cy="529554"/>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Clarifier</a:t>
          </a:r>
          <a:endParaRPr lang="en-US" sz="1800" kern="1200"/>
        </a:p>
      </dsp:txBody>
      <dsp:txXfrm>
        <a:off x="6259684" y="2622960"/>
        <a:ext cx="1007406" cy="477852"/>
      </dsp:txXfrm>
    </dsp:sp>
    <dsp:sp modelId="{D3CE0657-C657-4A0C-B67C-231B5FCC24EE}">
      <dsp:nvSpPr>
        <dsp:cNvPr id="0" name=""/>
        <dsp:cNvSpPr/>
      </dsp:nvSpPr>
      <dsp:spPr>
        <a:xfrm>
          <a:off x="5060179" y="3361011"/>
          <a:ext cx="1517712" cy="529554"/>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Problématiser</a:t>
          </a:r>
        </a:p>
      </dsp:txBody>
      <dsp:txXfrm>
        <a:off x="5086030" y="3386862"/>
        <a:ext cx="1466010" cy="477852"/>
      </dsp:txXfrm>
    </dsp:sp>
    <dsp:sp modelId="{7869CAD1-2309-3042-8D55-97483375BD02}">
      <dsp:nvSpPr>
        <dsp:cNvPr id="0" name=""/>
        <dsp:cNvSpPr/>
      </dsp:nvSpPr>
      <dsp:spPr>
        <a:xfrm>
          <a:off x="3370918" y="2950776"/>
          <a:ext cx="1400162" cy="529554"/>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 Co-analyser</a:t>
          </a:r>
        </a:p>
      </dsp:txBody>
      <dsp:txXfrm>
        <a:off x="3396769" y="2976627"/>
        <a:ext cx="1348460" cy="477852"/>
      </dsp:txXfrm>
    </dsp:sp>
    <dsp:sp modelId="{31D8AC14-1759-4618-8625-3D77CD4A32DC}">
      <dsp:nvSpPr>
        <dsp:cNvPr id="0" name=""/>
        <dsp:cNvSpPr/>
      </dsp:nvSpPr>
      <dsp:spPr>
        <a:xfrm>
          <a:off x="2819899" y="1903773"/>
          <a:ext cx="1300785" cy="529554"/>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Réinvestir</a:t>
          </a:r>
        </a:p>
      </dsp:txBody>
      <dsp:txXfrm>
        <a:off x="2845750" y="1929624"/>
        <a:ext cx="1249083" cy="477852"/>
      </dsp:txXfrm>
    </dsp:sp>
    <dsp:sp modelId="{7B2E5B7B-8640-4E8D-8971-F42154D167F4}">
      <dsp:nvSpPr>
        <dsp:cNvPr id="0" name=""/>
        <dsp:cNvSpPr/>
      </dsp:nvSpPr>
      <dsp:spPr>
        <a:xfrm>
          <a:off x="2462146" y="1069090"/>
          <a:ext cx="1539297" cy="529554"/>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 S’approprier</a:t>
          </a:r>
          <a:endParaRPr lang="en-US" sz="1800" kern="1200"/>
        </a:p>
      </dsp:txBody>
      <dsp:txXfrm>
        <a:off x="2487997" y="1094941"/>
        <a:ext cx="1487595" cy="477852"/>
      </dsp:txXfrm>
    </dsp:sp>
    <dsp:sp modelId="{7500F000-03FF-4B14-89F9-540A19F7C1D8}">
      <dsp:nvSpPr>
        <dsp:cNvPr id="0" name=""/>
        <dsp:cNvSpPr/>
      </dsp:nvSpPr>
      <dsp:spPr>
        <a:xfrm>
          <a:off x="6779957" y="257146"/>
          <a:ext cx="1063895" cy="254482"/>
        </a:xfrm>
        <a:prstGeom prst="roundRect">
          <a:avLst/>
        </a:prstGeom>
        <a:noFill/>
        <a:ln w="3175">
          <a:noFill/>
        </a:ln>
        <a:effectLst>
          <a:outerShdw blurRad="50800" dist="50800" dir="5400000" algn="ctr" rotWithShape="0">
            <a:schemeClr val="bg1"/>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792380" y="269569"/>
        <a:ext cx="1039049" cy="22963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CFF44-9BB6-4825-B8E8-9E5DBEE25433}">
      <dsp:nvSpPr>
        <dsp:cNvPr id="0" name=""/>
        <dsp:cNvSpPr/>
      </dsp:nvSpPr>
      <dsp:spPr>
        <a:xfrm>
          <a:off x="1946164" y="500730"/>
          <a:ext cx="3452263" cy="3452263"/>
        </a:xfrm>
        <a:prstGeom prst="blockArc">
          <a:avLst>
            <a:gd name="adj1" fmla="val 10800000"/>
            <a:gd name="adj2" fmla="val 16200000"/>
            <a:gd name="adj3" fmla="val 4641"/>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3CDF285B-8F5B-4383-96FF-B00F5DFA89A8}">
      <dsp:nvSpPr>
        <dsp:cNvPr id="0" name=""/>
        <dsp:cNvSpPr/>
      </dsp:nvSpPr>
      <dsp:spPr>
        <a:xfrm>
          <a:off x="1946164" y="500730"/>
          <a:ext cx="3452263" cy="3452263"/>
        </a:xfrm>
        <a:prstGeom prst="blockArc">
          <a:avLst>
            <a:gd name="adj1" fmla="val 5400000"/>
            <a:gd name="adj2" fmla="val 10800000"/>
            <a:gd name="adj3" fmla="val 4641"/>
          </a:avLst>
        </a:prstGeom>
        <a:solidFill>
          <a:srgbClr val="00CA55"/>
        </a:solidFill>
        <a:ln>
          <a:noFill/>
        </a:ln>
        <a:effectLst/>
      </dsp:spPr>
      <dsp:style>
        <a:lnRef idx="0">
          <a:scrgbClr r="0" g="0" b="0"/>
        </a:lnRef>
        <a:fillRef idx="1">
          <a:scrgbClr r="0" g="0" b="0"/>
        </a:fillRef>
        <a:effectRef idx="0">
          <a:scrgbClr r="0" g="0" b="0"/>
        </a:effectRef>
        <a:fontRef idx="minor">
          <a:schemeClr val="lt1"/>
        </a:fontRef>
      </dsp:style>
    </dsp:sp>
    <dsp:sp modelId="{4205FA69-1140-4D15-97F5-18BB3F781622}">
      <dsp:nvSpPr>
        <dsp:cNvPr id="0" name=""/>
        <dsp:cNvSpPr/>
      </dsp:nvSpPr>
      <dsp:spPr>
        <a:xfrm>
          <a:off x="1946164" y="500730"/>
          <a:ext cx="3452263" cy="3452263"/>
        </a:xfrm>
        <a:prstGeom prst="blockArc">
          <a:avLst>
            <a:gd name="adj1" fmla="val 0"/>
            <a:gd name="adj2" fmla="val 5400000"/>
            <a:gd name="adj3" fmla="val 4641"/>
          </a:avLst>
        </a:prstGeom>
        <a:solidFill>
          <a:srgbClr val="A3EE7F"/>
        </a:solidFill>
        <a:ln>
          <a:noFill/>
        </a:ln>
        <a:effectLst/>
      </dsp:spPr>
      <dsp:style>
        <a:lnRef idx="0">
          <a:scrgbClr r="0" g="0" b="0"/>
        </a:lnRef>
        <a:fillRef idx="1">
          <a:scrgbClr r="0" g="0" b="0"/>
        </a:fillRef>
        <a:effectRef idx="0">
          <a:scrgbClr r="0" g="0" b="0"/>
        </a:effectRef>
        <a:fontRef idx="minor">
          <a:schemeClr val="lt1"/>
        </a:fontRef>
      </dsp:style>
    </dsp:sp>
    <dsp:sp modelId="{C82EB588-53AD-4235-8A28-A3D43DA0DB6B}">
      <dsp:nvSpPr>
        <dsp:cNvPr id="0" name=""/>
        <dsp:cNvSpPr/>
      </dsp:nvSpPr>
      <dsp:spPr>
        <a:xfrm>
          <a:off x="1946164" y="500730"/>
          <a:ext cx="3452263" cy="3452263"/>
        </a:xfrm>
        <a:prstGeom prst="blockArc">
          <a:avLst>
            <a:gd name="adj1" fmla="val 16200000"/>
            <a:gd name="adj2" fmla="val 0"/>
            <a:gd name="adj3" fmla="val 464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93AD63C-34F5-424D-8823-A4AAC1AB14D9}">
      <dsp:nvSpPr>
        <dsp:cNvPr id="0" name=""/>
        <dsp:cNvSpPr/>
      </dsp:nvSpPr>
      <dsp:spPr>
        <a:xfrm>
          <a:off x="2639557" y="1208226"/>
          <a:ext cx="2037557" cy="203727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fr-BE" sz="1800" kern="1200"/>
            <a:t>Facteurs de risque et de protection (</a:t>
          </a:r>
          <a:r>
            <a:rPr lang="fr-BE" sz="1800" kern="1200" err="1"/>
            <a:t>Théorêt</a:t>
          </a:r>
          <a:r>
            <a:rPr lang="fr-BE" sz="1800" kern="1200"/>
            <a:t> et Leroux, 2014)</a:t>
          </a:r>
        </a:p>
      </dsp:txBody>
      <dsp:txXfrm>
        <a:off x="2937950" y="1506577"/>
        <a:ext cx="1440771" cy="1440569"/>
      </dsp:txXfrm>
    </dsp:sp>
    <dsp:sp modelId="{20DCA588-FD1A-45BB-8D43-93CE92C87F55}">
      <dsp:nvSpPr>
        <dsp:cNvPr id="0" name=""/>
        <dsp:cNvSpPr/>
      </dsp:nvSpPr>
      <dsp:spPr>
        <a:xfrm>
          <a:off x="3002981" y="-94427"/>
          <a:ext cx="1338630" cy="127043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a:solidFill>
                <a:schemeClr val="tx1"/>
              </a:solidFill>
            </a:rPr>
            <a:t>Facteurs de protection personnels</a:t>
          </a:r>
        </a:p>
      </dsp:txBody>
      <dsp:txXfrm>
        <a:off x="3199019" y="91623"/>
        <a:ext cx="946554" cy="898331"/>
      </dsp:txXfrm>
    </dsp:sp>
    <dsp:sp modelId="{0968C79B-9016-45C3-B7CE-F078B985EAB0}">
      <dsp:nvSpPr>
        <dsp:cNvPr id="0" name=""/>
        <dsp:cNvSpPr/>
      </dsp:nvSpPr>
      <dsp:spPr>
        <a:xfrm>
          <a:off x="4682507" y="1551922"/>
          <a:ext cx="1351726" cy="1349879"/>
        </a:xfrm>
        <a:prstGeom prst="ellipse">
          <a:avLst/>
        </a:prstGeom>
        <a:solidFill>
          <a:srgbClr val="A3EE7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a:solidFill>
                <a:schemeClr val="tx1"/>
              </a:solidFill>
            </a:rPr>
            <a:t>Facteurs de protection environne-mentaux</a:t>
          </a:r>
        </a:p>
      </dsp:txBody>
      <dsp:txXfrm>
        <a:off x="4880463" y="1749607"/>
        <a:ext cx="955814" cy="954509"/>
      </dsp:txXfrm>
    </dsp:sp>
    <dsp:sp modelId="{4DECD5A2-CF09-40E6-84E1-CE1FB9AF2771}">
      <dsp:nvSpPr>
        <dsp:cNvPr id="0" name=""/>
        <dsp:cNvSpPr/>
      </dsp:nvSpPr>
      <dsp:spPr>
        <a:xfrm>
          <a:off x="2944563" y="3242803"/>
          <a:ext cx="1455466" cy="1340265"/>
        </a:xfrm>
        <a:prstGeom prst="ellipse">
          <a:avLst/>
        </a:prstGeom>
        <a:solidFill>
          <a:srgbClr val="00CA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a:t>Facteurs de risque personnels</a:t>
          </a:r>
        </a:p>
      </dsp:txBody>
      <dsp:txXfrm>
        <a:off x="3157711" y="3439080"/>
        <a:ext cx="1029170" cy="947711"/>
      </dsp:txXfrm>
    </dsp:sp>
    <dsp:sp modelId="{39FB199B-FC84-4181-8776-620E7036A488}">
      <dsp:nvSpPr>
        <dsp:cNvPr id="0" name=""/>
        <dsp:cNvSpPr/>
      </dsp:nvSpPr>
      <dsp:spPr>
        <a:xfrm>
          <a:off x="1322860" y="1552551"/>
          <a:ext cx="1326723" cy="1348622"/>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BE" sz="1500" kern="1200"/>
            <a:t>Facteurs de risque environne-mentaux</a:t>
          </a:r>
        </a:p>
      </dsp:txBody>
      <dsp:txXfrm>
        <a:off x="1517154" y="1750052"/>
        <a:ext cx="938135" cy="9536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0B28B-565E-45F0-A50E-2876496022C0}">
      <dsp:nvSpPr>
        <dsp:cNvPr id="0" name=""/>
        <dsp:cNvSpPr/>
      </dsp:nvSpPr>
      <dsp:spPr>
        <a:xfrm>
          <a:off x="4958127" y="1958623"/>
          <a:ext cx="1018443" cy="101844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fr-FR" sz="1700" kern="1200"/>
            <a:t>CABLER</a:t>
          </a:r>
        </a:p>
      </dsp:txBody>
      <dsp:txXfrm>
        <a:off x="5107275" y="2107771"/>
        <a:ext cx="720147" cy="720147"/>
      </dsp:txXfrm>
    </dsp:sp>
    <dsp:sp modelId="{F1921332-F6D8-4191-99F8-7057FE5B2AAE}">
      <dsp:nvSpPr>
        <dsp:cNvPr id="0" name=""/>
        <dsp:cNvSpPr/>
      </dsp:nvSpPr>
      <dsp:spPr>
        <a:xfrm rot="16200000">
          <a:off x="5007720" y="1490612"/>
          <a:ext cx="919257" cy="16764"/>
        </a:xfrm>
        <a:custGeom>
          <a:avLst/>
          <a:gdLst/>
          <a:ahLst/>
          <a:cxnLst/>
          <a:rect l="0" t="0" r="0" b="0"/>
          <a:pathLst>
            <a:path>
              <a:moveTo>
                <a:pt x="0" y="8382"/>
              </a:moveTo>
              <a:lnTo>
                <a:pt x="919257" y="83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444368" y="1476013"/>
        <a:ext cx="45962" cy="45962"/>
      </dsp:txXfrm>
    </dsp:sp>
    <dsp:sp modelId="{1174084F-4363-4032-8ED0-DA2193B09B71}">
      <dsp:nvSpPr>
        <dsp:cNvPr id="0" name=""/>
        <dsp:cNvSpPr/>
      </dsp:nvSpPr>
      <dsp:spPr>
        <a:xfrm>
          <a:off x="4921911" y="20922"/>
          <a:ext cx="1090875" cy="101844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Co-développement </a:t>
          </a:r>
          <a:r>
            <a:rPr lang="fr-FR" sz="700" kern="1200"/>
            <a:t>(</a:t>
          </a:r>
          <a:r>
            <a:rPr lang="pt-BR" sz="700" kern="1200"/>
            <a:t>Doidinho Vicoso, 2016;</a:t>
          </a:r>
          <a:r>
            <a:rPr lang="fr-FR" sz="700" kern="1200"/>
            <a:t>  </a:t>
          </a:r>
          <a:r>
            <a:rPr lang="fr-FR" sz="700" kern="1200" err="1"/>
            <a:t>Lorand</a:t>
          </a:r>
          <a:r>
            <a:rPr lang="fr-FR" sz="700" kern="1200"/>
            <a:t>, communication personnelle, 15 décembre 2015; </a:t>
          </a:r>
          <a:r>
            <a:rPr lang="pt-BR" sz="700" kern="1200"/>
            <a:t> Payette, 2000)</a:t>
          </a:r>
          <a:endParaRPr lang="fr-FR" sz="700" kern="1200"/>
        </a:p>
      </dsp:txBody>
      <dsp:txXfrm>
        <a:off x="5081666" y="170070"/>
        <a:ext cx="771365" cy="720147"/>
      </dsp:txXfrm>
    </dsp:sp>
    <dsp:sp modelId="{88C1CF7E-2148-43D1-AA3D-87E39602D835}">
      <dsp:nvSpPr>
        <dsp:cNvPr id="0" name=""/>
        <dsp:cNvSpPr/>
      </dsp:nvSpPr>
      <dsp:spPr>
        <a:xfrm rot="18600000">
          <a:off x="5630485" y="1717280"/>
          <a:ext cx="919257" cy="16764"/>
        </a:xfrm>
        <a:custGeom>
          <a:avLst/>
          <a:gdLst/>
          <a:ahLst/>
          <a:cxnLst/>
          <a:rect l="0" t="0" r="0" b="0"/>
          <a:pathLst>
            <a:path>
              <a:moveTo>
                <a:pt x="0" y="8382"/>
              </a:moveTo>
              <a:lnTo>
                <a:pt x="919257" y="83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067133" y="1702681"/>
        <a:ext cx="45962" cy="45962"/>
      </dsp:txXfrm>
    </dsp:sp>
    <dsp:sp modelId="{051429A4-C027-4340-AED0-DB9C1CC284F9}">
      <dsp:nvSpPr>
        <dsp:cNvPr id="0" name=""/>
        <dsp:cNvSpPr/>
      </dsp:nvSpPr>
      <dsp:spPr>
        <a:xfrm>
          <a:off x="6203658" y="474258"/>
          <a:ext cx="1018443" cy="101844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FR" sz="900" kern="1200"/>
            <a:t>Intervision (De Ryck, 2005)</a:t>
          </a:r>
        </a:p>
      </dsp:txBody>
      <dsp:txXfrm>
        <a:off x="6352806" y="623406"/>
        <a:ext cx="720147" cy="720147"/>
      </dsp:txXfrm>
    </dsp:sp>
    <dsp:sp modelId="{DA781CA9-0B53-4333-87C0-E9564B31B0F0}">
      <dsp:nvSpPr>
        <dsp:cNvPr id="0" name=""/>
        <dsp:cNvSpPr/>
      </dsp:nvSpPr>
      <dsp:spPr>
        <a:xfrm rot="21000000">
          <a:off x="5961852" y="2291223"/>
          <a:ext cx="919257" cy="16764"/>
        </a:xfrm>
        <a:custGeom>
          <a:avLst/>
          <a:gdLst/>
          <a:ahLst/>
          <a:cxnLst/>
          <a:rect l="0" t="0" r="0" b="0"/>
          <a:pathLst>
            <a:path>
              <a:moveTo>
                <a:pt x="0" y="8382"/>
              </a:moveTo>
              <a:lnTo>
                <a:pt x="919257" y="83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398499" y="2276624"/>
        <a:ext cx="45962" cy="45962"/>
      </dsp:txXfrm>
    </dsp:sp>
    <dsp:sp modelId="{8F2E9159-5EB4-43A7-91C2-7D97C05ABE7E}">
      <dsp:nvSpPr>
        <dsp:cNvPr id="0" name=""/>
        <dsp:cNvSpPr/>
      </dsp:nvSpPr>
      <dsp:spPr>
        <a:xfrm>
          <a:off x="6866391" y="1622145"/>
          <a:ext cx="1018443" cy="101844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BE" sz="900" kern="1200"/>
            <a:t>ARPPEGE (</a:t>
          </a:r>
          <a:r>
            <a:rPr lang="fr-FR" sz="900" kern="1200"/>
            <a:t>Vacher, 2015; Boucenna, 2015-2016</a:t>
          </a:r>
          <a:r>
            <a:rPr lang="fr-BE" sz="900" kern="1200"/>
            <a:t>)</a:t>
          </a:r>
        </a:p>
      </dsp:txBody>
      <dsp:txXfrm>
        <a:off x="7015539" y="1771293"/>
        <a:ext cx="720147" cy="720147"/>
      </dsp:txXfrm>
    </dsp:sp>
    <dsp:sp modelId="{20C2F4A9-B534-40A5-A51A-261A7D927E3E}">
      <dsp:nvSpPr>
        <dsp:cNvPr id="0" name=""/>
        <dsp:cNvSpPr/>
      </dsp:nvSpPr>
      <dsp:spPr>
        <a:xfrm rot="1800000">
          <a:off x="5846769" y="2943888"/>
          <a:ext cx="919257" cy="16764"/>
        </a:xfrm>
        <a:custGeom>
          <a:avLst/>
          <a:gdLst/>
          <a:ahLst/>
          <a:cxnLst/>
          <a:rect l="0" t="0" r="0" b="0"/>
          <a:pathLst>
            <a:path>
              <a:moveTo>
                <a:pt x="0" y="8382"/>
              </a:moveTo>
              <a:lnTo>
                <a:pt x="919257" y="83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6283417" y="2929289"/>
        <a:ext cx="45962" cy="45962"/>
      </dsp:txXfrm>
    </dsp:sp>
    <dsp:sp modelId="{1BD4EB58-12CF-4EB6-8C6F-6BE20D232854}">
      <dsp:nvSpPr>
        <dsp:cNvPr id="0" name=""/>
        <dsp:cNvSpPr/>
      </dsp:nvSpPr>
      <dsp:spPr>
        <a:xfrm>
          <a:off x="6636226" y="2927474"/>
          <a:ext cx="1018443" cy="101844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BE" sz="900" kern="1200"/>
            <a:t>Constellations </a:t>
          </a:r>
          <a:r>
            <a:rPr lang="fr-FR" sz="900" kern="1200"/>
            <a:t>(</a:t>
          </a:r>
          <a:r>
            <a:rPr lang="fr-FR" sz="900" kern="1200" err="1"/>
            <a:t>Ulsamer</a:t>
          </a:r>
          <a:r>
            <a:rPr lang="fr-FR" sz="900" kern="1200"/>
            <a:t>, 2005)</a:t>
          </a:r>
        </a:p>
      </dsp:txBody>
      <dsp:txXfrm>
        <a:off x="6785374" y="3076622"/>
        <a:ext cx="720147" cy="720147"/>
      </dsp:txXfrm>
    </dsp:sp>
    <dsp:sp modelId="{F18A3891-4F4D-4353-BF94-059E49280702}">
      <dsp:nvSpPr>
        <dsp:cNvPr id="0" name=""/>
        <dsp:cNvSpPr/>
      </dsp:nvSpPr>
      <dsp:spPr>
        <a:xfrm rot="4200000">
          <a:off x="5339087" y="3369884"/>
          <a:ext cx="919257" cy="16764"/>
        </a:xfrm>
        <a:custGeom>
          <a:avLst/>
          <a:gdLst/>
          <a:ahLst/>
          <a:cxnLst/>
          <a:rect l="0" t="0" r="0" b="0"/>
          <a:pathLst>
            <a:path>
              <a:moveTo>
                <a:pt x="0" y="8382"/>
              </a:moveTo>
              <a:lnTo>
                <a:pt x="919257" y="83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775734" y="3355285"/>
        <a:ext cx="45962" cy="45962"/>
      </dsp:txXfrm>
    </dsp:sp>
    <dsp:sp modelId="{CCBB5AA0-FFC4-416F-A9EA-7DDBD8BA0DFB}">
      <dsp:nvSpPr>
        <dsp:cNvPr id="0" name=""/>
        <dsp:cNvSpPr/>
      </dsp:nvSpPr>
      <dsp:spPr>
        <a:xfrm>
          <a:off x="5620860" y="3779467"/>
          <a:ext cx="1018443" cy="101844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BE" sz="900" kern="1200"/>
            <a:t>Psychodrame </a:t>
          </a:r>
          <a:r>
            <a:rPr lang="fr-FR" sz="900" kern="1200"/>
            <a:t>(</a:t>
          </a:r>
          <a:r>
            <a:rPr lang="fr-FR" sz="900" kern="1200" err="1"/>
            <a:t>Apter</a:t>
          </a:r>
          <a:r>
            <a:rPr lang="fr-FR" sz="900" kern="1200"/>
            <a:t>, 2003)</a:t>
          </a:r>
        </a:p>
      </dsp:txBody>
      <dsp:txXfrm>
        <a:off x="5770008" y="3928615"/>
        <a:ext cx="720147" cy="720147"/>
      </dsp:txXfrm>
    </dsp:sp>
    <dsp:sp modelId="{5BB07FA7-483C-445F-A4E6-CFAA728DE124}">
      <dsp:nvSpPr>
        <dsp:cNvPr id="0" name=""/>
        <dsp:cNvSpPr/>
      </dsp:nvSpPr>
      <dsp:spPr>
        <a:xfrm rot="6600000">
          <a:off x="4676354" y="3369884"/>
          <a:ext cx="919257" cy="16764"/>
        </a:xfrm>
        <a:custGeom>
          <a:avLst/>
          <a:gdLst/>
          <a:ahLst/>
          <a:cxnLst/>
          <a:rect l="0" t="0" r="0" b="0"/>
          <a:pathLst>
            <a:path>
              <a:moveTo>
                <a:pt x="0" y="8382"/>
              </a:moveTo>
              <a:lnTo>
                <a:pt x="919257" y="83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5113001" y="3355285"/>
        <a:ext cx="45962" cy="45962"/>
      </dsp:txXfrm>
    </dsp:sp>
    <dsp:sp modelId="{7A7DC5F2-E78A-424A-903C-E3CD0154F06F}">
      <dsp:nvSpPr>
        <dsp:cNvPr id="0" name=""/>
        <dsp:cNvSpPr/>
      </dsp:nvSpPr>
      <dsp:spPr>
        <a:xfrm>
          <a:off x="4295394" y="3779467"/>
          <a:ext cx="1018443" cy="101844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BE" sz="900" kern="1200"/>
            <a:t>Arc (</a:t>
          </a:r>
          <a:r>
            <a:rPr lang="fr-BE" sz="900" kern="1200" err="1"/>
            <a:t>Nève</a:t>
          </a:r>
          <a:r>
            <a:rPr lang="fr-BE" sz="900" kern="1200"/>
            <a:t> </a:t>
          </a:r>
          <a:r>
            <a:rPr lang="fr-BE" sz="900" kern="1200" err="1"/>
            <a:t>Hanquet</a:t>
          </a:r>
          <a:r>
            <a:rPr lang="fr-BE" sz="900" kern="1200"/>
            <a:t> &amp; </a:t>
          </a:r>
          <a:r>
            <a:rPr lang="fr-BE" sz="900" kern="1200" err="1"/>
            <a:t>Crespel</a:t>
          </a:r>
          <a:r>
            <a:rPr lang="fr-BE" sz="900" kern="1200"/>
            <a:t>, 2014)</a:t>
          </a:r>
          <a:endParaRPr lang="fr-FR" sz="900" kern="1200"/>
        </a:p>
      </dsp:txBody>
      <dsp:txXfrm>
        <a:off x="4444542" y="3928615"/>
        <a:ext cx="720147" cy="720147"/>
      </dsp:txXfrm>
    </dsp:sp>
    <dsp:sp modelId="{0F62DCBD-84A5-4AA5-9814-7D99B784C5A6}">
      <dsp:nvSpPr>
        <dsp:cNvPr id="0" name=""/>
        <dsp:cNvSpPr/>
      </dsp:nvSpPr>
      <dsp:spPr>
        <a:xfrm rot="9000000">
          <a:off x="4168671" y="2943888"/>
          <a:ext cx="919257" cy="16764"/>
        </a:xfrm>
        <a:custGeom>
          <a:avLst/>
          <a:gdLst/>
          <a:ahLst/>
          <a:cxnLst/>
          <a:rect l="0" t="0" r="0" b="0"/>
          <a:pathLst>
            <a:path>
              <a:moveTo>
                <a:pt x="0" y="8382"/>
              </a:moveTo>
              <a:lnTo>
                <a:pt x="919257" y="83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4605318" y="2929289"/>
        <a:ext cx="45962" cy="45962"/>
      </dsp:txXfrm>
    </dsp:sp>
    <dsp:sp modelId="{6EDF4A0A-8C33-42DB-873B-E8C2FE0C21B8}">
      <dsp:nvSpPr>
        <dsp:cNvPr id="0" name=""/>
        <dsp:cNvSpPr/>
      </dsp:nvSpPr>
      <dsp:spPr>
        <a:xfrm>
          <a:off x="3280029" y="2927474"/>
          <a:ext cx="1018443" cy="101844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BE" sz="900" kern="1200"/>
            <a:t>Forum ouvert </a:t>
          </a:r>
          <a:r>
            <a:rPr lang="fr-FR" sz="900" kern="1200"/>
            <a:t>(</a:t>
          </a:r>
          <a:r>
            <a:rPr lang="fr-FR" sz="900" kern="1200" err="1"/>
            <a:t>Baudlet</a:t>
          </a:r>
          <a:r>
            <a:rPr lang="fr-FR" sz="900" kern="1200"/>
            <a:t>, S.D.)</a:t>
          </a:r>
        </a:p>
      </dsp:txBody>
      <dsp:txXfrm>
        <a:off x="3429177" y="3076622"/>
        <a:ext cx="720147" cy="720147"/>
      </dsp:txXfrm>
    </dsp:sp>
    <dsp:sp modelId="{B831345A-9B93-461D-BAB3-A5D1E34732BB}">
      <dsp:nvSpPr>
        <dsp:cNvPr id="0" name=""/>
        <dsp:cNvSpPr/>
      </dsp:nvSpPr>
      <dsp:spPr>
        <a:xfrm rot="11400000">
          <a:off x="4053588" y="2291223"/>
          <a:ext cx="919257" cy="16764"/>
        </a:xfrm>
        <a:custGeom>
          <a:avLst/>
          <a:gdLst/>
          <a:ahLst/>
          <a:cxnLst/>
          <a:rect l="0" t="0" r="0" b="0"/>
          <a:pathLst>
            <a:path>
              <a:moveTo>
                <a:pt x="0" y="8382"/>
              </a:moveTo>
              <a:lnTo>
                <a:pt x="919257" y="83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4490236" y="2276624"/>
        <a:ext cx="45962" cy="45962"/>
      </dsp:txXfrm>
    </dsp:sp>
    <dsp:sp modelId="{BDA44057-7E8D-4F24-9E03-034BCD8733A3}">
      <dsp:nvSpPr>
        <dsp:cNvPr id="0" name=""/>
        <dsp:cNvSpPr/>
      </dsp:nvSpPr>
      <dsp:spPr>
        <a:xfrm>
          <a:off x="3049864" y="1622145"/>
          <a:ext cx="1018443" cy="101844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fr-BE" sz="900" kern="1200"/>
            <a:t>World Café </a:t>
          </a:r>
          <a:r>
            <a:rPr lang="fr-FR" sz="900" kern="1200"/>
            <a:t>(Fondation Roi Baudouin, 2006)</a:t>
          </a:r>
          <a:endParaRPr lang="fr-FR" sz="800" kern="1200"/>
        </a:p>
      </dsp:txBody>
      <dsp:txXfrm>
        <a:off x="3199012" y="1771293"/>
        <a:ext cx="720147" cy="720147"/>
      </dsp:txXfrm>
    </dsp:sp>
    <dsp:sp modelId="{364483C7-3B0B-4F13-A453-6D34ACCE1976}">
      <dsp:nvSpPr>
        <dsp:cNvPr id="0" name=""/>
        <dsp:cNvSpPr/>
      </dsp:nvSpPr>
      <dsp:spPr>
        <a:xfrm rot="13800000">
          <a:off x="4384955" y="1717280"/>
          <a:ext cx="919257" cy="16764"/>
        </a:xfrm>
        <a:custGeom>
          <a:avLst/>
          <a:gdLst/>
          <a:ahLst/>
          <a:cxnLst/>
          <a:rect l="0" t="0" r="0" b="0"/>
          <a:pathLst>
            <a:path>
              <a:moveTo>
                <a:pt x="0" y="8382"/>
              </a:moveTo>
              <a:lnTo>
                <a:pt x="919257" y="8382"/>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BE" sz="500" kern="1200"/>
        </a:p>
      </dsp:txBody>
      <dsp:txXfrm rot="10800000">
        <a:off x="4821602" y="1702681"/>
        <a:ext cx="45962" cy="45962"/>
      </dsp:txXfrm>
    </dsp:sp>
    <dsp:sp modelId="{DDEDEFE5-B46B-4C23-B74D-B49DD8165B24}">
      <dsp:nvSpPr>
        <dsp:cNvPr id="0" name=""/>
        <dsp:cNvSpPr/>
      </dsp:nvSpPr>
      <dsp:spPr>
        <a:xfrm>
          <a:off x="3712597" y="474258"/>
          <a:ext cx="1018443" cy="101844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r>
            <a:rPr lang="fr-FR" sz="800" kern="1200"/>
            <a:t>Communautés de pratiques (</a:t>
          </a:r>
          <a:r>
            <a:rPr lang="fr-FR" sz="800" kern="1200">
              <a:latin typeface="Calibri Light"/>
            </a:rPr>
            <a:t>Wenger-</a:t>
          </a:r>
          <a:r>
            <a:rPr lang="fr-FR" sz="800" kern="1200" err="1">
              <a:latin typeface="Calibri Light"/>
            </a:rPr>
            <a:t>Trayner</a:t>
          </a:r>
          <a:r>
            <a:rPr lang="fr-FR" sz="800" kern="1200">
              <a:latin typeface="Calibri Light"/>
            </a:rPr>
            <a:t> &amp; Wenger-</a:t>
          </a:r>
          <a:r>
            <a:rPr lang="fr-FR" sz="800" kern="1200" err="1">
              <a:latin typeface="Calibri Light"/>
            </a:rPr>
            <a:t>Trayner</a:t>
          </a:r>
          <a:r>
            <a:rPr lang="fr-FR" sz="800" kern="1200">
              <a:latin typeface="Calibri Light"/>
            </a:rPr>
            <a:t>, 2015)</a:t>
          </a:r>
          <a:endParaRPr lang="fr-FR" sz="800" kern="1200"/>
        </a:p>
      </dsp:txBody>
      <dsp:txXfrm>
        <a:off x="3861745" y="623406"/>
        <a:ext cx="720147" cy="720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4228B-5EA4-447A-AC1A-47AE76EC05DE}">
      <dsp:nvSpPr>
        <dsp:cNvPr id="0" name=""/>
        <dsp:cNvSpPr/>
      </dsp:nvSpPr>
      <dsp:spPr>
        <a:xfrm>
          <a:off x="0" y="483397"/>
          <a:ext cx="10921990" cy="17199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7668" tIns="291592" rIns="8476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a:t>la nécessité d’un groupe de co-analyse</a:t>
          </a:r>
        </a:p>
        <a:p>
          <a:pPr marL="114300" lvl="1" indent="-114300" algn="l" defTabSz="622300">
            <a:lnSpc>
              <a:spcPct val="90000"/>
            </a:lnSpc>
            <a:spcBef>
              <a:spcPct val="0"/>
            </a:spcBef>
            <a:spcAft>
              <a:spcPct val="15000"/>
            </a:spcAft>
            <a:buChar char="•"/>
          </a:pPr>
          <a:r>
            <a:rPr lang="fr-FR" sz="1400" kern="1200"/>
            <a:t>l’animateur est « extérieur »</a:t>
          </a:r>
        </a:p>
        <a:p>
          <a:pPr marL="114300" lvl="1" indent="-114300" algn="l" defTabSz="622300">
            <a:lnSpc>
              <a:spcPct val="90000"/>
            </a:lnSpc>
            <a:spcBef>
              <a:spcPct val="0"/>
            </a:spcBef>
            <a:spcAft>
              <a:spcPct val="15000"/>
            </a:spcAft>
            <a:buChar char="•"/>
          </a:pPr>
          <a:r>
            <a:rPr lang="fr-FR" sz="1400" kern="1200"/>
            <a:t>le respect de soi, des autres et de la procédure</a:t>
          </a:r>
        </a:p>
        <a:p>
          <a:pPr marL="114300" lvl="1" indent="-114300" algn="l" defTabSz="622300">
            <a:lnSpc>
              <a:spcPct val="90000"/>
            </a:lnSpc>
            <a:spcBef>
              <a:spcPct val="0"/>
            </a:spcBef>
            <a:spcAft>
              <a:spcPct val="15000"/>
            </a:spcAft>
            <a:buChar char="•"/>
          </a:pPr>
          <a:r>
            <a:rPr lang="fr-FR" sz="1400" kern="1200"/>
            <a:t>le passage obligé par différentes étapes. Exception faite pour le World Café (Fondation Roi Baudouin, 2006) et le Forum ouvert (</a:t>
          </a:r>
          <a:r>
            <a:rPr lang="fr-FR" sz="1400" kern="1200" err="1"/>
            <a:t>Baudlet</a:t>
          </a:r>
          <a:r>
            <a:rPr lang="fr-FR" sz="1400" kern="1200"/>
            <a:t>, s.d.) qui ont une structure différente.</a:t>
          </a:r>
        </a:p>
        <a:p>
          <a:pPr marL="114300" lvl="1" indent="-114300" algn="l" defTabSz="622300">
            <a:lnSpc>
              <a:spcPct val="90000"/>
            </a:lnSpc>
            <a:spcBef>
              <a:spcPct val="0"/>
            </a:spcBef>
            <a:spcAft>
              <a:spcPct val="15000"/>
            </a:spcAft>
            <a:buChar char="•"/>
          </a:pPr>
          <a:r>
            <a:rPr lang="fr-FR" sz="1400" kern="1200"/>
            <a:t>la contrainte du cadre qui libère la parole et l’analyse</a:t>
          </a:r>
        </a:p>
      </dsp:txBody>
      <dsp:txXfrm>
        <a:off x="0" y="483397"/>
        <a:ext cx="10921990" cy="1719900"/>
      </dsp:txXfrm>
    </dsp:sp>
    <dsp:sp modelId="{01602062-C50C-4332-B8D6-CE9BA0A050B0}">
      <dsp:nvSpPr>
        <dsp:cNvPr id="0" name=""/>
        <dsp:cNvSpPr/>
      </dsp:nvSpPr>
      <dsp:spPr>
        <a:xfrm>
          <a:off x="546099" y="276757"/>
          <a:ext cx="7645393" cy="4132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978" tIns="0" rIns="288978" bIns="0" numCol="1" spcCol="1270" anchor="ctr" anchorCtr="0">
          <a:noAutofit/>
        </a:bodyPr>
        <a:lstStyle/>
        <a:p>
          <a:pPr marL="0" lvl="0" indent="0" algn="l" defTabSz="622300">
            <a:lnSpc>
              <a:spcPct val="90000"/>
            </a:lnSpc>
            <a:spcBef>
              <a:spcPct val="0"/>
            </a:spcBef>
            <a:spcAft>
              <a:spcPct val="35000"/>
            </a:spcAft>
            <a:buNone/>
          </a:pPr>
          <a:r>
            <a:rPr lang="fr-FR" sz="1400" kern="1200"/>
            <a:t>Ce qui est commun aux différents dispositifs :</a:t>
          </a:r>
          <a:endParaRPr lang="fr-BE" sz="1400" kern="1200"/>
        </a:p>
      </dsp:txBody>
      <dsp:txXfrm>
        <a:off x="566274" y="296932"/>
        <a:ext cx="7605043" cy="372930"/>
      </dsp:txXfrm>
    </dsp:sp>
    <dsp:sp modelId="{A35A9167-E533-4574-8BB5-C3C4A4711516}">
      <dsp:nvSpPr>
        <dsp:cNvPr id="0" name=""/>
        <dsp:cNvSpPr/>
      </dsp:nvSpPr>
      <dsp:spPr>
        <a:xfrm>
          <a:off x="0" y="2485537"/>
          <a:ext cx="10921990" cy="20727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47668" tIns="291592" rIns="847668"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a:t>le dispositif est rendu accessible aux superviseurs de nos différentes implantations intéressés et prêts à être accompagnés ;</a:t>
          </a:r>
        </a:p>
        <a:p>
          <a:pPr marL="114300" lvl="1" indent="-114300" algn="l" defTabSz="622300">
            <a:lnSpc>
              <a:spcPct val="90000"/>
            </a:lnSpc>
            <a:spcBef>
              <a:spcPct val="0"/>
            </a:spcBef>
            <a:spcAft>
              <a:spcPct val="15000"/>
            </a:spcAft>
            <a:buChar char="•"/>
          </a:pPr>
          <a:r>
            <a:rPr lang="fr-FR" sz="1400" kern="1200"/>
            <a:t>comme dans le dispositif de co-développement de Payette (2000), il y a une volonté de laisser les participants proposer des solutions ;</a:t>
          </a:r>
        </a:p>
        <a:p>
          <a:pPr marL="114300" lvl="1" indent="-114300" algn="l" defTabSz="622300" rtl="0">
            <a:lnSpc>
              <a:spcPct val="90000"/>
            </a:lnSpc>
            <a:spcBef>
              <a:spcPct val="0"/>
            </a:spcBef>
            <a:spcAft>
              <a:spcPct val="15000"/>
            </a:spcAft>
            <a:buChar char="•"/>
          </a:pPr>
          <a:r>
            <a:rPr lang="fr-FR" sz="1400" kern="1200"/>
            <a:t>comme dans ARPPEGE (Vacher, 2015; Boucenna, 2015-2016), il y a une volonté de « co-construction » (Vacher, 2015, p. 116), qui vise à construire une modélisation en groupe.</a:t>
          </a:r>
          <a:r>
            <a:rPr lang="fr-FR" sz="1400" kern="1200">
              <a:latin typeface="Calibri Light"/>
            </a:rPr>
            <a:t> </a:t>
          </a:r>
          <a:r>
            <a:rPr lang="fr-FR" sz="1400" kern="1200"/>
            <a:t> Les schématisations collectives sont présentées à l’ensemble du groupe afin d’interroger les différentes conceptions du problème traité.</a:t>
          </a:r>
        </a:p>
        <a:p>
          <a:pPr marL="114300" lvl="1" indent="-114300" algn="l" defTabSz="622300">
            <a:lnSpc>
              <a:spcPct val="90000"/>
            </a:lnSpc>
            <a:spcBef>
              <a:spcPct val="0"/>
            </a:spcBef>
            <a:spcAft>
              <a:spcPct val="15000"/>
            </a:spcAft>
            <a:buChar char="•"/>
          </a:pPr>
          <a:r>
            <a:rPr lang="fr-BE" sz="1400" kern="1200"/>
            <a:t>comme dans de nombreux dispositifs de codéveloppement (Doidhino-Vicoso, 2012; Vacher, 2015; Boucenna, 2013</a:t>
          </a:r>
          <a:r>
            <a:rPr lang="fr-BE" sz="1400" kern="1200">
              <a:latin typeface="Calibri Light"/>
            </a:rPr>
            <a:t>,...),</a:t>
          </a:r>
          <a:r>
            <a:rPr lang="fr-BE" sz="1400" kern="1200"/>
            <a:t> il y a une volonté de prendre en fin de séance, un moment de réflexion sur le processus vécu lors de l’intervision.</a:t>
          </a:r>
          <a:endParaRPr lang="fr-FR" sz="1400" kern="1200"/>
        </a:p>
      </dsp:txBody>
      <dsp:txXfrm>
        <a:off x="0" y="2485537"/>
        <a:ext cx="10921990" cy="2072700"/>
      </dsp:txXfrm>
    </dsp:sp>
    <dsp:sp modelId="{4B2369A1-CF1A-4DE9-AC75-D79AD541643B}">
      <dsp:nvSpPr>
        <dsp:cNvPr id="0" name=""/>
        <dsp:cNvSpPr/>
      </dsp:nvSpPr>
      <dsp:spPr>
        <a:xfrm>
          <a:off x="546099" y="2278897"/>
          <a:ext cx="7645393" cy="4132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8978" tIns="0" rIns="288978" bIns="0" numCol="1" spcCol="1270" anchor="ctr" anchorCtr="0">
          <a:noAutofit/>
        </a:bodyPr>
        <a:lstStyle/>
        <a:p>
          <a:pPr marL="0" lvl="0" indent="0" algn="l" defTabSz="622300">
            <a:lnSpc>
              <a:spcPct val="90000"/>
            </a:lnSpc>
            <a:spcBef>
              <a:spcPct val="0"/>
            </a:spcBef>
            <a:spcAft>
              <a:spcPct val="35000"/>
            </a:spcAft>
            <a:buNone/>
          </a:pPr>
          <a:r>
            <a:rPr lang="fr-FR" sz="1400" kern="1200"/>
            <a:t>Ce que propose CABLER :</a:t>
          </a:r>
        </a:p>
      </dsp:txBody>
      <dsp:txXfrm>
        <a:off x="566274" y="2299072"/>
        <a:ext cx="7605043" cy="3729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3036770" y="-97117"/>
          <a:ext cx="3134637" cy="3134637"/>
        </a:xfrm>
        <a:prstGeom prst="circularArrow">
          <a:avLst>
            <a:gd name="adj1" fmla="val 5544"/>
            <a:gd name="adj2" fmla="val 330680"/>
            <a:gd name="adj3" fmla="val 14268397"/>
            <a:gd name="adj4" fmla="val 17092974"/>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4031510" y="397"/>
          <a:ext cx="1145158" cy="40598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Débuter la séance</a:t>
          </a:r>
          <a:endParaRPr lang="en-US" sz="1200" kern="1200"/>
        </a:p>
      </dsp:txBody>
      <dsp:txXfrm>
        <a:off x="4051328" y="20215"/>
        <a:ext cx="1105522" cy="366347"/>
      </dsp:txXfrm>
    </dsp:sp>
    <dsp:sp modelId="{A7345582-B5F9-4069-B488-DA0606C58063}">
      <dsp:nvSpPr>
        <dsp:cNvPr id="0" name=""/>
        <dsp:cNvSpPr/>
      </dsp:nvSpPr>
      <dsp:spPr>
        <a:xfrm>
          <a:off x="5362146" y="427430"/>
          <a:ext cx="811967" cy="40598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Choisir le sujet</a:t>
          </a:r>
          <a:endParaRPr lang="en-US" sz="1200" kern="1200"/>
        </a:p>
      </dsp:txBody>
      <dsp:txXfrm>
        <a:off x="5381964" y="447248"/>
        <a:ext cx="772331" cy="366347"/>
      </dsp:txXfrm>
    </dsp:sp>
    <dsp:sp modelId="{EF02ECB1-B20A-4C0D-903B-D82AFABA3B5C}">
      <dsp:nvSpPr>
        <dsp:cNvPr id="0" name=""/>
        <dsp:cNvSpPr/>
      </dsp:nvSpPr>
      <dsp:spPr>
        <a:xfrm>
          <a:off x="5514525" y="1079610"/>
          <a:ext cx="811967" cy="40598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solidFill>
                <a:schemeClr val="tx1"/>
              </a:solidFill>
            </a:rPr>
            <a:t>Décrire</a:t>
          </a:r>
          <a:endParaRPr lang="en-US" sz="1200" kern="1200">
            <a:solidFill>
              <a:schemeClr val="tx1"/>
            </a:solidFill>
          </a:endParaRPr>
        </a:p>
      </dsp:txBody>
      <dsp:txXfrm>
        <a:off x="5534343" y="1099428"/>
        <a:ext cx="772331" cy="366347"/>
      </dsp:txXfrm>
    </dsp:sp>
    <dsp:sp modelId="{FAFA6985-DCB8-46FF-B65E-01FF7F7618A7}">
      <dsp:nvSpPr>
        <dsp:cNvPr id="0" name=""/>
        <dsp:cNvSpPr/>
      </dsp:nvSpPr>
      <dsp:spPr>
        <a:xfrm>
          <a:off x="5546251" y="1853099"/>
          <a:ext cx="811967" cy="40598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Clarifier</a:t>
          </a:r>
          <a:endParaRPr lang="en-US" sz="1200" kern="1200"/>
        </a:p>
      </dsp:txBody>
      <dsp:txXfrm>
        <a:off x="5566069" y="1872917"/>
        <a:ext cx="772331" cy="366347"/>
      </dsp:txXfrm>
    </dsp:sp>
    <dsp:sp modelId="{3AFE7F02-DB90-46E0-B450-628639E7FCA0}">
      <dsp:nvSpPr>
        <dsp:cNvPr id="0" name=""/>
        <dsp:cNvSpPr/>
      </dsp:nvSpPr>
      <dsp:spPr>
        <a:xfrm>
          <a:off x="4907788" y="2504353"/>
          <a:ext cx="1068979" cy="40598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Problématiser</a:t>
          </a:r>
        </a:p>
      </dsp:txBody>
      <dsp:txXfrm>
        <a:off x="4927606" y="2524171"/>
        <a:ext cx="1029343" cy="366347"/>
      </dsp:txXfrm>
    </dsp:sp>
    <dsp:sp modelId="{52F0D484-DC22-3E46-9566-E33109096EF6}">
      <dsp:nvSpPr>
        <dsp:cNvPr id="0" name=""/>
        <dsp:cNvSpPr/>
      </dsp:nvSpPr>
      <dsp:spPr>
        <a:xfrm>
          <a:off x="3563769" y="2593247"/>
          <a:ext cx="1166261" cy="40598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Co-analyser</a:t>
          </a:r>
        </a:p>
      </dsp:txBody>
      <dsp:txXfrm>
        <a:off x="3583587" y="2613065"/>
        <a:ext cx="1126625" cy="366347"/>
      </dsp:txXfrm>
    </dsp:sp>
    <dsp:sp modelId="{3DCB431F-FDB1-40E3-9BB3-8AD3AF800A20}">
      <dsp:nvSpPr>
        <dsp:cNvPr id="0" name=""/>
        <dsp:cNvSpPr/>
      </dsp:nvSpPr>
      <dsp:spPr>
        <a:xfrm>
          <a:off x="3040461" y="2005496"/>
          <a:ext cx="811967" cy="40598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Réinvestir</a:t>
          </a:r>
        </a:p>
      </dsp:txBody>
      <dsp:txXfrm>
        <a:off x="3060279" y="2025314"/>
        <a:ext cx="772331" cy="366347"/>
      </dsp:txXfrm>
    </dsp:sp>
    <dsp:sp modelId="{70709BD3-6056-4FF4-AF9D-80546B59E8A3}">
      <dsp:nvSpPr>
        <dsp:cNvPr id="0" name=""/>
        <dsp:cNvSpPr/>
      </dsp:nvSpPr>
      <dsp:spPr>
        <a:xfrm>
          <a:off x="2760442" y="1105008"/>
          <a:ext cx="1054445" cy="40598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S’approrpier</a:t>
          </a:r>
          <a:endParaRPr lang="en-US" sz="1200" kern="1200"/>
        </a:p>
      </dsp:txBody>
      <dsp:txXfrm>
        <a:off x="2780260" y="1124826"/>
        <a:ext cx="1014809" cy="366347"/>
      </dsp:txXfrm>
    </dsp:sp>
    <dsp:sp modelId="{D1D7332D-D74E-5F4E-95C3-C00C5506B484}">
      <dsp:nvSpPr>
        <dsp:cNvPr id="0" name=""/>
        <dsp:cNvSpPr/>
      </dsp:nvSpPr>
      <dsp:spPr>
        <a:xfrm>
          <a:off x="2877423" y="442803"/>
          <a:ext cx="1099875" cy="451454"/>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err="1"/>
            <a:t>Méta</a:t>
          </a:r>
          <a:r>
            <a:rPr lang="en-US" sz="1200" kern="1200"/>
            <a:t> </a:t>
          </a:r>
          <a:r>
            <a:rPr lang="en-US" sz="1200" kern="1200" err="1"/>
            <a:t>réfléchir</a:t>
          </a:r>
          <a:endParaRPr lang="en-US" sz="1200" kern="1200"/>
        </a:p>
      </dsp:txBody>
      <dsp:txXfrm>
        <a:off x="2899461" y="464841"/>
        <a:ext cx="1055799" cy="407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1D12A-35DB-4AED-BA22-41F31ECFD78E}">
      <dsp:nvSpPr>
        <dsp:cNvPr id="0" name=""/>
        <dsp:cNvSpPr/>
      </dsp:nvSpPr>
      <dsp:spPr>
        <a:xfrm>
          <a:off x="3238899" y="-114523"/>
          <a:ext cx="4054364" cy="4054364"/>
        </a:xfrm>
        <a:prstGeom prst="circularArrow">
          <a:avLst>
            <a:gd name="adj1" fmla="val 5544"/>
            <a:gd name="adj2" fmla="val 330680"/>
            <a:gd name="adj3" fmla="val 14297403"/>
            <a:gd name="adj4" fmla="val 1707610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4574CE11-C25A-4F35-A6F9-4A284031F862}">
      <dsp:nvSpPr>
        <dsp:cNvPr id="0" name=""/>
        <dsp:cNvSpPr/>
      </dsp:nvSpPr>
      <dsp:spPr>
        <a:xfrm>
          <a:off x="4538193" y="3699"/>
          <a:ext cx="1455775" cy="529554"/>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Débuter la séance</a:t>
          </a:r>
          <a:endParaRPr lang="en-US" sz="1800" kern="1200"/>
        </a:p>
      </dsp:txBody>
      <dsp:txXfrm>
        <a:off x="4564044" y="29550"/>
        <a:ext cx="1404073" cy="477852"/>
      </dsp:txXfrm>
    </dsp:sp>
    <dsp:sp modelId="{1451E4C9-DA74-4719-8D2E-B50F986AADC2}">
      <dsp:nvSpPr>
        <dsp:cNvPr id="0" name=""/>
        <dsp:cNvSpPr/>
      </dsp:nvSpPr>
      <dsp:spPr>
        <a:xfrm>
          <a:off x="6101872" y="585987"/>
          <a:ext cx="1059108" cy="529554"/>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Choisir le sujet</a:t>
          </a:r>
          <a:endParaRPr lang="en-US" sz="1800" kern="1200"/>
        </a:p>
      </dsp:txBody>
      <dsp:txXfrm>
        <a:off x="6127723" y="611838"/>
        <a:ext cx="1007406" cy="477852"/>
      </dsp:txXfrm>
    </dsp:sp>
    <dsp:sp modelId="{8368D56C-BEBB-4DB2-817B-56388BC1A8BF}">
      <dsp:nvSpPr>
        <dsp:cNvPr id="0" name=""/>
        <dsp:cNvSpPr/>
      </dsp:nvSpPr>
      <dsp:spPr>
        <a:xfrm>
          <a:off x="6439200" y="1432412"/>
          <a:ext cx="1059108" cy="529554"/>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solidFill>
                <a:schemeClr val="tx1"/>
              </a:solidFill>
            </a:rPr>
            <a:t>Décrire</a:t>
          </a:r>
          <a:endParaRPr lang="en-US" sz="2000" kern="1200">
            <a:solidFill>
              <a:schemeClr val="tx1"/>
            </a:solidFill>
          </a:endParaRPr>
        </a:p>
      </dsp:txBody>
      <dsp:txXfrm>
        <a:off x="6465051" y="1458263"/>
        <a:ext cx="1007406" cy="477852"/>
      </dsp:txXfrm>
    </dsp:sp>
    <dsp:sp modelId="{617883E1-5065-4310-B564-1036DF5F90C6}">
      <dsp:nvSpPr>
        <dsp:cNvPr id="0" name=""/>
        <dsp:cNvSpPr/>
      </dsp:nvSpPr>
      <dsp:spPr>
        <a:xfrm>
          <a:off x="6233833" y="2597109"/>
          <a:ext cx="1059108" cy="529554"/>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Clarifier</a:t>
          </a:r>
          <a:endParaRPr lang="en-US" sz="1800" kern="1200"/>
        </a:p>
      </dsp:txBody>
      <dsp:txXfrm>
        <a:off x="6259684" y="2622960"/>
        <a:ext cx="1007406" cy="477852"/>
      </dsp:txXfrm>
    </dsp:sp>
    <dsp:sp modelId="{D3CE0657-C657-4A0C-B67C-231B5FCC24EE}">
      <dsp:nvSpPr>
        <dsp:cNvPr id="0" name=""/>
        <dsp:cNvSpPr/>
      </dsp:nvSpPr>
      <dsp:spPr>
        <a:xfrm>
          <a:off x="5060179" y="3361011"/>
          <a:ext cx="1517712" cy="529554"/>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Problématiser</a:t>
          </a:r>
        </a:p>
      </dsp:txBody>
      <dsp:txXfrm>
        <a:off x="5086030" y="3386862"/>
        <a:ext cx="1466010" cy="477852"/>
      </dsp:txXfrm>
    </dsp:sp>
    <dsp:sp modelId="{7869CAD1-2309-3042-8D55-97483375BD02}">
      <dsp:nvSpPr>
        <dsp:cNvPr id="0" name=""/>
        <dsp:cNvSpPr/>
      </dsp:nvSpPr>
      <dsp:spPr>
        <a:xfrm>
          <a:off x="3370918" y="2950776"/>
          <a:ext cx="1400162" cy="529554"/>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 Co-analyser</a:t>
          </a:r>
        </a:p>
      </dsp:txBody>
      <dsp:txXfrm>
        <a:off x="3396769" y="2976627"/>
        <a:ext cx="1348460" cy="477852"/>
      </dsp:txXfrm>
    </dsp:sp>
    <dsp:sp modelId="{31D8AC14-1759-4618-8625-3D77CD4A32DC}">
      <dsp:nvSpPr>
        <dsp:cNvPr id="0" name=""/>
        <dsp:cNvSpPr/>
      </dsp:nvSpPr>
      <dsp:spPr>
        <a:xfrm>
          <a:off x="2819899" y="1903773"/>
          <a:ext cx="1300785" cy="529554"/>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Réinvestir</a:t>
          </a:r>
        </a:p>
      </dsp:txBody>
      <dsp:txXfrm>
        <a:off x="2845750" y="1929624"/>
        <a:ext cx="1249083" cy="477852"/>
      </dsp:txXfrm>
    </dsp:sp>
    <dsp:sp modelId="{7B2E5B7B-8640-4E8D-8971-F42154D167F4}">
      <dsp:nvSpPr>
        <dsp:cNvPr id="0" name=""/>
        <dsp:cNvSpPr/>
      </dsp:nvSpPr>
      <dsp:spPr>
        <a:xfrm>
          <a:off x="2462146" y="1069090"/>
          <a:ext cx="1539297" cy="529554"/>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 S’approprier</a:t>
          </a:r>
          <a:endParaRPr lang="en-US" sz="1800" kern="1200"/>
        </a:p>
      </dsp:txBody>
      <dsp:txXfrm>
        <a:off x="2487997" y="1094941"/>
        <a:ext cx="1487595" cy="477852"/>
      </dsp:txXfrm>
    </dsp:sp>
    <dsp:sp modelId="{7500F000-03FF-4B14-89F9-540A19F7C1D8}">
      <dsp:nvSpPr>
        <dsp:cNvPr id="0" name=""/>
        <dsp:cNvSpPr/>
      </dsp:nvSpPr>
      <dsp:spPr>
        <a:xfrm>
          <a:off x="6967453" y="26388"/>
          <a:ext cx="1063895" cy="254482"/>
        </a:xfrm>
        <a:prstGeom prst="roundRect">
          <a:avLst/>
        </a:prstGeom>
        <a:noFill/>
        <a:ln w="3175">
          <a:noFill/>
        </a:ln>
        <a:effectLst>
          <a:outerShdw blurRad="50800" dist="50800" dir="5400000" algn="ctr" rotWithShape="0">
            <a:schemeClr val="bg1"/>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979876" y="38811"/>
        <a:ext cx="1039049" cy="2296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550825" y="-27905"/>
          <a:ext cx="969916" cy="969916"/>
        </a:xfrm>
        <a:prstGeom prst="circularArrow">
          <a:avLst>
            <a:gd name="adj1" fmla="val 5544"/>
            <a:gd name="adj2" fmla="val 330680"/>
            <a:gd name="adj3" fmla="val 14525366"/>
            <a:gd name="adj4" fmla="val 1694475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885830" y="719"/>
          <a:ext cx="299906" cy="10632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891020" y="5909"/>
        <a:ext cx="289526" cy="95943"/>
      </dsp:txXfrm>
    </dsp:sp>
    <dsp:sp modelId="{A7345582-B5F9-4069-B488-DA0606C58063}">
      <dsp:nvSpPr>
        <dsp:cNvPr id="0" name=""/>
        <dsp:cNvSpPr/>
      </dsp:nvSpPr>
      <dsp:spPr>
        <a:xfrm>
          <a:off x="1289636" y="132851"/>
          <a:ext cx="212646" cy="10632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294826" y="138041"/>
        <a:ext cx="202266" cy="95943"/>
      </dsp:txXfrm>
    </dsp:sp>
    <dsp:sp modelId="{EF02ECB1-B20A-4C0D-903B-D82AFABA3B5C}">
      <dsp:nvSpPr>
        <dsp:cNvPr id="0" name=""/>
        <dsp:cNvSpPr/>
      </dsp:nvSpPr>
      <dsp:spPr>
        <a:xfrm>
          <a:off x="1336785" y="334648"/>
          <a:ext cx="212646" cy="10632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1341975" y="339838"/>
        <a:ext cx="202266" cy="95943"/>
      </dsp:txXfrm>
    </dsp:sp>
    <dsp:sp modelId="{FAFA6985-DCB8-46FF-B65E-01FF7F7618A7}">
      <dsp:nvSpPr>
        <dsp:cNvPr id="0" name=""/>
        <dsp:cNvSpPr/>
      </dsp:nvSpPr>
      <dsp:spPr>
        <a:xfrm>
          <a:off x="1346602" y="573981"/>
          <a:ext cx="212646" cy="10632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351792" y="579171"/>
        <a:ext cx="202266" cy="95943"/>
      </dsp:txXfrm>
    </dsp:sp>
    <dsp:sp modelId="{3AFE7F02-DB90-46E0-B450-628639E7FCA0}">
      <dsp:nvSpPr>
        <dsp:cNvPr id="0" name=""/>
        <dsp:cNvSpPr/>
      </dsp:nvSpPr>
      <dsp:spPr>
        <a:xfrm>
          <a:off x="1155157" y="775491"/>
          <a:ext cx="279955" cy="10632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a:t>
          </a:r>
        </a:p>
      </dsp:txBody>
      <dsp:txXfrm>
        <a:off x="1160347" y="780681"/>
        <a:ext cx="269575" cy="95943"/>
      </dsp:txXfrm>
    </dsp:sp>
    <dsp:sp modelId="{52F0D484-DC22-3E46-9566-E33109096EF6}">
      <dsp:nvSpPr>
        <dsp:cNvPr id="0" name=""/>
        <dsp:cNvSpPr/>
      </dsp:nvSpPr>
      <dsp:spPr>
        <a:xfrm>
          <a:off x="741603" y="802996"/>
          <a:ext cx="305433" cy="10632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p>
      </dsp:txBody>
      <dsp:txXfrm>
        <a:off x="746793" y="808186"/>
        <a:ext cx="295053" cy="95943"/>
      </dsp:txXfrm>
    </dsp:sp>
    <dsp:sp modelId="{3DCB431F-FDB1-40E3-9BB3-8AD3AF800A20}">
      <dsp:nvSpPr>
        <dsp:cNvPr id="0" name=""/>
        <dsp:cNvSpPr/>
      </dsp:nvSpPr>
      <dsp:spPr>
        <a:xfrm>
          <a:off x="571262" y="621135"/>
          <a:ext cx="212646" cy="10632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a:t>
          </a:r>
        </a:p>
      </dsp:txBody>
      <dsp:txXfrm>
        <a:off x="576452" y="626325"/>
        <a:ext cx="202266" cy="95943"/>
      </dsp:txXfrm>
    </dsp:sp>
    <dsp:sp modelId="{70709BD3-6056-4FF4-AF9D-80546B59E8A3}">
      <dsp:nvSpPr>
        <dsp:cNvPr id="0" name=""/>
        <dsp:cNvSpPr/>
      </dsp:nvSpPr>
      <dsp:spPr>
        <a:xfrm>
          <a:off x="490382" y="342507"/>
          <a:ext cx="276149" cy="10632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t>
          </a:r>
          <a:endParaRPr lang="en-US" sz="1200" kern="1200"/>
        </a:p>
      </dsp:txBody>
      <dsp:txXfrm>
        <a:off x="495572" y="347697"/>
        <a:ext cx="265769" cy="95943"/>
      </dsp:txXfrm>
    </dsp:sp>
    <dsp:sp modelId="{D1D7332D-D74E-5F4E-95C3-C00C5506B484}">
      <dsp:nvSpPr>
        <dsp:cNvPr id="0" name=""/>
        <dsp:cNvSpPr/>
      </dsp:nvSpPr>
      <dsp:spPr>
        <a:xfrm>
          <a:off x="527657" y="138688"/>
          <a:ext cx="288047" cy="118231"/>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
          </a:r>
        </a:p>
      </dsp:txBody>
      <dsp:txXfrm>
        <a:off x="533429" y="144460"/>
        <a:ext cx="276503" cy="1066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550825" y="-27905"/>
          <a:ext cx="969916" cy="969916"/>
        </a:xfrm>
        <a:prstGeom prst="circularArrow">
          <a:avLst>
            <a:gd name="adj1" fmla="val 5544"/>
            <a:gd name="adj2" fmla="val 330680"/>
            <a:gd name="adj3" fmla="val 14525366"/>
            <a:gd name="adj4" fmla="val 1694475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885830" y="719"/>
          <a:ext cx="299906" cy="10632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891020" y="5909"/>
        <a:ext cx="289526" cy="95943"/>
      </dsp:txXfrm>
    </dsp:sp>
    <dsp:sp modelId="{A7345582-B5F9-4069-B488-DA0606C58063}">
      <dsp:nvSpPr>
        <dsp:cNvPr id="0" name=""/>
        <dsp:cNvSpPr/>
      </dsp:nvSpPr>
      <dsp:spPr>
        <a:xfrm>
          <a:off x="1289636" y="132851"/>
          <a:ext cx="212646" cy="10632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294826" y="138041"/>
        <a:ext cx="202266" cy="95943"/>
      </dsp:txXfrm>
    </dsp:sp>
    <dsp:sp modelId="{EF02ECB1-B20A-4C0D-903B-D82AFABA3B5C}">
      <dsp:nvSpPr>
        <dsp:cNvPr id="0" name=""/>
        <dsp:cNvSpPr/>
      </dsp:nvSpPr>
      <dsp:spPr>
        <a:xfrm>
          <a:off x="1336785" y="334648"/>
          <a:ext cx="212646" cy="10632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1341975" y="339838"/>
        <a:ext cx="202266" cy="95943"/>
      </dsp:txXfrm>
    </dsp:sp>
    <dsp:sp modelId="{FAFA6985-DCB8-46FF-B65E-01FF7F7618A7}">
      <dsp:nvSpPr>
        <dsp:cNvPr id="0" name=""/>
        <dsp:cNvSpPr/>
      </dsp:nvSpPr>
      <dsp:spPr>
        <a:xfrm>
          <a:off x="1346602" y="573981"/>
          <a:ext cx="212646" cy="10632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351792" y="579171"/>
        <a:ext cx="202266" cy="95943"/>
      </dsp:txXfrm>
    </dsp:sp>
    <dsp:sp modelId="{3AFE7F02-DB90-46E0-B450-628639E7FCA0}">
      <dsp:nvSpPr>
        <dsp:cNvPr id="0" name=""/>
        <dsp:cNvSpPr/>
      </dsp:nvSpPr>
      <dsp:spPr>
        <a:xfrm>
          <a:off x="1155157" y="775491"/>
          <a:ext cx="279955" cy="10632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a:t>
          </a:r>
        </a:p>
      </dsp:txBody>
      <dsp:txXfrm>
        <a:off x="1160347" y="780681"/>
        <a:ext cx="269575" cy="95943"/>
      </dsp:txXfrm>
    </dsp:sp>
    <dsp:sp modelId="{52F0D484-DC22-3E46-9566-E33109096EF6}">
      <dsp:nvSpPr>
        <dsp:cNvPr id="0" name=""/>
        <dsp:cNvSpPr/>
      </dsp:nvSpPr>
      <dsp:spPr>
        <a:xfrm>
          <a:off x="741603" y="802996"/>
          <a:ext cx="305433" cy="10632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p>
      </dsp:txBody>
      <dsp:txXfrm>
        <a:off x="746793" y="808186"/>
        <a:ext cx="295053" cy="95943"/>
      </dsp:txXfrm>
    </dsp:sp>
    <dsp:sp modelId="{3DCB431F-FDB1-40E3-9BB3-8AD3AF800A20}">
      <dsp:nvSpPr>
        <dsp:cNvPr id="0" name=""/>
        <dsp:cNvSpPr/>
      </dsp:nvSpPr>
      <dsp:spPr>
        <a:xfrm>
          <a:off x="571262" y="621135"/>
          <a:ext cx="212646" cy="10632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a:t>
          </a:r>
        </a:p>
      </dsp:txBody>
      <dsp:txXfrm>
        <a:off x="576452" y="626325"/>
        <a:ext cx="202266" cy="95943"/>
      </dsp:txXfrm>
    </dsp:sp>
    <dsp:sp modelId="{70709BD3-6056-4FF4-AF9D-80546B59E8A3}">
      <dsp:nvSpPr>
        <dsp:cNvPr id="0" name=""/>
        <dsp:cNvSpPr/>
      </dsp:nvSpPr>
      <dsp:spPr>
        <a:xfrm>
          <a:off x="490382" y="342507"/>
          <a:ext cx="276149" cy="10632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t>
          </a:r>
          <a:endParaRPr lang="en-US" sz="1200" kern="1200"/>
        </a:p>
      </dsp:txBody>
      <dsp:txXfrm>
        <a:off x="495572" y="347697"/>
        <a:ext cx="265769" cy="95943"/>
      </dsp:txXfrm>
    </dsp:sp>
    <dsp:sp modelId="{D1D7332D-D74E-5F4E-95C3-C00C5506B484}">
      <dsp:nvSpPr>
        <dsp:cNvPr id="0" name=""/>
        <dsp:cNvSpPr/>
      </dsp:nvSpPr>
      <dsp:spPr>
        <a:xfrm>
          <a:off x="527657" y="138688"/>
          <a:ext cx="288047" cy="118231"/>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
          </a:r>
        </a:p>
      </dsp:txBody>
      <dsp:txXfrm>
        <a:off x="533429" y="144460"/>
        <a:ext cx="276503" cy="1066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41A4C-481B-4DE6-9A9D-9DAF0ADB7E1E}">
      <dsp:nvSpPr>
        <dsp:cNvPr id="0" name=""/>
        <dsp:cNvSpPr/>
      </dsp:nvSpPr>
      <dsp:spPr>
        <a:xfrm>
          <a:off x="550825" y="-27905"/>
          <a:ext cx="969916" cy="969916"/>
        </a:xfrm>
        <a:prstGeom prst="circularArrow">
          <a:avLst>
            <a:gd name="adj1" fmla="val 5544"/>
            <a:gd name="adj2" fmla="val 330680"/>
            <a:gd name="adj3" fmla="val 14525366"/>
            <a:gd name="adj4" fmla="val 16944750"/>
            <a:gd name="adj5" fmla="val 5757"/>
          </a:avLst>
        </a:prstGeom>
        <a:solidFill>
          <a:srgbClr val="44546A"/>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6067A4B-0D2E-4AE1-AA6D-AF58B69EF1E4}">
      <dsp:nvSpPr>
        <dsp:cNvPr id="0" name=""/>
        <dsp:cNvSpPr/>
      </dsp:nvSpPr>
      <dsp:spPr>
        <a:xfrm>
          <a:off x="885830" y="719"/>
          <a:ext cx="299906" cy="106323"/>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891020" y="5909"/>
        <a:ext cx="289526" cy="95943"/>
      </dsp:txXfrm>
    </dsp:sp>
    <dsp:sp modelId="{A7345582-B5F9-4069-B488-DA0606C58063}">
      <dsp:nvSpPr>
        <dsp:cNvPr id="0" name=""/>
        <dsp:cNvSpPr/>
      </dsp:nvSpPr>
      <dsp:spPr>
        <a:xfrm>
          <a:off x="1289636" y="132851"/>
          <a:ext cx="212646" cy="106323"/>
        </a:xfrm>
        <a:prstGeom prst="roundRect">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294826" y="138041"/>
        <a:ext cx="202266" cy="95943"/>
      </dsp:txXfrm>
    </dsp:sp>
    <dsp:sp modelId="{EF02ECB1-B20A-4C0D-903B-D82AFABA3B5C}">
      <dsp:nvSpPr>
        <dsp:cNvPr id="0" name=""/>
        <dsp:cNvSpPr/>
      </dsp:nvSpPr>
      <dsp:spPr>
        <a:xfrm>
          <a:off x="1336785" y="334648"/>
          <a:ext cx="212646" cy="106323"/>
        </a:xfrm>
        <a:prstGeom prst="roundRect">
          <a:avLst/>
        </a:prstGeom>
        <a:solidFill>
          <a:schemeClr val="accent4">
            <a:hueOff val="2450223"/>
            <a:satOff val="-10194"/>
            <a:lumOff val="240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D</a:t>
          </a:r>
          <a:endParaRPr lang="en-US" sz="1200" kern="1200"/>
        </a:p>
      </dsp:txBody>
      <dsp:txXfrm>
        <a:off x="1341975" y="339838"/>
        <a:ext cx="202266" cy="95943"/>
      </dsp:txXfrm>
    </dsp:sp>
    <dsp:sp modelId="{FAFA6985-DCB8-46FF-B65E-01FF7F7618A7}">
      <dsp:nvSpPr>
        <dsp:cNvPr id="0" name=""/>
        <dsp:cNvSpPr/>
      </dsp:nvSpPr>
      <dsp:spPr>
        <a:xfrm>
          <a:off x="1346602" y="573981"/>
          <a:ext cx="212646" cy="106323"/>
        </a:xfrm>
        <a:prstGeom prst="roundRect">
          <a:avLst/>
        </a:prstGeom>
        <a:solidFill>
          <a:schemeClr val="accent4">
            <a:hueOff val="3675334"/>
            <a:satOff val="-15291"/>
            <a:lumOff val="36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endParaRPr lang="en-US" sz="1200" kern="1200"/>
        </a:p>
      </dsp:txBody>
      <dsp:txXfrm>
        <a:off x="1351792" y="579171"/>
        <a:ext cx="202266" cy="95943"/>
      </dsp:txXfrm>
    </dsp:sp>
    <dsp:sp modelId="{3AFE7F02-DB90-46E0-B450-628639E7FCA0}">
      <dsp:nvSpPr>
        <dsp:cNvPr id="0" name=""/>
        <dsp:cNvSpPr/>
      </dsp:nvSpPr>
      <dsp:spPr>
        <a:xfrm>
          <a:off x="1155157" y="775491"/>
          <a:ext cx="279955" cy="106323"/>
        </a:xfrm>
        <a:prstGeom prst="roundRect">
          <a:avLst/>
        </a:prstGeom>
        <a:solidFill>
          <a:schemeClr val="accent4">
            <a:hueOff val="4900445"/>
            <a:satOff val="-20388"/>
            <a:lumOff val="480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P</a:t>
          </a:r>
        </a:p>
      </dsp:txBody>
      <dsp:txXfrm>
        <a:off x="1160347" y="780681"/>
        <a:ext cx="269575" cy="95943"/>
      </dsp:txXfrm>
    </dsp:sp>
    <dsp:sp modelId="{52F0D484-DC22-3E46-9566-E33109096EF6}">
      <dsp:nvSpPr>
        <dsp:cNvPr id="0" name=""/>
        <dsp:cNvSpPr/>
      </dsp:nvSpPr>
      <dsp:spPr>
        <a:xfrm>
          <a:off x="741603" y="802996"/>
          <a:ext cx="305433" cy="106323"/>
        </a:xfrm>
        <a:prstGeom prst="roundRect">
          <a:avLst/>
        </a:prstGeom>
        <a:solidFill>
          <a:schemeClr val="accent4">
            <a:hueOff val="6125556"/>
            <a:satOff val="-25486"/>
            <a:lumOff val="60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C</a:t>
          </a:r>
        </a:p>
      </dsp:txBody>
      <dsp:txXfrm>
        <a:off x="746793" y="808186"/>
        <a:ext cx="295053" cy="95943"/>
      </dsp:txXfrm>
    </dsp:sp>
    <dsp:sp modelId="{3DCB431F-FDB1-40E3-9BB3-8AD3AF800A20}">
      <dsp:nvSpPr>
        <dsp:cNvPr id="0" name=""/>
        <dsp:cNvSpPr/>
      </dsp:nvSpPr>
      <dsp:spPr>
        <a:xfrm>
          <a:off x="571262" y="621135"/>
          <a:ext cx="212646" cy="106323"/>
        </a:xfrm>
        <a:prstGeom prst="roundRect">
          <a:avLst/>
        </a:prstGeom>
        <a:solidFill>
          <a:schemeClr val="accent4">
            <a:hueOff val="7350668"/>
            <a:satOff val="-30583"/>
            <a:lumOff val="72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R</a:t>
          </a:r>
        </a:p>
      </dsp:txBody>
      <dsp:txXfrm>
        <a:off x="576452" y="626325"/>
        <a:ext cx="202266" cy="95943"/>
      </dsp:txXfrm>
    </dsp:sp>
    <dsp:sp modelId="{70709BD3-6056-4FF4-AF9D-80546B59E8A3}">
      <dsp:nvSpPr>
        <dsp:cNvPr id="0" name=""/>
        <dsp:cNvSpPr/>
      </dsp:nvSpPr>
      <dsp:spPr>
        <a:xfrm>
          <a:off x="490382" y="342507"/>
          <a:ext cx="276149" cy="106323"/>
        </a:xfrm>
        <a:prstGeom prst="roundRect">
          <a:avLst/>
        </a:prstGeom>
        <a:solidFill>
          <a:schemeClr val="accent4">
            <a:hueOff val="8575779"/>
            <a:satOff val="-35680"/>
            <a:lumOff val="84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200" kern="1200"/>
            <a:t> S</a:t>
          </a:r>
          <a:endParaRPr lang="en-US" sz="1200" kern="1200"/>
        </a:p>
      </dsp:txBody>
      <dsp:txXfrm>
        <a:off x="495572" y="347697"/>
        <a:ext cx="265769" cy="95943"/>
      </dsp:txXfrm>
    </dsp:sp>
    <dsp:sp modelId="{D1D7332D-D74E-5F4E-95C3-C00C5506B484}">
      <dsp:nvSpPr>
        <dsp:cNvPr id="0" name=""/>
        <dsp:cNvSpPr/>
      </dsp:nvSpPr>
      <dsp:spPr>
        <a:xfrm>
          <a:off x="527657" y="138688"/>
          <a:ext cx="288047" cy="118231"/>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M</a:t>
          </a:r>
        </a:p>
      </dsp:txBody>
      <dsp:txXfrm>
        <a:off x="533429" y="144460"/>
        <a:ext cx="276503" cy="1066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5"/>
            <a:ext cx="2921582"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8971" y="5"/>
            <a:ext cx="2921582" cy="493633"/>
          </a:xfrm>
          <a:prstGeom prst="rect">
            <a:avLst/>
          </a:prstGeom>
        </p:spPr>
        <p:txBody>
          <a:bodyPr vert="horz" lIns="91440" tIns="45720" rIns="91440" bIns="45720" rtlCol="0"/>
          <a:lstStyle>
            <a:lvl1pPr algn="r">
              <a:defRPr sz="1200"/>
            </a:lvl1pPr>
          </a:lstStyle>
          <a:p>
            <a:fld id="{DC59FF68-DEAD-FB41-943A-87AA6C2C7022}" type="datetime1">
              <a:rPr lang="fr-BE" smtClean="0"/>
              <a:t>17/08/21</a:t>
            </a:fld>
            <a:endParaRPr lang="fr-FR"/>
          </a:p>
        </p:txBody>
      </p:sp>
      <p:sp>
        <p:nvSpPr>
          <p:cNvPr id="4" name="Espace réservé du pied de page 3"/>
          <p:cNvSpPr>
            <a:spLocks noGrp="1"/>
          </p:cNvSpPr>
          <p:nvPr>
            <p:ph type="ftr" sz="quarter" idx="2"/>
          </p:nvPr>
        </p:nvSpPr>
        <p:spPr>
          <a:xfrm>
            <a:off x="0" y="9377321"/>
            <a:ext cx="2921582" cy="493633"/>
          </a:xfrm>
          <a:prstGeom prst="rect">
            <a:avLst/>
          </a:prstGeom>
        </p:spPr>
        <p:txBody>
          <a:bodyPr vert="horz" lIns="91440" tIns="45720" rIns="91440" bIns="45720" rtlCol="0" anchor="b"/>
          <a:lstStyle>
            <a:lvl1pPr algn="l">
              <a:defRPr sz="1200"/>
            </a:lvl1pPr>
          </a:lstStyle>
          <a:p>
            <a:r>
              <a:rPr lang="fr-FR"/>
              <a:t>UCL / CAPP / 2015-2016 M. Blondeau, S. Dodeyne, C. Moncarey, A. Paul</a:t>
            </a:r>
          </a:p>
        </p:txBody>
      </p:sp>
      <p:sp>
        <p:nvSpPr>
          <p:cNvPr id="5" name="Espace réservé du numéro de diapositive 4"/>
          <p:cNvSpPr>
            <a:spLocks noGrp="1"/>
          </p:cNvSpPr>
          <p:nvPr>
            <p:ph type="sldNum" sz="quarter" idx="3"/>
          </p:nvPr>
        </p:nvSpPr>
        <p:spPr>
          <a:xfrm>
            <a:off x="3818971" y="9377321"/>
            <a:ext cx="2921582" cy="493633"/>
          </a:xfrm>
          <a:prstGeom prst="rect">
            <a:avLst/>
          </a:prstGeom>
        </p:spPr>
        <p:txBody>
          <a:bodyPr vert="horz" lIns="91440" tIns="45720" rIns="91440" bIns="45720" rtlCol="0" anchor="b"/>
          <a:lstStyle>
            <a:lvl1pPr algn="r">
              <a:defRPr sz="1200"/>
            </a:lvl1pPr>
          </a:lstStyle>
          <a:p>
            <a:fld id="{72560431-363D-4D4F-BFFD-F3334E40D7CA}" type="slidenum">
              <a:rPr lang="fr-FR" smtClean="0"/>
              <a:t>‹N°›</a:t>
            </a:fld>
            <a:endParaRPr lang="fr-FR"/>
          </a:p>
        </p:txBody>
      </p:sp>
    </p:spTree>
    <p:extLst>
      <p:ext uri="{BB962C8B-B14F-4D97-AF65-F5344CB8AC3E}">
        <p14:creationId xmlns:p14="http://schemas.microsoft.com/office/powerpoint/2010/main" val="166532464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5"/>
            <a:ext cx="2921582"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5"/>
            <a:ext cx="2921582" cy="493633"/>
          </a:xfrm>
          <a:prstGeom prst="rect">
            <a:avLst/>
          </a:prstGeom>
        </p:spPr>
        <p:txBody>
          <a:bodyPr vert="horz" lIns="91440" tIns="45720" rIns="91440" bIns="45720" rtlCol="0"/>
          <a:lstStyle>
            <a:lvl1pPr algn="r">
              <a:defRPr sz="1200"/>
            </a:lvl1pPr>
          </a:lstStyle>
          <a:p>
            <a:fld id="{5665A1B0-3F96-094C-9B5F-0E9C36CC908F}" type="datetime1">
              <a:rPr lang="fr-BE" smtClean="0"/>
              <a:t>17/08/21</a:t>
            </a:fld>
            <a:endParaRPr lang="fr-FR"/>
          </a:p>
        </p:txBody>
      </p:sp>
      <p:sp>
        <p:nvSpPr>
          <p:cNvPr id="4" name="Espace réservé de l'image des diapositives 3"/>
          <p:cNvSpPr>
            <a:spLocks noGrp="1" noRot="1" noChangeAspect="1"/>
          </p:cNvSpPr>
          <p:nvPr>
            <p:ph type="sldImg" idx="2"/>
          </p:nvPr>
        </p:nvSpPr>
        <p:spPr>
          <a:xfrm>
            <a:off x="79375" y="739775"/>
            <a:ext cx="6583363"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6" name="Espace réservé du pied de page 5"/>
          <p:cNvSpPr>
            <a:spLocks noGrp="1"/>
          </p:cNvSpPr>
          <p:nvPr>
            <p:ph type="ftr" sz="quarter" idx="4"/>
          </p:nvPr>
        </p:nvSpPr>
        <p:spPr>
          <a:xfrm>
            <a:off x="0" y="9377321"/>
            <a:ext cx="2921582" cy="493633"/>
          </a:xfrm>
          <a:prstGeom prst="rect">
            <a:avLst/>
          </a:prstGeom>
        </p:spPr>
        <p:txBody>
          <a:bodyPr vert="horz" lIns="91440" tIns="45720" rIns="91440" bIns="45720" rtlCol="0" anchor="b"/>
          <a:lstStyle>
            <a:lvl1pPr algn="l">
              <a:defRPr sz="1200"/>
            </a:lvl1pPr>
          </a:lstStyle>
          <a:p>
            <a:r>
              <a:rPr lang="fr-FR"/>
              <a:t>UCL / CAPP / 2015-2016 M. Blondeau, S. Dodeyne, C. Moncarey, A. Paul</a:t>
            </a:r>
          </a:p>
        </p:txBody>
      </p:sp>
      <p:sp>
        <p:nvSpPr>
          <p:cNvPr id="7" name="Espace réservé du numéro de diapositive 6"/>
          <p:cNvSpPr>
            <a:spLocks noGrp="1"/>
          </p:cNvSpPr>
          <p:nvPr>
            <p:ph type="sldNum" sz="quarter" idx="5"/>
          </p:nvPr>
        </p:nvSpPr>
        <p:spPr>
          <a:xfrm>
            <a:off x="3818971" y="9377321"/>
            <a:ext cx="2921582" cy="493633"/>
          </a:xfrm>
          <a:prstGeom prst="rect">
            <a:avLst/>
          </a:prstGeom>
        </p:spPr>
        <p:txBody>
          <a:bodyPr vert="horz" lIns="91440" tIns="45720" rIns="91440" bIns="45720" rtlCol="0" anchor="b"/>
          <a:lstStyle>
            <a:lvl1pPr algn="r">
              <a:defRPr sz="1200"/>
            </a:lvl1pPr>
          </a:lstStyle>
          <a:p>
            <a:fld id="{7FD36B02-9AF3-6B4A-835D-2591DE0718C6}" type="slidenum">
              <a:rPr lang="fr-FR" smtClean="0"/>
              <a:t>‹N°›</a:t>
            </a:fld>
            <a:endParaRPr lang="fr-FR"/>
          </a:p>
        </p:txBody>
      </p:sp>
    </p:spTree>
    <p:extLst>
      <p:ext uri="{BB962C8B-B14F-4D97-AF65-F5344CB8AC3E}">
        <p14:creationId xmlns:p14="http://schemas.microsoft.com/office/powerpoint/2010/main" val="406420029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FD36B02-9AF3-6B4A-835D-2591DE0718C6}" type="slidenum">
              <a:rPr lang="fr-FR" smtClean="0"/>
              <a:t>5</a:t>
            </a:fld>
            <a:endParaRPr lang="fr-FR"/>
          </a:p>
        </p:txBody>
      </p:sp>
      <p:sp>
        <p:nvSpPr>
          <p:cNvPr id="5" name="Espace réservé du pied de page 4"/>
          <p:cNvSpPr>
            <a:spLocks noGrp="1"/>
          </p:cNvSpPr>
          <p:nvPr>
            <p:ph type="ftr" sz="quarter" idx="11"/>
          </p:nvPr>
        </p:nvSpPr>
        <p:spPr/>
        <p:txBody>
          <a:bodyPr/>
          <a:lstStyle/>
          <a:p>
            <a:r>
              <a:rPr lang="fr-FR"/>
              <a:t>UCL / CAPP / 2015-2016 M. Blondeau, S. Dodeyne, C. Moncarey, A. Paul</a:t>
            </a:r>
          </a:p>
        </p:txBody>
      </p:sp>
    </p:spTree>
    <p:extLst>
      <p:ext uri="{BB962C8B-B14F-4D97-AF65-F5344CB8AC3E}">
        <p14:creationId xmlns:p14="http://schemas.microsoft.com/office/powerpoint/2010/main" val="323917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FD36B02-9AF3-6B4A-835D-2591DE0718C6}"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a:t>UCL / CAPP / 2015-2016 M. Blondeau, S. Dodeyne, C. Moncarey, A. Paul</a:t>
            </a:r>
          </a:p>
        </p:txBody>
      </p:sp>
    </p:spTree>
    <p:extLst>
      <p:ext uri="{BB962C8B-B14F-4D97-AF65-F5344CB8AC3E}">
        <p14:creationId xmlns:p14="http://schemas.microsoft.com/office/powerpoint/2010/main" val="4229556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FD36B02-9AF3-6B4A-835D-2591DE0718C6}"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a:t>UCL / CAPP / 2015-2016 M. Blondeau, S. Dodeyne, C. Moncarey, A. Paul</a:t>
            </a:r>
          </a:p>
        </p:txBody>
      </p:sp>
    </p:spTree>
    <p:extLst>
      <p:ext uri="{BB962C8B-B14F-4D97-AF65-F5344CB8AC3E}">
        <p14:creationId xmlns:p14="http://schemas.microsoft.com/office/powerpoint/2010/main" val="2968707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a:t>UCL / CAPP / 2015-2016 M. Blondeau, S. Dodeyne, C. Moncarey, A. Paul</a:t>
            </a:r>
          </a:p>
        </p:txBody>
      </p:sp>
      <p:sp>
        <p:nvSpPr>
          <p:cNvPr id="5" name="Espace réservé du numéro de diapositive 4"/>
          <p:cNvSpPr>
            <a:spLocks noGrp="1"/>
          </p:cNvSpPr>
          <p:nvPr>
            <p:ph type="sldNum" sz="quarter" idx="11"/>
          </p:nvPr>
        </p:nvSpPr>
        <p:spPr/>
        <p:txBody>
          <a:bodyPr/>
          <a:lstStyle/>
          <a:p>
            <a:fld id="{7FD36B02-9AF3-6B4A-835D-2591DE0718C6}" type="slidenum">
              <a:rPr lang="fr-FR" smtClean="0"/>
              <a:t>16</a:t>
            </a:fld>
            <a:endParaRPr lang="fr-FR"/>
          </a:p>
        </p:txBody>
      </p:sp>
    </p:spTree>
    <p:extLst>
      <p:ext uri="{BB962C8B-B14F-4D97-AF65-F5344CB8AC3E}">
        <p14:creationId xmlns:p14="http://schemas.microsoft.com/office/powerpoint/2010/main" val="255252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FD36B02-9AF3-6B4A-835D-2591DE0718C6}" type="slidenum">
              <a:rPr lang="fr-FR" smtClean="0"/>
              <a:t>54</a:t>
            </a:fld>
            <a:endParaRPr lang="fr-FR"/>
          </a:p>
        </p:txBody>
      </p:sp>
      <p:sp>
        <p:nvSpPr>
          <p:cNvPr id="5" name="Espace réservé du pied de page 4"/>
          <p:cNvSpPr>
            <a:spLocks noGrp="1"/>
          </p:cNvSpPr>
          <p:nvPr>
            <p:ph type="ftr" sz="quarter" idx="11"/>
          </p:nvPr>
        </p:nvSpPr>
        <p:spPr/>
        <p:txBody>
          <a:bodyPr/>
          <a:lstStyle/>
          <a:p>
            <a:r>
              <a:rPr lang="fr-FR"/>
              <a:t>UCL / CAPP / 2015-2016 M. Blondeau, S. Dodeyne, C. Moncarey, A. Paul</a:t>
            </a:r>
          </a:p>
        </p:txBody>
      </p:sp>
    </p:spTree>
    <p:extLst>
      <p:ext uri="{BB962C8B-B14F-4D97-AF65-F5344CB8AC3E}">
        <p14:creationId xmlns:p14="http://schemas.microsoft.com/office/powerpoint/2010/main" val="550475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2FCF7519-A1AF-004F-9EE1-DA56C1D93637}" type="datetime1">
              <a:rPr lang="fr-BE" smtClean="0"/>
              <a:t>17/08/21</a:t>
            </a:fld>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‹N°›</a:t>
            </a:fld>
            <a:endParaRPr lang="en-US"/>
          </a:p>
        </p:txBody>
      </p:sp>
    </p:spTree>
    <p:extLst>
      <p:ext uri="{BB962C8B-B14F-4D97-AF65-F5344CB8AC3E}">
        <p14:creationId xmlns:p14="http://schemas.microsoft.com/office/powerpoint/2010/main" val="2892638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2AAB1484-8A93-624D-A251-F1BE0AAEC122}" type="datetime1">
              <a:rPr lang="fr-BE" smtClean="0"/>
              <a:t>17/08/21</a:t>
            </a:fld>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‹N°›</a:t>
            </a:fld>
            <a:endParaRPr lang="en-US"/>
          </a:p>
        </p:txBody>
      </p:sp>
    </p:spTree>
    <p:extLst>
      <p:ext uri="{BB962C8B-B14F-4D97-AF65-F5344CB8AC3E}">
        <p14:creationId xmlns:p14="http://schemas.microsoft.com/office/powerpoint/2010/main" val="293643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589D5702-3E23-2144-897B-4E7D42D4EBEF}" type="datetime1">
              <a:rPr lang="fr-BE" smtClean="0"/>
              <a:t>17/08/21</a:t>
            </a:fld>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‹N°›</a:t>
            </a:fld>
            <a:endParaRPr lang="en-US"/>
          </a:p>
        </p:txBody>
      </p:sp>
    </p:spTree>
    <p:extLst>
      <p:ext uri="{BB962C8B-B14F-4D97-AF65-F5344CB8AC3E}">
        <p14:creationId xmlns:p14="http://schemas.microsoft.com/office/powerpoint/2010/main" val="2802151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9E21C080-46EA-BA4D-BFBF-EF8A40C63698}" type="datetime1">
              <a:rPr lang="fr-BE" smtClean="0"/>
              <a:t>17/08/21</a:t>
            </a:fld>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‹N°›</a:t>
            </a:fld>
            <a:endParaRPr lang="en-US"/>
          </a:p>
        </p:txBody>
      </p:sp>
    </p:spTree>
    <p:extLst>
      <p:ext uri="{BB962C8B-B14F-4D97-AF65-F5344CB8AC3E}">
        <p14:creationId xmlns:p14="http://schemas.microsoft.com/office/powerpoint/2010/main" val="214107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122EAA0-0355-0742-969E-066E482D1636}" type="datetime1">
              <a:rPr lang="fr-BE" smtClean="0"/>
              <a:t>17/08/21</a:t>
            </a:fld>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‹N°›</a:t>
            </a:fld>
            <a:endParaRPr lang="en-US"/>
          </a:p>
        </p:txBody>
      </p:sp>
    </p:spTree>
    <p:extLst>
      <p:ext uri="{BB962C8B-B14F-4D97-AF65-F5344CB8AC3E}">
        <p14:creationId xmlns:p14="http://schemas.microsoft.com/office/powerpoint/2010/main" val="285424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F651647F-4725-1B46-A604-552F4A195312}" type="datetime1">
              <a:rPr lang="fr-BE" smtClean="0"/>
              <a:t>17/08/21</a:t>
            </a:fld>
            <a:endParaRPr lang="en-US"/>
          </a:p>
        </p:txBody>
      </p:sp>
      <p:sp>
        <p:nvSpPr>
          <p:cNvPr id="6" name="Espace réservé du pied de page 5"/>
          <p:cNvSpPr>
            <a:spLocks noGrp="1"/>
          </p:cNvSpPr>
          <p:nvPr>
            <p:ph type="ftr" sz="quarter" idx="11"/>
          </p:nvPr>
        </p:nvSpPr>
        <p:spPr/>
        <p:txBody>
          <a:bodyPr/>
          <a:lstStyle/>
          <a:p>
            <a:r>
              <a:rPr lang="en-US"/>
              <a:t>M. Blondeau, S. Dondeyne, C. Moncarey &amp; A. Paul</a:t>
            </a:r>
          </a:p>
        </p:txBody>
      </p:sp>
      <p:sp>
        <p:nvSpPr>
          <p:cNvPr id="7" name="Espace réservé du numéro de diapositive 6"/>
          <p:cNvSpPr>
            <a:spLocks noGrp="1"/>
          </p:cNvSpPr>
          <p:nvPr>
            <p:ph type="sldNum" sz="quarter" idx="12"/>
          </p:nvPr>
        </p:nvSpPr>
        <p:spPr/>
        <p:txBody>
          <a:bodyPr/>
          <a:lstStyle/>
          <a:p>
            <a:fld id="{D45F35CD-BCCE-43AA-A6A5-8900209948EB}" type="slidenum">
              <a:rPr lang="en-US" smtClean="0"/>
              <a:t>‹N°›</a:t>
            </a:fld>
            <a:endParaRPr lang="en-US"/>
          </a:p>
        </p:txBody>
      </p:sp>
    </p:spTree>
    <p:extLst>
      <p:ext uri="{BB962C8B-B14F-4D97-AF65-F5344CB8AC3E}">
        <p14:creationId xmlns:p14="http://schemas.microsoft.com/office/powerpoint/2010/main" val="2397774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D3D411F2-935D-D34D-9453-A802C6DF7639}" type="datetime1">
              <a:rPr lang="fr-BE" smtClean="0"/>
              <a:t>17/08/21</a:t>
            </a:fld>
            <a:endParaRPr lang="en-US"/>
          </a:p>
        </p:txBody>
      </p:sp>
      <p:sp>
        <p:nvSpPr>
          <p:cNvPr id="8" name="Espace réservé du pied de page 7"/>
          <p:cNvSpPr>
            <a:spLocks noGrp="1"/>
          </p:cNvSpPr>
          <p:nvPr>
            <p:ph type="ftr" sz="quarter" idx="11"/>
          </p:nvPr>
        </p:nvSpPr>
        <p:spPr/>
        <p:txBody>
          <a:bodyPr/>
          <a:lstStyle/>
          <a:p>
            <a:r>
              <a:rPr lang="en-US"/>
              <a:t>M. Blondeau, S. Dondeyne, C. Moncarey &amp; A. Paul</a:t>
            </a:r>
          </a:p>
        </p:txBody>
      </p:sp>
      <p:sp>
        <p:nvSpPr>
          <p:cNvPr id="9" name="Espace réservé du numéro de diapositive 8"/>
          <p:cNvSpPr>
            <a:spLocks noGrp="1"/>
          </p:cNvSpPr>
          <p:nvPr>
            <p:ph type="sldNum" sz="quarter" idx="12"/>
          </p:nvPr>
        </p:nvSpPr>
        <p:spPr/>
        <p:txBody>
          <a:bodyPr/>
          <a:lstStyle/>
          <a:p>
            <a:fld id="{D45F35CD-BCCE-43AA-A6A5-8900209948EB}" type="slidenum">
              <a:rPr lang="en-US" smtClean="0"/>
              <a:t>‹N°›</a:t>
            </a:fld>
            <a:endParaRPr lang="en-US"/>
          </a:p>
        </p:txBody>
      </p:sp>
    </p:spTree>
    <p:extLst>
      <p:ext uri="{BB962C8B-B14F-4D97-AF65-F5344CB8AC3E}">
        <p14:creationId xmlns:p14="http://schemas.microsoft.com/office/powerpoint/2010/main" val="1618202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0709D2B1-15AD-6445-BFBB-A7AC4392557E}" type="datetime1">
              <a:rPr lang="fr-BE" smtClean="0"/>
              <a:t>17/08/21</a:t>
            </a:fld>
            <a:endParaRPr lang="en-US"/>
          </a:p>
        </p:txBody>
      </p:sp>
      <p:sp>
        <p:nvSpPr>
          <p:cNvPr id="4" name="Espace réservé du pied de page 3"/>
          <p:cNvSpPr>
            <a:spLocks noGrp="1"/>
          </p:cNvSpPr>
          <p:nvPr>
            <p:ph type="ftr" sz="quarter" idx="11"/>
          </p:nvPr>
        </p:nvSpPr>
        <p:spPr/>
        <p:txBody>
          <a:bodyPr/>
          <a:lstStyle/>
          <a:p>
            <a:r>
              <a:rPr lang="en-US"/>
              <a:t>M. Blondeau, S. Dondeyne, C. Moncarey &amp; A. Paul</a:t>
            </a:r>
          </a:p>
        </p:txBody>
      </p:sp>
      <p:sp>
        <p:nvSpPr>
          <p:cNvPr id="5" name="Espace réservé du numéro de diapositive 4"/>
          <p:cNvSpPr>
            <a:spLocks noGrp="1"/>
          </p:cNvSpPr>
          <p:nvPr>
            <p:ph type="sldNum" sz="quarter" idx="12"/>
          </p:nvPr>
        </p:nvSpPr>
        <p:spPr/>
        <p:txBody>
          <a:bodyPr/>
          <a:lstStyle/>
          <a:p>
            <a:fld id="{D45F35CD-BCCE-43AA-A6A5-8900209948EB}" type="slidenum">
              <a:rPr lang="en-US" smtClean="0"/>
              <a:t>‹N°›</a:t>
            </a:fld>
            <a:endParaRPr lang="en-US"/>
          </a:p>
        </p:txBody>
      </p:sp>
    </p:spTree>
    <p:extLst>
      <p:ext uri="{BB962C8B-B14F-4D97-AF65-F5344CB8AC3E}">
        <p14:creationId xmlns:p14="http://schemas.microsoft.com/office/powerpoint/2010/main" val="119425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BE6875-B8FE-3D4E-AA3A-40E4AC221888}" type="datetime1">
              <a:rPr lang="fr-BE" smtClean="0"/>
              <a:t>17/08/21</a:t>
            </a:fld>
            <a:endParaRPr lang="en-US"/>
          </a:p>
        </p:txBody>
      </p:sp>
      <p:sp>
        <p:nvSpPr>
          <p:cNvPr id="3" name="Espace réservé du pied de page 2"/>
          <p:cNvSpPr>
            <a:spLocks noGrp="1"/>
          </p:cNvSpPr>
          <p:nvPr>
            <p:ph type="ftr" sz="quarter" idx="11"/>
          </p:nvPr>
        </p:nvSpPr>
        <p:spPr/>
        <p:txBody>
          <a:bodyPr/>
          <a:lstStyle/>
          <a:p>
            <a:r>
              <a:rPr lang="en-US"/>
              <a:t>M. Blondeau, S. Dondeyne, C. Moncarey &amp; A. Paul</a:t>
            </a:r>
          </a:p>
        </p:txBody>
      </p:sp>
      <p:sp>
        <p:nvSpPr>
          <p:cNvPr id="4" name="Espace réservé du numéro de diapositive 3"/>
          <p:cNvSpPr>
            <a:spLocks noGrp="1"/>
          </p:cNvSpPr>
          <p:nvPr>
            <p:ph type="sldNum" sz="quarter" idx="12"/>
          </p:nvPr>
        </p:nvSpPr>
        <p:spPr/>
        <p:txBody>
          <a:bodyPr/>
          <a:lstStyle/>
          <a:p>
            <a:fld id="{D45F35CD-BCCE-43AA-A6A5-8900209948EB}" type="slidenum">
              <a:rPr lang="en-US" smtClean="0"/>
              <a:t>‹N°›</a:t>
            </a:fld>
            <a:endParaRPr lang="en-US"/>
          </a:p>
        </p:txBody>
      </p:sp>
    </p:spTree>
    <p:extLst>
      <p:ext uri="{BB962C8B-B14F-4D97-AF65-F5344CB8AC3E}">
        <p14:creationId xmlns:p14="http://schemas.microsoft.com/office/powerpoint/2010/main" val="2342977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7067C3DA-FFD9-674F-B769-5260882C366C}" type="datetime1">
              <a:rPr lang="fr-BE" smtClean="0"/>
              <a:t>17/08/21</a:t>
            </a:fld>
            <a:endParaRPr lang="en-US"/>
          </a:p>
        </p:txBody>
      </p:sp>
      <p:sp>
        <p:nvSpPr>
          <p:cNvPr id="6" name="Espace réservé du pied de page 5"/>
          <p:cNvSpPr>
            <a:spLocks noGrp="1"/>
          </p:cNvSpPr>
          <p:nvPr>
            <p:ph type="ftr" sz="quarter" idx="11"/>
          </p:nvPr>
        </p:nvSpPr>
        <p:spPr/>
        <p:txBody>
          <a:bodyPr/>
          <a:lstStyle/>
          <a:p>
            <a:r>
              <a:rPr lang="en-US"/>
              <a:t>M. Blondeau, S. Dondeyne, C. Moncarey &amp; A. Paul</a:t>
            </a:r>
          </a:p>
        </p:txBody>
      </p:sp>
      <p:sp>
        <p:nvSpPr>
          <p:cNvPr id="7" name="Espace réservé du numéro de diapositive 6"/>
          <p:cNvSpPr>
            <a:spLocks noGrp="1"/>
          </p:cNvSpPr>
          <p:nvPr>
            <p:ph type="sldNum" sz="quarter" idx="12"/>
          </p:nvPr>
        </p:nvSpPr>
        <p:spPr/>
        <p:txBody>
          <a:bodyPr/>
          <a:lstStyle/>
          <a:p>
            <a:fld id="{D45F35CD-BCCE-43AA-A6A5-8900209948EB}" type="slidenum">
              <a:rPr lang="en-US" smtClean="0"/>
              <a:t>‹N°›</a:t>
            </a:fld>
            <a:endParaRPr lang="en-US"/>
          </a:p>
        </p:txBody>
      </p:sp>
    </p:spTree>
    <p:extLst>
      <p:ext uri="{BB962C8B-B14F-4D97-AF65-F5344CB8AC3E}">
        <p14:creationId xmlns:p14="http://schemas.microsoft.com/office/powerpoint/2010/main" val="1287609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B42DFDB-C780-6948-94C8-BDB4FC082353}" type="datetime1">
              <a:rPr lang="fr-BE" smtClean="0"/>
              <a:t>17/08/21</a:t>
            </a:fld>
            <a:endParaRPr lang="en-US"/>
          </a:p>
        </p:txBody>
      </p:sp>
      <p:sp>
        <p:nvSpPr>
          <p:cNvPr id="6" name="Espace réservé du pied de page 5"/>
          <p:cNvSpPr>
            <a:spLocks noGrp="1"/>
          </p:cNvSpPr>
          <p:nvPr>
            <p:ph type="ftr" sz="quarter" idx="11"/>
          </p:nvPr>
        </p:nvSpPr>
        <p:spPr/>
        <p:txBody>
          <a:bodyPr/>
          <a:lstStyle/>
          <a:p>
            <a:r>
              <a:rPr lang="en-US"/>
              <a:t>M. Blondeau, S. Dondeyne, C. Moncarey &amp; A. Paul</a:t>
            </a:r>
          </a:p>
        </p:txBody>
      </p:sp>
      <p:sp>
        <p:nvSpPr>
          <p:cNvPr id="7" name="Espace réservé du numéro de diapositive 6"/>
          <p:cNvSpPr>
            <a:spLocks noGrp="1"/>
          </p:cNvSpPr>
          <p:nvPr>
            <p:ph type="sldNum" sz="quarter" idx="12"/>
          </p:nvPr>
        </p:nvSpPr>
        <p:spPr/>
        <p:txBody>
          <a:bodyPr/>
          <a:lstStyle/>
          <a:p>
            <a:fld id="{D45F35CD-BCCE-43AA-A6A5-8900209948EB}" type="slidenum">
              <a:rPr lang="en-US" smtClean="0"/>
              <a:t>‹N°›</a:t>
            </a:fld>
            <a:endParaRPr lang="en-US"/>
          </a:p>
        </p:txBody>
      </p:sp>
    </p:spTree>
    <p:extLst>
      <p:ext uri="{BB962C8B-B14F-4D97-AF65-F5344CB8AC3E}">
        <p14:creationId xmlns:p14="http://schemas.microsoft.com/office/powerpoint/2010/main" val="368622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F1A59A-46FE-FF40-8D80-69DD08D5728A}" type="datetime1">
              <a:rPr lang="fr-BE" smtClean="0"/>
              <a:t>17/08/21</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 Blondeau, S. Dondeyne, C. Moncarey &amp; A. Paul</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F35CD-BCCE-43AA-A6A5-8900209948EB}" type="slidenum">
              <a:rPr lang="en-US" smtClean="0"/>
              <a:t>‹N°›</a:t>
            </a:fld>
            <a:endParaRPr lang="en-US"/>
          </a:p>
        </p:txBody>
      </p:sp>
    </p:spTree>
    <p:extLst>
      <p:ext uri="{BB962C8B-B14F-4D97-AF65-F5344CB8AC3E}">
        <p14:creationId xmlns:p14="http://schemas.microsoft.com/office/powerpoint/2010/main" val="132648539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0.png"/><Relationship Id="rId7" Type="http://schemas.openxmlformats.org/officeDocument/2006/relationships/diagramQuickStyle" Target="../diagrams/quickStyle8.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Layout" Target="../diagrams/layout8.xml"/><Relationship Id="rId5" Type="http://schemas.openxmlformats.org/officeDocument/2006/relationships/diagramData" Target="../diagrams/data8.xml"/><Relationship Id="rId4" Type="http://schemas.microsoft.com/office/2007/relationships/hdphoto" Target="../media/hdphoto2.wdp"/><Relationship Id="rId9" Type="http://schemas.microsoft.com/office/2007/relationships/diagramDrawing" Target="../diagrams/drawing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0.png"/><Relationship Id="rId7" Type="http://schemas.openxmlformats.org/officeDocument/2006/relationships/diagramQuickStyle" Target="../diagrams/quickStyle9.xml"/><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diagramLayout" Target="../diagrams/layout9.xml"/><Relationship Id="rId5" Type="http://schemas.openxmlformats.org/officeDocument/2006/relationships/diagramData" Target="../diagrams/data9.xml"/><Relationship Id="rId4" Type="http://schemas.microsoft.com/office/2007/relationships/hdphoto" Target="../media/hdphoto3.wdp"/><Relationship Id="rId9" Type="http://schemas.microsoft.com/office/2007/relationships/diagramDrawing" Target="../diagrams/drawing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6" Type="http://schemas.microsoft.com/office/2007/relationships/hdphoto" Target="../media/hdphoto5.wdp"/><Relationship Id="rId5" Type="http://schemas.microsoft.com/office/2007/relationships/hdphoto" Target="../media/hdphoto2.wdp"/><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10.png"/><Relationship Id="rId7" Type="http://schemas.openxmlformats.org/officeDocument/2006/relationships/diagramQuickStyle" Target="../diagrams/quickStyle15.xml"/><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diagramLayout" Target="../diagrams/layout15.xml"/><Relationship Id="rId5" Type="http://schemas.openxmlformats.org/officeDocument/2006/relationships/diagramData" Target="../diagrams/data15.xml"/><Relationship Id="rId4" Type="http://schemas.microsoft.com/office/2007/relationships/hdphoto" Target="../media/hdphoto4.wdp"/><Relationship Id="rId9" Type="http://schemas.microsoft.com/office/2007/relationships/diagramDrawing" Target="../diagrams/drawing1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microsoft.com/office/2007/relationships/hdphoto" Target="../media/hdphoto4.wdp"/></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www.ciep.be/images/BoiteAOutils/FichePedagEspeluette/F.Ped.Esper82.pdf"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hyperlink" Target="http://www.uvcw.be/no_index/actualite/5749-99328161683109302014103617994337118559.pdf" TargetMode="Externa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scholarsbank.uoregon.edu/xmlui/handle/1794/11736" TargetMode="External"/><Relationship Id="rId2" Type="http://schemas.openxmlformats.org/officeDocument/2006/relationships/hyperlink" Target="http://enseignement.catholique.be/segec/index.php?id=2057"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diagramLayout" Target="../diagrams/layout19.xml"/><Relationship Id="rId7" Type="http://schemas.openxmlformats.org/officeDocument/2006/relationships/diagramData" Target="../diagrams/data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microsoft.com/office/2007/relationships/diagramDrawing" Target="../diagrams/drawing20.xml"/><Relationship Id="rId5" Type="http://schemas.openxmlformats.org/officeDocument/2006/relationships/diagramColors" Target="../diagrams/colors19.xml"/><Relationship Id="rId10" Type="http://schemas.openxmlformats.org/officeDocument/2006/relationships/diagramColors" Target="../diagrams/colors20.xml"/><Relationship Id="rId4" Type="http://schemas.openxmlformats.org/officeDocument/2006/relationships/diagramQuickStyle" Target="../diagrams/quickStyle19.xml"/><Relationship Id="rId9" Type="http://schemas.openxmlformats.org/officeDocument/2006/relationships/diagramQuickStyle" Target="../diagrams/quickStyle20.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2.jpeg"/><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8" descr="Cours gratuits de soutien en néerlandais, anglais et français pour les  étudiants de l'ULB">
            <a:extLst>
              <a:ext uri="{FF2B5EF4-FFF2-40B4-BE49-F238E27FC236}">
                <a16:creationId xmlns:a16="http://schemas.microsoft.com/office/drawing/2014/main" id="{BD704A55-1EB0-43B6-8CD8-71F1F18785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231" y="165441"/>
            <a:ext cx="2097298" cy="10486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bres Laser - Image gratuite sur Pixabay">
            <a:extLst>
              <a:ext uri="{FF2B5EF4-FFF2-40B4-BE49-F238E27FC236}">
                <a16:creationId xmlns:a16="http://schemas.microsoft.com/office/drawing/2014/main" id="{6C19BAA9-2930-451B-A6A9-0B25A85E3D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95" r="35364" b="369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p:cNvSpPr>
            <a:spLocks noGrp="1"/>
          </p:cNvSpPr>
          <p:nvPr>
            <p:ph type="title"/>
          </p:nvPr>
        </p:nvSpPr>
        <p:spPr>
          <a:xfrm>
            <a:off x="528739" y="1517441"/>
            <a:ext cx="5897569" cy="3204134"/>
          </a:xfr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p>
            <a:pPr algn="ctr"/>
            <a:r>
              <a:rPr lang="en-US" sz="4000" dirty="0">
                <a:solidFill>
                  <a:schemeClr val="bg1"/>
                </a:solidFill>
                <a:ea typeface="+mj-ea"/>
                <a:cs typeface="+mj-cs"/>
              </a:rPr>
              <a:t>CABLER </a:t>
            </a:r>
            <a:r>
              <a:rPr lang="en-US" sz="3200" dirty="0">
                <a:solidFill>
                  <a:schemeClr val="bg1"/>
                </a:solidFill>
                <a:ea typeface="+mj-ea"/>
                <a:cs typeface="+mj-cs"/>
              </a:rPr>
              <a:t>:</a:t>
            </a:r>
            <a:br>
              <a:rPr lang="en-US" sz="3200" dirty="0">
                <a:solidFill>
                  <a:schemeClr val="bg1"/>
                </a:solidFill>
                <a:ea typeface="+mj-ea"/>
                <a:cs typeface="+mj-cs"/>
              </a:rPr>
            </a:br>
            <a:r>
              <a:rPr lang="en-US" sz="3200" dirty="0">
                <a:solidFill>
                  <a:schemeClr val="bg1"/>
                </a:solidFill>
              </a:rPr>
              <a:t>Un </a:t>
            </a:r>
            <a:r>
              <a:rPr lang="en-US" sz="3200" dirty="0" err="1">
                <a:solidFill>
                  <a:schemeClr val="bg1"/>
                </a:solidFill>
              </a:rPr>
              <a:t>dispositif</a:t>
            </a:r>
            <a:r>
              <a:rPr lang="en-US" sz="3200" dirty="0">
                <a:solidFill>
                  <a:schemeClr val="bg1"/>
                </a:solidFill>
              </a:rPr>
              <a:t> </a:t>
            </a:r>
            <a:r>
              <a:rPr lang="en-US" sz="3200" dirty="0" err="1">
                <a:solidFill>
                  <a:schemeClr val="bg1"/>
                </a:solidFill>
              </a:rPr>
              <a:t>collectif</a:t>
            </a:r>
            <a:r>
              <a:rPr lang="en-US" sz="3200" dirty="0">
                <a:solidFill>
                  <a:schemeClr val="bg1"/>
                </a:solidFill>
              </a:rPr>
              <a:t> pour </a:t>
            </a:r>
            <a:r>
              <a:rPr lang="en-US" sz="3200" dirty="0" err="1">
                <a:solidFill>
                  <a:schemeClr val="bg1"/>
                </a:solidFill>
              </a:rPr>
              <a:t>accompagner</a:t>
            </a:r>
            <a:r>
              <a:rPr lang="en-US" sz="3200" dirty="0">
                <a:solidFill>
                  <a:schemeClr val="bg1"/>
                </a:solidFill>
              </a:rPr>
              <a:t> </a:t>
            </a:r>
            <a:r>
              <a:rPr lang="en-US" sz="3200" dirty="0" err="1">
                <a:solidFill>
                  <a:schemeClr val="bg1"/>
                </a:solidFill>
              </a:rPr>
              <a:t>l’étudiant</a:t>
            </a:r>
            <a:br>
              <a:rPr lang="en-US" sz="3200" dirty="0">
                <a:solidFill>
                  <a:schemeClr val="bg1"/>
                </a:solidFill>
              </a:rPr>
            </a:br>
            <a:r>
              <a:rPr lang="en-US" sz="3200" dirty="0">
                <a:solidFill>
                  <a:schemeClr val="bg1"/>
                </a:solidFill>
              </a:rPr>
              <a:t>dans le </a:t>
            </a:r>
            <a:r>
              <a:rPr lang="en-US" sz="3200" dirty="0" err="1">
                <a:solidFill>
                  <a:schemeClr val="bg1"/>
                </a:solidFill>
              </a:rPr>
              <a:t>développement</a:t>
            </a:r>
            <a:r>
              <a:rPr lang="en-US" sz="3200" dirty="0">
                <a:solidFill>
                  <a:schemeClr val="bg1"/>
                </a:solidFill>
              </a:rPr>
              <a:t> de </a:t>
            </a:r>
            <a:r>
              <a:rPr lang="en-US" sz="3200" dirty="0" err="1">
                <a:solidFill>
                  <a:schemeClr val="bg1"/>
                </a:solidFill>
              </a:rPr>
              <a:t>sa</a:t>
            </a:r>
            <a:r>
              <a:rPr lang="en-US" sz="3200" dirty="0">
                <a:solidFill>
                  <a:schemeClr val="bg1"/>
                </a:solidFill>
              </a:rPr>
              <a:t> pratique </a:t>
            </a:r>
            <a:r>
              <a:rPr lang="en-US" sz="3200" dirty="0" err="1">
                <a:solidFill>
                  <a:schemeClr val="bg1"/>
                </a:solidFill>
              </a:rPr>
              <a:t>réflexive</a:t>
            </a:r>
            <a:r>
              <a:rPr lang="en-US" sz="3200" dirty="0">
                <a:solidFill>
                  <a:schemeClr val="bg1"/>
                </a:solidFill>
              </a:rPr>
              <a:t>  </a:t>
            </a:r>
            <a:endParaRPr lang="en-US" sz="2400" dirty="0">
              <a:solidFill>
                <a:schemeClr val="bg1"/>
              </a:solidFill>
              <a:ea typeface="+mj-ea"/>
              <a:cs typeface="+mj-cs"/>
            </a:endParaRPr>
          </a:p>
        </p:txBody>
      </p:sp>
      <p:sp>
        <p:nvSpPr>
          <p:cNvPr id="2" name="Espace réservé du numéro de diapositive 1"/>
          <p:cNvSpPr>
            <a:spLocks noGrp="1"/>
          </p:cNvSpPr>
          <p:nvPr>
            <p:ph type="sldNum" sz="quarter" idx="12"/>
          </p:nvPr>
        </p:nvSpPr>
        <p:spPr>
          <a:xfrm>
            <a:off x="8970819" y="6356350"/>
            <a:ext cx="2743200"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D45F35CD-BCCE-43AA-A6A5-8900209948EB}"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945BC600-3155-4F99-AD75-1A3455ADDEBC}"/>
              </a:ext>
            </a:extLst>
          </p:cNvPr>
          <p:cNvSpPr txBox="1"/>
          <p:nvPr/>
        </p:nvSpPr>
        <p:spPr>
          <a:xfrm>
            <a:off x="528739" y="5028956"/>
            <a:ext cx="5897569" cy="1323439"/>
          </a:xfrm>
          <a:prstGeom prst="rect">
            <a:avLst/>
          </a:prstGeom>
          <a:solidFill>
            <a:schemeClr val="tx2">
              <a:lumMod val="60000"/>
              <a:lumOff val="4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Light"/>
                <a:ea typeface="+mn-ea"/>
                <a:cs typeface="+mn-cs"/>
              </a:rPr>
              <a:t>Marc BLONDEAU (ISPG - UCL) </a:t>
            </a:r>
            <a:br>
              <a:rPr kumimoji="0" lang="en-US" sz="2000" b="0" i="0" u="none" strike="noStrike" kern="1200" cap="none" spc="0" normalizeH="0" baseline="0" noProof="0" dirty="0">
                <a:ln>
                  <a:noFill/>
                </a:ln>
                <a:solidFill>
                  <a:prstClr val="white"/>
                </a:solidFill>
                <a:effectLst/>
                <a:uLnTx/>
                <a:uFillTx/>
                <a:latin typeface="Calibri Light"/>
                <a:ea typeface="+mn-ea"/>
                <a:cs typeface="+mn-cs"/>
              </a:rPr>
            </a:br>
            <a:r>
              <a:rPr kumimoji="0" lang="en-US" sz="2000" b="0" i="0" u="none" strike="noStrike" kern="1200" cap="none" spc="0" normalizeH="0" baseline="0" noProof="0" dirty="0" err="1">
                <a:ln>
                  <a:noFill/>
                </a:ln>
                <a:solidFill>
                  <a:prstClr val="white"/>
                </a:solidFill>
                <a:effectLst/>
                <a:uLnTx/>
                <a:uFillTx/>
                <a:latin typeface="Calibri Light"/>
                <a:ea typeface="+mn-ea"/>
                <a:cs typeface="+mn-cs"/>
              </a:rPr>
              <a:t>Stéphanie</a:t>
            </a:r>
            <a:r>
              <a:rPr kumimoji="0" lang="en-US" sz="2000" b="0" i="0" u="none" strike="noStrike" kern="1200" cap="none" spc="0" normalizeH="0" baseline="0" noProof="0" dirty="0">
                <a:ln>
                  <a:noFill/>
                </a:ln>
                <a:solidFill>
                  <a:prstClr val="white"/>
                </a:solidFill>
                <a:effectLst/>
                <a:uLnTx/>
                <a:uFillTx/>
                <a:latin typeface="Calibri Light"/>
                <a:ea typeface="+mn-ea"/>
                <a:cs typeface="+mn-cs"/>
              </a:rPr>
              <a:t> DONDEYNE (ISPG - ULB)</a:t>
            </a:r>
            <a:br>
              <a:rPr kumimoji="0" lang="en-US" sz="2000" b="0" i="0" u="none" strike="noStrike" kern="1200" cap="none" spc="0" normalizeH="0" baseline="0" noProof="0" dirty="0">
                <a:ln>
                  <a:noFill/>
                </a:ln>
                <a:solidFill>
                  <a:prstClr val="white"/>
                </a:solidFill>
                <a:effectLst/>
                <a:uLnTx/>
                <a:uFillTx/>
                <a:latin typeface="Calibri Light"/>
                <a:ea typeface="+mn-ea"/>
                <a:cs typeface="+mn-cs"/>
              </a:rPr>
            </a:br>
            <a:r>
              <a:rPr kumimoji="0" lang="en-US" sz="2000" b="0" i="0" u="none" strike="noStrike" kern="1200" cap="none" spc="0" normalizeH="0" baseline="0" noProof="0" dirty="0" err="1">
                <a:ln>
                  <a:noFill/>
                </a:ln>
                <a:solidFill>
                  <a:prstClr val="white"/>
                </a:solidFill>
                <a:effectLst/>
                <a:uLnTx/>
                <a:uFillTx/>
                <a:latin typeface="Calibri Light"/>
                <a:ea typeface="+mn-ea"/>
                <a:cs typeface="+mn-cs"/>
              </a:rPr>
              <a:t>Coryse</a:t>
            </a:r>
            <a:r>
              <a:rPr kumimoji="0" lang="en-US" sz="2000" b="0" i="0" u="none" strike="noStrike" kern="1200" cap="none" spc="0" normalizeH="0" baseline="0" noProof="0" dirty="0">
                <a:ln>
                  <a:noFill/>
                </a:ln>
                <a:solidFill>
                  <a:prstClr val="white"/>
                </a:solidFill>
                <a:effectLst/>
                <a:uLnTx/>
                <a:uFillTx/>
                <a:latin typeface="Calibri Light"/>
                <a:ea typeface="+mn-ea"/>
                <a:cs typeface="+mn-cs"/>
              </a:rPr>
              <a:t> MONCAREY (</a:t>
            </a:r>
            <a:r>
              <a:rPr kumimoji="0" lang="en-US" sz="2000" b="0" i="0" u="none" strike="noStrike" kern="1200" cap="none" spc="0" normalizeH="0" baseline="0" noProof="0" dirty="0" err="1">
                <a:ln>
                  <a:noFill/>
                </a:ln>
                <a:solidFill>
                  <a:prstClr val="white"/>
                </a:solidFill>
                <a:effectLst/>
                <a:uLnTx/>
                <a:uFillTx/>
                <a:latin typeface="Calibri Light"/>
                <a:ea typeface="+mn-ea"/>
                <a:cs typeface="+mn-cs"/>
              </a:rPr>
              <a:t>HELHa</a:t>
            </a:r>
            <a:r>
              <a:rPr kumimoji="0" lang="en-US" sz="2000" b="0" i="0" u="none" strike="noStrike" kern="1200" cap="none" spc="0" normalizeH="0" baseline="0" noProof="0" dirty="0">
                <a:ln>
                  <a:noFill/>
                </a:ln>
                <a:solidFill>
                  <a:prstClr val="white"/>
                </a:solidFill>
                <a:effectLst/>
                <a:uLnTx/>
                <a:uFillTx/>
                <a:latin typeface="Calibri Light"/>
                <a:ea typeface="+mn-ea"/>
                <a:cs typeface="+mn-cs"/>
              </a:rPr>
              <a:t>)</a:t>
            </a:r>
            <a:br>
              <a:rPr kumimoji="0" lang="en-US" sz="2000" b="0" i="0" u="none" strike="noStrike" kern="1200" cap="none" spc="0" normalizeH="0" baseline="0" noProof="0" dirty="0">
                <a:ln>
                  <a:noFill/>
                </a:ln>
                <a:solidFill>
                  <a:prstClr val="white"/>
                </a:solidFill>
                <a:effectLst/>
                <a:uLnTx/>
                <a:uFillTx/>
                <a:latin typeface="Calibri Light"/>
                <a:ea typeface="+mn-ea"/>
                <a:cs typeface="+mn-cs"/>
              </a:rPr>
            </a:br>
            <a:r>
              <a:rPr kumimoji="0" lang="en-US" sz="2000" b="0" i="0" u="none" strike="noStrike" kern="1200" cap="none" spc="0" normalizeH="0" baseline="0" noProof="0" dirty="0">
                <a:ln>
                  <a:noFill/>
                </a:ln>
                <a:solidFill>
                  <a:prstClr val="white"/>
                </a:solidFill>
                <a:effectLst/>
                <a:uLnTx/>
                <a:uFillTx/>
                <a:latin typeface="Calibri Light"/>
                <a:ea typeface="+mn-ea"/>
                <a:cs typeface="+mn-cs"/>
              </a:rPr>
              <a:t>Alexandra PAUL (ISPG - UCL)</a:t>
            </a:r>
            <a:endParaRPr kumimoji="0" lang="fr-BE"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ZoneTexte 9">
            <a:extLst>
              <a:ext uri="{FF2B5EF4-FFF2-40B4-BE49-F238E27FC236}">
                <a16:creationId xmlns:a16="http://schemas.microsoft.com/office/drawing/2014/main" id="{80B6A669-5DEC-41FD-85A6-B81DC3487CEB}"/>
              </a:ext>
            </a:extLst>
          </p:cNvPr>
          <p:cNvSpPr txBox="1"/>
          <p:nvPr/>
        </p:nvSpPr>
        <p:spPr>
          <a:xfrm>
            <a:off x="7246362" y="5767620"/>
            <a:ext cx="4631990" cy="584775"/>
          </a:xfrm>
          <a:prstGeom prst="rect">
            <a:avLst/>
          </a:prstGeom>
          <a:solidFill>
            <a:srgbClr val="44546A"/>
          </a:solidFill>
          <a:ln>
            <a:solidFill>
              <a:srgbClr val="666699"/>
            </a:solidFill>
          </a:ln>
        </p:spPr>
        <p:txBody>
          <a:bodyPr wrap="square">
            <a:spAutoFit/>
          </a:bodyPr>
          <a:lstStyle/>
          <a:p>
            <a:r>
              <a:rPr lang="en-US" sz="3200">
                <a:solidFill>
                  <a:schemeClr val="bg1"/>
                </a:solidFill>
              </a:rPr>
              <a:t>Carnet du </a:t>
            </a:r>
            <a:r>
              <a:rPr lang="en-US" sz="3200" err="1">
                <a:solidFill>
                  <a:schemeClr val="bg1"/>
                </a:solidFill>
              </a:rPr>
              <a:t>superviseur</a:t>
            </a:r>
            <a:endParaRPr lang="fr-BE" sz="3200"/>
          </a:p>
        </p:txBody>
      </p:sp>
      <p:pic>
        <p:nvPicPr>
          <p:cNvPr id="11" name="Picture 2" descr="ISPGNET Site Extranet de l'ISPG - HEG">
            <a:extLst>
              <a:ext uri="{FF2B5EF4-FFF2-40B4-BE49-F238E27FC236}">
                <a16:creationId xmlns:a16="http://schemas.microsoft.com/office/drawing/2014/main" id="{66106710-AFA6-4E12-B55B-3ADE750243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717" y="160845"/>
            <a:ext cx="185737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4" descr="L'UCLouvain recherche un·e Secrétaire de direction pour le Musée L – Musées  et Société en Wallonie">
            <a:extLst>
              <a:ext uri="{FF2B5EF4-FFF2-40B4-BE49-F238E27FC236}">
                <a16:creationId xmlns:a16="http://schemas.microsoft.com/office/drawing/2014/main" id="{F0AB7E96-0967-4815-A272-F72227573F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7092" y="156815"/>
            <a:ext cx="1133599" cy="10572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go-helha - HELHa - Haute École Louvain en Hainaut » HELHa – Haute École  Louvain en Hainaut">
            <a:extLst>
              <a:ext uri="{FF2B5EF4-FFF2-40B4-BE49-F238E27FC236}">
                <a16:creationId xmlns:a16="http://schemas.microsoft.com/office/drawing/2014/main" id="{FD4A1246-A6C7-41D3-8B06-1908805E00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740" y="160746"/>
            <a:ext cx="1857378" cy="105334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y-nc-sa">
            <a:extLst>
              <a:ext uri="{FF2B5EF4-FFF2-40B4-BE49-F238E27FC236}">
                <a16:creationId xmlns:a16="http://schemas.microsoft.com/office/drawing/2014/main" id="{DBAD4384-05C1-D648-B62A-E2435918E41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462926"/>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643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9" name="Espace réservé du contenu 17"/>
          <p:cNvSpPr txBox="1">
            <a:spLocks/>
          </p:cNvSpPr>
          <p:nvPr/>
        </p:nvSpPr>
        <p:spPr>
          <a:xfrm>
            <a:off x="546101" y="4471971"/>
            <a:ext cx="10971210" cy="1865329"/>
          </a:xfrm>
          <a:prstGeom prst="rect">
            <a:avLst/>
          </a:prstGeom>
          <a:ln>
            <a:solidFill>
              <a:srgbClr val="44546A"/>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endParaRPr lang="en-US" sz="2000">
              <a:ln w="0"/>
              <a:solidFill>
                <a:srgbClr val="44546A"/>
              </a:solidFill>
              <a:effectLst>
                <a:outerShdw blurRad="38100" dist="19050" dir="2700000" algn="tl" rotWithShape="0">
                  <a:schemeClr val="dk1">
                    <a:alpha val="40000"/>
                  </a:schemeClr>
                </a:outerShdw>
              </a:effectLst>
            </a:endParaRPr>
          </a:p>
          <a:p>
            <a:pPr marL="0" indent="0" algn="ctr">
              <a:buNone/>
            </a:pPr>
            <a:r>
              <a:rPr lang="en-US" sz="2000">
                <a:ln w="0"/>
                <a:solidFill>
                  <a:srgbClr val="44546A"/>
                </a:solidFill>
                <a:effectLst>
                  <a:outerShdw blurRad="38100" dist="19050" dir="2700000" algn="tl" rotWithShape="0">
                    <a:schemeClr val="dk1">
                      <a:alpha val="40000"/>
                    </a:schemeClr>
                  </a:outerShdw>
                </a:effectLst>
              </a:rPr>
              <a:t>La force du </a:t>
            </a:r>
            <a:r>
              <a:rPr lang="en-US" sz="2000" err="1">
                <a:ln w="0"/>
                <a:solidFill>
                  <a:srgbClr val="44546A"/>
                </a:solidFill>
                <a:effectLst>
                  <a:outerShdw blurRad="38100" dist="19050" dir="2700000" algn="tl" rotWithShape="0">
                    <a:schemeClr val="dk1">
                      <a:alpha val="40000"/>
                    </a:schemeClr>
                  </a:outerShdw>
                </a:effectLst>
              </a:rPr>
              <a:t>dispositif</a:t>
            </a:r>
            <a:r>
              <a:rPr lang="en-US" sz="2000">
                <a:ln w="0"/>
                <a:solidFill>
                  <a:srgbClr val="44546A"/>
                </a:solidFill>
                <a:effectLst>
                  <a:outerShdw blurRad="38100" dist="19050" dir="2700000" algn="tl" rotWithShape="0">
                    <a:schemeClr val="dk1">
                      <a:alpha val="40000"/>
                    </a:schemeClr>
                  </a:outerShdw>
                </a:effectLst>
              </a:rPr>
              <a:t> </a:t>
            </a:r>
            <a:r>
              <a:rPr lang="en-US" sz="2000" err="1">
                <a:ln w="0"/>
                <a:solidFill>
                  <a:srgbClr val="44546A"/>
                </a:solidFill>
                <a:effectLst>
                  <a:outerShdw blurRad="38100" dist="19050" dir="2700000" algn="tl" rotWithShape="0">
                    <a:schemeClr val="dk1">
                      <a:alpha val="40000"/>
                    </a:schemeClr>
                  </a:outerShdw>
                </a:effectLst>
              </a:rPr>
              <a:t>réside</a:t>
            </a:r>
            <a:r>
              <a:rPr lang="en-US" sz="2000">
                <a:ln w="0"/>
                <a:solidFill>
                  <a:srgbClr val="44546A"/>
                </a:solidFill>
                <a:effectLst>
                  <a:outerShdw blurRad="38100" dist="19050" dir="2700000" algn="tl" rotWithShape="0">
                    <a:schemeClr val="dk1">
                      <a:alpha val="40000"/>
                    </a:schemeClr>
                  </a:outerShdw>
                </a:effectLst>
              </a:rPr>
              <a:t> dans la </a:t>
            </a:r>
            <a:r>
              <a:rPr lang="en-US" sz="2000" err="1">
                <a:ln w="0"/>
                <a:solidFill>
                  <a:srgbClr val="44546A"/>
                </a:solidFill>
                <a:effectLst>
                  <a:outerShdw blurRad="38100" dist="19050" dir="2700000" algn="tl" rotWithShape="0">
                    <a:schemeClr val="dk1">
                      <a:alpha val="40000"/>
                    </a:schemeClr>
                  </a:outerShdw>
                </a:effectLst>
              </a:rPr>
              <a:t>cohérence</a:t>
            </a:r>
            <a:r>
              <a:rPr lang="en-US" sz="2000">
                <a:ln w="0"/>
                <a:solidFill>
                  <a:srgbClr val="44546A"/>
                </a:solidFill>
                <a:effectLst>
                  <a:outerShdw blurRad="38100" dist="19050" dir="2700000" algn="tl" rotWithShape="0">
                    <a:schemeClr val="dk1">
                      <a:alpha val="40000"/>
                    </a:schemeClr>
                  </a:outerShdw>
                </a:effectLst>
              </a:rPr>
              <a:t> et </a:t>
            </a:r>
            <a:r>
              <a:rPr lang="en-US" sz="2000" err="1">
                <a:ln w="0"/>
                <a:solidFill>
                  <a:srgbClr val="44546A"/>
                </a:solidFill>
                <a:effectLst>
                  <a:outerShdw blurRad="38100" dist="19050" dir="2700000" algn="tl" rotWithShape="0">
                    <a:schemeClr val="dk1">
                      <a:alpha val="40000"/>
                    </a:schemeClr>
                  </a:outerShdw>
                </a:effectLst>
              </a:rPr>
              <a:t>l’articulation</a:t>
            </a:r>
            <a:r>
              <a:rPr lang="en-US" sz="2000">
                <a:ln w="0"/>
                <a:solidFill>
                  <a:srgbClr val="44546A"/>
                </a:solidFill>
                <a:effectLst>
                  <a:outerShdw blurRad="38100" dist="19050" dir="2700000" algn="tl" rotWithShape="0">
                    <a:schemeClr val="dk1">
                      <a:alpha val="40000"/>
                    </a:schemeClr>
                  </a:outerShdw>
                </a:effectLst>
              </a:rPr>
              <a:t> entre les </a:t>
            </a:r>
            <a:r>
              <a:rPr lang="en-US" sz="2000" err="1">
                <a:ln w="0"/>
                <a:solidFill>
                  <a:srgbClr val="44546A"/>
                </a:solidFill>
                <a:effectLst>
                  <a:outerShdw blurRad="38100" dist="19050" dir="2700000" algn="tl" rotWithShape="0">
                    <a:schemeClr val="dk1">
                      <a:alpha val="40000"/>
                    </a:schemeClr>
                  </a:outerShdw>
                </a:effectLst>
              </a:rPr>
              <a:t>différentes</a:t>
            </a:r>
            <a:r>
              <a:rPr lang="en-US" sz="2000">
                <a:ln w="0"/>
                <a:solidFill>
                  <a:srgbClr val="44546A"/>
                </a:solidFill>
                <a:effectLst>
                  <a:outerShdw blurRad="38100" dist="19050" dir="2700000" algn="tl" rotWithShape="0">
                    <a:schemeClr val="dk1">
                      <a:alpha val="40000"/>
                    </a:schemeClr>
                  </a:outerShdw>
                </a:effectLst>
              </a:rPr>
              <a:t> étapes qui </a:t>
            </a:r>
            <a:r>
              <a:rPr lang="en-US" sz="2000" err="1">
                <a:ln w="0"/>
                <a:solidFill>
                  <a:srgbClr val="44546A"/>
                </a:solidFill>
                <a:effectLst>
                  <a:outerShdw blurRad="38100" dist="19050" dir="2700000" algn="tl" rotWithShape="0">
                    <a:schemeClr val="dk1">
                      <a:alpha val="40000"/>
                    </a:schemeClr>
                  </a:outerShdw>
                </a:effectLst>
              </a:rPr>
              <a:t>cadrent</a:t>
            </a:r>
            <a:r>
              <a:rPr lang="en-US" sz="2000">
                <a:ln w="0"/>
                <a:solidFill>
                  <a:srgbClr val="44546A"/>
                </a:solidFill>
                <a:effectLst>
                  <a:outerShdw blurRad="38100" dist="19050" dir="2700000" algn="tl" rotWithShape="0">
                    <a:schemeClr val="dk1">
                      <a:alpha val="40000"/>
                    </a:schemeClr>
                  </a:outerShdw>
                </a:effectLst>
              </a:rPr>
              <a:t> et </a:t>
            </a:r>
            <a:r>
              <a:rPr lang="en-US" sz="2000" err="1">
                <a:ln w="0"/>
                <a:solidFill>
                  <a:srgbClr val="44546A"/>
                </a:solidFill>
                <a:effectLst>
                  <a:outerShdw blurRad="38100" dist="19050" dir="2700000" algn="tl" rotWithShape="0">
                    <a:schemeClr val="dk1">
                      <a:alpha val="40000"/>
                    </a:schemeClr>
                  </a:outerShdw>
                </a:effectLst>
              </a:rPr>
              <a:t>formalisent</a:t>
            </a:r>
            <a:r>
              <a:rPr lang="en-US" sz="2000">
                <a:ln w="0"/>
                <a:solidFill>
                  <a:srgbClr val="44546A"/>
                </a:solidFill>
                <a:effectLst>
                  <a:outerShdw blurRad="38100" dist="19050" dir="2700000" algn="tl" rotWithShape="0">
                    <a:schemeClr val="dk1">
                      <a:alpha val="40000"/>
                    </a:schemeClr>
                  </a:outerShdw>
                </a:effectLst>
              </a:rPr>
              <a:t> la </a:t>
            </a:r>
            <a:r>
              <a:rPr lang="en-US" sz="2000" err="1">
                <a:ln w="0"/>
                <a:solidFill>
                  <a:srgbClr val="44546A"/>
                </a:solidFill>
                <a:effectLst>
                  <a:outerShdw blurRad="38100" dist="19050" dir="2700000" algn="tl" rotWithShape="0">
                    <a:schemeClr val="dk1">
                      <a:alpha val="40000"/>
                    </a:schemeClr>
                  </a:outerShdw>
                </a:effectLst>
              </a:rPr>
              <a:t>réflexion</a:t>
            </a:r>
            <a:r>
              <a:rPr lang="en-US" sz="2000">
                <a:ln w="0"/>
                <a:solidFill>
                  <a:srgbClr val="44546A"/>
                </a:solidFill>
                <a:effectLst>
                  <a:outerShdw blurRad="38100" dist="19050" dir="2700000" algn="tl" rotWithShape="0">
                    <a:schemeClr val="dk1">
                      <a:alpha val="40000"/>
                    </a:schemeClr>
                  </a:outerShdw>
                </a:effectLst>
              </a:rPr>
              <a:t> en </a:t>
            </a:r>
            <a:r>
              <a:rPr lang="en-US" sz="2000" err="1">
                <a:ln w="0"/>
                <a:solidFill>
                  <a:srgbClr val="44546A"/>
                </a:solidFill>
                <a:effectLst>
                  <a:outerShdw blurRad="38100" dist="19050" dir="2700000" algn="tl" rotWithShape="0">
                    <a:schemeClr val="dk1">
                      <a:alpha val="40000"/>
                    </a:schemeClr>
                  </a:outerShdw>
                </a:effectLst>
              </a:rPr>
              <a:t>groupe</a:t>
            </a:r>
            <a:r>
              <a:rPr lang="en-US" sz="2000">
                <a:ln w="0"/>
                <a:solidFill>
                  <a:srgbClr val="44546A"/>
                </a:solidFill>
                <a:effectLst>
                  <a:outerShdw blurRad="38100" dist="19050" dir="2700000" algn="tl" rotWithShape="0">
                    <a:schemeClr val="dk1">
                      <a:alpha val="40000"/>
                    </a:schemeClr>
                  </a:outerShdw>
                </a:effectLst>
              </a:rPr>
              <a:t>. </a:t>
            </a:r>
          </a:p>
          <a:p>
            <a:pPr marL="0" indent="0" algn="ctr">
              <a:buNone/>
            </a:pPr>
            <a:r>
              <a:rPr lang="en-US" sz="2200" b="1">
                <a:ln w="0"/>
                <a:solidFill>
                  <a:srgbClr val="44546A"/>
                </a:solidFill>
                <a:effectLst>
                  <a:outerShdw blurRad="38100" dist="19050" dir="2700000" algn="tl" rotWithShape="0">
                    <a:schemeClr val="dk1">
                      <a:alpha val="40000"/>
                    </a:schemeClr>
                  </a:outerShdw>
                </a:effectLst>
              </a:rPr>
              <a:t>Le passage par </a:t>
            </a:r>
            <a:r>
              <a:rPr lang="en-US" sz="2200" b="1" err="1">
                <a:ln w="0"/>
                <a:solidFill>
                  <a:srgbClr val="44546A"/>
                </a:solidFill>
                <a:effectLst>
                  <a:outerShdw blurRad="38100" dist="19050" dir="2700000" algn="tl" rotWithShape="0">
                    <a:schemeClr val="dk1">
                      <a:alpha val="40000"/>
                    </a:schemeClr>
                  </a:outerShdw>
                </a:effectLst>
              </a:rPr>
              <a:t>toutes</a:t>
            </a:r>
            <a:r>
              <a:rPr lang="en-US" sz="2200" b="1">
                <a:ln w="0"/>
                <a:solidFill>
                  <a:srgbClr val="44546A"/>
                </a:solidFill>
                <a:effectLst>
                  <a:outerShdw blurRad="38100" dist="19050" dir="2700000" algn="tl" rotWithShape="0">
                    <a:schemeClr val="dk1">
                      <a:alpha val="40000"/>
                    </a:schemeClr>
                  </a:outerShdw>
                </a:effectLst>
              </a:rPr>
              <a:t> les étapes </a:t>
            </a:r>
            <a:r>
              <a:rPr lang="en-US" sz="2200" b="1" err="1">
                <a:ln w="0"/>
                <a:solidFill>
                  <a:srgbClr val="44546A"/>
                </a:solidFill>
                <a:effectLst>
                  <a:outerShdw blurRad="38100" dist="19050" dir="2700000" algn="tl" rotWithShape="0">
                    <a:schemeClr val="dk1">
                      <a:alpha val="40000"/>
                    </a:schemeClr>
                  </a:outerShdw>
                </a:effectLst>
              </a:rPr>
              <a:t>s’avère</a:t>
            </a:r>
            <a:r>
              <a:rPr lang="en-US" sz="2200" b="1">
                <a:ln w="0"/>
                <a:solidFill>
                  <a:srgbClr val="44546A"/>
                </a:solidFill>
                <a:effectLst>
                  <a:outerShdw blurRad="38100" dist="19050" dir="2700000" algn="tl" rotWithShape="0">
                    <a:schemeClr val="dk1">
                      <a:alpha val="40000"/>
                    </a:schemeClr>
                  </a:outerShdw>
                </a:effectLst>
              </a:rPr>
              <a:t> </a:t>
            </a:r>
            <a:r>
              <a:rPr lang="en-US" sz="2200" b="1" err="1">
                <a:ln w="0"/>
                <a:solidFill>
                  <a:srgbClr val="44546A"/>
                </a:solidFill>
                <a:effectLst>
                  <a:outerShdw blurRad="38100" dist="19050" dir="2700000" algn="tl" rotWithShape="0">
                    <a:schemeClr val="dk1">
                      <a:alpha val="40000"/>
                    </a:schemeClr>
                  </a:outerShdw>
                </a:effectLst>
              </a:rPr>
              <a:t>donc</a:t>
            </a:r>
            <a:r>
              <a:rPr lang="en-US" sz="2200" b="1">
                <a:ln w="0"/>
                <a:solidFill>
                  <a:srgbClr val="44546A"/>
                </a:solidFill>
                <a:effectLst>
                  <a:outerShdw blurRad="38100" dist="19050" dir="2700000" algn="tl" rotWithShape="0">
                    <a:schemeClr val="dk1">
                      <a:alpha val="40000"/>
                    </a:schemeClr>
                  </a:outerShdw>
                </a:effectLst>
              </a:rPr>
              <a:t> </a:t>
            </a:r>
            <a:r>
              <a:rPr lang="en-US" sz="2200" b="1" err="1">
                <a:ln w="0"/>
                <a:solidFill>
                  <a:srgbClr val="44546A"/>
                </a:solidFill>
                <a:effectLst>
                  <a:outerShdw blurRad="38100" dist="19050" dir="2700000" algn="tl" rotWithShape="0">
                    <a:schemeClr val="dk1">
                      <a:alpha val="40000"/>
                    </a:schemeClr>
                  </a:outerShdw>
                </a:effectLst>
              </a:rPr>
              <a:t>essentiel</a:t>
            </a:r>
            <a:r>
              <a:rPr lang="en-US" sz="2200">
                <a:ln w="0"/>
                <a:solidFill>
                  <a:srgbClr val="44546A"/>
                </a:solidFill>
                <a:effectLst>
                  <a:outerShdw blurRad="38100" dist="19050" dir="2700000" algn="tl" rotWithShape="0">
                    <a:schemeClr val="dk1">
                      <a:alpha val="40000"/>
                    </a:schemeClr>
                  </a:outerShdw>
                </a:effectLst>
              </a:rPr>
              <a:t>.</a:t>
            </a:r>
          </a:p>
        </p:txBody>
      </p:sp>
      <p:sp>
        <p:nvSpPr>
          <p:cNvPr id="2" name="Titre 1"/>
          <p:cNvSpPr>
            <a:spLocks noGrp="1"/>
          </p:cNvSpPr>
          <p:nvPr>
            <p:ph type="title"/>
          </p:nvPr>
        </p:nvSpPr>
        <p:spPr>
          <a:xfrm>
            <a:off x="546100" y="47625"/>
            <a:ext cx="10947400" cy="1325563"/>
          </a:xfr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nl-BE"/>
              <a:t>Mode d’emploi du carnet</a:t>
            </a:r>
            <a:endParaRPr lang="en-US"/>
          </a:p>
        </p:txBody>
      </p:sp>
      <p:sp>
        <p:nvSpPr>
          <p:cNvPr id="3" name="Espace réservé du contenu 2"/>
          <p:cNvSpPr>
            <a:spLocks noGrp="1"/>
          </p:cNvSpPr>
          <p:nvPr>
            <p:ph sz="half" idx="1"/>
          </p:nvPr>
        </p:nvSpPr>
        <p:spPr>
          <a:xfrm>
            <a:off x="546100" y="1848869"/>
            <a:ext cx="5167086" cy="2253231"/>
          </a:xfrm>
          <a:ln>
            <a:solidFill>
              <a:srgbClr val="44546A"/>
            </a:solidFill>
          </a:ln>
        </p:spPr>
        <p:style>
          <a:lnRef idx="2">
            <a:schemeClr val="dk1"/>
          </a:lnRef>
          <a:fillRef idx="1">
            <a:schemeClr val="lt1"/>
          </a:fillRef>
          <a:effectRef idx="0">
            <a:schemeClr val="dk1"/>
          </a:effectRef>
          <a:fontRef idx="minor">
            <a:schemeClr val="dk1"/>
          </a:fontRef>
        </p:style>
        <p:txBody>
          <a:bodyPr>
            <a:noAutofit/>
          </a:bodyPr>
          <a:lstStyle/>
          <a:p>
            <a:pPr lvl="0"/>
            <a:endParaRPr lang="en-US" sz="400">
              <a:ln w="0"/>
              <a:solidFill>
                <a:srgbClr val="44546A"/>
              </a:solidFill>
              <a:effectLst>
                <a:outerShdw blurRad="38100" dist="19050" dir="2700000" algn="tl" rotWithShape="0">
                  <a:schemeClr val="dk1">
                    <a:alpha val="40000"/>
                  </a:schemeClr>
                </a:outerShdw>
              </a:effectLst>
            </a:endParaRPr>
          </a:p>
          <a:p>
            <a:pPr lvl="0"/>
            <a:r>
              <a:rPr lang="en-US" sz="1800" err="1">
                <a:ln w="0"/>
                <a:solidFill>
                  <a:srgbClr val="44546A"/>
                </a:solidFill>
                <a:effectLst>
                  <a:outerShdw blurRad="38100" dist="19050" dir="2700000" algn="tl" rotWithShape="0">
                    <a:schemeClr val="dk1">
                      <a:alpha val="40000"/>
                    </a:schemeClr>
                  </a:outerShdw>
                </a:effectLst>
              </a:rPr>
              <a:t>Dans</a:t>
            </a:r>
            <a:r>
              <a:rPr lang="en-US" sz="1800">
                <a:ln w="0"/>
                <a:solidFill>
                  <a:srgbClr val="44546A"/>
                </a:solidFill>
                <a:effectLst>
                  <a:outerShdw blurRad="38100" dist="19050" dir="2700000" algn="tl" rotWithShape="0">
                    <a:schemeClr val="dk1">
                      <a:alpha val="40000"/>
                    </a:schemeClr>
                  </a:outerShdw>
                </a:effectLst>
              </a:rPr>
              <a:t> la suite du carnet:</a:t>
            </a:r>
          </a:p>
          <a:p>
            <a:pPr lvl="1"/>
            <a:r>
              <a:rPr lang="en-US" sz="1800">
                <a:ln w="0"/>
                <a:solidFill>
                  <a:srgbClr val="44546A"/>
                </a:solidFill>
                <a:effectLst>
                  <a:outerShdw blurRad="38100" dist="19050" dir="2700000" algn="tl" rotWithShape="0">
                    <a:schemeClr val="dk1">
                      <a:alpha val="40000"/>
                    </a:schemeClr>
                  </a:outerShdw>
                </a:effectLst>
              </a:rPr>
              <a:t>la page du haut </a:t>
            </a:r>
            <a:r>
              <a:rPr lang="en-US" sz="1800" err="1">
                <a:ln w="0"/>
                <a:solidFill>
                  <a:srgbClr val="44546A"/>
                </a:solidFill>
                <a:effectLst>
                  <a:outerShdw blurRad="38100" dist="19050" dir="2700000" algn="tl" rotWithShape="0">
                    <a:schemeClr val="dk1">
                      <a:alpha val="40000"/>
                    </a:schemeClr>
                  </a:outerShdw>
                </a:effectLst>
              </a:rPr>
              <a:t>fournit</a:t>
            </a:r>
            <a:r>
              <a:rPr lang="en-US" sz="1800">
                <a:ln w="0"/>
                <a:solidFill>
                  <a:srgbClr val="44546A"/>
                </a:solidFill>
                <a:effectLst>
                  <a:outerShdw blurRad="38100" dist="19050" dir="2700000" algn="tl" rotWithShape="0">
                    <a:schemeClr val="dk1">
                      <a:alpha val="40000"/>
                    </a:schemeClr>
                  </a:outerShdw>
                </a:effectLst>
              </a:rPr>
              <a:t> au </a:t>
            </a:r>
            <a:r>
              <a:rPr lang="en-US" sz="1800" err="1">
                <a:ln w="0"/>
                <a:solidFill>
                  <a:srgbClr val="44546A"/>
                </a:solidFill>
                <a:effectLst>
                  <a:outerShdw blurRad="38100" dist="19050" dir="2700000" algn="tl" rotWithShape="0">
                    <a:schemeClr val="dk1">
                      <a:alpha val="40000"/>
                    </a:schemeClr>
                  </a:outerShdw>
                </a:effectLst>
              </a:rPr>
              <a:t>superviseur</a:t>
            </a:r>
            <a:r>
              <a:rPr lang="en-US" sz="1800">
                <a:ln w="0"/>
                <a:solidFill>
                  <a:srgbClr val="44546A"/>
                </a:solidFill>
                <a:effectLst>
                  <a:outerShdw blurRad="38100" dist="19050" dir="2700000" algn="tl" rotWithShape="0">
                    <a:schemeClr val="dk1">
                      <a:alpha val="40000"/>
                    </a:schemeClr>
                  </a:outerShdw>
                </a:effectLst>
              </a:rPr>
              <a:t> des </a:t>
            </a:r>
            <a:r>
              <a:rPr lang="en-US" sz="1800" err="1">
                <a:ln w="0"/>
                <a:solidFill>
                  <a:srgbClr val="44546A"/>
                </a:solidFill>
                <a:effectLst>
                  <a:outerShdw blurRad="38100" dist="19050" dir="2700000" algn="tl" rotWithShape="0">
                    <a:schemeClr val="dk1">
                      <a:alpha val="40000"/>
                    </a:schemeClr>
                  </a:outerShdw>
                </a:effectLst>
              </a:rPr>
              <a:t>informations</a:t>
            </a:r>
            <a:r>
              <a:rPr lang="en-US" sz="1800">
                <a:ln w="0"/>
                <a:solidFill>
                  <a:srgbClr val="44546A"/>
                </a:solidFill>
                <a:effectLst>
                  <a:outerShdw blurRad="38100" dist="19050" dir="2700000" algn="tl" rotWithShape="0">
                    <a:schemeClr val="dk1">
                      <a:alpha val="40000"/>
                    </a:schemeClr>
                  </a:outerShdw>
                </a:effectLst>
              </a:rPr>
              <a:t> sur la phase en </a:t>
            </a:r>
            <a:r>
              <a:rPr lang="en-US" sz="1800" err="1">
                <a:ln w="0"/>
                <a:solidFill>
                  <a:srgbClr val="44546A"/>
                </a:solidFill>
                <a:effectLst>
                  <a:outerShdw blurRad="38100" dist="19050" dir="2700000" algn="tl" rotWithShape="0">
                    <a:schemeClr val="dk1">
                      <a:alpha val="40000"/>
                    </a:schemeClr>
                  </a:outerShdw>
                </a:effectLst>
              </a:rPr>
              <a:t>cours</a:t>
            </a:r>
            <a:endParaRPr lang="en-US" sz="1800">
              <a:ln w="0"/>
              <a:solidFill>
                <a:srgbClr val="44546A"/>
              </a:solidFill>
              <a:effectLst>
                <a:outerShdw blurRad="38100" dist="19050" dir="2700000" algn="tl" rotWithShape="0">
                  <a:schemeClr val="dk1">
                    <a:alpha val="40000"/>
                  </a:schemeClr>
                </a:outerShdw>
              </a:effectLst>
            </a:endParaRPr>
          </a:p>
          <a:p>
            <a:pPr lvl="1"/>
            <a:r>
              <a:rPr lang="en-US" sz="1800">
                <a:ln w="0"/>
                <a:solidFill>
                  <a:srgbClr val="44546A"/>
                </a:solidFill>
                <a:effectLst>
                  <a:outerShdw blurRad="38100" dist="19050" dir="2700000" algn="tl" rotWithShape="0">
                    <a:schemeClr val="dk1">
                      <a:alpha val="40000"/>
                    </a:schemeClr>
                  </a:outerShdw>
                </a:effectLst>
              </a:rPr>
              <a:t>la page du bas </a:t>
            </a:r>
            <a:r>
              <a:rPr lang="en-US" sz="1800" err="1">
                <a:ln w="0"/>
                <a:solidFill>
                  <a:srgbClr val="44546A"/>
                </a:solidFill>
                <a:effectLst>
                  <a:outerShdw blurRad="38100" dist="19050" dir="2700000" algn="tl" rotWithShape="0">
                    <a:schemeClr val="dk1">
                      <a:alpha val="40000"/>
                    </a:schemeClr>
                  </a:outerShdw>
                </a:effectLst>
              </a:rPr>
              <a:t>offre</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une</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méthodologie</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à</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suivre</a:t>
            </a:r>
            <a:endParaRPr lang="en-US" sz="1800">
              <a:ln w="0"/>
              <a:solidFill>
                <a:srgbClr val="44546A"/>
              </a:solidFill>
              <a:effectLst>
                <a:outerShdw blurRad="38100" dist="19050" dir="2700000" algn="tl" rotWithShape="0">
                  <a:schemeClr val="dk1">
                    <a:alpha val="40000"/>
                  </a:schemeClr>
                </a:outerShdw>
              </a:effectLst>
            </a:endParaRPr>
          </a:p>
        </p:txBody>
      </p:sp>
      <p:sp>
        <p:nvSpPr>
          <p:cNvPr id="18" name="Espace réservé du contenu 17"/>
          <p:cNvSpPr>
            <a:spLocks noGrp="1"/>
          </p:cNvSpPr>
          <p:nvPr>
            <p:ph sz="half" idx="2"/>
          </p:nvPr>
        </p:nvSpPr>
        <p:spPr>
          <a:xfrm>
            <a:off x="6015089" y="1843071"/>
            <a:ext cx="5489521" cy="2259029"/>
          </a:xfrm>
          <a:ln>
            <a:solidFill>
              <a:srgbClr val="44546A"/>
            </a:solidFill>
          </a:ln>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a:bodyPr>
          <a:lstStyle/>
          <a:p>
            <a:pPr marL="0" indent="0">
              <a:buNone/>
            </a:pPr>
            <a:endParaRPr lang="en-US" sz="400">
              <a:ln w="0"/>
              <a:solidFill>
                <a:srgbClr val="44546A"/>
              </a:solidFill>
              <a:effectLst>
                <a:outerShdw blurRad="38100" dist="19050" dir="2700000" algn="tl" rotWithShape="0">
                  <a:schemeClr val="dk1">
                    <a:alpha val="40000"/>
                  </a:schemeClr>
                </a:outerShdw>
              </a:effectLst>
            </a:endParaRPr>
          </a:p>
          <a:p>
            <a:r>
              <a:rPr lang="en-US" sz="1800">
                <a:ln w="0"/>
                <a:solidFill>
                  <a:srgbClr val="44546A"/>
                </a:solidFill>
                <a:effectLst>
                  <a:outerShdw blurRad="38100" dist="19050" dir="2700000" algn="tl" rotWithShape="0">
                    <a:schemeClr val="dk1">
                      <a:alpha val="40000"/>
                    </a:schemeClr>
                  </a:outerShdw>
                </a:effectLst>
              </a:rPr>
              <a:t>Les fiches </a:t>
            </a:r>
            <a:r>
              <a:rPr lang="en-US" sz="1800" err="1">
                <a:ln w="0"/>
                <a:solidFill>
                  <a:srgbClr val="44546A"/>
                </a:solidFill>
                <a:effectLst>
                  <a:outerShdw blurRad="38100" dist="19050" dir="2700000" algn="tl" rotWithShape="0">
                    <a:schemeClr val="dk1">
                      <a:alpha val="40000"/>
                    </a:schemeClr>
                  </a:outerShdw>
                </a:effectLst>
              </a:rPr>
              <a:t>suivantes</a:t>
            </a:r>
            <a:r>
              <a:rPr lang="en-US" sz="1800">
                <a:ln w="0"/>
                <a:solidFill>
                  <a:srgbClr val="44546A"/>
                </a:solidFill>
                <a:effectLst>
                  <a:outerShdw blurRad="38100" dist="19050" dir="2700000" algn="tl" rotWithShape="0">
                    <a:schemeClr val="dk1">
                      <a:alpha val="40000"/>
                    </a:schemeClr>
                  </a:outerShdw>
                </a:effectLst>
              </a:rPr>
              <a:t> se </a:t>
            </a:r>
            <a:r>
              <a:rPr lang="en-US" sz="1800" err="1">
                <a:ln w="0"/>
                <a:solidFill>
                  <a:srgbClr val="44546A"/>
                </a:solidFill>
                <a:effectLst>
                  <a:outerShdw blurRad="38100" dist="19050" dir="2700000" algn="tl" rotWithShape="0">
                    <a:schemeClr val="dk1">
                      <a:alpha val="40000"/>
                    </a:schemeClr>
                  </a:outerShdw>
                </a:effectLst>
              </a:rPr>
              <a:t>veulent</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fonctionnelles</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Elles</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peuvent</a:t>
            </a:r>
            <a:r>
              <a:rPr lang="en-US" sz="1800">
                <a:ln w="0"/>
                <a:solidFill>
                  <a:srgbClr val="44546A"/>
                </a:solidFill>
                <a:effectLst>
                  <a:outerShdw blurRad="38100" dist="19050" dir="2700000" algn="tl" rotWithShape="0">
                    <a:schemeClr val="dk1">
                      <a:alpha val="40000"/>
                    </a:schemeClr>
                  </a:outerShdw>
                </a:effectLst>
              </a:rPr>
              <a:t> se </a:t>
            </a:r>
            <a:r>
              <a:rPr lang="en-US" sz="1800" err="1">
                <a:ln w="0"/>
                <a:solidFill>
                  <a:srgbClr val="44546A"/>
                </a:solidFill>
                <a:effectLst>
                  <a:outerShdw blurRad="38100" dist="19050" dir="2700000" algn="tl" rotWithShape="0">
                    <a:schemeClr val="dk1">
                      <a:alpha val="40000"/>
                    </a:schemeClr>
                  </a:outerShdw>
                </a:effectLst>
              </a:rPr>
              <a:t>détacher</a:t>
            </a:r>
            <a:r>
              <a:rPr lang="en-US" sz="1800">
                <a:ln w="0"/>
                <a:solidFill>
                  <a:srgbClr val="44546A"/>
                </a:solidFill>
                <a:effectLst>
                  <a:outerShdw blurRad="38100" dist="19050" dir="2700000" algn="tl" rotWithShape="0">
                    <a:schemeClr val="dk1">
                      <a:alpha val="40000"/>
                    </a:schemeClr>
                  </a:outerShdw>
                </a:effectLst>
              </a:rPr>
              <a:t>, se </a:t>
            </a:r>
            <a:r>
              <a:rPr lang="en-US" sz="1800" err="1">
                <a:ln w="0"/>
                <a:solidFill>
                  <a:srgbClr val="44546A"/>
                </a:solidFill>
                <a:effectLst>
                  <a:outerShdw blurRad="38100" dist="19050" dir="2700000" algn="tl" rotWithShape="0">
                    <a:schemeClr val="dk1">
                      <a:alpha val="40000"/>
                    </a:schemeClr>
                  </a:outerShdw>
                </a:effectLst>
              </a:rPr>
              <a:t>rattacher</a:t>
            </a:r>
            <a:r>
              <a:rPr lang="en-US" sz="1800">
                <a:ln w="0"/>
                <a:solidFill>
                  <a:srgbClr val="44546A"/>
                </a:solidFill>
                <a:effectLst>
                  <a:outerShdw blurRad="38100" dist="19050" dir="2700000" algn="tl" rotWithShape="0">
                    <a:schemeClr val="dk1">
                      <a:alpha val="40000"/>
                    </a:schemeClr>
                  </a:outerShdw>
                </a:effectLst>
              </a:rPr>
              <a:t>, se </a:t>
            </a:r>
            <a:r>
              <a:rPr lang="en-US" sz="1800" err="1">
                <a:ln w="0"/>
                <a:solidFill>
                  <a:srgbClr val="44546A"/>
                </a:solidFill>
                <a:effectLst>
                  <a:outerShdw blurRad="38100" dist="19050" dir="2700000" algn="tl" rotWithShape="0">
                    <a:schemeClr val="dk1">
                      <a:alpha val="40000"/>
                    </a:schemeClr>
                  </a:outerShdw>
                </a:effectLst>
              </a:rPr>
              <a:t>déplacer</a:t>
            </a:r>
            <a:r>
              <a:rPr lang="en-US" sz="1800">
                <a:ln w="0"/>
                <a:solidFill>
                  <a:srgbClr val="44546A"/>
                </a:solidFill>
                <a:effectLst>
                  <a:outerShdw blurRad="38100" dist="19050" dir="2700000" algn="tl" rotWithShape="0">
                    <a:schemeClr val="dk1">
                      <a:alpha val="40000"/>
                    </a:schemeClr>
                  </a:outerShdw>
                </a:effectLst>
              </a:rPr>
              <a:t>…</a:t>
            </a:r>
          </a:p>
          <a:p>
            <a:r>
              <a:rPr lang="en-US" sz="1800">
                <a:ln w="0"/>
                <a:solidFill>
                  <a:srgbClr val="44546A"/>
                </a:solidFill>
                <a:effectLst>
                  <a:outerShdw blurRad="38100" dist="19050" dir="2700000" algn="tl" rotWithShape="0">
                    <a:schemeClr val="dk1">
                      <a:alpha val="40000"/>
                    </a:schemeClr>
                  </a:outerShdw>
                </a:effectLst>
              </a:rPr>
              <a:t>Des </a:t>
            </a:r>
            <a:r>
              <a:rPr lang="en-US" sz="1800" err="1">
                <a:ln w="0"/>
                <a:solidFill>
                  <a:srgbClr val="44546A"/>
                </a:solidFill>
                <a:effectLst>
                  <a:outerShdw blurRad="38100" dist="19050" dir="2700000" algn="tl" rotWithShape="0">
                    <a:schemeClr val="dk1">
                      <a:alpha val="40000"/>
                    </a:schemeClr>
                  </a:outerShdw>
                </a:effectLst>
              </a:rPr>
              <a:t>espaces</a:t>
            </a:r>
            <a:r>
              <a:rPr lang="en-US" sz="1800">
                <a:ln w="0"/>
                <a:solidFill>
                  <a:srgbClr val="44546A"/>
                </a:solidFill>
                <a:effectLst>
                  <a:outerShdw blurRad="38100" dist="19050" dir="2700000" algn="tl" rotWithShape="0">
                    <a:schemeClr val="dk1">
                      <a:alpha val="40000"/>
                    </a:schemeClr>
                  </a:outerShdw>
                </a:effectLst>
              </a:rPr>
              <a:t> de notes </a:t>
            </a:r>
            <a:r>
              <a:rPr lang="en-US" sz="1800" err="1">
                <a:ln w="0"/>
                <a:solidFill>
                  <a:srgbClr val="44546A"/>
                </a:solidFill>
                <a:effectLst>
                  <a:outerShdw blurRad="38100" dist="19050" dir="2700000" algn="tl" rotWithShape="0">
                    <a:schemeClr val="dk1">
                      <a:alpha val="40000"/>
                    </a:schemeClr>
                  </a:outerShdw>
                </a:effectLst>
              </a:rPr>
              <a:t>sont</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prévus</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afin</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d’y</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déposer</a:t>
            </a:r>
            <a:r>
              <a:rPr lang="en-US" sz="1800">
                <a:ln w="0"/>
                <a:solidFill>
                  <a:srgbClr val="44546A"/>
                </a:solidFill>
                <a:effectLst>
                  <a:outerShdw blurRad="38100" dist="19050" dir="2700000" algn="tl" rotWithShape="0">
                    <a:schemeClr val="dk1">
                      <a:alpha val="40000"/>
                    </a:schemeClr>
                  </a:outerShdw>
                </a:effectLst>
              </a:rPr>
              <a:t> des </a:t>
            </a:r>
            <a:r>
              <a:rPr lang="en-US" sz="1800" err="1">
                <a:ln w="0"/>
                <a:solidFill>
                  <a:srgbClr val="44546A"/>
                </a:solidFill>
                <a:effectLst>
                  <a:outerShdw blurRad="38100" dist="19050" dir="2700000" algn="tl" rotWithShape="0">
                    <a:schemeClr val="dk1">
                      <a:alpha val="40000"/>
                    </a:schemeClr>
                  </a:outerShdw>
                </a:effectLst>
              </a:rPr>
              <a:t>réflexions</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avant</a:t>
            </a:r>
            <a:r>
              <a:rPr lang="en-US" sz="1800">
                <a:ln w="0"/>
                <a:solidFill>
                  <a:srgbClr val="44546A"/>
                </a:solidFill>
                <a:effectLst>
                  <a:outerShdw blurRad="38100" dist="19050" dir="2700000" algn="tl" rotWithShape="0">
                    <a:schemeClr val="dk1">
                      <a:alpha val="40000"/>
                    </a:schemeClr>
                  </a:outerShdw>
                </a:effectLst>
              </a:rPr>
              <a:t>, pendant </a:t>
            </a:r>
            <a:r>
              <a:rPr lang="en-US" sz="1800" err="1">
                <a:ln w="0"/>
                <a:solidFill>
                  <a:srgbClr val="44546A"/>
                </a:solidFill>
                <a:effectLst>
                  <a:outerShdw blurRad="38100" dist="19050" dir="2700000" algn="tl" rotWithShape="0">
                    <a:schemeClr val="dk1">
                      <a:alpha val="40000"/>
                    </a:schemeClr>
                  </a:outerShdw>
                </a:effectLst>
              </a:rPr>
              <a:t>ou</a:t>
            </a:r>
            <a:r>
              <a:rPr lang="en-US" sz="1800">
                <a:ln w="0"/>
                <a:solidFill>
                  <a:srgbClr val="44546A"/>
                </a:solidFill>
                <a:effectLst>
                  <a:outerShdw blurRad="38100" dist="19050" dir="2700000" algn="tl" rotWithShape="0">
                    <a:schemeClr val="dk1">
                      <a:alpha val="40000"/>
                    </a:schemeClr>
                  </a:outerShdw>
                </a:effectLst>
              </a:rPr>
              <a:t> après </a:t>
            </a:r>
            <a:r>
              <a:rPr lang="en-US" sz="1800" err="1">
                <a:ln w="0"/>
                <a:solidFill>
                  <a:srgbClr val="44546A"/>
                </a:solidFill>
                <a:effectLst>
                  <a:outerShdw blurRad="38100" dist="19050" dir="2700000" algn="tl" rotWithShape="0">
                    <a:schemeClr val="dk1">
                      <a:alpha val="40000"/>
                    </a:schemeClr>
                  </a:outerShdw>
                </a:effectLst>
              </a:rPr>
              <a:t>l’intervision</a:t>
            </a:r>
            <a:r>
              <a:rPr lang="en-US" sz="1800">
                <a:ln w="0"/>
                <a:solidFill>
                  <a:srgbClr val="44546A"/>
                </a:solidFill>
                <a:effectLst>
                  <a:outerShdw blurRad="38100" dist="19050" dir="2700000" algn="tl" rotWithShape="0">
                    <a:schemeClr val="dk1">
                      <a:alpha val="40000"/>
                    </a:schemeClr>
                  </a:outerShdw>
                </a:effectLst>
              </a:rPr>
              <a:t>. </a:t>
            </a:r>
          </a:p>
          <a:p>
            <a:r>
              <a:rPr lang="en-US" sz="1800" err="1">
                <a:ln w="0"/>
                <a:solidFill>
                  <a:srgbClr val="44546A"/>
                </a:solidFill>
                <a:effectLst>
                  <a:outerShdw blurRad="38100" dist="19050" dir="2700000" algn="tl" rotWithShape="0">
                    <a:schemeClr val="dk1">
                      <a:alpha val="40000"/>
                    </a:schemeClr>
                  </a:outerShdw>
                </a:effectLst>
              </a:rPr>
              <a:t>Ce</a:t>
            </a:r>
            <a:r>
              <a:rPr lang="en-US" sz="1800">
                <a:ln w="0"/>
                <a:solidFill>
                  <a:srgbClr val="44546A"/>
                </a:solidFill>
                <a:effectLst>
                  <a:outerShdw blurRad="38100" dist="19050" dir="2700000" algn="tl" rotWithShape="0">
                    <a:schemeClr val="dk1">
                      <a:alpha val="40000"/>
                    </a:schemeClr>
                  </a:outerShdw>
                </a:effectLst>
              </a:rPr>
              <a:t> carnet “</a:t>
            </a:r>
            <a:r>
              <a:rPr lang="en-US" sz="1800" err="1">
                <a:ln w="0"/>
                <a:solidFill>
                  <a:srgbClr val="44546A"/>
                </a:solidFill>
                <a:effectLst>
                  <a:outerShdw blurRad="38100" dist="19050" dir="2700000" algn="tl" rotWithShape="0">
                    <a:schemeClr val="dk1">
                      <a:alpha val="40000"/>
                    </a:schemeClr>
                  </a:outerShdw>
                </a:effectLst>
              </a:rPr>
              <a:t>vit</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donc</a:t>
            </a:r>
            <a:r>
              <a:rPr lang="en-US" sz="1800">
                <a:ln w="0"/>
                <a:solidFill>
                  <a:srgbClr val="44546A"/>
                </a:solidFill>
                <a:effectLst>
                  <a:outerShdw blurRad="38100" dist="19050" dir="2700000" algn="tl" rotWithShape="0">
                    <a:schemeClr val="dk1">
                      <a:alpha val="40000"/>
                    </a:schemeClr>
                  </a:outerShdw>
                </a:effectLst>
              </a:rPr>
              <a:t> en </a:t>
            </a:r>
            <a:r>
              <a:rPr lang="en-US" sz="1800" err="1">
                <a:ln w="0"/>
                <a:solidFill>
                  <a:srgbClr val="44546A"/>
                </a:solidFill>
                <a:effectLst>
                  <a:outerShdw blurRad="38100" dist="19050" dir="2700000" algn="tl" rotWithShape="0">
                    <a:schemeClr val="dk1">
                      <a:alpha val="40000"/>
                    </a:schemeClr>
                  </a:outerShdw>
                </a:effectLst>
              </a:rPr>
              <a:t>fonction</a:t>
            </a:r>
            <a:r>
              <a:rPr lang="en-US" sz="1800">
                <a:ln w="0"/>
                <a:solidFill>
                  <a:srgbClr val="44546A"/>
                </a:solidFill>
                <a:effectLst>
                  <a:outerShdw blurRad="38100" dist="19050" dir="2700000" algn="tl" rotWithShape="0">
                    <a:schemeClr val="dk1">
                      <a:alpha val="40000"/>
                    </a:schemeClr>
                  </a:outerShdw>
                </a:effectLst>
              </a:rPr>
              <a:t> de </a:t>
            </a:r>
            <a:r>
              <a:rPr lang="en-US" sz="1800" err="1">
                <a:ln w="0"/>
                <a:solidFill>
                  <a:srgbClr val="44546A"/>
                </a:solidFill>
                <a:effectLst>
                  <a:outerShdw blurRad="38100" dist="19050" dir="2700000" algn="tl" rotWithShape="0">
                    <a:schemeClr val="dk1">
                      <a:alpha val="40000"/>
                    </a:schemeClr>
                  </a:outerShdw>
                </a:effectLst>
              </a:rPr>
              <a:t>l’interviseur</a:t>
            </a:r>
            <a:r>
              <a:rPr lang="en-US" sz="1800">
                <a:ln w="0"/>
                <a:solidFill>
                  <a:srgbClr val="44546A"/>
                </a:solidFill>
                <a:effectLst>
                  <a:outerShdw blurRad="38100" dist="19050" dir="2700000" algn="tl" rotWithShape="0">
                    <a:schemeClr val="dk1">
                      <a:alpha val="40000"/>
                    </a:schemeClr>
                  </a:outerShdw>
                </a:effectLst>
              </a:rPr>
              <a:t>, du </a:t>
            </a:r>
            <a:r>
              <a:rPr lang="en-US" sz="1800" err="1">
                <a:ln w="0"/>
                <a:solidFill>
                  <a:srgbClr val="44546A"/>
                </a:solidFill>
                <a:effectLst>
                  <a:outerShdw blurRad="38100" dist="19050" dir="2700000" algn="tl" rotWithShape="0">
                    <a:schemeClr val="dk1">
                      <a:alpha val="40000"/>
                    </a:schemeClr>
                  </a:outerShdw>
                </a:effectLst>
              </a:rPr>
              <a:t>groupe</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qu’il</a:t>
            </a:r>
            <a:r>
              <a:rPr lang="en-US" sz="1800">
                <a:ln w="0"/>
                <a:solidFill>
                  <a:srgbClr val="44546A"/>
                </a:solidFill>
                <a:effectLst>
                  <a:outerShdw blurRad="38100" dist="19050" dir="2700000" algn="tl" rotWithShape="0">
                    <a:schemeClr val="dk1">
                      <a:alpha val="40000"/>
                    </a:schemeClr>
                  </a:outerShdw>
                </a:effectLst>
              </a:rPr>
              <a:t> anime et de </a:t>
            </a:r>
            <a:r>
              <a:rPr lang="en-US" sz="1800" err="1">
                <a:ln w="0"/>
                <a:solidFill>
                  <a:srgbClr val="44546A"/>
                </a:solidFill>
                <a:effectLst>
                  <a:outerShdw blurRad="38100" dist="19050" dir="2700000" algn="tl" rotWithShape="0">
                    <a:schemeClr val="dk1">
                      <a:alpha val="40000"/>
                    </a:schemeClr>
                  </a:outerShdw>
                </a:effectLst>
              </a:rPr>
              <a:t>leurs</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évolutions</a:t>
            </a:r>
            <a:r>
              <a:rPr lang="en-US" sz="1800">
                <a:ln w="0"/>
                <a:solidFill>
                  <a:srgbClr val="44546A"/>
                </a:solidFill>
                <a:effectLst>
                  <a:outerShdw blurRad="38100" dist="19050" dir="2700000" algn="tl" rotWithShape="0">
                    <a:schemeClr val="dk1">
                      <a:alpha val="40000"/>
                    </a:schemeClr>
                  </a:outerShdw>
                </a:effectLst>
              </a:rPr>
              <a:t> </a:t>
            </a:r>
            <a:r>
              <a:rPr lang="en-US" sz="1800" err="1">
                <a:ln w="0"/>
                <a:solidFill>
                  <a:srgbClr val="44546A"/>
                </a:solidFill>
                <a:effectLst>
                  <a:outerShdw blurRad="38100" dist="19050" dir="2700000" algn="tl" rotWithShape="0">
                    <a:schemeClr val="dk1">
                      <a:alpha val="40000"/>
                    </a:schemeClr>
                  </a:outerShdw>
                </a:effectLst>
              </a:rPr>
              <a:t>respectives</a:t>
            </a:r>
            <a:r>
              <a:rPr lang="en-US" sz="1800">
                <a:ln w="0"/>
                <a:solidFill>
                  <a:srgbClr val="44546A"/>
                </a:solidFill>
                <a:effectLst>
                  <a:outerShdw blurRad="38100" dist="19050" dir="2700000" algn="tl" rotWithShape="0">
                    <a:schemeClr val="dk1">
                      <a:alpha val="40000"/>
                    </a:schemeClr>
                  </a:outerShdw>
                </a:effectLst>
              </a:rPr>
              <a:t>.</a:t>
            </a:r>
          </a:p>
          <a:p>
            <a:endParaRPr lang="en-US" sz="1800">
              <a:ln w="0"/>
              <a:solidFill>
                <a:srgbClr val="44546A"/>
              </a:solidFill>
              <a:effectLst>
                <a:outerShdw blurRad="38100" dist="19050" dir="2700000" algn="tl" rotWithShape="0">
                  <a:schemeClr val="dk1">
                    <a:alpha val="40000"/>
                  </a:schemeClr>
                </a:outerShdw>
              </a:effectLst>
            </a:endParaRPr>
          </a:p>
        </p:txBody>
      </p:sp>
      <p:sp>
        <p:nvSpPr>
          <p:cNvPr id="4" name="Espace réservé du numéro de diapositive 3"/>
          <p:cNvSpPr>
            <a:spLocks noGrp="1"/>
          </p:cNvSpPr>
          <p:nvPr>
            <p:ph type="sldNum" sz="quarter" idx="12"/>
          </p:nvPr>
        </p:nvSpPr>
        <p:spPr/>
        <p:txBody>
          <a:bodyPr/>
          <a:lstStyle/>
          <a:p>
            <a:fld id="{D45F35CD-BCCE-43AA-A6A5-8900209948EB}" type="slidenum">
              <a:rPr lang="en-US" smtClean="0"/>
              <a:t>10</a:t>
            </a:fld>
            <a:endParaRPr lang="en-US"/>
          </a:p>
        </p:txBody>
      </p:sp>
      <p:cxnSp>
        <p:nvCxnSpPr>
          <p:cNvPr id="10" name="Connecteur droit 9">
            <a:extLst>
              <a:ext uri="{FF2B5EF4-FFF2-40B4-BE49-F238E27FC236}">
                <a16:creationId xmlns:a16="http://schemas.microsoft.com/office/drawing/2014/main" id="{70922CCE-A134-47D9-BB5B-95ED71431B3D}"/>
              </a:ext>
            </a:extLst>
          </p:cNvPr>
          <p:cNvCxnSpPr>
            <a:cxnSpLocks/>
          </p:cNvCxnSpPr>
          <p:nvPr/>
        </p:nvCxnSpPr>
        <p:spPr>
          <a:xfrm>
            <a:off x="1095375" y="47625"/>
            <a:ext cx="0" cy="13255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80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gauche 11"/>
          <p:cNvSpPr/>
          <p:nvPr/>
        </p:nvSpPr>
        <p:spPr>
          <a:xfrm flipH="1">
            <a:off x="607906" y="2070734"/>
            <a:ext cx="2507930" cy="1036190"/>
          </a:xfrm>
          <a:prstGeom prst="leftArrow">
            <a:avLst>
              <a:gd name="adj1" fmla="val 40866"/>
              <a:gd name="adj2" fmla="val 50000"/>
            </a:avLst>
          </a:prstGeom>
          <a:solidFill>
            <a:srgbClr val="44546A"/>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BE"/>
              <a:t>Phase préparatoire</a:t>
            </a:r>
            <a:endParaRPr lang="en-US"/>
          </a:p>
        </p:txBody>
      </p:sp>
      <p:sp>
        <p:nvSpPr>
          <p:cNvPr id="11" name="Flèche gauche 11"/>
          <p:cNvSpPr/>
          <p:nvPr/>
        </p:nvSpPr>
        <p:spPr>
          <a:xfrm flipH="1">
            <a:off x="8500525" y="2637700"/>
            <a:ext cx="3251846" cy="722048"/>
          </a:xfrm>
          <a:prstGeom prst="leftArrow">
            <a:avLst>
              <a:gd name="adj1" fmla="val 40866"/>
              <a:gd name="adj2" fmla="val 50000"/>
            </a:avLst>
          </a:prstGeom>
          <a:solidFill>
            <a:srgbClr val="44546A"/>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BE"/>
              <a:t>Prochain stage</a:t>
            </a:r>
            <a:endParaRPr lang="en-US"/>
          </a:p>
        </p:txBody>
      </p:sp>
      <p:graphicFrame>
        <p:nvGraphicFramePr>
          <p:cNvPr id="10" name="Espace réservé du contenu 8"/>
          <p:cNvGraphicFramePr>
            <a:graphicFrameLocks/>
          </p:cNvGraphicFramePr>
          <p:nvPr>
            <p:extLst>
              <p:ext uri="{D42A27DB-BD31-4B8C-83A1-F6EECF244321}">
                <p14:modId xmlns:p14="http://schemas.microsoft.com/office/powerpoint/2010/main" val="3938845124"/>
              </p:ext>
            </p:extLst>
          </p:nvPr>
        </p:nvGraphicFramePr>
        <p:xfrm>
          <a:off x="3865733" y="2764805"/>
          <a:ext cx="9086940" cy="2999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Espace réservé du contenu 8"/>
          <p:cNvGraphicFramePr>
            <a:graphicFrameLocks noGrp="1"/>
          </p:cNvGraphicFramePr>
          <p:nvPr>
            <p:ph idx="1"/>
            <p:extLst>
              <p:ext uri="{D42A27DB-BD31-4B8C-83A1-F6EECF244321}">
                <p14:modId xmlns:p14="http://schemas.microsoft.com/office/powerpoint/2010/main" val="664151654"/>
              </p:ext>
            </p:extLst>
          </p:nvPr>
        </p:nvGraphicFramePr>
        <p:xfrm>
          <a:off x="-1280301" y="2579304"/>
          <a:ext cx="10292068" cy="38905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Espace réservé du pied de page 2"/>
          <p:cNvSpPr>
            <a:spLocks noGrp="1"/>
          </p:cNvSpPr>
          <p:nvPr>
            <p:ph type="ftr" sz="quarter" idx="11"/>
          </p:nvPr>
        </p:nvSpPr>
        <p:spPr>
          <a:xfrm>
            <a:off x="5516418" y="6291978"/>
            <a:ext cx="4114800" cy="365125"/>
          </a:xfrm>
        </p:spPr>
        <p:txBody>
          <a:bodyPr/>
          <a:lstStyle/>
          <a:p>
            <a:r>
              <a:rPr lang="en-US"/>
              <a:t>M. Blondeau, S. Dondeyne, C. </a:t>
            </a:r>
            <a:r>
              <a:rPr lang="en-US" err="1"/>
              <a:t>Moncarey</a:t>
            </a:r>
            <a:r>
              <a:rPr lang="en-US"/>
              <a:t> &amp; A. Paul</a:t>
            </a:r>
          </a:p>
        </p:txBody>
      </p:sp>
      <p:sp>
        <p:nvSpPr>
          <p:cNvPr id="13" name="Titre 1"/>
          <p:cNvSpPr txBox="1">
            <a:spLocks/>
          </p:cNvSpPr>
          <p:nvPr/>
        </p:nvSpPr>
        <p:spPr>
          <a:xfrm>
            <a:off x="520700" y="-12700"/>
            <a:ext cx="10947400" cy="1325563"/>
          </a:xfrm>
          <a:prstGeom prst="rect">
            <a:avLst/>
          </a:prstGeo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BE"/>
              <a:t>Phases de la séance d’intervision</a:t>
            </a:r>
            <a:endParaRPr lang="en-US"/>
          </a:p>
        </p:txBody>
      </p:sp>
      <p:sp>
        <p:nvSpPr>
          <p:cNvPr id="2" name="Espace réservé du numéro de diapositive 1"/>
          <p:cNvSpPr>
            <a:spLocks noGrp="1"/>
          </p:cNvSpPr>
          <p:nvPr>
            <p:ph type="sldNum" sz="quarter" idx="12"/>
          </p:nvPr>
        </p:nvSpPr>
        <p:spPr/>
        <p:txBody>
          <a:bodyPr/>
          <a:lstStyle/>
          <a:p>
            <a:fld id="{D45F35CD-BCCE-43AA-A6A5-8900209948EB}" type="slidenum">
              <a:rPr lang="en-US" smtClean="0"/>
              <a:t>11</a:t>
            </a:fld>
            <a:endParaRPr lang="en-US"/>
          </a:p>
        </p:txBody>
      </p:sp>
      <p:cxnSp>
        <p:nvCxnSpPr>
          <p:cNvPr id="18" name="Connecteur droit 17">
            <a:extLst>
              <a:ext uri="{FF2B5EF4-FFF2-40B4-BE49-F238E27FC236}">
                <a16:creationId xmlns:a16="http://schemas.microsoft.com/office/drawing/2014/main" id="{66984A8B-1001-44D8-ACB5-56CC8F94A567}"/>
              </a:ext>
            </a:extLst>
          </p:cNvPr>
          <p:cNvCxnSpPr>
            <a:cxnSpLocks/>
          </p:cNvCxnSpPr>
          <p:nvPr/>
        </p:nvCxnSpPr>
        <p:spPr>
          <a:xfrm>
            <a:off x="1095375" y="0"/>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lèche gauche 11"/>
          <p:cNvSpPr/>
          <p:nvPr/>
        </p:nvSpPr>
        <p:spPr>
          <a:xfrm flipH="1">
            <a:off x="4853353" y="2314528"/>
            <a:ext cx="2897275" cy="948427"/>
          </a:xfrm>
          <a:prstGeom prst="leftArrow">
            <a:avLst>
              <a:gd name="adj1" fmla="val 40866"/>
              <a:gd name="adj2" fmla="val 50000"/>
            </a:avLst>
          </a:prstGeom>
          <a:solidFill>
            <a:srgbClr val="44546A"/>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BE"/>
              <a:t>Prochain stage</a:t>
            </a:r>
            <a:endParaRPr lang="en-US"/>
          </a:p>
        </p:txBody>
      </p:sp>
    </p:spTree>
    <p:extLst>
      <p:ext uri="{BB962C8B-B14F-4D97-AF65-F5344CB8AC3E}">
        <p14:creationId xmlns:p14="http://schemas.microsoft.com/office/powerpoint/2010/main" val="3698526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AB0A706-21D2-43BE-919F-DA8D201899D0}"/>
              </a:ext>
            </a:extLst>
          </p:cNvPr>
          <p:cNvPicPr>
            <a:picLocks noChangeAspect="1"/>
          </p:cNvPicPr>
          <p:nvPr/>
        </p:nvPicPr>
        <p:blipFill>
          <a:blip r:embed="rId2"/>
          <a:stretch>
            <a:fillRect/>
          </a:stretch>
        </p:blipFill>
        <p:spPr>
          <a:xfrm>
            <a:off x="2471357" y="2423139"/>
            <a:ext cx="7202174" cy="3785758"/>
          </a:xfrm>
          <a:prstGeom prst="rect">
            <a:avLst/>
          </a:prstGeom>
        </p:spPr>
      </p:pic>
      <p:sp>
        <p:nvSpPr>
          <p:cNvPr id="2" name="Titre 1"/>
          <p:cNvSpPr>
            <a:spLocks noGrp="1"/>
          </p:cNvSpPr>
          <p:nvPr>
            <p:ph type="title"/>
          </p:nvPr>
        </p:nvSpPr>
        <p:spPr>
          <a:xfrm>
            <a:off x="533400" y="47625"/>
            <a:ext cx="10972800" cy="1069975"/>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normAutofit/>
          </a:bodyPr>
          <a:lstStyle/>
          <a:p>
            <a:pPr algn="ctr"/>
            <a:r>
              <a:rPr lang="fr-FR"/>
              <a:t>Organisation de la page du haut</a:t>
            </a:r>
          </a:p>
        </p:txBody>
      </p:sp>
      <p:sp>
        <p:nvSpPr>
          <p:cNvPr id="5" name="ZoneTexte 4"/>
          <p:cNvSpPr txBox="1"/>
          <p:nvPr/>
        </p:nvSpPr>
        <p:spPr>
          <a:xfrm>
            <a:off x="565212" y="2222431"/>
            <a:ext cx="1473780" cy="1600438"/>
          </a:xfrm>
          <a:prstGeom prst="rect">
            <a:avLst/>
          </a:prstGeom>
          <a:effectLst>
            <a:softEdge rad="0"/>
          </a:effectLst>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sz="400"/>
          </a:p>
          <a:p>
            <a:r>
              <a:rPr lang="fr-FR"/>
              <a:t>Symbole de l’étape en référence au schéma de la page 9</a:t>
            </a:r>
          </a:p>
          <a:p>
            <a:endParaRPr lang="fr-FR" sz="400"/>
          </a:p>
        </p:txBody>
      </p:sp>
      <p:cxnSp>
        <p:nvCxnSpPr>
          <p:cNvPr id="7" name="Connecteur droit avec flèche 6"/>
          <p:cNvCxnSpPr/>
          <p:nvPr/>
        </p:nvCxnSpPr>
        <p:spPr>
          <a:xfrm flipV="1">
            <a:off x="2019300" y="2540000"/>
            <a:ext cx="431800" cy="50802"/>
          </a:xfrm>
          <a:prstGeom prst="straightConnector1">
            <a:avLst/>
          </a:prstGeom>
          <a:ln w="635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9" name="ZoneTexte 8"/>
          <p:cNvSpPr txBox="1"/>
          <p:nvPr/>
        </p:nvSpPr>
        <p:spPr>
          <a:xfrm>
            <a:off x="533070" y="3920899"/>
            <a:ext cx="1536494" cy="769441"/>
          </a:xfrm>
          <a:prstGeom prst="rect">
            <a:avLst/>
          </a:prstGeom>
          <a:effectLst>
            <a:softEdge rad="0"/>
          </a:effectLst>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sz="400"/>
          </a:p>
          <a:p>
            <a:r>
              <a:rPr lang="fr-FR"/>
              <a:t>Objectif de la phase </a:t>
            </a:r>
          </a:p>
          <a:p>
            <a:endParaRPr lang="fr-FR" sz="400"/>
          </a:p>
        </p:txBody>
      </p:sp>
      <p:cxnSp>
        <p:nvCxnSpPr>
          <p:cNvPr id="10" name="Connecteur droit avec flèche 9"/>
          <p:cNvCxnSpPr/>
          <p:nvPr/>
        </p:nvCxnSpPr>
        <p:spPr>
          <a:xfrm flipV="1">
            <a:off x="2050906" y="3422263"/>
            <a:ext cx="783925" cy="893755"/>
          </a:xfrm>
          <a:prstGeom prst="straightConnector1">
            <a:avLst/>
          </a:prstGeom>
          <a:ln w="635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nvSpPr>
        <p:spPr>
          <a:xfrm>
            <a:off x="10093982" y="2253209"/>
            <a:ext cx="1574800" cy="769441"/>
          </a:xfrm>
          <a:prstGeom prst="rect">
            <a:avLst/>
          </a:prstGeom>
          <a:effectLst>
            <a:softEdge rad="0"/>
          </a:effectLst>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endParaRPr lang="fr-FR" sz="400"/>
          </a:p>
          <a:p>
            <a:pPr algn="ctr"/>
            <a:r>
              <a:rPr lang="fr-FR"/>
              <a:t>Dénomination</a:t>
            </a:r>
          </a:p>
          <a:p>
            <a:pPr algn="ctr"/>
            <a:r>
              <a:rPr lang="fr-FR"/>
              <a:t> de la phase</a:t>
            </a:r>
          </a:p>
          <a:p>
            <a:pPr algn="ctr"/>
            <a:endParaRPr lang="fr-FR" sz="400"/>
          </a:p>
        </p:txBody>
      </p:sp>
      <p:cxnSp>
        <p:nvCxnSpPr>
          <p:cNvPr id="15" name="Connecteur droit avec flèche 14"/>
          <p:cNvCxnSpPr>
            <a:cxnSpLocks/>
          </p:cNvCxnSpPr>
          <p:nvPr/>
        </p:nvCxnSpPr>
        <p:spPr>
          <a:xfrm flipH="1">
            <a:off x="5219700" y="2606677"/>
            <a:ext cx="4840291" cy="0"/>
          </a:xfrm>
          <a:prstGeom prst="straightConnector1">
            <a:avLst/>
          </a:prstGeom>
          <a:ln w="635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533069" y="4829412"/>
            <a:ext cx="1614887" cy="1046440"/>
          </a:xfrm>
          <a:prstGeom prst="rect">
            <a:avLst/>
          </a:prstGeom>
          <a:effectLst>
            <a:softEdge rad="0"/>
          </a:effectLst>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endParaRPr lang="fr-FR" sz="400"/>
          </a:p>
          <a:p>
            <a:pPr algn="ctr"/>
            <a:r>
              <a:rPr lang="fr-FR"/>
              <a:t>Grandes étapes de la phase</a:t>
            </a:r>
          </a:p>
          <a:p>
            <a:pPr algn="ctr"/>
            <a:endParaRPr lang="fr-FR" sz="400"/>
          </a:p>
        </p:txBody>
      </p:sp>
      <p:cxnSp>
        <p:nvCxnSpPr>
          <p:cNvPr id="17" name="Connecteur droit avec flèche 16"/>
          <p:cNvCxnSpPr/>
          <p:nvPr/>
        </p:nvCxnSpPr>
        <p:spPr>
          <a:xfrm flipV="1">
            <a:off x="2159000" y="4598896"/>
            <a:ext cx="563103" cy="633504"/>
          </a:xfrm>
          <a:prstGeom prst="straightConnector1">
            <a:avLst/>
          </a:prstGeom>
          <a:ln w="508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10159673" y="4263798"/>
            <a:ext cx="1520816" cy="1323439"/>
          </a:xfrm>
          <a:prstGeom prst="rect">
            <a:avLst/>
          </a:prstGeom>
          <a:effectLst>
            <a:softEdge rad="0"/>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algn="ctr"/>
            <a:endParaRPr lang="fr-FR" sz="400"/>
          </a:p>
          <a:p>
            <a:pPr algn="ctr"/>
            <a:r>
              <a:rPr lang="fr-FR"/>
              <a:t>Trucs et astuces, références, conseils….</a:t>
            </a:r>
          </a:p>
          <a:p>
            <a:pPr algn="ctr"/>
            <a:endParaRPr lang="fr-FR" sz="400"/>
          </a:p>
        </p:txBody>
      </p:sp>
      <p:cxnSp>
        <p:nvCxnSpPr>
          <p:cNvPr id="21" name="Connecteur droit avec flèche 20"/>
          <p:cNvCxnSpPr>
            <a:cxnSpLocks/>
          </p:cNvCxnSpPr>
          <p:nvPr/>
        </p:nvCxnSpPr>
        <p:spPr>
          <a:xfrm flipH="1">
            <a:off x="9205745" y="4598896"/>
            <a:ext cx="953928" cy="11553"/>
          </a:xfrm>
          <a:prstGeom prst="straightConnector1">
            <a:avLst/>
          </a:prstGeom>
          <a:ln w="635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6" name="Espace réservé du pied de page 25"/>
          <p:cNvSpPr>
            <a:spLocks noGrp="1"/>
          </p:cNvSpPr>
          <p:nvPr>
            <p:ph type="ftr" sz="quarter" idx="11"/>
          </p:nvPr>
        </p:nvSpPr>
        <p:spPr/>
        <p:txBody>
          <a:bodyPr/>
          <a:lstStyle/>
          <a:p>
            <a:r>
              <a:rPr lang="en-US"/>
              <a:t>M. Blondeau, S. Dondeyne, C. Moncarey &amp; A. Paul</a:t>
            </a:r>
          </a:p>
        </p:txBody>
      </p:sp>
      <p:sp>
        <p:nvSpPr>
          <p:cNvPr id="3" name="Espace réservé du numéro de diapositive 2"/>
          <p:cNvSpPr>
            <a:spLocks noGrp="1"/>
          </p:cNvSpPr>
          <p:nvPr>
            <p:ph type="sldNum" sz="quarter" idx="12"/>
          </p:nvPr>
        </p:nvSpPr>
        <p:spPr/>
        <p:txBody>
          <a:bodyPr/>
          <a:lstStyle/>
          <a:p>
            <a:fld id="{D45F35CD-BCCE-43AA-A6A5-8900209948EB}" type="slidenum">
              <a:rPr lang="en-US" smtClean="0"/>
              <a:t>12</a:t>
            </a:fld>
            <a:endParaRPr lang="en-US"/>
          </a:p>
        </p:txBody>
      </p:sp>
      <p:cxnSp>
        <p:nvCxnSpPr>
          <p:cNvPr id="18" name="Connecteur droit 17">
            <a:extLst>
              <a:ext uri="{FF2B5EF4-FFF2-40B4-BE49-F238E27FC236}">
                <a16:creationId xmlns:a16="http://schemas.microsoft.com/office/drawing/2014/main" id="{87174CDD-159A-4ADC-88E5-8C529E65421F}"/>
              </a:ext>
            </a:extLst>
          </p:cNvPr>
          <p:cNvCxnSpPr>
            <a:cxnSpLocks/>
          </p:cNvCxnSpPr>
          <p:nvPr/>
        </p:nvCxnSpPr>
        <p:spPr>
          <a:xfrm>
            <a:off x="1095375" y="47625"/>
            <a:ext cx="0" cy="10699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87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64456BE-794C-47F6-B34E-CC131FC8648F}"/>
              </a:ext>
            </a:extLst>
          </p:cNvPr>
          <p:cNvPicPr>
            <a:picLocks noChangeAspect="1"/>
          </p:cNvPicPr>
          <p:nvPr/>
        </p:nvPicPr>
        <p:blipFill>
          <a:blip r:embed="rId2"/>
          <a:stretch>
            <a:fillRect/>
          </a:stretch>
        </p:blipFill>
        <p:spPr>
          <a:xfrm>
            <a:off x="2771086" y="1735108"/>
            <a:ext cx="7004487" cy="3829749"/>
          </a:xfrm>
          <a:prstGeom prst="rect">
            <a:avLst/>
          </a:prstGeom>
        </p:spPr>
      </p:pic>
      <p:sp>
        <p:nvSpPr>
          <p:cNvPr id="7" name="ZoneTexte 6"/>
          <p:cNvSpPr txBox="1"/>
          <p:nvPr/>
        </p:nvSpPr>
        <p:spPr>
          <a:xfrm>
            <a:off x="479291" y="2197670"/>
            <a:ext cx="1865742" cy="492443"/>
          </a:xfrm>
          <a:prstGeom prst="rect">
            <a:avLst/>
          </a:prstGeom>
          <a:effectLst>
            <a:softEdge rad="0"/>
          </a:effectLst>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sz="400"/>
          </a:p>
          <a:p>
            <a:r>
              <a:rPr lang="fr-FR"/>
              <a:t>Etapes et timing</a:t>
            </a:r>
          </a:p>
          <a:p>
            <a:endParaRPr lang="fr-FR" sz="400"/>
          </a:p>
        </p:txBody>
      </p:sp>
      <p:cxnSp>
        <p:nvCxnSpPr>
          <p:cNvPr id="9" name="Connecteur droit avec flèche 8"/>
          <p:cNvCxnSpPr>
            <a:cxnSpLocks/>
          </p:cNvCxnSpPr>
          <p:nvPr/>
        </p:nvCxnSpPr>
        <p:spPr>
          <a:xfrm flipV="1">
            <a:off x="2292372" y="2409951"/>
            <a:ext cx="552428" cy="67629"/>
          </a:xfrm>
          <a:prstGeom prst="straightConnector1">
            <a:avLst/>
          </a:prstGeom>
          <a:ln w="635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500306" y="3098306"/>
            <a:ext cx="1865742" cy="1323439"/>
          </a:xfrm>
          <a:prstGeom prst="rect">
            <a:avLst/>
          </a:prstGeom>
          <a:effectLst>
            <a:softEdge rad="0"/>
          </a:effectLst>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sz="400"/>
          </a:p>
          <a:p>
            <a:r>
              <a:rPr lang="fr-FR"/>
              <a:t>Consignes, tâches à prescrire aux étudiants, actions du formateur…</a:t>
            </a:r>
          </a:p>
          <a:p>
            <a:endParaRPr lang="fr-FR" sz="400"/>
          </a:p>
        </p:txBody>
      </p:sp>
      <p:cxnSp>
        <p:nvCxnSpPr>
          <p:cNvPr id="11" name="Connecteur droit avec flèche 10"/>
          <p:cNvCxnSpPr>
            <a:cxnSpLocks/>
          </p:cNvCxnSpPr>
          <p:nvPr/>
        </p:nvCxnSpPr>
        <p:spPr>
          <a:xfrm>
            <a:off x="2292372" y="3429000"/>
            <a:ext cx="1784328" cy="203200"/>
          </a:xfrm>
          <a:prstGeom prst="straightConnector1">
            <a:avLst/>
          </a:prstGeom>
          <a:ln w="635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7" name="ZoneTexte 16"/>
          <p:cNvSpPr txBox="1"/>
          <p:nvPr/>
        </p:nvSpPr>
        <p:spPr>
          <a:xfrm>
            <a:off x="10429186" y="1497868"/>
            <a:ext cx="1473780" cy="1600438"/>
          </a:xfrm>
          <a:prstGeom prst="rect">
            <a:avLst/>
          </a:prstGeom>
          <a:effectLst>
            <a:softEdge rad="0"/>
          </a:effectLst>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sz="400"/>
          </a:p>
          <a:p>
            <a:r>
              <a:rPr lang="fr-FR"/>
              <a:t>Symbole de l’étape en référence au schéma de la page 11</a:t>
            </a:r>
          </a:p>
          <a:p>
            <a:endParaRPr lang="fr-FR" sz="400"/>
          </a:p>
        </p:txBody>
      </p:sp>
      <p:cxnSp>
        <p:nvCxnSpPr>
          <p:cNvPr id="19" name="Connecteur droit avec flèche 18"/>
          <p:cNvCxnSpPr>
            <a:cxnSpLocks/>
          </p:cNvCxnSpPr>
          <p:nvPr/>
        </p:nvCxnSpPr>
        <p:spPr>
          <a:xfrm flipH="1" flipV="1">
            <a:off x="9420914" y="1989840"/>
            <a:ext cx="1008272" cy="509241"/>
          </a:xfrm>
          <a:prstGeom prst="straightConnector1">
            <a:avLst/>
          </a:prstGeom>
          <a:ln w="635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0" name="ZoneTexte 19"/>
          <p:cNvSpPr txBox="1"/>
          <p:nvPr/>
        </p:nvSpPr>
        <p:spPr>
          <a:xfrm>
            <a:off x="10404833" y="3278658"/>
            <a:ext cx="1473780" cy="1046440"/>
          </a:xfrm>
          <a:prstGeom prst="rect">
            <a:avLst/>
          </a:prstGeom>
          <a:effectLst>
            <a:softEdge rad="0"/>
          </a:effectLst>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sz="400"/>
          </a:p>
          <a:p>
            <a:r>
              <a:rPr lang="fr-FR"/>
              <a:t>Mémo à utiliser au besoin</a:t>
            </a:r>
          </a:p>
          <a:p>
            <a:endParaRPr lang="fr-FR" sz="400"/>
          </a:p>
        </p:txBody>
      </p:sp>
      <p:cxnSp>
        <p:nvCxnSpPr>
          <p:cNvPr id="21" name="Connecteur droit avec flèche 20"/>
          <p:cNvCxnSpPr>
            <a:cxnSpLocks/>
            <a:stCxn id="20" idx="1"/>
          </p:cNvCxnSpPr>
          <p:nvPr/>
        </p:nvCxnSpPr>
        <p:spPr>
          <a:xfrm flipH="1" flipV="1">
            <a:off x="9245131" y="3236072"/>
            <a:ext cx="1159702" cy="565806"/>
          </a:xfrm>
          <a:prstGeom prst="straightConnector1">
            <a:avLst/>
          </a:prstGeom>
          <a:ln w="635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5" name="ZoneTexte 24"/>
          <p:cNvSpPr txBox="1"/>
          <p:nvPr/>
        </p:nvSpPr>
        <p:spPr>
          <a:xfrm>
            <a:off x="492942" y="4762434"/>
            <a:ext cx="1865742" cy="769441"/>
          </a:xfrm>
          <a:prstGeom prst="rect">
            <a:avLst/>
          </a:prstGeom>
          <a:effectLst>
            <a:softEdge rad="0"/>
          </a:effectLst>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sz="400"/>
          </a:p>
          <a:p>
            <a:r>
              <a:rPr lang="fr-FR"/>
              <a:t>Références aux outils en annexes</a:t>
            </a:r>
          </a:p>
          <a:p>
            <a:endParaRPr lang="fr-FR" sz="400"/>
          </a:p>
        </p:txBody>
      </p:sp>
      <p:cxnSp>
        <p:nvCxnSpPr>
          <p:cNvPr id="26" name="Connecteur droit avec flèche 25"/>
          <p:cNvCxnSpPr>
            <a:cxnSpLocks/>
          </p:cNvCxnSpPr>
          <p:nvPr/>
        </p:nvCxnSpPr>
        <p:spPr>
          <a:xfrm>
            <a:off x="2292372" y="5235191"/>
            <a:ext cx="892164" cy="0"/>
          </a:xfrm>
          <a:prstGeom prst="straightConnector1">
            <a:avLst/>
          </a:prstGeom>
          <a:ln w="635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5" name="Titre 1"/>
          <p:cNvSpPr txBox="1">
            <a:spLocks/>
          </p:cNvSpPr>
          <p:nvPr/>
        </p:nvSpPr>
        <p:spPr>
          <a:xfrm>
            <a:off x="495300" y="34925"/>
            <a:ext cx="11010900" cy="1069975"/>
          </a:xfrm>
          <a:prstGeom prst="rect">
            <a:avLst/>
          </a:prstGeo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a:t>Organisation de la page du bas</a:t>
            </a:r>
          </a:p>
        </p:txBody>
      </p:sp>
      <p:sp>
        <p:nvSpPr>
          <p:cNvPr id="23" name="Espace réservé du pied de page 22"/>
          <p:cNvSpPr>
            <a:spLocks noGrp="1"/>
          </p:cNvSpPr>
          <p:nvPr>
            <p:ph type="ftr" sz="quarter" idx="11"/>
          </p:nvPr>
        </p:nvSpPr>
        <p:spPr/>
        <p:txBody>
          <a:bodyPr/>
          <a:lstStyle/>
          <a:p>
            <a:r>
              <a:rPr lang="en-US"/>
              <a:t>M. Blondeau, S. Dondeyne, C. Moncarey &amp; A. Paul</a:t>
            </a:r>
          </a:p>
        </p:txBody>
      </p:sp>
      <p:sp>
        <p:nvSpPr>
          <p:cNvPr id="27" name="ZoneTexte 26"/>
          <p:cNvSpPr txBox="1"/>
          <p:nvPr/>
        </p:nvSpPr>
        <p:spPr>
          <a:xfrm>
            <a:off x="8281503" y="5410133"/>
            <a:ext cx="3798216" cy="1046440"/>
          </a:xfrm>
          <a:prstGeom prst="rect">
            <a:avLst/>
          </a:prstGeom>
          <a:effectLst>
            <a:softEdge rad="0"/>
          </a:effectLst>
        </p:spPr>
        <p:style>
          <a:lnRef idx="3">
            <a:schemeClr val="lt1"/>
          </a:lnRef>
          <a:fillRef idx="1">
            <a:schemeClr val="accent6"/>
          </a:fillRef>
          <a:effectRef idx="1">
            <a:schemeClr val="accent6"/>
          </a:effectRef>
          <a:fontRef idx="minor">
            <a:schemeClr val="lt1"/>
          </a:fontRef>
        </p:style>
        <p:txBody>
          <a:bodyPr wrap="square" rtlCol="0">
            <a:sp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fr-FR" sz="400"/>
          </a:p>
          <a:p>
            <a:r>
              <a:rPr lang="fr-FR">
                <a:solidFill>
                  <a:srgbClr val="FFFFFF"/>
                </a:solidFill>
              </a:rPr>
              <a:t>Option</a:t>
            </a:r>
          </a:p>
          <a:p>
            <a:r>
              <a:rPr lang="fr-FR">
                <a:solidFill>
                  <a:srgbClr val="FFFFFF"/>
                </a:solidFill>
              </a:rPr>
              <a:t>Ce sigle indique qu’un choix doit être fait entre plusieurs options possibles.</a:t>
            </a:r>
          </a:p>
          <a:p>
            <a:endParaRPr lang="fr-FR" sz="400">
              <a:solidFill>
                <a:srgbClr val="FFFFFF"/>
              </a:solidFill>
            </a:endParaRPr>
          </a:p>
        </p:txBody>
      </p:sp>
      <p:cxnSp>
        <p:nvCxnSpPr>
          <p:cNvPr id="28" name="Connecteur droit avec flèche 27"/>
          <p:cNvCxnSpPr>
            <a:cxnSpLocks/>
          </p:cNvCxnSpPr>
          <p:nvPr/>
        </p:nvCxnSpPr>
        <p:spPr>
          <a:xfrm flipH="1" flipV="1">
            <a:off x="9245131" y="5235191"/>
            <a:ext cx="468508" cy="174942"/>
          </a:xfrm>
          <a:prstGeom prst="straightConnector1">
            <a:avLst/>
          </a:prstGeom>
          <a:ln w="63500">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D45F35CD-BCCE-43AA-A6A5-8900209948EB}" type="slidenum">
              <a:rPr lang="en-US" smtClean="0"/>
              <a:t>13</a:t>
            </a:fld>
            <a:endParaRPr lang="en-US"/>
          </a:p>
        </p:txBody>
      </p:sp>
      <p:cxnSp>
        <p:nvCxnSpPr>
          <p:cNvPr id="30" name="Connecteur droit 29">
            <a:extLst>
              <a:ext uri="{FF2B5EF4-FFF2-40B4-BE49-F238E27FC236}">
                <a16:creationId xmlns:a16="http://schemas.microsoft.com/office/drawing/2014/main" id="{7356E623-02FB-49C2-94F8-DB2CAAA274A5}"/>
              </a:ext>
            </a:extLst>
          </p:cNvPr>
          <p:cNvCxnSpPr>
            <a:cxnSpLocks/>
          </p:cNvCxnSpPr>
          <p:nvPr/>
        </p:nvCxnSpPr>
        <p:spPr>
          <a:xfrm>
            <a:off x="1095375" y="34925"/>
            <a:ext cx="0" cy="10826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385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à coins arrondis 18"/>
          <p:cNvSpPr/>
          <p:nvPr/>
        </p:nvSpPr>
        <p:spPr>
          <a:xfrm>
            <a:off x="6380522" y="1710871"/>
            <a:ext cx="5260571" cy="4458606"/>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pPr algn="ctr"/>
            <a:r>
              <a:rPr lang="fr-FR">
                <a:solidFill>
                  <a:schemeClr val="tx1"/>
                </a:solidFill>
              </a:rPr>
              <a:t>…………………………………………………………………………………………………………………………………………………………………………………………………………………………………………………………………………………………………………………………………………………………………………………………………………………………………………………………………………………………………………………………………………………………………………………………………………………………………………………………………………………………………………………………………………………………………………………………………………………………………………………………………………………………………………………………………………………………………………………………………………………………………………………………………………………………………………………………</a:t>
            </a:r>
            <a:endParaRPr lang="fr-FR">
              <a:solidFill>
                <a:srgbClr val="FF0000"/>
              </a:solidFill>
            </a:endParaRPr>
          </a:p>
          <a:p>
            <a:pPr algn="ctr"/>
            <a:endParaRPr lang="fr-FR">
              <a:solidFill>
                <a:srgbClr val="FF0000"/>
              </a:solidFill>
            </a:endParaRPr>
          </a:p>
        </p:txBody>
      </p:sp>
      <p:sp>
        <p:nvSpPr>
          <p:cNvPr id="10" name="Rectangle à coins arrondis 9"/>
          <p:cNvSpPr/>
          <p:nvPr/>
        </p:nvSpPr>
        <p:spPr>
          <a:xfrm>
            <a:off x="711200" y="1710871"/>
            <a:ext cx="5260571" cy="4396920"/>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pPr algn="ctr"/>
            <a:r>
              <a:rPr lang="fr-FR">
                <a:solidFill>
                  <a:schemeClr val="tx1"/>
                </a:solidFill>
              </a:rPr>
              <a:t>…………………………………………………………………………………………………………………………………………………………………………………………………………………………………………………………………………………………………………………………………………………………………………………………………………………………………………………………………………………………………………………………………………………………………………………………………………………………………………………………………………………………………………………………………………………………………………………………………………………………………………………………………………………………………………………………………………………………………………………………………………………………………………………………………………………………………………………………</a:t>
            </a:r>
            <a:endParaRPr lang="fr-FR">
              <a:solidFill>
                <a:srgbClr val="FF0000"/>
              </a:solidFill>
            </a:endParaRPr>
          </a:p>
          <a:p>
            <a:pPr algn="ctr"/>
            <a:endParaRPr lang="fr-FR">
              <a:solidFill>
                <a:srgbClr val="FF0000"/>
              </a:solidFill>
            </a:endParaRPr>
          </a:p>
        </p:txBody>
      </p:sp>
      <p:sp>
        <p:nvSpPr>
          <p:cNvPr id="17" name="Titre 4"/>
          <p:cNvSpPr>
            <a:spLocks noGrp="1"/>
          </p:cNvSpPr>
          <p:nvPr>
            <p:ph type="title"/>
          </p:nvPr>
        </p:nvSpPr>
        <p:spPr>
          <a:xfrm>
            <a:off x="711200" y="22225"/>
            <a:ext cx="10998200" cy="1325563"/>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14</a:t>
            </a:fld>
            <a:endParaRPr lang="en-US"/>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22225"/>
            <a:ext cx="0" cy="13001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915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4546A"/>
        </a:solidFill>
        <a:effectLst/>
      </p:bgPr>
    </p:bg>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re 1"/>
          <p:cNvSpPr>
            <a:spLocks noGrp="1"/>
          </p:cNvSpPr>
          <p:nvPr>
            <p:ph type="title"/>
          </p:nvPr>
        </p:nvSpPr>
        <p:spPr>
          <a:xfrm>
            <a:off x="8511374" y="554356"/>
            <a:ext cx="3377183" cy="3681976"/>
          </a:xfr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r>
              <a:rPr lang="en-US" b="1" err="1">
                <a:solidFill>
                  <a:schemeClr val="bg1"/>
                </a:solidFill>
                <a:latin typeface="+mj-lt"/>
                <a:ea typeface="+mj-ea"/>
                <a:cs typeface="+mj-cs"/>
              </a:rPr>
              <a:t>Dispositif</a:t>
            </a:r>
            <a:endParaRPr lang="en-US" b="1">
              <a:solidFill>
                <a:schemeClr val="bg1"/>
              </a:solidFill>
              <a:latin typeface="+mj-lt"/>
              <a:ea typeface="+mj-ea"/>
              <a:cs typeface="+mj-cs"/>
            </a:endParaRPr>
          </a:p>
        </p:txBody>
      </p:sp>
      <p:sp>
        <p:nvSpPr>
          <p:cNvPr id="5" name="Espace réservé du pied de page 4"/>
          <p:cNvSpPr>
            <a:spLocks noGrp="1"/>
          </p:cNvSpPr>
          <p:nvPr>
            <p:ph type="ftr" sz="quarter" idx="11"/>
          </p:nvPr>
        </p:nvSpPr>
        <p:spPr>
          <a:xfrm>
            <a:off x="7877318" y="5770244"/>
            <a:ext cx="4011239" cy="365125"/>
          </a:xfr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M. Blondeau, S. Dondeyne, C. </a:t>
            </a:r>
            <a:r>
              <a:rPr kumimoji="0" lang="en-US" sz="1200" b="0" i="0" u="none" strike="noStrike" kern="1200" cap="none" spc="0" normalizeH="0" baseline="0" noProof="0" err="1">
                <a:ln>
                  <a:noFill/>
                </a:ln>
                <a:solidFill>
                  <a:srgbClr val="FFFFFF"/>
                </a:solidFill>
                <a:effectLst/>
                <a:uLnTx/>
                <a:uFillTx/>
                <a:latin typeface="Calibri" panose="020F0502020204030204"/>
                <a:ea typeface="+mn-ea"/>
                <a:cs typeface="+mn-cs"/>
              </a:rPr>
              <a:t>Moncarey</a:t>
            </a: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 &amp; A. Paul</a:t>
            </a:r>
          </a:p>
        </p:txBody>
      </p:sp>
      <p:sp>
        <p:nvSpPr>
          <p:cNvPr id="2" name="Espace réservé du numéro de diapositive 1"/>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45F35CD-BCCE-43AA-A6A5-8900209948EB}"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2" descr="Fibres Laser - Image gratuite sur Pixabay">
            <a:extLst>
              <a:ext uri="{FF2B5EF4-FFF2-40B4-BE49-F238E27FC236}">
                <a16:creationId xmlns:a16="http://schemas.microsoft.com/office/drawing/2014/main" id="{EA6482F0-38EF-4BB1-A711-904B8E8F64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80" r="31993"/>
          <a:stretch/>
        </p:blipFill>
        <p:spPr bwMode="auto">
          <a:xfrm>
            <a:off x="0" y="0"/>
            <a:ext cx="49725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14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9788" y="50800"/>
            <a:ext cx="3932237" cy="676128"/>
          </a:xfrm>
          <a:solidFill>
            <a:srgbClr val="44546A"/>
          </a:solidFill>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anchor="ctr" anchorCtr="1"/>
          <a:lstStyle/>
          <a:p>
            <a:r>
              <a:rPr lang="fr-BE" b="1"/>
              <a:t>Phase préparatoire</a:t>
            </a:r>
            <a:endParaRPr lang="en-US" b="1"/>
          </a:p>
        </p:txBody>
      </p:sp>
      <p:sp>
        <p:nvSpPr>
          <p:cNvPr id="3" name="Espace réservé du contenu 2"/>
          <p:cNvSpPr>
            <a:spLocks noGrp="1"/>
          </p:cNvSpPr>
          <p:nvPr>
            <p:ph idx="1"/>
          </p:nvPr>
        </p:nvSpPr>
        <p:spPr>
          <a:xfrm>
            <a:off x="874027" y="1134274"/>
            <a:ext cx="10481361" cy="1365454"/>
          </a:xfrm>
          <a:solidFill>
            <a:schemeClr val="bg1"/>
          </a:solidFill>
          <a:ln>
            <a:solidFill>
              <a:srgbClr val="44546A"/>
            </a:solidFill>
          </a:ln>
          <a:effectLst>
            <a:softEdge rad="0"/>
          </a:effectLst>
        </p:spPr>
        <p:style>
          <a:lnRef idx="1">
            <a:schemeClr val="accent2"/>
          </a:lnRef>
          <a:fillRef idx="2">
            <a:schemeClr val="accent2"/>
          </a:fillRef>
          <a:effectRef idx="1">
            <a:schemeClr val="accent2"/>
          </a:effectRef>
          <a:fontRef idx="minor">
            <a:schemeClr val="dk1"/>
          </a:fontRef>
        </p:style>
        <p:txBody>
          <a:bodyPr anchor="ctr" anchorCtr="1">
            <a:normAutofit/>
          </a:bodyPr>
          <a:lstStyle/>
          <a:p>
            <a:pPr marL="0" indent="0" algn="ctr">
              <a:buNone/>
            </a:pPr>
            <a:r>
              <a:rPr lang="fr-FR" sz="2600">
                <a:solidFill>
                  <a:schemeClr val="tx1"/>
                </a:solidFill>
              </a:rPr>
              <a:t>La phase préparatoire intervient avant la première séance et sert à créer du lien et à définir le projet de </a:t>
            </a:r>
            <a:r>
              <a:rPr lang="fr-FR" sz="2600" err="1">
                <a:solidFill>
                  <a:schemeClr val="tx1"/>
                </a:solidFill>
              </a:rPr>
              <a:t>l'intervision</a:t>
            </a:r>
            <a:r>
              <a:rPr lang="fr-FR" sz="2600">
                <a:solidFill>
                  <a:schemeClr val="tx1"/>
                </a:solidFill>
              </a:rPr>
              <a:t>. </a:t>
            </a:r>
          </a:p>
        </p:txBody>
      </p:sp>
      <p:sp>
        <p:nvSpPr>
          <p:cNvPr id="5" name="Flèche gauche 4"/>
          <p:cNvSpPr/>
          <p:nvPr/>
        </p:nvSpPr>
        <p:spPr>
          <a:xfrm flipH="1">
            <a:off x="250648" y="137971"/>
            <a:ext cx="367620" cy="430220"/>
          </a:xfrm>
          <a:prstGeom prst="leftArrow">
            <a:avLst/>
          </a:prstGeom>
          <a:solidFill>
            <a:srgbClr val="44546A"/>
          </a:solidFill>
          <a:ln>
            <a:solidFill>
              <a:srgbClr val="44546A"/>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900"/>
          </a:p>
        </p:txBody>
      </p:sp>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4" name="ZoneTexte 13"/>
          <p:cNvSpPr txBox="1"/>
          <p:nvPr/>
        </p:nvSpPr>
        <p:spPr>
          <a:xfrm>
            <a:off x="4825907" y="3060913"/>
            <a:ext cx="6527893" cy="2092881"/>
          </a:xfrm>
          <a:prstGeom prst="rect">
            <a:avLst/>
          </a:prstGeom>
          <a:solidFill>
            <a:srgbClr val="44546A"/>
          </a:solidFill>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nl-BE" sz="600">
              <a:solidFill>
                <a:schemeClr val="bg1"/>
              </a:solidFill>
            </a:endParaRPr>
          </a:p>
          <a:p>
            <a:pPr algn="ctr"/>
            <a:endParaRPr lang="nl-BE" sz="2000">
              <a:solidFill>
                <a:schemeClr val="bg1"/>
              </a:solidFill>
            </a:endParaRPr>
          </a:p>
          <a:p>
            <a:pPr algn="ctr"/>
            <a:r>
              <a:rPr lang="nl-BE" sz="2000" i="1">
                <a:solidFill>
                  <a:schemeClr val="bg1"/>
                </a:solidFill>
              </a:rPr>
              <a:t>“Pour que le groupe puisse s’engager dans une démarche d’analyse des pratiques professionnelles, il faut à ses membres un contexte ressenti par chacun comme sécurisant.” </a:t>
            </a:r>
            <a:r>
              <a:rPr lang="nl-BE" sz="2000">
                <a:solidFill>
                  <a:schemeClr val="bg1"/>
                </a:solidFill>
              </a:rPr>
              <a:t>(Charlier &amp; </a:t>
            </a:r>
            <a:r>
              <a:rPr lang="nl-BE" sz="2000" i="1">
                <a:solidFill>
                  <a:schemeClr val="bg1"/>
                </a:solidFill>
              </a:rPr>
              <a:t>al</a:t>
            </a:r>
            <a:r>
              <a:rPr lang="nl-BE" sz="2000">
                <a:solidFill>
                  <a:schemeClr val="bg1"/>
                </a:solidFill>
              </a:rPr>
              <a:t>., 2013, p.67)</a:t>
            </a:r>
            <a:endParaRPr lang="fr-FR" sz="2400"/>
          </a:p>
          <a:p>
            <a:endParaRPr lang="fr-FR" sz="2400"/>
          </a:p>
        </p:txBody>
      </p:sp>
      <p:sp>
        <p:nvSpPr>
          <p:cNvPr id="18" name="Rectangle à coins arrondis 17"/>
          <p:cNvSpPr/>
          <p:nvPr/>
        </p:nvSpPr>
        <p:spPr>
          <a:xfrm>
            <a:off x="874027" y="3232158"/>
            <a:ext cx="3559222" cy="208894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fr-FR">
                <a:solidFill>
                  <a:srgbClr val="FF0000"/>
                </a:solidFill>
              </a:rPr>
              <a:t>Présentation mutuelle, rappel des moments clés de rencontres superviseur-supervisés, mise au point des moyens de communication, l’organisation générale…</a:t>
            </a:r>
            <a:endParaRPr lang="en-US">
              <a:solidFill>
                <a:srgbClr val="FF0000"/>
              </a:solidFill>
            </a:endParaRPr>
          </a:p>
          <a:p>
            <a:pPr algn="ctr"/>
            <a:endParaRPr lang="fr-FR"/>
          </a:p>
        </p:txBody>
      </p:sp>
      <p:sp>
        <p:nvSpPr>
          <p:cNvPr id="19" name="ZoneTexte 18"/>
          <p:cNvSpPr txBox="1"/>
          <p:nvPr/>
        </p:nvSpPr>
        <p:spPr>
          <a:xfrm>
            <a:off x="2773852" y="3910501"/>
            <a:ext cx="184666" cy="369332"/>
          </a:xfrm>
          <a:prstGeom prst="rect">
            <a:avLst/>
          </a:prstGeom>
          <a:noFill/>
        </p:spPr>
        <p:txBody>
          <a:bodyPr wrap="none" rtlCol="0">
            <a:spAutoFit/>
          </a:bodyPr>
          <a:lstStyle/>
          <a:p>
            <a:endParaRPr lang="fr-FR"/>
          </a:p>
        </p:txBody>
      </p:sp>
      <p:sp>
        <p:nvSpPr>
          <p:cNvPr id="4"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8" name="Espace réservé du numéro de diapositive 7"/>
          <p:cNvSpPr>
            <a:spLocks noGrp="1"/>
          </p:cNvSpPr>
          <p:nvPr>
            <p:ph type="sldNum" sz="quarter" idx="12"/>
          </p:nvPr>
        </p:nvSpPr>
        <p:spPr>
          <a:xfrm>
            <a:off x="8610600" y="6559550"/>
            <a:ext cx="2743200" cy="365125"/>
          </a:xfrm>
        </p:spPr>
        <p:txBody>
          <a:bodyPr/>
          <a:lstStyle/>
          <a:p>
            <a:fld id="{D45F35CD-BCCE-43AA-A6A5-8900209948EB}" type="slidenum">
              <a:rPr lang="en-US" smtClean="0"/>
              <a:t>16</a:t>
            </a:fld>
            <a:endParaRPr lang="en-US"/>
          </a:p>
        </p:txBody>
      </p:sp>
      <p:graphicFrame>
        <p:nvGraphicFramePr>
          <p:cNvPr id="12" name="Espace réservé du contenu 8">
            <a:extLst>
              <a:ext uri="{FF2B5EF4-FFF2-40B4-BE49-F238E27FC236}">
                <a16:creationId xmlns:a16="http://schemas.microsoft.com/office/drawing/2014/main" id="{D98E274E-5B20-4839-A1FA-8D308BF31F48}"/>
              </a:ext>
            </a:extLst>
          </p:cNvPr>
          <p:cNvGraphicFramePr>
            <a:graphicFrameLocks/>
          </p:cNvGraphicFramePr>
          <p:nvPr>
            <p:extLst>
              <p:ext uri="{D42A27DB-BD31-4B8C-83A1-F6EECF244321}">
                <p14:modId xmlns:p14="http://schemas.microsoft.com/office/powerpoint/2010/main" val="1406147382"/>
              </p:ext>
            </p:extLst>
          </p:nvPr>
        </p:nvGraphicFramePr>
        <p:xfrm>
          <a:off x="9978013" y="145038"/>
          <a:ext cx="2039816" cy="91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Flèche : en arc 12">
            <a:extLst>
              <a:ext uri="{FF2B5EF4-FFF2-40B4-BE49-F238E27FC236}">
                <a16:creationId xmlns:a16="http://schemas.microsoft.com/office/drawing/2014/main" id="{F1B0572B-AA9B-408D-ADAB-B7AC1479CA91}"/>
              </a:ext>
            </a:extLst>
          </p:cNvPr>
          <p:cNvSpPr/>
          <p:nvPr/>
        </p:nvSpPr>
        <p:spPr>
          <a:xfrm>
            <a:off x="11193595" y="140269"/>
            <a:ext cx="616035" cy="523593"/>
          </a:xfrm>
          <a:prstGeom prst="circularArrow">
            <a:avLst>
              <a:gd name="adj1" fmla="val 5544"/>
              <a:gd name="adj2" fmla="val 330680"/>
              <a:gd name="adj3" fmla="val 14288770"/>
              <a:gd name="adj4" fmla="val 17081118"/>
              <a:gd name="adj5" fmla="val 5757"/>
            </a:avLst>
          </a:prstGeom>
          <a:solidFill>
            <a:srgbClr val="44546A"/>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fr-BE"/>
          </a:p>
        </p:txBody>
      </p:sp>
    </p:spTree>
    <p:extLst>
      <p:ext uri="{BB962C8B-B14F-4D97-AF65-F5344CB8AC3E}">
        <p14:creationId xmlns:p14="http://schemas.microsoft.com/office/powerpoint/2010/main" val="200592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èche gauche 4"/>
          <p:cNvSpPr/>
          <p:nvPr/>
        </p:nvSpPr>
        <p:spPr>
          <a:xfrm flipH="1">
            <a:off x="11709886" y="33296"/>
            <a:ext cx="367620" cy="430220"/>
          </a:xfrm>
          <a:prstGeom prst="leftArrow">
            <a:avLst/>
          </a:prstGeom>
          <a:solidFill>
            <a:srgbClr val="44546A"/>
          </a:solidFill>
          <a:ln>
            <a:solidFill>
              <a:srgbClr val="44546A"/>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900"/>
          </a:p>
        </p:txBody>
      </p:sp>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6" name="Rectangle à coins arrondis 15"/>
          <p:cNvSpPr/>
          <p:nvPr/>
        </p:nvSpPr>
        <p:spPr>
          <a:xfrm>
            <a:off x="8501675" y="570151"/>
            <a:ext cx="2941891" cy="5352100"/>
          </a:xfrm>
          <a:prstGeom prst="roundRect">
            <a:avLst/>
          </a:prstGeom>
          <a:no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fr-FR">
                <a:solidFill>
                  <a:srgbClr val="000000"/>
                </a:solidFill>
              </a:rPr>
              <a:t>Notes personnelles</a:t>
            </a:r>
          </a:p>
          <a:p>
            <a:pPr algn="ctr"/>
            <a:endParaRPr lang="fr-FR">
              <a:solidFill>
                <a:srgbClr val="FF0000"/>
              </a:solidFill>
            </a:endParaRP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endParaRPr lang="fr-FR">
              <a:solidFill>
                <a:srgbClr val="FF0000"/>
              </a:solidFill>
            </a:endParaRPr>
          </a:p>
          <a:p>
            <a:pPr algn="ctr"/>
            <a:endParaRPr lang="fr-FR">
              <a:solidFill>
                <a:srgbClr val="FF0000"/>
              </a:solidFill>
            </a:endParaRPr>
          </a:p>
        </p:txBody>
      </p:sp>
      <p:grpSp>
        <p:nvGrpSpPr>
          <p:cNvPr id="19" name="Grouper 18"/>
          <p:cNvGrpSpPr/>
          <p:nvPr/>
        </p:nvGrpSpPr>
        <p:grpSpPr>
          <a:xfrm>
            <a:off x="6129867" y="4504266"/>
            <a:ext cx="647700" cy="558800"/>
            <a:chOff x="266700" y="1270000"/>
            <a:chExt cx="4864100" cy="4864100"/>
          </a:xfrm>
        </p:grpSpPr>
        <p:pic>
          <p:nvPicPr>
            <p:cNvPr id="20" name="Image 19"/>
            <p:cNvPicPr>
              <a:picLocks noChangeAspect="1"/>
            </p:cNvPicPr>
            <p:nvPr/>
          </p:nvPicPr>
          <p:blipFill>
            <a:blip r:embed="rId2"/>
            <a:stretch>
              <a:fillRect/>
            </a:stretch>
          </p:blipFill>
          <p:spPr>
            <a:xfrm>
              <a:off x="812800" y="1562100"/>
              <a:ext cx="3810000" cy="3810000"/>
            </a:xfrm>
            <a:prstGeom prst="rect">
              <a:avLst/>
            </a:prstGeom>
          </p:spPr>
        </p:pic>
        <p:pic>
          <p:nvPicPr>
            <p:cNvPr id="21" name="Image 20"/>
            <p:cNvPicPr>
              <a:picLocks noChangeAspect="1"/>
            </p:cNvPicPr>
            <p:nvPr/>
          </p:nvPicPr>
          <p:blipFill>
            <a:blip r:embed="rId3">
              <a:extLst>
                <a:ext uri="{BEBA8EAE-BF5A-486C-A8C5-ECC9F3942E4B}">
                  <a14:imgProps xmlns:a14="http://schemas.microsoft.com/office/drawing/2010/main">
                    <a14:imgLayer r:embed="rId4">
                      <a14:imgEffect>
                        <a14:backgroundRemoval t="16454" b="89936" l="12939" r="89936"/>
                      </a14:imgEffect>
                    </a14:imgLayer>
                  </a14:imgProps>
                </a:ext>
              </a:extLst>
            </a:blip>
            <a:stretch>
              <a:fillRect/>
            </a:stretch>
          </p:blipFill>
          <p:spPr>
            <a:xfrm>
              <a:off x="266700" y="1270000"/>
              <a:ext cx="4864100" cy="4864100"/>
            </a:xfrm>
            <a:prstGeom prst="rect">
              <a:avLst/>
            </a:prstGeom>
          </p:spPr>
        </p:pic>
      </p:grpSp>
      <p:sp>
        <p:nvSpPr>
          <p:cNvPr id="2" name="Espace réservé du numéro de diapositive 1"/>
          <p:cNvSpPr>
            <a:spLocks noGrp="1"/>
          </p:cNvSpPr>
          <p:nvPr>
            <p:ph type="sldNum" sz="quarter" idx="12"/>
          </p:nvPr>
        </p:nvSpPr>
        <p:spPr>
          <a:xfrm>
            <a:off x="8610600" y="6572250"/>
            <a:ext cx="2743200" cy="365125"/>
          </a:xfrm>
        </p:spPr>
        <p:txBody>
          <a:bodyPr/>
          <a:lstStyle/>
          <a:p>
            <a:fld id="{D45F35CD-BCCE-43AA-A6A5-8900209948EB}" type="slidenum">
              <a:rPr lang="en-US" smtClean="0"/>
              <a:t>17</a:t>
            </a:fld>
            <a:endParaRPr lang="en-US"/>
          </a:p>
        </p:txBody>
      </p:sp>
      <p:sp>
        <p:nvSpPr>
          <p:cNvPr id="23"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27" name="Titre 1"/>
          <p:cNvSpPr txBox="1">
            <a:spLocks/>
          </p:cNvSpPr>
          <p:nvPr/>
        </p:nvSpPr>
        <p:spPr>
          <a:xfrm>
            <a:off x="7319980" y="33296"/>
            <a:ext cx="4392291" cy="430221"/>
          </a:xfrm>
          <a:prstGeom prst="rect">
            <a:avLst/>
          </a:prstGeo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chorCtr="1">
            <a:normAutofit fontScale="850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BE" sz="3200" b="1"/>
              <a:t>Phase préparatoire</a:t>
            </a:r>
            <a:endParaRPr lang="en-US" sz="3200" b="1"/>
          </a:p>
        </p:txBody>
      </p:sp>
      <p:grpSp>
        <p:nvGrpSpPr>
          <p:cNvPr id="28" name="Grouper 27"/>
          <p:cNvGrpSpPr/>
          <p:nvPr/>
        </p:nvGrpSpPr>
        <p:grpSpPr>
          <a:xfrm>
            <a:off x="7598834" y="1824566"/>
            <a:ext cx="647700" cy="558800"/>
            <a:chOff x="266700" y="1270000"/>
            <a:chExt cx="4864100" cy="4864100"/>
          </a:xfrm>
        </p:grpSpPr>
        <p:pic>
          <p:nvPicPr>
            <p:cNvPr id="29" name="Image 28"/>
            <p:cNvPicPr>
              <a:picLocks noChangeAspect="1"/>
            </p:cNvPicPr>
            <p:nvPr/>
          </p:nvPicPr>
          <p:blipFill>
            <a:blip r:embed="rId2"/>
            <a:stretch>
              <a:fillRect/>
            </a:stretch>
          </p:blipFill>
          <p:spPr>
            <a:xfrm>
              <a:off x="812800" y="1562100"/>
              <a:ext cx="3810000" cy="3810000"/>
            </a:xfrm>
            <a:prstGeom prst="rect">
              <a:avLst/>
            </a:prstGeom>
          </p:spPr>
        </p:pic>
        <p:pic>
          <p:nvPicPr>
            <p:cNvPr id="30" name="Image 29"/>
            <p:cNvPicPr>
              <a:picLocks noChangeAspect="1"/>
            </p:cNvPicPr>
            <p:nvPr/>
          </p:nvPicPr>
          <p:blipFill>
            <a:blip r:embed="rId3">
              <a:extLst>
                <a:ext uri="{BEBA8EAE-BF5A-486C-A8C5-ECC9F3942E4B}">
                  <a14:imgProps xmlns:a14="http://schemas.microsoft.com/office/drawing/2010/main">
                    <a14:imgLayer r:embed="rId4">
                      <a14:imgEffect>
                        <a14:backgroundRemoval t="16454" b="89936" l="12939" r="89936"/>
                      </a14:imgEffect>
                    </a14:imgLayer>
                  </a14:imgProps>
                </a:ext>
              </a:extLst>
            </a:blip>
            <a:stretch>
              <a:fillRect/>
            </a:stretch>
          </p:blipFill>
          <p:spPr>
            <a:xfrm>
              <a:off x="266700" y="1270000"/>
              <a:ext cx="4864100" cy="4864100"/>
            </a:xfrm>
            <a:prstGeom prst="rect">
              <a:avLst/>
            </a:prstGeom>
          </p:spPr>
        </p:pic>
      </p:grpSp>
      <p:sp>
        <p:nvSpPr>
          <p:cNvPr id="4" name="ZoneTexte 3"/>
          <p:cNvSpPr txBox="1"/>
          <p:nvPr/>
        </p:nvSpPr>
        <p:spPr>
          <a:xfrm>
            <a:off x="-96208" y="-635045"/>
            <a:ext cx="184666" cy="369332"/>
          </a:xfrm>
          <a:prstGeom prst="rect">
            <a:avLst/>
          </a:prstGeom>
          <a:noFill/>
        </p:spPr>
        <p:txBody>
          <a:bodyPr wrap="none" rtlCol="0">
            <a:spAutoFit/>
          </a:bodyPr>
          <a:lstStyle/>
          <a:p>
            <a:endParaRPr lang="fr-FR"/>
          </a:p>
        </p:txBody>
      </p:sp>
      <p:graphicFrame>
        <p:nvGraphicFramePr>
          <p:cNvPr id="7" name="Tableau 7">
            <a:extLst>
              <a:ext uri="{FF2B5EF4-FFF2-40B4-BE49-F238E27FC236}">
                <a16:creationId xmlns:a16="http://schemas.microsoft.com/office/drawing/2014/main" id="{B1FD48B0-3717-488D-9EAF-B2AE209253D6}"/>
              </a:ext>
            </a:extLst>
          </p:cNvPr>
          <p:cNvGraphicFramePr>
            <a:graphicFrameLocks noGrp="1"/>
          </p:cNvGraphicFramePr>
          <p:nvPr>
            <p:extLst>
              <p:ext uri="{D42A27DB-BD31-4B8C-83A1-F6EECF244321}">
                <p14:modId xmlns:p14="http://schemas.microsoft.com/office/powerpoint/2010/main" val="354682760"/>
              </p:ext>
            </p:extLst>
          </p:nvPr>
        </p:nvGraphicFramePr>
        <p:xfrm>
          <a:off x="2426965" y="570716"/>
          <a:ext cx="5767143" cy="5352101"/>
        </p:xfrm>
        <a:graphic>
          <a:graphicData uri="http://schemas.openxmlformats.org/drawingml/2006/table">
            <a:tbl>
              <a:tblPr firstRow="1" bandRow="1">
                <a:tableStyleId>{5C22544A-7EE6-4342-B048-85BDC9FD1C3A}</a:tableStyleId>
              </a:tblPr>
              <a:tblGrid>
                <a:gridCol w="5767143">
                  <a:extLst>
                    <a:ext uri="{9D8B030D-6E8A-4147-A177-3AD203B41FA5}">
                      <a16:colId xmlns:a16="http://schemas.microsoft.com/office/drawing/2014/main" val="4261016898"/>
                    </a:ext>
                  </a:extLst>
                </a:gridCol>
              </a:tblGrid>
              <a:tr h="1325933">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effectLst/>
                          <a:uLnTx/>
                          <a:uFillTx/>
                          <a:latin typeface="+mn-lt"/>
                          <a:ea typeface="+mn-ea"/>
                          <a:cs typeface="+mn-cs"/>
                        </a:rPr>
                        <a:t>Donner les modalités de prise de contact et des moyens de communication privilégiés.</a:t>
                      </a:r>
                    </a:p>
                    <a:p>
                      <a:pPr marL="285750" marR="0" lvl="0" indent="-285750" algn="l" rtl="0" eaLnBrk="1" fontAlgn="auto" latinLnBrk="0" hangingPunct="1">
                        <a:lnSpc>
                          <a:spcPct val="100000"/>
                        </a:lnSpc>
                        <a:spcBef>
                          <a:spcPts val="0"/>
                        </a:spcBef>
                        <a:spcAft>
                          <a:spcPts val="0"/>
                        </a:spcAft>
                        <a:buClrTx/>
                        <a:buSzTx/>
                        <a:buFont typeface="Arial"/>
                        <a:buChar char="•"/>
                      </a:pPr>
                      <a:r>
                        <a:rPr kumimoji="0" lang="fr-FR" sz="1200" b="0" i="0" u="none" strike="noStrike" kern="1200" cap="none" spc="0" normalizeH="0" baseline="0" noProof="0">
                          <a:ln>
                            <a:noFill/>
                          </a:ln>
                          <a:effectLst/>
                          <a:uLnTx/>
                          <a:uFillTx/>
                          <a:latin typeface="+mn-lt"/>
                          <a:ea typeface="+mn-ea"/>
                          <a:cs typeface="+mn-cs"/>
                        </a:rPr>
                        <a:t>Communiquer le calendrier</a:t>
                      </a:r>
                      <a:r>
                        <a:rPr lang="fr-FR" sz="1200" b="0" i="0" u="none" strike="noStrike" kern="1200" cap="none" spc="0" normalizeH="0" baseline="0" noProof="0">
                          <a:ln>
                            <a:noFill/>
                          </a:ln>
                          <a:effectLst/>
                          <a:uLnTx/>
                          <a:uFillTx/>
                          <a:latin typeface="+mn-lt"/>
                          <a:ea typeface="+mn-ea"/>
                          <a:cs typeface="+mn-cs"/>
                        </a:rPr>
                        <a:t> </a:t>
                      </a:r>
                      <a:r>
                        <a:rPr kumimoji="0" lang="fr-FR" sz="1200" b="0" i="0" u="none" strike="noStrike" kern="1200" cap="none" spc="0" normalizeH="0" baseline="0" noProof="0">
                          <a:ln>
                            <a:noFill/>
                          </a:ln>
                          <a:effectLst/>
                          <a:uLnTx/>
                          <a:uFillTx/>
                          <a:latin typeface="+mn-lt"/>
                          <a:ea typeface="+mn-ea"/>
                          <a:cs typeface="+mn-cs"/>
                        </a:rPr>
                        <a:t> et le lieu des rencontres.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effectLst/>
                          <a:uLnTx/>
                          <a:uFillTx/>
                          <a:latin typeface="+mn-lt"/>
                          <a:ea typeface="+mn-ea"/>
                          <a:cs typeface="+mn-cs"/>
                        </a:rPr>
                        <a:t>Mentionner qu’une séance dure de 2 à 3 heures.</a:t>
                      </a:r>
                    </a:p>
                    <a:p>
                      <a:pPr marL="285750" marR="0" lvl="0" indent="-285750" algn="l" rtl="0" eaLnBrk="1" fontAlgn="auto" latinLnBrk="0" hangingPunct="1">
                        <a:lnSpc>
                          <a:spcPct val="100000"/>
                        </a:lnSpc>
                        <a:spcBef>
                          <a:spcPts val="0"/>
                        </a:spcBef>
                        <a:spcAft>
                          <a:spcPts val="0"/>
                        </a:spcAft>
                        <a:buClrTx/>
                        <a:buSzTx/>
                        <a:buFont typeface="Arial"/>
                        <a:buChar char="•"/>
                      </a:pPr>
                      <a:r>
                        <a:rPr kumimoji="0" lang="fr-FR" sz="1200" b="0" i="0" u="none" strike="noStrike" kern="1200" cap="none" spc="0" normalizeH="0" baseline="0" noProof="0">
                          <a:ln>
                            <a:noFill/>
                          </a:ln>
                          <a:effectLst/>
                          <a:uLnTx/>
                          <a:uFillTx/>
                          <a:latin typeface="+mn-lt"/>
                          <a:ea typeface="+mn-ea"/>
                          <a:cs typeface="+mn-cs"/>
                        </a:rPr>
                        <a:t>Clarifier les rôles de chacun.</a:t>
                      </a:r>
                      <a:r>
                        <a:rPr lang="fr-FR" sz="1200" b="0" i="0" u="none" strike="noStrike" kern="1200" cap="none" spc="0" normalizeH="0" baseline="0" noProof="0">
                          <a:ln>
                            <a:noFill/>
                          </a:ln>
                          <a:effectLst/>
                          <a:uLnTx/>
                          <a:uFillTx/>
                          <a:latin typeface="+mn-lt"/>
                          <a:ea typeface="+mn-ea"/>
                          <a:cs typeface="+mn-cs"/>
                        </a:rPr>
                        <a:t> </a:t>
                      </a:r>
                      <a:endParaRPr kumimoji="0" lang="fr-FR" sz="1200" b="0" i="0" u="none" strike="noStrike" kern="1200" cap="none" spc="0" normalizeH="0" baseline="0" noProof="0">
                        <a:ln>
                          <a:noFill/>
                        </a:ln>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725290"/>
                  </a:ext>
                </a:extLst>
              </a:tr>
              <a:tr h="1325933">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effectLst/>
                          <a:uLnTx/>
                          <a:uFillTx/>
                          <a:latin typeface="+mn-lt"/>
                          <a:ea typeface="+mn-ea"/>
                          <a:cs typeface="+mn-cs"/>
                        </a:rPr>
                        <a:t>Choisir un jeu qui permette de créer du lien de confiance</a:t>
                      </a:r>
                      <a:r>
                        <a:rPr lang="fr-FR" sz="1200" b="0" i="0" u="none" strike="noStrike" kern="1200" cap="none" spc="0" normalizeH="0" baseline="0" noProof="0">
                          <a:ln>
                            <a:noFill/>
                          </a:ln>
                          <a:effectLst/>
                          <a:uLnTx/>
                          <a:uFillTx/>
                          <a:latin typeface="+mn-lt"/>
                          <a:ea typeface="+mn-ea"/>
                          <a:cs typeface="+mn-cs"/>
                        </a:rPr>
                        <a:t>.</a:t>
                      </a:r>
                      <a:endParaRPr kumimoji="0" lang="fr-FR" sz="1200" b="0" i="0" u="none" strike="noStrike" kern="1200" cap="none" spc="0" normalizeH="0" baseline="0" noProof="0">
                        <a:ln>
                          <a:noFill/>
                        </a:ln>
                        <a:solidFill>
                          <a:prstClr val="black"/>
                        </a:solidFill>
                        <a:effectLst/>
                        <a:uLnTx/>
                        <a:uFillTx/>
                        <a:latin typeface="+mn-lt"/>
                        <a:ea typeface="+mn-ea"/>
                        <a:cs typeface="+mn-cs"/>
                      </a:endParaRPr>
                    </a:p>
                    <a:p>
                      <a:endParaRPr lang="fr-B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0298494"/>
                  </a:ext>
                </a:extLst>
              </a:tr>
              <a:tr h="1325933">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200" b="0" i="1" u="none" strike="noStrike" kern="1200" cap="none" spc="0" normalizeH="0" baseline="0" noProof="0">
                          <a:ln>
                            <a:noFill/>
                          </a:ln>
                          <a:effectLst/>
                          <a:uLnTx/>
                          <a:uFillTx/>
                          <a:latin typeface="+mn-lt"/>
                          <a:ea typeface="+mn-ea"/>
                          <a:cs typeface="+mn-cs"/>
                        </a:rPr>
                        <a:t>Quelles sont vos premières impressions par rapport au prochain stage?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200" b="0" i="1" u="none" strike="noStrike" kern="1200" cap="none" spc="0" normalizeH="0" baseline="0" noProof="0">
                          <a:ln>
                            <a:noFill/>
                          </a:ln>
                          <a:effectLst/>
                          <a:uLnTx/>
                          <a:uFillTx/>
                          <a:latin typeface="+mn-lt"/>
                          <a:ea typeface="+mn-ea"/>
                          <a:cs typeface="+mn-cs"/>
                        </a:rPr>
                        <a:t>Comment vous sentez-vous avant le début de votre stage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200" b="0" i="1" u="none" strike="noStrike" kern="1200" cap="none" spc="0" normalizeH="0" baseline="0" noProof="0">
                          <a:ln>
                            <a:noFill/>
                          </a:ln>
                          <a:effectLst/>
                          <a:uLnTx/>
                          <a:uFillTx/>
                          <a:latin typeface="+mn-lt"/>
                          <a:ea typeface="+mn-ea"/>
                          <a:cs typeface="+mn-cs"/>
                        </a:rPr>
                        <a:t>Avez-vous des questionnements suite à vos observations ?</a:t>
                      </a:r>
                    </a:p>
                    <a:p>
                      <a:pPr marL="285750" marR="0" lvl="0" indent="-285750" algn="l" rtl="0" eaLnBrk="1" fontAlgn="auto" latinLnBrk="0" hangingPunct="1">
                        <a:lnSpc>
                          <a:spcPct val="100000"/>
                        </a:lnSpc>
                        <a:spcBef>
                          <a:spcPts val="0"/>
                        </a:spcBef>
                        <a:spcAft>
                          <a:spcPts val="0"/>
                        </a:spcAft>
                        <a:buClrTx/>
                        <a:buSzTx/>
                        <a:buFont typeface="Arial"/>
                        <a:buChar char="•"/>
                      </a:pPr>
                      <a:r>
                        <a:rPr kumimoji="0" lang="fr-FR" sz="1200" b="0" i="1" u="none" strike="noStrike" kern="1200" cap="none" spc="0" normalizeH="0" baseline="0" noProof="0">
                          <a:ln>
                            <a:noFill/>
                          </a:ln>
                          <a:effectLst/>
                          <a:uLnTx/>
                          <a:uFillTx/>
                          <a:latin typeface="+mn-lt"/>
                          <a:ea typeface="+mn-ea"/>
                          <a:cs typeface="+mn-cs"/>
                        </a:rPr>
                        <a:t>Exprimez</a:t>
                      </a:r>
                      <a:r>
                        <a:rPr lang="fr-FR" sz="1200" b="0" i="1" u="none" strike="noStrike" kern="1200" cap="none" spc="0" normalizeH="0" baseline="0" noProof="0">
                          <a:ln>
                            <a:noFill/>
                          </a:ln>
                          <a:effectLst/>
                          <a:uLnTx/>
                          <a:uFillTx/>
                          <a:latin typeface="+mn-lt"/>
                          <a:ea typeface="+mn-ea"/>
                          <a:cs typeface="+mn-cs"/>
                        </a:rPr>
                        <a:t> </a:t>
                      </a:r>
                      <a:r>
                        <a:rPr kumimoji="0" lang="fr-FR" sz="1200" b="0" i="1" u="none" strike="noStrike" kern="1200" cap="none" spc="0" normalizeH="0" baseline="0" noProof="0">
                          <a:ln>
                            <a:noFill/>
                          </a:ln>
                          <a:effectLst/>
                          <a:uLnTx/>
                          <a:uFillTx/>
                          <a:latin typeface="+mn-lt"/>
                          <a:ea typeface="+mn-ea"/>
                          <a:cs typeface="+mn-cs"/>
                        </a:rPr>
                        <a:t> votre ou vos objectif(s) personnel(s) de 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7078418"/>
                  </a:ext>
                </a:extLst>
              </a:tr>
              <a:tr h="1374302">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1" u="none" strike="noStrike" kern="1200" cap="none" spc="0" normalizeH="0" baseline="0" noProof="0">
                          <a:ln>
                            <a:noFill/>
                          </a:ln>
                          <a:effectLst/>
                          <a:uLnTx/>
                          <a:uFillTx/>
                          <a:latin typeface="+mn-lt"/>
                          <a:ea typeface="+mn-ea"/>
                          <a:cs typeface="+mn-cs"/>
                        </a:rPr>
                        <a:t>Distribuez le carnet de l’étudiant (annexe 2)</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1" u="none" strike="noStrike" kern="1200" cap="none" spc="0" normalizeH="0" baseline="0" noProof="0">
                          <a:ln>
                            <a:noFill/>
                          </a:ln>
                          <a:effectLst/>
                          <a:uLnTx/>
                          <a:uFillTx/>
                          <a:latin typeface="+mn-lt"/>
                          <a:ea typeface="+mn-ea"/>
                          <a:cs typeface="+mn-cs"/>
                        </a:rPr>
                        <a:t>Phase au choix (cf. p.18-20):</a:t>
                      </a:r>
                    </a:p>
                    <a:p>
                      <a:pPr marL="171450" marR="0" lvl="0" indent="-171450" algn="l" rtl="0" eaLnBrk="1" fontAlgn="auto" latinLnBrk="0" hangingPunct="1">
                        <a:lnSpc>
                          <a:spcPct val="100000"/>
                        </a:lnSpc>
                        <a:spcBef>
                          <a:spcPts val="0"/>
                        </a:spcBef>
                        <a:spcAft>
                          <a:spcPts val="0"/>
                        </a:spcAft>
                        <a:buClrTx/>
                        <a:buSzTx/>
                        <a:buFont typeface="Arial"/>
                        <a:buChar char="•"/>
                      </a:pPr>
                      <a:r>
                        <a:rPr kumimoji="0" lang="fr-FR" sz="1200" b="0" i="1" u="none" strike="noStrike" kern="1200" cap="none" spc="0" normalizeH="0" baseline="0" noProof="0">
                          <a:ln>
                            <a:noFill/>
                          </a:ln>
                          <a:effectLst/>
                          <a:uLnTx/>
                          <a:uFillTx/>
                          <a:latin typeface="+mn-lt"/>
                          <a:ea typeface="+mn-ea"/>
                          <a:cs typeface="+mn-cs"/>
                        </a:rPr>
                        <a:t>Réfléchissez à un incident critique ou à une préoccupation concrète et actuelle</a:t>
                      </a:r>
                      <a:r>
                        <a:rPr lang="fr-FR" sz="1200" b="0" i="1" u="none" strike="noStrike" kern="1200" cap="none" spc="0" normalizeH="0" baseline="0" noProof="0">
                          <a:ln>
                            <a:noFill/>
                          </a:ln>
                          <a:effectLst/>
                          <a:uLnTx/>
                          <a:uFillTx/>
                          <a:latin typeface="+mn-lt"/>
                          <a:ea typeface="+mn-ea"/>
                          <a:cs typeface="+mn-cs"/>
                        </a:rPr>
                        <a:t> </a:t>
                      </a:r>
                      <a:endParaRPr lang="en-US" sz="1200" b="0" i="1" u="none" strike="noStrike" kern="1200" cap="none" spc="0" normalizeH="0" baseline="0" noProof="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1" u="none" strike="noStrike" kern="1200" cap="none" spc="0" normalizeH="0" baseline="0" noProof="0">
                          <a:ln>
                            <a:noFill/>
                          </a:ln>
                          <a:effectLst/>
                          <a:uLnTx/>
                          <a:uFillTx/>
                          <a:latin typeface="+mn-lt"/>
                          <a:ea typeface="+mn-ea"/>
                          <a:cs typeface="+mn-cs"/>
                        </a:rPr>
                        <a:t>À présenter oralement</a:t>
                      </a:r>
                      <a:r>
                        <a:rPr lang="fr-FR" sz="1200" b="0" i="1" u="none" strike="noStrike" kern="1200" cap="none" spc="0" normalizeH="0" baseline="0" noProof="0">
                          <a:ln>
                            <a:noFill/>
                          </a:ln>
                          <a:effectLst/>
                          <a:uLnTx/>
                          <a:uFillTx/>
                          <a:latin typeface="+mn-lt"/>
                          <a:ea typeface="+mn-ea"/>
                          <a:cs typeface="+mn-cs"/>
                        </a:rPr>
                        <a:t> </a:t>
                      </a:r>
                      <a:endParaRPr kumimoji="0" lang="en-US" sz="1200" b="0" i="1" u="none" strike="noStrike" kern="1200" cap="none" spc="0" normalizeH="0" baseline="0" noProof="0">
                        <a:ln>
                          <a:noFill/>
                        </a:ln>
                        <a:solidFill>
                          <a:prstClr val="black"/>
                        </a:solidFill>
                        <a:effectLst/>
                        <a:uLnTx/>
                        <a:uFillTx/>
                        <a:latin typeface="+mn-lt"/>
                        <a:ea typeface="+mn-ea"/>
                        <a:cs typeface="+mn-cs"/>
                      </a:endParaRPr>
                    </a:p>
                    <a:p>
                      <a:pPr marL="628650" marR="0" lvl="1" indent="-171450" algn="l" rtl="0" eaLnBrk="1" fontAlgn="auto" latinLnBrk="0" hangingPunct="1">
                        <a:lnSpc>
                          <a:spcPct val="100000"/>
                        </a:lnSpc>
                        <a:spcBef>
                          <a:spcPts val="0"/>
                        </a:spcBef>
                        <a:spcAft>
                          <a:spcPts val="0"/>
                        </a:spcAft>
                        <a:buClrTx/>
                        <a:buSzTx/>
                        <a:buFont typeface="Courier New"/>
                        <a:buChar char="o"/>
                      </a:pPr>
                      <a:r>
                        <a:rPr kumimoji="0" lang="en-US" sz="1200" b="0" i="1" u="none" strike="noStrike" kern="1200" cap="none" spc="0" normalizeH="0" baseline="0" noProof="0">
                          <a:ln>
                            <a:noFill/>
                          </a:ln>
                          <a:effectLst/>
                          <a:uLnTx/>
                          <a:uFillTx/>
                          <a:latin typeface="+mn-lt"/>
                          <a:ea typeface="+mn-ea"/>
                          <a:cs typeface="+mn-cs"/>
                        </a:rPr>
                        <a:t>O</a:t>
                      </a:r>
                      <a:r>
                        <a:rPr kumimoji="0" lang="fr-FR" sz="1200" b="0" i="1" u="none" strike="noStrike" kern="1200" cap="none" spc="0" normalizeH="0" baseline="0" noProof="0">
                          <a:ln>
                            <a:noFill/>
                          </a:ln>
                          <a:effectLst/>
                          <a:uLnTx/>
                          <a:uFillTx/>
                          <a:latin typeface="+mn-lt"/>
                          <a:ea typeface="+mn-ea"/>
                          <a:cs typeface="+mn-cs"/>
                        </a:rPr>
                        <a:t>u préparez un texte le/la décrivant</a:t>
                      </a:r>
                      <a:r>
                        <a:rPr lang="fr-FR" sz="1200" b="0" i="1" u="none" strike="noStrike" kern="1200" cap="none" spc="0" normalizeH="0" baseline="0" noProof="0">
                          <a:ln>
                            <a:noFill/>
                          </a:ln>
                          <a:effectLst/>
                          <a:uLnTx/>
                          <a:uFillTx/>
                          <a:latin typeface="+mn-lt"/>
                          <a:ea typeface="+mn-ea"/>
                          <a:cs typeface="+mn-cs"/>
                        </a:rPr>
                        <a:t> </a:t>
                      </a:r>
                      <a:r>
                        <a:rPr kumimoji="0" lang="fr-FR" sz="1200" b="0" i="1" u="none" strike="noStrike" kern="1200" cap="none" spc="0" normalizeH="0" baseline="0" noProof="0">
                          <a:ln>
                            <a:noFill/>
                          </a:ln>
                          <a:effectLst/>
                          <a:uLnTx/>
                          <a:uFillTx/>
                          <a:latin typeface="+mn-lt"/>
                          <a:ea typeface="+mn-ea"/>
                          <a:cs typeface="+mn-cs"/>
                        </a:rPr>
                        <a:t> (</a:t>
                      </a:r>
                      <a:r>
                        <a:rPr kumimoji="0" lang="fr-FR" sz="1200" b="0" i="1" u="none" strike="noStrike" kern="1200" cap="none" spc="0" normalizeH="0" baseline="0" noProof="0" err="1">
                          <a:ln>
                            <a:noFill/>
                          </a:ln>
                          <a:effectLst/>
                          <a:uLnTx/>
                          <a:uFillTx/>
                          <a:latin typeface="+mn-lt"/>
                          <a:ea typeface="+mn-ea"/>
                          <a:cs typeface="+mn-cs"/>
                        </a:rPr>
                        <a:t>cf</a:t>
                      </a:r>
                      <a:r>
                        <a:rPr kumimoji="0" lang="fr-FR" sz="1200" b="0" i="1" u="none" strike="noStrike" kern="1200" cap="none" spc="0" normalizeH="0" baseline="0" noProof="0">
                          <a:ln>
                            <a:noFill/>
                          </a:ln>
                          <a:effectLst/>
                          <a:uLnTx/>
                          <a:uFillTx/>
                          <a:latin typeface="+mn-lt"/>
                          <a:ea typeface="+mn-ea"/>
                          <a:cs typeface="+mn-cs"/>
                        </a:rPr>
                        <a:t> p.18)</a:t>
                      </a:r>
                      <a:endParaRPr kumimoji="0" lang="en-US" sz="1200" b="0" i="1" u="none" strike="noStrike" kern="1200" cap="none" spc="0" normalizeH="0" baseline="0" noProof="0">
                        <a:ln>
                          <a:noFill/>
                        </a:ln>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1" u="none" strike="noStrike" kern="1200" cap="none" spc="0" normalizeH="0" baseline="0" noProof="0">
                          <a:ln>
                            <a:noFill/>
                          </a:ln>
                          <a:effectLst/>
                          <a:uLnTx/>
                          <a:uFillTx/>
                          <a:latin typeface="+mn-lt"/>
                          <a:ea typeface="+mn-ea"/>
                          <a:cs typeface="+mn-cs"/>
                        </a:rPr>
                        <a:t>O</a:t>
                      </a:r>
                      <a:r>
                        <a:rPr kumimoji="0" lang="fr-FR" sz="1200" b="0" i="1" u="none" strike="noStrike" kern="1200" cap="none" spc="0" normalizeH="0" baseline="0" noProof="0">
                          <a:ln>
                            <a:noFill/>
                          </a:ln>
                          <a:effectLst/>
                          <a:uLnTx/>
                          <a:uFillTx/>
                          <a:latin typeface="+mn-lt"/>
                          <a:ea typeface="+mn-ea"/>
                          <a:cs typeface="+mn-cs"/>
                        </a:rPr>
                        <a:t>u filmez-vous (</a:t>
                      </a:r>
                      <a:r>
                        <a:rPr kumimoji="0" lang="fr-FR" sz="1200" b="0" i="1" u="none" strike="noStrike" kern="1200" cap="none" spc="0" normalizeH="0" baseline="0" noProof="0" err="1">
                          <a:ln>
                            <a:noFill/>
                          </a:ln>
                          <a:effectLst/>
                          <a:uLnTx/>
                          <a:uFillTx/>
                          <a:latin typeface="+mn-lt"/>
                          <a:ea typeface="+mn-ea"/>
                          <a:cs typeface="+mn-cs"/>
                        </a:rPr>
                        <a:t>cf</a:t>
                      </a:r>
                      <a:r>
                        <a:rPr kumimoji="0" lang="fr-FR" sz="1200" b="0" i="1" u="none" strike="noStrike" kern="1200" cap="none" spc="0" normalizeH="0" baseline="0" noProof="0">
                          <a:ln>
                            <a:noFill/>
                          </a:ln>
                          <a:effectLst/>
                          <a:uLnTx/>
                          <a:uFillTx/>
                          <a:latin typeface="+mn-lt"/>
                          <a:ea typeface="+mn-ea"/>
                          <a:cs typeface="+mn-cs"/>
                        </a:rPr>
                        <a:t> p.20)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491620"/>
                  </a:ext>
                </a:extLst>
              </a:tr>
            </a:tbl>
          </a:graphicData>
        </a:graphic>
      </p:graphicFrame>
      <p:graphicFrame>
        <p:nvGraphicFramePr>
          <p:cNvPr id="34" name="Tableau 7">
            <a:extLst>
              <a:ext uri="{FF2B5EF4-FFF2-40B4-BE49-F238E27FC236}">
                <a16:creationId xmlns:a16="http://schemas.microsoft.com/office/drawing/2014/main" id="{1B90A966-420A-4286-9578-96C3DC76B06E}"/>
              </a:ext>
            </a:extLst>
          </p:cNvPr>
          <p:cNvGraphicFramePr>
            <a:graphicFrameLocks noGrp="1"/>
          </p:cNvGraphicFramePr>
          <p:nvPr>
            <p:extLst>
              <p:ext uri="{D42A27DB-BD31-4B8C-83A1-F6EECF244321}">
                <p14:modId xmlns:p14="http://schemas.microsoft.com/office/powerpoint/2010/main" val="4136878768"/>
              </p:ext>
            </p:extLst>
          </p:nvPr>
        </p:nvGraphicFramePr>
        <p:xfrm>
          <a:off x="432880" y="570715"/>
          <a:ext cx="1840301" cy="5352100"/>
        </p:xfrm>
        <a:graphic>
          <a:graphicData uri="http://schemas.openxmlformats.org/drawingml/2006/table">
            <a:tbl>
              <a:tblPr firstRow="1" bandRow="1">
                <a:tableStyleId>{5C22544A-7EE6-4342-B048-85BDC9FD1C3A}</a:tableStyleId>
              </a:tblPr>
              <a:tblGrid>
                <a:gridCol w="1840301">
                  <a:extLst>
                    <a:ext uri="{9D8B030D-6E8A-4147-A177-3AD203B41FA5}">
                      <a16:colId xmlns:a16="http://schemas.microsoft.com/office/drawing/2014/main" val="4261016898"/>
                    </a:ext>
                  </a:extLst>
                </a:gridCol>
              </a:tblGrid>
              <a:tr h="133802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1 – 10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Modalités pratiques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33725290"/>
                  </a:ext>
                </a:extLst>
              </a:tr>
              <a:tr h="133802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2 – 20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Jeux brise-glace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80298494"/>
                  </a:ext>
                </a:extLst>
              </a:tr>
              <a:tr h="1338025">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prstClr val="white"/>
                          </a:solidFill>
                          <a:effectLst/>
                          <a:uLnTx/>
                          <a:uFillTx/>
                          <a:latin typeface="+mn-lt"/>
                          <a:ea typeface="+mn-ea"/>
                          <a:cs typeface="+mn-cs"/>
                        </a:rPr>
                        <a:t>Étape 3 – 30 min</a:t>
                      </a:r>
                      <a:endParaRPr kumimoji="0" lang="fr-FR" sz="14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Prémisses de l’intervision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77078418"/>
                  </a:ext>
                </a:extLst>
              </a:tr>
              <a:tr h="133802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300" b="0" i="0" u="none" strike="noStrike" kern="1200" cap="none" spc="0" normalizeH="0" baseline="0" noProof="0">
                          <a:ln>
                            <a:noFill/>
                          </a:ln>
                          <a:solidFill>
                            <a:prstClr val="white"/>
                          </a:solidFill>
                          <a:effectLst/>
                          <a:uLnTx/>
                          <a:uFillTx/>
                          <a:latin typeface="+mn-lt"/>
                          <a:ea typeface="+mn-ea"/>
                          <a:cs typeface="+mn-cs"/>
                        </a:rPr>
                        <a:t>Étape 4 – 20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prstClr val="white"/>
                          </a:solidFill>
                          <a:effectLst/>
                          <a:uLnTx/>
                          <a:uFillTx/>
                          <a:latin typeface="+mn-lt"/>
                          <a:ea typeface="+mn-ea"/>
                          <a:cs typeface="+mn-cs"/>
                        </a:rPr>
                        <a:t>Mise en projet pour la séance d’intervision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45491620"/>
                  </a:ext>
                </a:extLst>
              </a:tr>
            </a:tbl>
          </a:graphicData>
        </a:graphic>
      </p:graphicFrame>
    </p:spTree>
    <p:extLst>
      <p:ext uri="{BB962C8B-B14F-4D97-AF65-F5344CB8AC3E}">
        <p14:creationId xmlns:p14="http://schemas.microsoft.com/office/powerpoint/2010/main" val="1953211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1" y="3006244"/>
            <a:ext cx="7195564" cy="3006247"/>
          </a:xfrm>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t">
            <a:normAutofit fontScale="55000" lnSpcReduction="20000"/>
          </a:bodyPr>
          <a:lstStyle/>
          <a:p>
            <a:pPr lvl="0"/>
            <a:endParaRPr lang="fr-BE" sz="800">
              <a:solidFill>
                <a:srgbClr val="FF6600"/>
              </a:solidFill>
            </a:endParaRPr>
          </a:p>
          <a:p>
            <a:pPr marL="0" lvl="0" indent="0">
              <a:buNone/>
            </a:pPr>
            <a:endParaRPr lang="fr-BE" sz="800">
              <a:solidFill>
                <a:srgbClr val="FF6600"/>
              </a:solidFill>
            </a:endParaRPr>
          </a:p>
          <a:p>
            <a:pPr lvl="0" algn="just"/>
            <a:r>
              <a:rPr lang="fr-BE">
                <a:solidFill>
                  <a:schemeClr val="bg1"/>
                </a:solidFill>
              </a:rPr>
              <a:t>Les incidents doivent s’appuyer sur des faits vécus et non imaginés. Cela donne plus de profondeur car il y a une implication du narrateur.</a:t>
            </a:r>
            <a:endParaRPr lang="en-US">
              <a:solidFill>
                <a:schemeClr val="bg1"/>
              </a:solidFill>
            </a:endParaRPr>
          </a:p>
          <a:p>
            <a:pPr lvl="0" algn="just"/>
            <a:r>
              <a:rPr lang="fr-BE">
                <a:solidFill>
                  <a:schemeClr val="bg1"/>
                </a:solidFill>
              </a:rPr>
              <a:t>Les incidents doivent prendre place dans une interaction avec d’autres acteurs, c’est dans notre rapport aux autres que des professionnels se révèlent et se positionnent.</a:t>
            </a:r>
            <a:endParaRPr lang="en-US">
              <a:solidFill>
                <a:schemeClr val="bg1"/>
              </a:solidFill>
            </a:endParaRPr>
          </a:p>
          <a:p>
            <a:pPr algn="just"/>
            <a:r>
              <a:rPr lang="fr-BE">
                <a:solidFill>
                  <a:schemeClr val="bg1"/>
                </a:solidFill>
              </a:rPr>
              <a:t>« </a:t>
            </a:r>
            <a:r>
              <a:rPr lang="fr-BE" i="1">
                <a:solidFill>
                  <a:schemeClr val="bg1"/>
                </a:solidFill>
              </a:rPr>
              <a:t>Une émotion est une forme d’excitation, généralement de courte durée, qui s’accompagne de réactions physiologiques. Ces effets disparaissent habituellement avec la fin de la stimulation qui a provoqué l’excitation.</a:t>
            </a:r>
            <a:r>
              <a:rPr lang="fr-BE">
                <a:solidFill>
                  <a:schemeClr val="bg1"/>
                </a:solidFill>
              </a:rPr>
              <a:t> » (Tremblay L. p.162 2008) </a:t>
            </a:r>
            <a:endParaRPr lang="en-US">
              <a:solidFill>
                <a:schemeClr val="bg1"/>
              </a:solidFill>
            </a:endParaRPr>
          </a:p>
          <a:p>
            <a:pPr lvl="0" algn="just"/>
            <a:r>
              <a:rPr lang="fr-BE">
                <a:solidFill>
                  <a:schemeClr val="bg1"/>
                </a:solidFill>
              </a:rPr>
              <a:t>Les incidents doivent s’insérer dans un espace-temps limité, ceci afin de ne pas se disperser.</a:t>
            </a:r>
            <a:endParaRPr lang="en-US">
              <a:solidFill>
                <a:schemeClr val="bg1"/>
              </a:solidFill>
            </a:endParaRPr>
          </a:p>
        </p:txBody>
      </p:sp>
      <p:sp>
        <p:nvSpPr>
          <p:cNvPr id="14" name="Espace réservé du contenu 13"/>
          <p:cNvSpPr>
            <a:spLocks noGrp="1"/>
          </p:cNvSpPr>
          <p:nvPr>
            <p:ph sz="half" idx="2"/>
          </p:nvPr>
        </p:nvSpPr>
        <p:spPr>
          <a:xfrm>
            <a:off x="4572000" y="1177727"/>
            <a:ext cx="7195564" cy="1724856"/>
          </a:xfrm>
          <a:ln>
            <a:solidFill>
              <a:srgbClr val="44546A"/>
            </a:solidFill>
          </a:ln>
        </p:spPr>
        <p:txBody>
          <a:bodyPr>
            <a:normAutofit fontScale="55000" lnSpcReduction="20000"/>
          </a:bodyPr>
          <a:lstStyle/>
          <a:p>
            <a:pPr marL="0" indent="0" algn="r">
              <a:buNone/>
            </a:pPr>
            <a:r>
              <a:rPr lang="fr-BE" sz="4500">
                <a:solidFill>
                  <a:srgbClr val="44546A"/>
                </a:solidFill>
              </a:rPr>
              <a:t>Définition</a:t>
            </a:r>
            <a:endParaRPr lang="fr-BE" i="1">
              <a:solidFill>
                <a:srgbClr val="44546A"/>
              </a:solidFill>
            </a:endParaRPr>
          </a:p>
          <a:p>
            <a:pPr marL="0" indent="0" algn="just">
              <a:buNone/>
            </a:pPr>
            <a:r>
              <a:rPr lang="fr-BE" i="1">
                <a:solidFill>
                  <a:srgbClr val="44546A"/>
                </a:solidFill>
              </a:rPr>
              <a:t>« Un </a:t>
            </a:r>
            <a:r>
              <a:rPr lang="fr-BE" b="1" i="1">
                <a:solidFill>
                  <a:srgbClr val="44546A"/>
                </a:solidFill>
              </a:rPr>
              <a:t>incident critique</a:t>
            </a:r>
            <a:r>
              <a:rPr lang="fr-BE" i="1">
                <a:solidFill>
                  <a:srgbClr val="44546A"/>
                </a:solidFill>
              </a:rPr>
              <a:t> est un événement qui peut sembler anodin de prime abord, mais qui s’avère marquant pour le sujet et pour les personnes avec lesquelles ce sujet interagit dans son espace professionnel (</a:t>
            </a:r>
            <a:r>
              <a:rPr lang="is-IS" i="1">
                <a:solidFill>
                  <a:srgbClr val="44546A"/>
                </a:solidFill>
              </a:rPr>
              <a:t>…)</a:t>
            </a:r>
            <a:r>
              <a:rPr lang="fr-BE" i="1">
                <a:solidFill>
                  <a:srgbClr val="44546A"/>
                </a:solidFill>
              </a:rPr>
              <a:t> un incident critique peut être positif, décrire une situation d’efficacité ou porter sur le dénouement d’une impasse professionnelle,  l’expérience montre que ce sont plus fréquemment les situations déstabilisantes qui sont les plus propices à l’engagement du sujet dans une pratique réflexive. »</a:t>
            </a:r>
            <a:r>
              <a:rPr lang="fr-BE">
                <a:solidFill>
                  <a:srgbClr val="44546A"/>
                </a:solidFill>
              </a:rPr>
              <a:t> (Leclerc, Bourassa &amp; Filteau, 2010, p.17)</a:t>
            </a:r>
          </a:p>
          <a:p>
            <a:endParaRPr lang="fr-FR">
              <a:solidFill>
                <a:srgbClr val="44546A"/>
              </a:solidFill>
            </a:endParaRPr>
          </a:p>
        </p:txBody>
      </p:sp>
      <p:sp>
        <p:nvSpPr>
          <p:cNvPr id="8" name="Flèche gauche 4"/>
          <p:cNvSpPr/>
          <p:nvPr/>
        </p:nvSpPr>
        <p:spPr>
          <a:xfrm flipH="1">
            <a:off x="250648" y="137971"/>
            <a:ext cx="367620" cy="430220"/>
          </a:xfrm>
          <a:prstGeom prst="leftArrow">
            <a:avLst/>
          </a:prstGeom>
          <a:solidFill>
            <a:srgbClr val="44546A"/>
          </a:solidFill>
          <a:ln>
            <a:solidFill>
              <a:srgbClr val="44546A"/>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900"/>
          </a:p>
        </p:txBody>
      </p:sp>
      <p:sp>
        <p:nvSpPr>
          <p:cNvPr id="20" name="Titre 1"/>
          <p:cNvSpPr txBox="1">
            <a:spLocks/>
          </p:cNvSpPr>
          <p:nvPr/>
        </p:nvSpPr>
        <p:spPr>
          <a:xfrm>
            <a:off x="1189415" y="36215"/>
            <a:ext cx="6437641" cy="814049"/>
          </a:xfrm>
          <a:prstGeom prst="rect">
            <a:avLst/>
          </a:prstGeom>
          <a:solidFill>
            <a:srgbClr val="44546A"/>
          </a:solidFill>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chorCtr="1">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BE" sz="3200" b="1"/>
              <a:t>Option : Rédiger un incident critique</a:t>
            </a:r>
            <a:endParaRPr lang="en-US" sz="3200" b="1"/>
          </a:p>
        </p:txBody>
      </p:sp>
      <p:grpSp>
        <p:nvGrpSpPr>
          <p:cNvPr id="10" name="Grouper 9"/>
          <p:cNvGrpSpPr/>
          <p:nvPr/>
        </p:nvGrpSpPr>
        <p:grpSpPr>
          <a:xfrm>
            <a:off x="7556500" y="101600"/>
            <a:ext cx="1016000" cy="825500"/>
            <a:chOff x="266700" y="1270000"/>
            <a:chExt cx="4864100" cy="4864100"/>
          </a:xfrm>
        </p:grpSpPr>
        <p:pic>
          <p:nvPicPr>
            <p:cNvPr id="11" name="Image 10"/>
            <p:cNvPicPr>
              <a:picLocks noChangeAspect="1"/>
            </p:cNvPicPr>
            <p:nvPr/>
          </p:nvPicPr>
          <p:blipFill>
            <a:blip r:embed="rId2"/>
            <a:stretch>
              <a:fillRect/>
            </a:stretch>
          </p:blipFill>
          <p:spPr>
            <a:xfrm>
              <a:off x="812800" y="1562100"/>
              <a:ext cx="3810000" cy="3810000"/>
            </a:xfrm>
            <a:prstGeom prst="rect">
              <a:avLst/>
            </a:prstGeom>
          </p:spPr>
        </p:pic>
        <p:pic>
          <p:nvPicPr>
            <p:cNvPr id="12" name="Image 11"/>
            <p:cNvPicPr>
              <a:picLocks noChangeAspect="1"/>
            </p:cNvPicPr>
            <p:nvPr/>
          </p:nvPicPr>
          <p:blipFill>
            <a:blip r:embed="rId3">
              <a:extLst>
                <a:ext uri="{BEBA8EAE-BF5A-486C-A8C5-ECC9F3942E4B}">
                  <a14:imgProps xmlns:a14="http://schemas.microsoft.com/office/drawing/2010/main">
                    <a14:imgLayer r:embed="rId4">
                      <a14:imgEffect>
                        <a14:backgroundRemoval t="16454" b="89936" l="12939" r="89936"/>
                      </a14:imgEffect>
                    </a14:imgLayer>
                  </a14:imgProps>
                </a:ext>
              </a:extLst>
            </a:blip>
            <a:stretch>
              <a:fillRect/>
            </a:stretch>
          </p:blipFill>
          <p:spPr>
            <a:xfrm>
              <a:off x="266700" y="1270000"/>
              <a:ext cx="4864100" cy="4864100"/>
            </a:xfrm>
            <a:prstGeom prst="rect">
              <a:avLst/>
            </a:prstGeom>
          </p:spPr>
        </p:pic>
      </p:grpSp>
      <p:sp>
        <p:nvSpPr>
          <p:cNvPr id="2" name="Espace réservé du numéro de diapositive 1"/>
          <p:cNvSpPr>
            <a:spLocks noGrp="1"/>
          </p:cNvSpPr>
          <p:nvPr>
            <p:ph type="sldNum" sz="quarter" idx="12"/>
          </p:nvPr>
        </p:nvSpPr>
        <p:spPr>
          <a:xfrm>
            <a:off x="8610600" y="6546850"/>
            <a:ext cx="2743200" cy="365125"/>
          </a:xfrm>
        </p:spPr>
        <p:txBody>
          <a:bodyPr/>
          <a:lstStyle/>
          <a:p>
            <a:fld id="{D45F35CD-BCCE-43AA-A6A5-8900209948EB}" type="slidenum">
              <a:rPr lang="en-US" smtClean="0"/>
              <a:t>18</a:t>
            </a:fld>
            <a:endParaRPr lang="en-US"/>
          </a:p>
        </p:txBody>
      </p:sp>
      <p:sp>
        <p:nvSpPr>
          <p:cNvPr id="13"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17" name="Rectangle à coins arrondis 17">
            <a:extLst>
              <a:ext uri="{FF2B5EF4-FFF2-40B4-BE49-F238E27FC236}">
                <a16:creationId xmlns:a16="http://schemas.microsoft.com/office/drawing/2014/main" id="{F1B632F0-0777-468D-B7B0-FDF199724EDE}"/>
              </a:ext>
            </a:extLst>
          </p:cNvPr>
          <p:cNvSpPr/>
          <p:nvPr/>
        </p:nvSpPr>
        <p:spPr>
          <a:xfrm>
            <a:off x="618268" y="2384528"/>
            <a:ext cx="3559222" cy="208894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fr-FR">
                <a:solidFill>
                  <a:srgbClr val="FF0000"/>
                </a:solidFill>
              </a:rPr>
              <a:t>Mise en projet pour la séance d’intervision</a:t>
            </a:r>
          </a:p>
          <a:p>
            <a:pPr algn="ctr"/>
            <a:endParaRPr lang="fr-FR"/>
          </a:p>
        </p:txBody>
      </p:sp>
      <p:graphicFrame>
        <p:nvGraphicFramePr>
          <p:cNvPr id="19" name="Espace réservé du contenu 8">
            <a:extLst>
              <a:ext uri="{FF2B5EF4-FFF2-40B4-BE49-F238E27FC236}">
                <a16:creationId xmlns:a16="http://schemas.microsoft.com/office/drawing/2014/main" id="{A833982F-F794-40CC-931D-CF066977FBE3}"/>
              </a:ext>
            </a:extLst>
          </p:cNvPr>
          <p:cNvGraphicFramePr>
            <a:graphicFrameLocks/>
          </p:cNvGraphicFramePr>
          <p:nvPr>
            <p:extLst>
              <p:ext uri="{D42A27DB-BD31-4B8C-83A1-F6EECF244321}">
                <p14:modId xmlns:p14="http://schemas.microsoft.com/office/powerpoint/2010/main" val="3580796890"/>
              </p:ext>
            </p:extLst>
          </p:nvPr>
        </p:nvGraphicFramePr>
        <p:xfrm>
          <a:off x="9978013" y="145038"/>
          <a:ext cx="2039816" cy="910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Flèche : en arc 20">
            <a:extLst>
              <a:ext uri="{FF2B5EF4-FFF2-40B4-BE49-F238E27FC236}">
                <a16:creationId xmlns:a16="http://schemas.microsoft.com/office/drawing/2014/main" id="{026D5A39-CEC9-4479-9CB6-7058351F784C}"/>
              </a:ext>
            </a:extLst>
          </p:cNvPr>
          <p:cNvSpPr/>
          <p:nvPr/>
        </p:nvSpPr>
        <p:spPr>
          <a:xfrm>
            <a:off x="11193595" y="140269"/>
            <a:ext cx="616035" cy="523593"/>
          </a:xfrm>
          <a:prstGeom prst="circularArrow">
            <a:avLst>
              <a:gd name="adj1" fmla="val 5544"/>
              <a:gd name="adj2" fmla="val 330680"/>
              <a:gd name="adj3" fmla="val 14288770"/>
              <a:gd name="adj4" fmla="val 17081118"/>
              <a:gd name="adj5" fmla="val 5757"/>
            </a:avLst>
          </a:prstGeom>
          <a:solidFill>
            <a:srgbClr val="44546A"/>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fr-BE"/>
          </a:p>
        </p:txBody>
      </p:sp>
    </p:spTree>
    <p:extLst>
      <p:ext uri="{BB962C8B-B14F-4D97-AF65-F5344CB8AC3E}">
        <p14:creationId xmlns:p14="http://schemas.microsoft.com/office/powerpoint/2010/main" val="3598429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583194" y="1696046"/>
            <a:ext cx="10770605" cy="4351338"/>
          </a:xfrm>
          <a:ln>
            <a:solidFill>
              <a:srgbClr val="44546A"/>
            </a:solidFill>
          </a:ln>
        </p:spPr>
        <p:txBody>
          <a:bodyPr>
            <a:normAutofit fontScale="70000" lnSpcReduction="20000"/>
          </a:bodyPr>
          <a:lstStyle/>
          <a:p>
            <a:pPr lvl="0"/>
            <a:r>
              <a:rPr lang="fr-BE" i="1">
                <a:solidFill>
                  <a:srgbClr val="44546A"/>
                </a:solidFill>
              </a:rPr>
              <a:t>Rédigez en ‘je’ sur une page maximum, un incident critique vécu en stage.</a:t>
            </a:r>
          </a:p>
          <a:p>
            <a:pPr lvl="0"/>
            <a:r>
              <a:rPr lang="fr-BE" i="1">
                <a:solidFill>
                  <a:srgbClr val="44546A"/>
                </a:solidFill>
              </a:rPr>
              <a:t>Réfléchissez à une situation problématique vécue en interaction avec d’autres acteurs.  </a:t>
            </a:r>
            <a:endParaRPr lang="en-US" i="1">
              <a:solidFill>
                <a:srgbClr val="44546A"/>
              </a:solidFill>
            </a:endParaRPr>
          </a:p>
          <a:p>
            <a:r>
              <a:rPr lang="fr-BE" i="1">
                <a:solidFill>
                  <a:srgbClr val="44546A"/>
                </a:solidFill>
              </a:rPr>
              <a:t>Dans un premier temps, ciblez-vous sur les faits et décrivez l’évènement tel qu’il s’est déroulé, comme si vous étiez observateur de la situation.</a:t>
            </a:r>
          </a:p>
          <a:p>
            <a:r>
              <a:rPr lang="fr-BE" i="1">
                <a:solidFill>
                  <a:srgbClr val="44546A"/>
                </a:solidFill>
              </a:rPr>
              <a:t>Expliquez le contexte, relatez les paroles et les gestes constituant l’échange. Décrivez vos réactions et vos stratégies ainsi que celles des autres participants à l’incident.</a:t>
            </a:r>
          </a:p>
          <a:p>
            <a:r>
              <a:rPr lang="fr-BE" i="1">
                <a:solidFill>
                  <a:srgbClr val="44546A"/>
                </a:solidFill>
              </a:rPr>
              <a:t>Précisez les acteurs, la nature des relations entre eux, les enjeux organisationnels ou institutionnels, les sources potentielles de ‘conflit’.</a:t>
            </a:r>
          </a:p>
          <a:p>
            <a:r>
              <a:rPr lang="fr-BE" i="1">
                <a:solidFill>
                  <a:srgbClr val="44546A"/>
                </a:solidFill>
              </a:rPr>
              <a:t>Indiquez ensuite les émotions ressenties ainsi que les manifestations physiques et physiologiques éventuelles.</a:t>
            </a:r>
          </a:p>
          <a:p>
            <a:pPr lvl="1"/>
            <a:r>
              <a:rPr lang="fr-BE" b="1" i="1">
                <a:solidFill>
                  <a:srgbClr val="44546A"/>
                </a:solidFill>
              </a:rPr>
              <a:t>Exemples d’émotions</a:t>
            </a:r>
            <a:r>
              <a:rPr lang="fr-BE" i="1">
                <a:solidFill>
                  <a:srgbClr val="44546A"/>
                </a:solidFill>
              </a:rPr>
              <a:t> : joie, tristesse, peur, colère, honte, culpabilité, anxiété, gêne, jalousie, haine, détresse, fatigue, satisfaction, doute, frustration, incertitude, impuissance, amour… </a:t>
            </a:r>
            <a:endParaRPr lang="en-US" i="1">
              <a:solidFill>
                <a:srgbClr val="44546A"/>
              </a:solidFill>
            </a:endParaRPr>
          </a:p>
          <a:p>
            <a:pPr lvl="1"/>
            <a:r>
              <a:rPr lang="fr-BE" b="1" i="1">
                <a:solidFill>
                  <a:srgbClr val="44546A"/>
                </a:solidFill>
              </a:rPr>
              <a:t>Exemples de réactions physiques</a:t>
            </a:r>
            <a:r>
              <a:rPr lang="fr-BE" i="1">
                <a:solidFill>
                  <a:srgbClr val="44546A"/>
                </a:solidFill>
              </a:rPr>
              <a:t> : augmentation du rythme cardiaque, respiration ralentie ou accélérée, bouffées de chaleur, mains moites, contractions musculaires…</a:t>
            </a:r>
            <a:endParaRPr lang="en-US" i="1">
              <a:solidFill>
                <a:srgbClr val="44546A"/>
              </a:solidFill>
            </a:endParaRPr>
          </a:p>
          <a:p>
            <a:r>
              <a:rPr lang="fr-BE" i="1">
                <a:solidFill>
                  <a:srgbClr val="44546A"/>
                </a:solidFill>
              </a:rPr>
              <a:t>Vous avez par ailleurs la possibilité de décrire ce que vous avez perçu de la situation, ce que vous avez pensé (en faisant cela je voulais…), vos croyances et les valeurs mises en jeu.</a:t>
            </a:r>
            <a:endParaRPr lang="en-US" i="1">
              <a:solidFill>
                <a:srgbClr val="44546A"/>
              </a:solidFill>
            </a:endParaRPr>
          </a:p>
        </p:txBody>
      </p:sp>
      <p:sp>
        <p:nvSpPr>
          <p:cNvPr id="8" name="Flèche gauche 4"/>
          <p:cNvSpPr/>
          <p:nvPr/>
        </p:nvSpPr>
        <p:spPr>
          <a:xfrm flipH="1">
            <a:off x="11616456" y="150928"/>
            <a:ext cx="367620" cy="430220"/>
          </a:xfrm>
          <a:prstGeom prst="leftArrow">
            <a:avLst/>
          </a:prstGeom>
          <a:solidFill>
            <a:srgbClr val="44546A"/>
          </a:solidFill>
          <a:ln>
            <a:solidFill>
              <a:srgbClr val="44546A"/>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900"/>
          </a:p>
        </p:txBody>
      </p:sp>
      <p:sp>
        <p:nvSpPr>
          <p:cNvPr id="10" name="Titre 1"/>
          <p:cNvSpPr txBox="1">
            <a:spLocks/>
          </p:cNvSpPr>
          <p:nvPr/>
        </p:nvSpPr>
        <p:spPr>
          <a:xfrm>
            <a:off x="7063130" y="39826"/>
            <a:ext cx="4587800" cy="684470"/>
          </a:xfrm>
          <a:prstGeom prst="rect">
            <a:avLst/>
          </a:prstGeo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BE" sz="3200" b="1"/>
              <a:t>Phase préparatoire</a:t>
            </a:r>
            <a:endParaRPr lang="en-US" sz="3200" b="1"/>
          </a:p>
        </p:txBody>
      </p:sp>
      <p:sp>
        <p:nvSpPr>
          <p:cNvPr id="2" name="Espace réservé du numéro de diapositive 1"/>
          <p:cNvSpPr>
            <a:spLocks noGrp="1"/>
          </p:cNvSpPr>
          <p:nvPr>
            <p:ph type="sldNum" sz="quarter" idx="12"/>
          </p:nvPr>
        </p:nvSpPr>
        <p:spPr>
          <a:xfrm>
            <a:off x="8610600" y="6546850"/>
            <a:ext cx="2743200" cy="365125"/>
          </a:xfrm>
        </p:spPr>
        <p:txBody>
          <a:bodyPr/>
          <a:lstStyle/>
          <a:p>
            <a:fld id="{D45F35CD-BCCE-43AA-A6A5-8900209948EB}" type="slidenum">
              <a:rPr lang="en-US" smtClean="0"/>
              <a:t>19</a:t>
            </a:fld>
            <a:endParaRPr lang="en-US"/>
          </a:p>
        </p:txBody>
      </p:sp>
      <p:sp>
        <p:nvSpPr>
          <p:cNvPr id="9"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3" name="ZoneTexte 2"/>
          <p:cNvSpPr txBox="1"/>
          <p:nvPr/>
        </p:nvSpPr>
        <p:spPr>
          <a:xfrm>
            <a:off x="5130800" y="1049866"/>
            <a:ext cx="6442020" cy="369332"/>
          </a:xfrm>
          <a:prstGeom prst="rect">
            <a:avLst/>
          </a:prstGeom>
          <a:solidFill>
            <a:srgbClr val="44546A"/>
          </a:solidFill>
          <a:ln>
            <a:solidFill>
              <a:srgbClr val="44546A"/>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a:solidFill>
                  <a:schemeClr val="bg1"/>
                </a:solidFill>
              </a:rPr>
              <a:t>Inspiré de Payette et Champagne (2010) et Doidinho-Vicoso (2016)</a:t>
            </a:r>
          </a:p>
        </p:txBody>
      </p:sp>
    </p:spTree>
    <p:extLst>
      <p:ext uri="{BB962C8B-B14F-4D97-AF65-F5344CB8AC3E}">
        <p14:creationId xmlns:p14="http://schemas.microsoft.com/office/powerpoint/2010/main" val="337720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4711F43-00DB-4C67-A46B-4DDF68ACD53A}"/>
              </a:ext>
            </a:extLst>
          </p:cNvPr>
          <p:cNvSpPr>
            <a:spLocks noGrp="1"/>
          </p:cNvSpPr>
          <p:nvPr>
            <p:ph type="ftr" sz="quarter" idx="11"/>
          </p:nvPr>
        </p:nvSpPr>
        <p:spPr/>
        <p:txBody>
          <a:bodyPr/>
          <a:lstStyle/>
          <a:p>
            <a:r>
              <a:rPr lang="en-US"/>
              <a:t>M. Blondeau, S. Dondeyne, C. Moncarey &amp; A. Paul</a:t>
            </a:r>
          </a:p>
        </p:txBody>
      </p:sp>
      <p:sp>
        <p:nvSpPr>
          <p:cNvPr id="3" name="Espace réservé du numéro de diapositive 2">
            <a:extLst>
              <a:ext uri="{FF2B5EF4-FFF2-40B4-BE49-F238E27FC236}">
                <a16:creationId xmlns:a16="http://schemas.microsoft.com/office/drawing/2014/main" id="{2EBC6AD6-D0F1-497F-8404-E32D06ED91D8}"/>
              </a:ext>
            </a:extLst>
          </p:cNvPr>
          <p:cNvSpPr>
            <a:spLocks noGrp="1"/>
          </p:cNvSpPr>
          <p:nvPr>
            <p:ph type="sldNum" sz="quarter" idx="12"/>
          </p:nvPr>
        </p:nvSpPr>
        <p:spPr/>
        <p:txBody>
          <a:bodyPr/>
          <a:lstStyle/>
          <a:p>
            <a:fld id="{D45F35CD-BCCE-43AA-A6A5-8900209948EB}" type="slidenum">
              <a:rPr lang="en-US" smtClean="0"/>
              <a:t>2</a:t>
            </a:fld>
            <a:endParaRPr lang="en-US"/>
          </a:p>
        </p:txBody>
      </p:sp>
    </p:spTree>
    <p:extLst>
      <p:ext uri="{BB962C8B-B14F-4D97-AF65-F5344CB8AC3E}">
        <p14:creationId xmlns:p14="http://schemas.microsoft.com/office/powerpoint/2010/main" val="518088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7422" y="13759"/>
            <a:ext cx="6485468" cy="890764"/>
          </a:xfr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chorCtr="1">
            <a:normAutofit fontScale="90000"/>
          </a:bodyPr>
          <a:lstStyle/>
          <a:p>
            <a:r>
              <a:rPr lang="fr-BE" sz="3200" b="1">
                <a:solidFill>
                  <a:schemeClr val="lt1"/>
                </a:solidFill>
                <a:latin typeface="+mn-lt"/>
                <a:ea typeface="+mn-ea"/>
                <a:cs typeface="+mn-cs"/>
              </a:rPr>
              <a:t>Option : </a:t>
            </a:r>
            <a:r>
              <a:rPr lang="fr-BE" sz="3200" b="1"/>
              <a:t>L</a:t>
            </a:r>
            <a:r>
              <a:rPr lang="fr-BE" sz="3200" b="1">
                <a:solidFill>
                  <a:schemeClr val="lt1"/>
                </a:solidFill>
                <a:latin typeface="+mn-lt"/>
                <a:ea typeface="+mn-ea"/>
                <a:cs typeface="+mn-cs"/>
              </a:rPr>
              <a:t>a vidéo comme support réflexif</a:t>
            </a:r>
            <a:endParaRPr lang="en-US" sz="3200" b="1">
              <a:solidFill>
                <a:schemeClr val="lt1"/>
              </a:solidFill>
              <a:latin typeface="+mn-lt"/>
              <a:ea typeface="+mn-ea"/>
              <a:cs typeface="+mn-cs"/>
            </a:endParaRPr>
          </a:p>
        </p:txBody>
      </p:sp>
      <p:sp>
        <p:nvSpPr>
          <p:cNvPr id="7" name="Flèche gauche 4"/>
          <p:cNvSpPr/>
          <p:nvPr/>
        </p:nvSpPr>
        <p:spPr>
          <a:xfrm flipH="1">
            <a:off x="250648" y="137971"/>
            <a:ext cx="367620" cy="430220"/>
          </a:xfrm>
          <a:prstGeom prst="leftArrow">
            <a:avLst/>
          </a:prstGeom>
          <a:solidFill>
            <a:srgbClr val="44546A"/>
          </a:solidFill>
          <a:ln>
            <a:solidFill>
              <a:srgbClr val="44546A"/>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900"/>
          </a:p>
        </p:txBody>
      </p:sp>
      <p:sp>
        <p:nvSpPr>
          <p:cNvPr id="10" name="Espace réservé du contenu 13"/>
          <p:cNvSpPr>
            <a:spLocks noGrp="1"/>
          </p:cNvSpPr>
          <p:nvPr>
            <p:ph sz="half" idx="2"/>
          </p:nvPr>
        </p:nvSpPr>
        <p:spPr>
          <a:xfrm>
            <a:off x="4612546" y="1270907"/>
            <a:ext cx="6803932" cy="1273373"/>
          </a:xfrm>
          <a:ln>
            <a:solidFill>
              <a:srgbClr val="44546A"/>
            </a:solidFill>
          </a:ln>
        </p:spPr>
        <p:txBody>
          <a:bodyPr>
            <a:normAutofit fontScale="32500" lnSpcReduction="20000"/>
          </a:bodyPr>
          <a:lstStyle/>
          <a:p>
            <a:pPr marL="0" indent="0" algn="r">
              <a:buNone/>
            </a:pPr>
            <a:r>
              <a:rPr lang="fr-BE" sz="7700">
                <a:solidFill>
                  <a:srgbClr val="44546A"/>
                </a:solidFill>
              </a:rPr>
              <a:t>Définition</a:t>
            </a:r>
            <a:endParaRPr lang="fr-BE" sz="7700" i="1">
              <a:solidFill>
                <a:srgbClr val="44546A"/>
              </a:solidFill>
            </a:endParaRPr>
          </a:p>
          <a:p>
            <a:pPr marL="0" indent="0" algn="just">
              <a:buNone/>
            </a:pPr>
            <a:r>
              <a:rPr lang="fr-BE" sz="4600">
                <a:solidFill>
                  <a:srgbClr val="44546A"/>
                </a:solidFill>
              </a:rPr>
              <a:t>La vidéo est à la fois un objet et un outil de réflexion (Pastré, 2008). Elle permet d’améliorer l’analyse réflexive de l’étudiant grâce au regard qu’il porte sur la pratique d’un pair et, par le phénomène du « voir en écho » (Leblanc &amp; Sève, 2012), sur sa propre pratique.</a:t>
            </a:r>
            <a:endParaRPr lang="fr-FR" sz="4600">
              <a:solidFill>
                <a:srgbClr val="44546A"/>
              </a:solidFill>
            </a:endParaRPr>
          </a:p>
        </p:txBody>
      </p:sp>
      <p:sp>
        <p:nvSpPr>
          <p:cNvPr id="11" name="Espace réservé du contenu 2"/>
          <p:cNvSpPr>
            <a:spLocks noGrp="1"/>
          </p:cNvSpPr>
          <p:nvPr>
            <p:ph sz="half" idx="1"/>
          </p:nvPr>
        </p:nvSpPr>
        <p:spPr>
          <a:xfrm>
            <a:off x="4621305" y="2828444"/>
            <a:ext cx="6795173" cy="3064355"/>
          </a:xfr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a:normAutofit fontScale="32500" lnSpcReduction="20000"/>
          </a:bodyPr>
          <a:lstStyle/>
          <a:p>
            <a:pPr marL="0" lvl="0" indent="0">
              <a:buNone/>
            </a:pPr>
            <a:endParaRPr lang="fr-BE" sz="800">
              <a:solidFill>
                <a:srgbClr val="FF6600"/>
              </a:solidFill>
            </a:endParaRPr>
          </a:p>
          <a:p>
            <a:pPr marL="0" indent="0">
              <a:buNone/>
            </a:pPr>
            <a:r>
              <a:rPr lang="fr-BE" sz="4600" b="1"/>
              <a:t>Bénéfices pour le formé : </a:t>
            </a:r>
            <a:endParaRPr lang="fr-BE" sz="4600"/>
          </a:p>
          <a:p>
            <a:r>
              <a:rPr lang="fr-BE" sz="4600"/>
              <a:t>confrontation au réel, au pratique, au complexe, au corporel </a:t>
            </a:r>
          </a:p>
          <a:p>
            <a:r>
              <a:rPr lang="fr-BE" sz="4600"/>
              <a:t>motivation, engagement dans la situation de « vidéoformation »</a:t>
            </a:r>
          </a:p>
          <a:p>
            <a:r>
              <a:rPr lang="fr-BE" sz="4600"/>
              <a:t>…</a:t>
            </a:r>
          </a:p>
          <a:p>
            <a:pPr marL="0" indent="0">
              <a:buNone/>
            </a:pPr>
            <a:r>
              <a:rPr lang="fr-BE" sz="4600" b="1"/>
              <a:t>Bénéfices pour le formateur : </a:t>
            </a:r>
            <a:endParaRPr lang="fr-BE" sz="4600"/>
          </a:p>
          <a:p>
            <a:r>
              <a:rPr lang="fr-BE" sz="4600"/>
              <a:t>facilité d’utilisation, légèreté, maniabilité des caméras, tablettes, smartphones…</a:t>
            </a:r>
          </a:p>
          <a:p>
            <a:r>
              <a:rPr lang="fr-BE" sz="4600"/>
              <a:t>stockage, montage, partage, diffusion…</a:t>
            </a:r>
          </a:p>
          <a:p>
            <a:r>
              <a:rPr lang="fr-BE" sz="4600"/>
              <a:t>sélection d’extraits, répétitions, ralentis...  </a:t>
            </a:r>
          </a:p>
          <a:p>
            <a:r>
              <a:rPr lang="fr-BE" sz="4600"/>
              <a:t>…</a:t>
            </a:r>
          </a:p>
          <a:p>
            <a:pPr marL="0" indent="0" algn="r">
              <a:buNone/>
            </a:pPr>
            <a:r>
              <a:rPr lang="fr-BE" sz="4600"/>
              <a:t>(Flandin, 2016)  </a:t>
            </a:r>
          </a:p>
          <a:p>
            <a:endParaRPr lang="fr-BE"/>
          </a:p>
          <a:p>
            <a:endParaRPr lang="en-US"/>
          </a:p>
        </p:txBody>
      </p:sp>
      <p:grpSp>
        <p:nvGrpSpPr>
          <p:cNvPr id="12" name="Grouper 11"/>
          <p:cNvGrpSpPr/>
          <p:nvPr/>
        </p:nvGrpSpPr>
        <p:grpSpPr>
          <a:xfrm>
            <a:off x="7556500" y="76200"/>
            <a:ext cx="1016000" cy="825500"/>
            <a:chOff x="266700" y="1270000"/>
            <a:chExt cx="4864100" cy="4864100"/>
          </a:xfrm>
        </p:grpSpPr>
        <p:pic>
          <p:nvPicPr>
            <p:cNvPr id="13" name="Image 12"/>
            <p:cNvPicPr>
              <a:picLocks noChangeAspect="1"/>
            </p:cNvPicPr>
            <p:nvPr/>
          </p:nvPicPr>
          <p:blipFill>
            <a:blip r:embed="rId2"/>
            <a:stretch>
              <a:fillRect/>
            </a:stretch>
          </p:blipFill>
          <p:spPr>
            <a:xfrm>
              <a:off x="812800" y="1562100"/>
              <a:ext cx="3810000" cy="3810000"/>
            </a:xfrm>
            <a:prstGeom prst="rect">
              <a:avLst/>
            </a:prstGeom>
          </p:spPr>
        </p:pic>
        <p:pic>
          <p:nvPicPr>
            <p:cNvPr id="14" name="Image 13"/>
            <p:cNvPicPr>
              <a:picLocks noChangeAspect="1"/>
            </p:cNvPicPr>
            <p:nvPr/>
          </p:nvPicPr>
          <p:blipFill>
            <a:blip r:embed="rId3">
              <a:extLst>
                <a:ext uri="{BEBA8EAE-BF5A-486C-A8C5-ECC9F3942E4B}">
                  <a14:imgProps xmlns:a14="http://schemas.microsoft.com/office/drawing/2010/main">
                    <a14:imgLayer r:embed="rId4">
                      <a14:imgEffect>
                        <a14:backgroundRemoval t="16454" b="89936" l="12939" r="89936"/>
                      </a14:imgEffect>
                    </a14:imgLayer>
                  </a14:imgProps>
                </a:ext>
              </a:extLst>
            </a:blip>
            <a:stretch>
              <a:fillRect/>
            </a:stretch>
          </p:blipFill>
          <p:spPr>
            <a:xfrm>
              <a:off x="266700" y="1270000"/>
              <a:ext cx="4864100" cy="4864100"/>
            </a:xfrm>
            <a:prstGeom prst="rect">
              <a:avLst/>
            </a:prstGeom>
          </p:spPr>
        </p:pic>
      </p:grpSp>
      <p:sp>
        <p:nvSpPr>
          <p:cNvPr id="3" name="Espace réservé du numéro de diapositive 2"/>
          <p:cNvSpPr>
            <a:spLocks noGrp="1"/>
          </p:cNvSpPr>
          <p:nvPr>
            <p:ph type="sldNum" sz="quarter" idx="12"/>
          </p:nvPr>
        </p:nvSpPr>
        <p:spPr>
          <a:xfrm>
            <a:off x="8610600" y="6559550"/>
            <a:ext cx="2743200" cy="365125"/>
          </a:xfrm>
        </p:spPr>
        <p:txBody>
          <a:bodyPr/>
          <a:lstStyle/>
          <a:p>
            <a:fld id="{D45F35CD-BCCE-43AA-A6A5-8900209948EB}" type="slidenum">
              <a:rPr lang="en-US" smtClean="0"/>
              <a:t>20</a:t>
            </a:fld>
            <a:endParaRPr lang="en-US"/>
          </a:p>
        </p:txBody>
      </p:sp>
      <p:sp>
        <p:nvSpPr>
          <p:cNvPr id="15"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16" name="Rectangle à coins arrondis 17">
            <a:extLst>
              <a:ext uri="{FF2B5EF4-FFF2-40B4-BE49-F238E27FC236}">
                <a16:creationId xmlns:a16="http://schemas.microsoft.com/office/drawing/2014/main" id="{3F1A4A90-BD35-44EC-8927-E6DF87C80A87}"/>
              </a:ext>
            </a:extLst>
          </p:cNvPr>
          <p:cNvSpPr/>
          <p:nvPr/>
        </p:nvSpPr>
        <p:spPr>
          <a:xfrm>
            <a:off x="618268" y="2384528"/>
            <a:ext cx="3559222" cy="208894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fr-FR">
                <a:solidFill>
                  <a:srgbClr val="FF0000"/>
                </a:solidFill>
              </a:rPr>
              <a:t>Mise en projet pour la séance d’intervision</a:t>
            </a:r>
          </a:p>
          <a:p>
            <a:pPr algn="ctr"/>
            <a:endParaRPr lang="fr-FR"/>
          </a:p>
        </p:txBody>
      </p:sp>
      <p:graphicFrame>
        <p:nvGraphicFramePr>
          <p:cNvPr id="17" name="Espace réservé du contenu 8">
            <a:extLst>
              <a:ext uri="{FF2B5EF4-FFF2-40B4-BE49-F238E27FC236}">
                <a16:creationId xmlns:a16="http://schemas.microsoft.com/office/drawing/2014/main" id="{F1A92443-8459-4184-BDE1-E591BBF98CD1}"/>
              </a:ext>
            </a:extLst>
          </p:cNvPr>
          <p:cNvGraphicFramePr>
            <a:graphicFrameLocks/>
          </p:cNvGraphicFramePr>
          <p:nvPr>
            <p:extLst>
              <p:ext uri="{D42A27DB-BD31-4B8C-83A1-F6EECF244321}">
                <p14:modId xmlns:p14="http://schemas.microsoft.com/office/powerpoint/2010/main" val="1684271819"/>
              </p:ext>
            </p:extLst>
          </p:nvPr>
        </p:nvGraphicFramePr>
        <p:xfrm>
          <a:off x="9978013" y="145038"/>
          <a:ext cx="2039816" cy="910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Flèche : en arc 17">
            <a:extLst>
              <a:ext uri="{FF2B5EF4-FFF2-40B4-BE49-F238E27FC236}">
                <a16:creationId xmlns:a16="http://schemas.microsoft.com/office/drawing/2014/main" id="{610B4E70-4854-4A61-B49B-AEE0FE623785}"/>
              </a:ext>
            </a:extLst>
          </p:cNvPr>
          <p:cNvSpPr/>
          <p:nvPr/>
        </p:nvSpPr>
        <p:spPr>
          <a:xfrm>
            <a:off x="11193595" y="140269"/>
            <a:ext cx="616035" cy="523593"/>
          </a:xfrm>
          <a:prstGeom prst="circularArrow">
            <a:avLst>
              <a:gd name="adj1" fmla="val 5544"/>
              <a:gd name="adj2" fmla="val 330680"/>
              <a:gd name="adj3" fmla="val 14288770"/>
              <a:gd name="adj4" fmla="val 17081118"/>
              <a:gd name="adj5" fmla="val 5757"/>
            </a:avLst>
          </a:prstGeom>
          <a:solidFill>
            <a:srgbClr val="44546A"/>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fr-BE"/>
          </a:p>
        </p:txBody>
      </p:sp>
    </p:spTree>
    <p:extLst>
      <p:ext uri="{BB962C8B-B14F-4D97-AF65-F5344CB8AC3E}">
        <p14:creationId xmlns:p14="http://schemas.microsoft.com/office/powerpoint/2010/main" val="313496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583194" y="1696046"/>
            <a:ext cx="10770605" cy="4351338"/>
          </a:xfrm>
          <a:ln>
            <a:solidFill>
              <a:srgbClr val="44546A"/>
            </a:solidFill>
          </a:ln>
        </p:spPr>
        <p:txBody>
          <a:bodyPr>
            <a:normAutofit fontScale="92500" lnSpcReduction="10000"/>
          </a:bodyPr>
          <a:lstStyle/>
          <a:p>
            <a:pPr>
              <a:lnSpc>
                <a:spcPct val="100000"/>
              </a:lnSpc>
            </a:pPr>
            <a:r>
              <a:rPr lang="nl-BE" i="1">
                <a:solidFill>
                  <a:srgbClr val="44546A"/>
                </a:solidFill>
              </a:rPr>
              <a:t>Filmez-vous durant une leçon.</a:t>
            </a:r>
          </a:p>
          <a:p>
            <a:pPr>
              <a:lnSpc>
                <a:spcPct val="100000"/>
              </a:lnSpc>
            </a:pPr>
            <a:r>
              <a:rPr lang="nl-BE" i="1">
                <a:solidFill>
                  <a:srgbClr val="44546A"/>
                </a:solidFill>
              </a:rPr>
              <a:t>Repérez un extrait de trois minutes pas forcément continues qui met en évidence un savoir faire maîtrisé ou non, ou un élément qui pose question.</a:t>
            </a:r>
          </a:p>
          <a:p>
            <a:pPr>
              <a:lnSpc>
                <a:spcPct val="100000"/>
              </a:lnSpc>
            </a:pPr>
            <a:endParaRPr lang="nl-BE">
              <a:solidFill>
                <a:srgbClr val="44546A"/>
              </a:solidFill>
            </a:endParaRPr>
          </a:p>
          <a:p>
            <a:pPr>
              <a:lnSpc>
                <a:spcPct val="100000"/>
              </a:lnSpc>
            </a:pPr>
            <a:r>
              <a:rPr lang="nl-BE">
                <a:solidFill>
                  <a:srgbClr val="44546A"/>
                </a:solidFill>
              </a:rPr>
              <a:t>Conseils pratiques</a:t>
            </a:r>
          </a:p>
          <a:p>
            <a:pPr lvl="1">
              <a:lnSpc>
                <a:spcPct val="100000"/>
              </a:lnSpc>
            </a:pPr>
            <a:r>
              <a:rPr lang="nl-BE" sz="2000">
                <a:solidFill>
                  <a:srgbClr val="44546A"/>
                </a:solidFill>
              </a:rPr>
              <a:t>Un étudiant seul peut facilement disposer la caméra dans le fond de la classe.</a:t>
            </a:r>
          </a:p>
          <a:p>
            <a:pPr lvl="1">
              <a:lnSpc>
                <a:spcPct val="100000"/>
              </a:lnSpc>
            </a:pPr>
            <a:r>
              <a:rPr lang="nl-BE" sz="2000">
                <a:solidFill>
                  <a:srgbClr val="44546A"/>
                </a:solidFill>
              </a:rPr>
              <a:t>La prise de son peut poser problème en cas de bruit ambiant.</a:t>
            </a:r>
          </a:p>
          <a:p>
            <a:pPr lvl="1">
              <a:lnSpc>
                <a:spcPct val="100000"/>
              </a:lnSpc>
            </a:pPr>
            <a:r>
              <a:rPr lang="nl-BE" sz="2000">
                <a:solidFill>
                  <a:srgbClr val="44546A"/>
                </a:solidFill>
              </a:rPr>
              <a:t>Un étudiant ne disposant pas d’une caméra peut aisément se filmer avec son ordinateur ou une tablette. Il suffit d’activer la </a:t>
            </a:r>
            <a:r>
              <a:rPr lang="nl-BE" sz="2000" i="1">
                <a:solidFill>
                  <a:srgbClr val="44546A"/>
                </a:solidFill>
              </a:rPr>
              <a:t>webcam</a:t>
            </a:r>
            <a:r>
              <a:rPr lang="nl-BE" sz="2000">
                <a:solidFill>
                  <a:srgbClr val="44546A"/>
                </a:solidFill>
              </a:rPr>
              <a:t>.</a:t>
            </a:r>
            <a:endParaRPr lang="en-US" sz="2000">
              <a:solidFill>
                <a:srgbClr val="44546A"/>
              </a:solidFill>
            </a:endParaRPr>
          </a:p>
          <a:p>
            <a:pPr lvl="1">
              <a:lnSpc>
                <a:spcPct val="100000"/>
              </a:lnSpc>
            </a:pPr>
            <a:r>
              <a:rPr lang="en-US" sz="2000" err="1">
                <a:solidFill>
                  <a:srgbClr val="44546A"/>
                </a:solidFill>
              </a:rPr>
              <a:t>Dans</a:t>
            </a:r>
            <a:r>
              <a:rPr lang="en-US" sz="2000">
                <a:solidFill>
                  <a:srgbClr val="44546A"/>
                </a:solidFill>
              </a:rPr>
              <a:t> </a:t>
            </a:r>
            <a:r>
              <a:rPr lang="en-US" sz="2000" err="1">
                <a:solidFill>
                  <a:srgbClr val="44546A"/>
                </a:solidFill>
              </a:rPr>
              <a:t>certains</a:t>
            </a:r>
            <a:r>
              <a:rPr lang="en-US" sz="2000">
                <a:solidFill>
                  <a:srgbClr val="44546A"/>
                </a:solidFill>
              </a:rPr>
              <a:t> </a:t>
            </a:r>
            <a:r>
              <a:rPr lang="en-US" sz="2000" err="1">
                <a:solidFill>
                  <a:srgbClr val="44546A"/>
                </a:solidFill>
              </a:rPr>
              <a:t>établissements</a:t>
            </a:r>
            <a:r>
              <a:rPr lang="en-US" sz="2000">
                <a:solidFill>
                  <a:srgbClr val="44546A"/>
                </a:solidFill>
              </a:rPr>
              <a:t>, des </a:t>
            </a:r>
            <a:r>
              <a:rPr lang="en-US" sz="2000" err="1">
                <a:solidFill>
                  <a:srgbClr val="44546A"/>
                </a:solidFill>
              </a:rPr>
              <a:t>autorisations</a:t>
            </a:r>
            <a:r>
              <a:rPr lang="en-US" sz="2000">
                <a:solidFill>
                  <a:srgbClr val="44546A"/>
                </a:solidFill>
              </a:rPr>
              <a:t> préalables des maîtres de stage, </a:t>
            </a:r>
            <a:r>
              <a:rPr lang="en-US" sz="2000" err="1">
                <a:solidFill>
                  <a:srgbClr val="44546A"/>
                </a:solidFill>
              </a:rPr>
              <a:t>enfants</a:t>
            </a:r>
            <a:r>
              <a:rPr lang="en-US" sz="2000">
                <a:solidFill>
                  <a:srgbClr val="44546A"/>
                </a:solidFill>
              </a:rPr>
              <a:t>, direction et parents </a:t>
            </a:r>
            <a:r>
              <a:rPr lang="en-US" sz="2000" err="1">
                <a:solidFill>
                  <a:srgbClr val="44546A"/>
                </a:solidFill>
              </a:rPr>
              <a:t>sont</a:t>
            </a:r>
            <a:r>
              <a:rPr lang="en-US" sz="2000">
                <a:solidFill>
                  <a:srgbClr val="44546A"/>
                </a:solidFill>
              </a:rPr>
              <a:t> </a:t>
            </a:r>
            <a:r>
              <a:rPr lang="en-US" sz="2000" err="1">
                <a:solidFill>
                  <a:srgbClr val="44546A"/>
                </a:solidFill>
              </a:rPr>
              <a:t>nécessaires</a:t>
            </a:r>
            <a:r>
              <a:rPr lang="en-US" sz="2000">
                <a:solidFill>
                  <a:srgbClr val="44546A"/>
                </a:solidFill>
              </a:rPr>
              <a:t>. </a:t>
            </a:r>
            <a:r>
              <a:rPr lang="en-US" sz="2000" err="1">
                <a:solidFill>
                  <a:srgbClr val="44546A"/>
                </a:solidFill>
              </a:rPr>
              <a:t>Dans</a:t>
            </a:r>
            <a:r>
              <a:rPr lang="en-US" sz="2000">
                <a:solidFill>
                  <a:srgbClr val="44546A"/>
                </a:solidFill>
              </a:rPr>
              <a:t> </a:t>
            </a:r>
            <a:r>
              <a:rPr lang="en-US" sz="2000" err="1">
                <a:solidFill>
                  <a:srgbClr val="44546A"/>
                </a:solidFill>
              </a:rPr>
              <a:t>d’autres</a:t>
            </a:r>
            <a:r>
              <a:rPr lang="en-US" sz="2000">
                <a:solidFill>
                  <a:srgbClr val="44546A"/>
                </a:solidFill>
              </a:rPr>
              <a:t>, </a:t>
            </a:r>
            <a:r>
              <a:rPr lang="en-US" sz="2000" err="1">
                <a:solidFill>
                  <a:srgbClr val="44546A"/>
                </a:solidFill>
              </a:rPr>
              <a:t>celles</a:t>
            </a:r>
            <a:r>
              <a:rPr lang="en-US" sz="2000">
                <a:solidFill>
                  <a:srgbClr val="44546A"/>
                </a:solidFill>
              </a:rPr>
              <a:t>-ci </a:t>
            </a:r>
            <a:r>
              <a:rPr lang="en-US" sz="2000" err="1">
                <a:solidFill>
                  <a:srgbClr val="44546A"/>
                </a:solidFill>
              </a:rPr>
              <a:t>sont</a:t>
            </a:r>
            <a:r>
              <a:rPr lang="en-US" sz="2000">
                <a:solidFill>
                  <a:srgbClr val="44546A"/>
                </a:solidFill>
              </a:rPr>
              <a:t> comprises </a:t>
            </a:r>
            <a:r>
              <a:rPr lang="en-US" sz="2000" err="1">
                <a:solidFill>
                  <a:srgbClr val="44546A"/>
                </a:solidFill>
              </a:rPr>
              <a:t>dans</a:t>
            </a:r>
            <a:r>
              <a:rPr lang="en-US" sz="2000">
                <a:solidFill>
                  <a:srgbClr val="44546A"/>
                </a:solidFill>
              </a:rPr>
              <a:t> </a:t>
            </a:r>
            <a:r>
              <a:rPr lang="en-US" sz="2000" err="1">
                <a:solidFill>
                  <a:srgbClr val="44546A"/>
                </a:solidFill>
              </a:rPr>
              <a:t>l’acceptation</a:t>
            </a:r>
            <a:r>
              <a:rPr lang="en-US" sz="2000">
                <a:solidFill>
                  <a:srgbClr val="44546A"/>
                </a:solidFill>
              </a:rPr>
              <a:t> du </a:t>
            </a:r>
            <a:r>
              <a:rPr lang="en-US" sz="2000" err="1">
                <a:solidFill>
                  <a:srgbClr val="44546A"/>
                </a:solidFill>
              </a:rPr>
              <a:t>règlement</a:t>
            </a:r>
            <a:r>
              <a:rPr lang="en-US" sz="2000">
                <a:solidFill>
                  <a:srgbClr val="44546A"/>
                </a:solidFill>
              </a:rPr>
              <a:t> </a:t>
            </a:r>
            <a:r>
              <a:rPr lang="en-US" sz="2000" err="1">
                <a:solidFill>
                  <a:srgbClr val="44546A"/>
                </a:solidFill>
              </a:rPr>
              <a:t>d’ordre</a:t>
            </a:r>
            <a:r>
              <a:rPr lang="en-US" sz="2000">
                <a:solidFill>
                  <a:srgbClr val="44546A"/>
                </a:solidFill>
              </a:rPr>
              <a:t> </a:t>
            </a:r>
            <a:r>
              <a:rPr lang="en-US" sz="2000" err="1">
                <a:solidFill>
                  <a:srgbClr val="44546A"/>
                </a:solidFill>
              </a:rPr>
              <a:t>intérieur</a:t>
            </a:r>
            <a:r>
              <a:rPr lang="en-US" sz="2000">
                <a:solidFill>
                  <a:srgbClr val="44546A"/>
                </a:solidFill>
              </a:rPr>
              <a:t>.</a:t>
            </a:r>
          </a:p>
        </p:txBody>
      </p:sp>
      <p:sp>
        <p:nvSpPr>
          <p:cNvPr id="8" name="Flèche gauche 4"/>
          <p:cNvSpPr/>
          <p:nvPr/>
        </p:nvSpPr>
        <p:spPr>
          <a:xfrm flipH="1">
            <a:off x="11616456" y="150928"/>
            <a:ext cx="367620" cy="430220"/>
          </a:xfrm>
          <a:prstGeom prst="leftArrow">
            <a:avLst/>
          </a:prstGeom>
          <a:solidFill>
            <a:srgbClr val="44546A"/>
          </a:solidFill>
          <a:ln>
            <a:solidFill>
              <a:srgbClr val="44546A"/>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sz="900"/>
          </a:p>
        </p:txBody>
      </p:sp>
      <p:sp>
        <p:nvSpPr>
          <p:cNvPr id="10" name="Titre 1"/>
          <p:cNvSpPr txBox="1">
            <a:spLocks/>
          </p:cNvSpPr>
          <p:nvPr/>
        </p:nvSpPr>
        <p:spPr>
          <a:xfrm>
            <a:off x="7063130" y="14426"/>
            <a:ext cx="4587800" cy="684470"/>
          </a:xfrm>
          <a:prstGeom prst="rect">
            <a:avLst/>
          </a:prstGeo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chorCtr="1">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BE" sz="3200" b="1"/>
              <a:t>Phase préparatoire</a:t>
            </a:r>
            <a:endParaRPr lang="en-US" sz="3200" b="1"/>
          </a:p>
        </p:txBody>
      </p:sp>
      <p:sp>
        <p:nvSpPr>
          <p:cNvPr id="2" name="Espace réservé du numéro de diapositive 1"/>
          <p:cNvSpPr>
            <a:spLocks noGrp="1"/>
          </p:cNvSpPr>
          <p:nvPr>
            <p:ph type="sldNum" sz="quarter" idx="12"/>
          </p:nvPr>
        </p:nvSpPr>
        <p:spPr>
          <a:xfrm>
            <a:off x="8610600" y="6559550"/>
            <a:ext cx="2743200" cy="365125"/>
          </a:xfrm>
        </p:spPr>
        <p:txBody>
          <a:bodyPr/>
          <a:lstStyle/>
          <a:p>
            <a:fld id="{D45F35CD-BCCE-43AA-A6A5-8900209948EB}" type="slidenum">
              <a:rPr lang="en-US" smtClean="0"/>
              <a:t>21</a:t>
            </a:fld>
            <a:endParaRPr lang="en-US"/>
          </a:p>
        </p:txBody>
      </p:sp>
      <p:sp>
        <p:nvSpPr>
          <p:cNvPr id="9"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spTree>
    <p:extLst>
      <p:ext uri="{BB962C8B-B14F-4D97-AF65-F5344CB8AC3E}">
        <p14:creationId xmlns:p14="http://schemas.microsoft.com/office/powerpoint/2010/main" val="2520379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4027" y="1392766"/>
            <a:ext cx="10481361" cy="1365454"/>
          </a:xfrm>
          <a:solidFill>
            <a:schemeClr val="bg1"/>
          </a:solidFill>
          <a:ln>
            <a:solidFill>
              <a:srgbClr val="44546A"/>
            </a:solidFill>
          </a:ln>
          <a:effectLst>
            <a:softEdge rad="0"/>
          </a:effectLst>
        </p:spPr>
        <p:style>
          <a:lnRef idx="1">
            <a:schemeClr val="accent2"/>
          </a:lnRef>
          <a:fillRef idx="2">
            <a:schemeClr val="accent2"/>
          </a:fillRef>
          <a:effectRef idx="1">
            <a:schemeClr val="accent2"/>
          </a:effectRef>
          <a:fontRef idx="minor">
            <a:schemeClr val="dk1"/>
          </a:fontRef>
        </p:style>
        <p:txBody>
          <a:bodyPr anchor="ctr" anchorCtr="1">
            <a:normAutofit/>
          </a:bodyPr>
          <a:lstStyle/>
          <a:p>
            <a:pPr marL="0" indent="0" algn="ctr">
              <a:buNone/>
            </a:pPr>
            <a:r>
              <a:rPr lang="fr-FR" sz="2600">
                <a:solidFill>
                  <a:srgbClr val="44546A"/>
                </a:solidFill>
              </a:rPr>
              <a:t>Le début de la séance permet d’accueillir le groupe et, à partir de la 2</a:t>
            </a:r>
            <a:r>
              <a:rPr lang="fr-FR" sz="2600" baseline="30000">
                <a:solidFill>
                  <a:srgbClr val="44546A"/>
                </a:solidFill>
              </a:rPr>
              <a:t>ème</a:t>
            </a:r>
            <a:r>
              <a:rPr lang="fr-FR" sz="2600">
                <a:solidFill>
                  <a:srgbClr val="44546A"/>
                </a:solidFill>
              </a:rPr>
              <a:t> session, de revenir sur le cas de la séance </a:t>
            </a:r>
            <a:r>
              <a:rPr lang="fr-FR" sz="2600" err="1">
                <a:solidFill>
                  <a:srgbClr val="44546A"/>
                </a:solidFill>
              </a:rPr>
              <a:t>d’intervision</a:t>
            </a:r>
            <a:r>
              <a:rPr lang="fr-FR" sz="2600">
                <a:solidFill>
                  <a:srgbClr val="44546A"/>
                </a:solidFill>
              </a:rPr>
              <a:t> précédente.</a:t>
            </a:r>
          </a:p>
        </p:txBody>
      </p:sp>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4" name="ZoneTexte 13"/>
          <p:cNvSpPr txBox="1"/>
          <p:nvPr/>
        </p:nvSpPr>
        <p:spPr>
          <a:xfrm>
            <a:off x="4848120" y="2896264"/>
            <a:ext cx="6527893" cy="3108544"/>
          </a:xfrm>
          <a:prstGeom prst="rect">
            <a:avLst/>
          </a:prstGeo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fr-FR" sz="1600">
              <a:solidFill>
                <a:schemeClr val="bg1"/>
              </a:solidFill>
            </a:endParaRPr>
          </a:p>
          <a:p>
            <a:r>
              <a:rPr lang="fr-FR"/>
              <a:t>Voici quelques conseils pour une bonne organisation, vous pouvez :</a:t>
            </a:r>
          </a:p>
          <a:p>
            <a:pPr marL="285750" indent="-285750">
              <a:buFont typeface="Arial"/>
              <a:buChar char="•"/>
            </a:pPr>
            <a:r>
              <a:rPr lang="fr-FR"/>
              <a:t>placer les bancs en cercle, de sorte que tous se voient,</a:t>
            </a:r>
          </a:p>
          <a:p>
            <a:pPr marL="285750" indent="-285750">
              <a:buFont typeface="Arial"/>
              <a:buChar char="•"/>
            </a:pPr>
            <a:r>
              <a:rPr lang="fr-FR"/>
              <a:t>prévoir un tableau,</a:t>
            </a:r>
          </a:p>
          <a:p>
            <a:pPr marL="285750" indent="-285750">
              <a:buFont typeface="Arial"/>
              <a:buChar char="•"/>
            </a:pPr>
            <a:r>
              <a:rPr lang="fr-FR"/>
              <a:t>déléguer, à un participant autre que le dépositaire de la situation, la fonction de scribe.</a:t>
            </a:r>
          </a:p>
          <a:p>
            <a:r>
              <a:rPr lang="fr-FR"/>
              <a:t>Une séance peut varier de 2 à 3 heures. </a:t>
            </a:r>
          </a:p>
          <a:p>
            <a:r>
              <a:rPr lang="fr-FR"/>
              <a:t>Les règles concernent : la confidentialité –  le huis-clos – le non-jugement (</a:t>
            </a:r>
            <a:r>
              <a:rPr lang="fr-FR" err="1"/>
              <a:t>Boucenna</a:t>
            </a:r>
            <a:r>
              <a:rPr lang="fr-FR"/>
              <a:t>, 2013, p.64) (voir Les principes de base « CABLER » p.4)</a:t>
            </a:r>
          </a:p>
          <a:p>
            <a:endParaRPr lang="fr-FR"/>
          </a:p>
        </p:txBody>
      </p:sp>
      <p:sp>
        <p:nvSpPr>
          <p:cNvPr id="18" name="Rectangle à coins arrondis 17"/>
          <p:cNvSpPr/>
          <p:nvPr/>
        </p:nvSpPr>
        <p:spPr>
          <a:xfrm>
            <a:off x="835496" y="2907805"/>
            <a:ext cx="3559222" cy="2649160"/>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nl-BE">
                <a:solidFill>
                  <a:srgbClr val="FF0000"/>
                </a:solidFill>
              </a:rPr>
              <a:t>Etablissement du cadre spatio-temporel, mise en place du cadre éthique, communication des objectifs de la séance…</a:t>
            </a:r>
          </a:p>
          <a:p>
            <a:pPr algn="ctr"/>
            <a:endParaRPr lang="nl-BE">
              <a:solidFill>
                <a:srgbClr val="FF0000"/>
              </a:solidFill>
            </a:endParaRPr>
          </a:p>
          <a:p>
            <a:pPr algn="ctr"/>
            <a:r>
              <a:rPr lang="nl-BE">
                <a:solidFill>
                  <a:srgbClr val="FF0000"/>
                </a:solidFill>
              </a:rPr>
              <a:t>A partir de la 2ème session d’intervision: retour sur la situation précédente.</a:t>
            </a:r>
            <a:endParaRPr lang="en-US">
              <a:solidFill>
                <a:srgbClr val="FF0000"/>
              </a:solidFill>
            </a:endParaRPr>
          </a:p>
          <a:p>
            <a:pPr algn="ctr"/>
            <a:endParaRPr lang="fr-FR">
              <a:solidFill>
                <a:srgbClr val="FF0000"/>
              </a:solidFill>
            </a:endParaRPr>
          </a:p>
        </p:txBody>
      </p:sp>
      <p:sp>
        <p:nvSpPr>
          <p:cNvPr id="19" name="ZoneTexte 18"/>
          <p:cNvSpPr txBox="1"/>
          <p:nvPr/>
        </p:nvSpPr>
        <p:spPr>
          <a:xfrm>
            <a:off x="2773852" y="3910501"/>
            <a:ext cx="184666" cy="369332"/>
          </a:xfrm>
          <a:prstGeom prst="rect">
            <a:avLst/>
          </a:prstGeom>
          <a:noFill/>
        </p:spPr>
        <p:txBody>
          <a:bodyPr wrap="none" rtlCol="0">
            <a:spAutoFit/>
          </a:bodyPr>
          <a:lstStyle/>
          <a:p>
            <a:endParaRPr lang="fr-FR"/>
          </a:p>
        </p:txBody>
      </p:sp>
      <p:sp>
        <p:nvSpPr>
          <p:cNvPr id="4" name="Espace réservé du numéro de diapositive 3"/>
          <p:cNvSpPr>
            <a:spLocks noGrp="1"/>
          </p:cNvSpPr>
          <p:nvPr>
            <p:ph type="sldNum" sz="quarter" idx="12"/>
          </p:nvPr>
        </p:nvSpPr>
        <p:spPr>
          <a:xfrm>
            <a:off x="8610600" y="6572250"/>
            <a:ext cx="2743200" cy="365125"/>
          </a:xfrm>
        </p:spPr>
        <p:txBody>
          <a:bodyPr/>
          <a:lstStyle/>
          <a:p>
            <a:fld id="{D45F35CD-BCCE-43AA-A6A5-8900209948EB}" type="slidenum">
              <a:rPr lang="en-US" smtClean="0"/>
              <a:t>22</a:t>
            </a:fld>
            <a:endParaRPr lang="en-US"/>
          </a:p>
        </p:txBody>
      </p:sp>
      <p:sp>
        <p:nvSpPr>
          <p:cNvPr id="15"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grpSp>
        <p:nvGrpSpPr>
          <p:cNvPr id="16" name="Groupe 15">
            <a:extLst>
              <a:ext uri="{FF2B5EF4-FFF2-40B4-BE49-F238E27FC236}">
                <a16:creationId xmlns:a16="http://schemas.microsoft.com/office/drawing/2014/main" id="{114D116C-76AB-446B-8FC6-6E13FD641B69}"/>
              </a:ext>
            </a:extLst>
          </p:cNvPr>
          <p:cNvGrpSpPr/>
          <p:nvPr/>
        </p:nvGrpSpPr>
        <p:grpSpPr>
          <a:xfrm>
            <a:off x="874027" y="54346"/>
            <a:ext cx="4144727" cy="1188835"/>
            <a:chOff x="4508433" y="2914"/>
            <a:chExt cx="1275201" cy="637600"/>
          </a:xfrm>
          <a:scene3d>
            <a:camera prst="orthographicFront">
              <a:rot lat="0" lon="0" rev="0"/>
            </a:camera>
            <a:lightRig rig="contrasting" dir="t">
              <a:rot lat="0" lon="0" rev="1200000"/>
            </a:lightRig>
          </a:scene3d>
        </p:grpSpPr>
        <p:sp>
          <p:nvSpPr>
            <p:cNvPr id="17" name="Rectangle à coins arrondis 10">
              <a:extLst>
                <a:ext uri="{FF2B5EF4-FFF2-40B4-BE49-F238E27FC236}">
                  <a16:creationId xmlns:a16="http://schemas.microsoft.com/office/drawing/2014/main" id="{33542FC0-7393-479A-9DBE-96B9A6191CC1}"/>
                </a:ext>
              </a:extLst>
            </p:cNvPr>
            <p:cNvSpPr/>
            <p:nvPr/>
          </p:nvSpPr>
          <p:spPr>
            <a:xfrm>
              <a:off x="4508433" y="2914"/>
              <a:ext cx="1275201" cy="63760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0" name="Rectangle 19">
              <a:extLst>
                <a:ext uri="{FF2B5EF4-FFF2-40B4-BE49-F238E27FC236}">
                  <a16:creationId xmlns:a16="http://schemas.microsoft.com/office/drawing/2014/main" id="{A19A2071-BADF-47CD-84A7-836BDC025A81}"/>
                </a:ext>
              </a:extLst>
            </p:cNvPr>
            <p:cNvSpPr/>
            <p:nvPr/>
          </p:nvSpPr>
          <p:spPr>
            <a:xfrm>
              <a:off x="4539558" y="34039"/>
              <a:ext cx="1212951" cy="5753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endParaRPr lang="fr-BE" sz="1200" kern="1200"/>
            </a:p>
            <a:p>
              <a:pPr lvl="0" algn="l" defTabSz="533400">
                <a:lnSpc>
                  <a:spcPct val="90000"/>
                </a:lnSpc>
                <a:spcBef>
                  <a:spcPct val="0"/>
                </a:spcBef>
                <a:spcAft>
                  <a:spcPct val="35000"/>
                </a:spcAft>
              </a:pPr>
              <a:r>
                <a:rPr lang="fr-BE" sz="3200" kern="1200"/>
                <a:t>DÉBUTER LA SÉANCE</a:t>
              </a:r>
              <a:endParaRPr lang="en-US" sz="2400" kern="1200"/>
            </a:p>
          </p:txBody>
        </p:sp>
      </p:grpSp>
      <p:graphicFrame>
        <p:nvGraphicFramePr>
          <p:cNvPr id="25" name="Espace réservé du contenu 8">
            <a:extLst>
              <a:ext uri="{FF2B5EF4-FFF2-40B4-BE49-F238E27FC236}">
                <a16:creationId xmlns:a16="http://schemas.microsoft.com/office/drawing/2014/main" id="{90887B93-1252-4425-AACD-EE4B9FA1C778}"/>
              </a:ext>
            </a:extLst>
          </p:cNvPr>
          <p:cNvGraphicFramePr>
            <a:graphicFrameLocks/>
          </p:cNvGraphicFramePr>
          <p:nvPr>
            <p:extLst>
              <p:ext uri="{D42A27DB-BD31-4B8C-83A1-F6EECF244321}">
                <p14:modId xmlns:p14="http://schemas.microsoft.com/office/powerpoint/2010/main" val="3917502576"/>
              </p:ext>
            </p:extLst>
          </p:nvPr>
        </p:nvGraphicFramePr>
        <p:xfrm>
          <a:off x="9978013" y="145038"/>
          <a:ext cx="2039816" cy="91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Flèche : en arc 25">
            <a:extLst>
              <a:ext uri="{FF2B5EF4-FFF2-40B4-BE49-F238E27FC236}">
                <a16:creationId xmlns:a16="http://schemas.microsoft.com/office/drawing/2014/main" id="{C5382720-F1A2-4C19-8612-500FB5477CAD}"/>
              </a:ext>
            </a:extLst>
          </p:cNvPr>
          <p:cNvSpPr/>
          <p:nvPr/>
        </p:nvSpPr>
        <p:spPr>
          <a:xfrm>
            <a:off x="11193595" y="140269"/>
            <a:ext cx="616035" cy="523593"/>
          </a:xfrm>
          <a:prstGeom prst="circularArrow">
            <a:avLst>
              <a:gd name="adj1" fmla="val 5544"/>
              <a:gd name="adj2" fmla="val 330680"/>
              <a:gd name="adj3" fmla="val 14288770"/>
              <a:gd name="adj4" fmla="val 17081118"/>
              <a:gd name="adj5" fmla="val 5757"/>
            </a:avLst>
          </a:prstGeom>
          <a:solidFill>
            <a:srgbClr val="44546A"/>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fr-BE"/>
          </a:p>
        </p:txBody>
      </p:sp>
    </p:spTree>
    <p:extLst>
      <p:ext uri="{BB962C8B-B14F-4D97-AF65-F5344CB8AC3E}">
        <p14:creationId xmlns:p14="http://schemas.microsoft.com/office/powerpoint/2010/main" val="3318228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9" name="ZoneTexte 18"/>
          <p:cNvSpPr txBox="1"/>
          <p:nvPr/>
        </p:nvSpPr>
        <p:spPr>
          <a:xfrm>
            <a:off x="2773852" y="3910501"/>
            <a:ext cx="184666" cy="369332"/>
          </a:xfrm>
          <a:prstGeom prst="rect">
            <a:avLst/>
          </a:prstGeom>
          <a:noFill/>
        </p:spPr>
        <p:txBody>
          <a:bodyPr wrap="none" rtlCol="0">
            <a:spAutoFit/>
          </a:bodyPr>
          <a:lstStyle/>
          <a:p>
            <a:endParaRPr lang="fr-FR"/>
          </a:p>
        </p:txBody>
      </p:sp>
      <p:grpSp>
        <p:nvGrpSpPr>
          <p:cNvPr id="21" name="Groupe 20"/>
          <p:cNvGrpSpPr/>
          <p:nvPr/>
        </p:nvGrpSpPr>
        <p:grpSpPr>
          <a:xfrm>
            <a:off x="10862739" y="68357"/>
            <a:ext cx="1275201" cy="637600"/>
            <a:chOff x="4508433" y="2914"/>
            <a:chExt cx="1275201" cy="637600"/>
          </a:xfrm>
          <a:scene3d>
            <a:camera prst="orthographicFront">
              <a:rot lat="0" lon="0" rev="0"/>
            </a:camera>
            <a:lightRig rig="contrasting" dir="t">
              <a:rot lat="0" lon="0" rev="1200000"/>
            </a:lightRig>
          </a:scene3d>
        </p:grpSpPr>
        <p:sp>
          <p:nvSpPr>
            <p:cNvPr id="23" name="Rectangle à coins arrondis 22"/>
            <p:cNvSpPr/>
            <p:nvPr/>
          </p:nvSpPr>
          <p:spPr>
            <a:xfrm>
              <a:off x="4508433" y="2914"/>
              <a:ext cx="1275201" cy="637600"/>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5" name="Rectangle 24"/>
            <p:cNvSpPr/>
            <p:nvPr/>
          </p:nvSpPr>
          <p:spPr>
            <a:xfrm>
              <a:off x="4539558" y="34039"/>
              <a:ext cx="1212951" cy="57535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a:t>Débuter la séance</a:t>
              </a:r>
              <a:endParaRPr lang="en-US" sz="1200" kern="1200"/>
            </a:p>
          </p:txBody>
        </p:sp>
      </p:grpSp>
      <p:sp>
        <p:nvSpPr>
          <p:cNvPr id="2" name="Rectangle 1"/>
          <p:cNvSpPr/>
          <p:nvPr/>
        </p:nvSpPr>
        <p:spPr>
          <a:xfrm>
            <a:off x="8385751" y="1494455"/>
            <a:ext cx="3442789" cy="4832092"/>
          </a:xfrm>
          <a:prstGeom prst="rect">
            <a:avLst/>
          </a:prstGeo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a:r>
              <a:rPr lang="fr-FR" u="sng"/>
              <a:t>Objectifs généraux pour les accompagnés: </a:t>
            </a:r>
          </a:p>
          <a:p>
            <a:pPr marL="285750" indent="-285750">
              <a:buFont typeface="Arial" panose="020B0604020202020204" pitchFamily="34" charset="0"/>
              <a:buChar char="•"/>
            </a:pPr>
            <a:r>
              <a:rPr lang="fr-FR" sz="1600"/>
              <a:t>"Apprendre à être plus efficace en trouvant de nouvelles façons de penser, de ressentir et d'agir dans sa pratique actuelle</a:t>
            </a:r>
            <a:endParaRPr lang="en-US" sz="1600"/>
          </a:p>
          <a:p>
            <a:pPr marL="285750" lvl="0" indent="-285750">
              <a:buFont typeface="Arial" panose="020B0604020202020204" pitchFamily="34" charset="0"/>
              <a:buChar char="•"/>
            </a:pPr>
            <a:r>
              <a:rPr lang="fr-FR" sz="1600"/>
              <a:t>S'obliger à prendre systématiquement un temps de réflexion sur sa pratique professionnelle</a:t>
            </a:r>
            <a:endParaRPr lang="en-US" sz="1600"/>
          </a:p>
          <a:p>
            <a:pPr marL="285750" lvl="0" indent="-285750">
              <a:buFont typeface="Arial" panose="020B0604020202020204" pitchFamily="34" charset="0"/>
              <a:buChar char="•"/>
            </a:pPr>
            <a:r>
              <a:rPr lang="fr-FR" sz="1600"/>
              <a:t>Avoir un groupe d'appartenance professionnelle où règne confiance et solidarité</a:t>
            </a:r>
            <a:endParaRPr lang="en-US" sz="1600"/>
          </a:p>
          <a:p>
            <a:pPr marL="285750" lvl="0" indent="-285750">
              <a:buFont typeface="Arial" panose="020B0604020202020204" pitchFamily="34" charset="0"/>
              <a:buChar char="•"/>
            </a:pPr>
            <a:r>
              <a:rPr lang="fr-FR" sz="1600"/>
              <a:t>Consolider son identité professionnelle en comparant sa pratique professionnelle à celle des autres</a:t>
            </a:r>
            <a:endParaRPr lang="en-US" sz="1600"/>
          </a:p>
          <a:p>
            <a:pPr marL="285750" lvl="0" indent="-285750">
              <a:buFont typeface="Arial" panose="020B0604020202020204" pitchFamily="34" charset="0"/>
              <a:buChar char="•"/>
            </a:pPr>
            <a:r>
              <a:rPr lang="fr-FR" sz="1600"/>
              <a:t>Apprendre à aider et à être aidé  » (Payette, 2000, p.41-42)</a:t>
            </a:r>
            <a:endParaRPr lang="en-US" sz="1600"/>
          </a:p>
        </p:txBody>
      </p:sp>
      <p:sp>
        <p:nvSpPr>
          <p:cNvPr id="5" name="Espace réservé du numéro de diapositive 4"/>
          <p:cNvSpPr>
            <a:spLocks noGrp="1"/>
          </p:cNvSpPr>
          <p:nvPr>
            <p:ph type="sldNum" sz="quarter" idx="12"/>
          </p:nvPr>
        </p:nvSpPr>
        <p:spPr>
          <a:xfrm>
            <a:off x="8610600" y="6559550"/>
            <a:ext cx="2743200" cy="365125"/>
          </a:xfrm>
        </p:spPr>
        <p:txBody>
          <a:bodyPr/>
          <a:lstStyle/>
          <a:p>
            <a:fld id="{D45F35CD-BCCE-43AA-A6A5-8900209948EB}" type="slidenum">
              <a:rPr lang="en-US" smtClean="0"/>
              <a:t>23</a:t>
            </a:fld>
            <a:endParaRPr lang="en-US"/>
          </a:p>
        </p:txBody>
      </p:sp>
      <p:sp>
        <p:nvSpPr>
          <p:cNvPr id="20"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graphicFrame>
        <p:nvGraphicFramePr>
          <p:cNvPr id="27" name="Tableau 7">
            <a:extLst>
              <a:ext uri="{FF2B5EF4-FFF2-40B4-BE49-F238E27FC236}">
                <a16:creationId xmlns:a16="http://schemas.microsoft.com/office/drawing/2014/main" id="{3FD400E0-4F16-40F6-BF51-F4BF067D1F53}"/>
              </a:ext>
            </a:extLst>
          </p:cNvPr>
          <p:cNvGraphicFramePr>
            <a:graphicFrameLocks noGrp="1"/>
          </p:cNvGraphicFramePr>
          <p:nvPr>
            <p:extLst>
              <p:ext uri="{D42A27DB-BD31-4B8C-83A1-F6EECF244321}">
                <p14:modId xmlns:p14="http://schemas.microsoft.com/office/powerpoint/2010/main" val="2342364722"/>
              </p:ext>
            </p:extLst>
          </p:nvPr>
        </p:nvGraphicFramePr>
        <p:xfrm>
          <a:off x="256448" y="570716"/>
          <a:ext cx="1840301" cy="5752439"/>
        </p:xfrm>
        <a:graphic>
          <a:graphicData uri="http://schemas.openxmlformats.org/drawingml/2006/table">
            <a:tbl>
              <a:tblPr firstRow="1" bandRow="1">
                <a:tableStyleId>{5C22544A-7EE6-4342-B048-85BDC9FD1C3A}</a:tableStyleId>
              </a:tblPr>
              <a:tblGrid>
                <a:gridCol w="1840301">
                  <a:extLst>
                    <a:ext uri="{9D8B030D-6E8A-4147-A177-3AD203B41FA5}">
                      <a16:colId xmlns:a16="http://schemas.microsoft.com/office/drawing/2014/main" val="4261016898"/>
                    </a:ext>
                  </a:extLst>
                </a:gridCol>
              </a:tblGrid>
              <a:tr h="114688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1 – 5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Cadre spatio-temporel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33725290"/>
                  </a:ext>
                </a:extLst>
              </a:tr>
              <a:tr h="231179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2 – 15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Cadre éthique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BE" sz="1000" b="0" i="0" u="none" strike="noStrike" kern="1200" cap="none" spc="0" normalizeH="0" baseline="0" noProof="0">
                          <a:ln>
                            <a:noFill/>
                          </a:ln>
                          <a:solidFill>
                            <a:prstClr val="white"/>
                          </a:solidFill>
                          <a:effectLst/>
                          <a:uLnTx/>
                          <a:uFillTx/>
                          <a:latin typeface="+mn-lt"/>
                          <a:ea typeface="+mn-ea"/>
                          <a:cs typeface="+mn-cs"/>
                        </a:rPr>
                        <a:t>(inspiré de Charlier &amp; </a:t>
                      </a:r>
                      <a:r>
                        <a:rPr kumimoji="0" lang="fr-BE" sz="1000" b="0" i="1" u="none" strike="noStrike" kern="1200" cap="none" spc="0" normalizeH="0" baseline="0" noProof="0">
                          <a:ln>
                            <a:noFill/>
                          </a:ln>
                          <a:solidFill>
                            <a:prstClr val="white"/>
                          </a:solidFill>
                          <a:effectLst/>
                          <a:uLnTx/>
                          <a:uFillTx/>
                          <a:latin typeface="+mn-lt"/>
                          <a:ea typeface="+mn-ea"/>
                          <a:cs typeface="+mn-cs"/>
                        </a:rPr>
                        <a:t>al</a:t>
                      </a:r>
                      <a:r>
                        <a:rPr kumimoji="0" lang="fr-BE" sz="1000" b="0" i="0" u="none" strike="noStrike" kern="1200" cap="none" spc="0" normalizeH="0" baseline="0" noProof="0">
                          <a:ln>
                            <a:noFill/>
                          </a:ln>
                          <a:solidFill>
                            <a:prstClr val="white"/>
                          </a:solidFill>
                          <a:effectLst/>
                          <a:uLnTx/>
                          <a:uFillTx/>
                          <a:latin typeface="+mn-lt"/>
                          <a:ea typeface="+mn-ea"/>
                          <a:cs typeface="+mn-cs"/>
                        </a:rPr>
                        <a:t>., 2013)</a:t>
                      </a:r>
                      <a:endParaRPr kumimoji="0" lang="fr-FR" sz="1000" b="0" i="0" u="none" strike="noStrike" kern="1200" cap="none" spc="0" normalizeH="0" baseline="0" noProof="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80298494"/>
                  </a:ext>
                </a:extLst>
              </a:tr>
              <a:tr h="1146883">
                <a:tc>
                  <a:txBody>
                    <a:bodyPr/>
                    <a:lstStyle/>
                    <a:p>
                      <a:pPr marL="0" indent="0" algn="ctr">
                        <a:buNone/>
                      </a:pPr>
                      <a:r>
                        <a:rPr lang="fr-FR" sz="1400">
                          <a:solidFill>
                            <a:schemeClr val="bg1"/>
                          </a:solidFill>
                        </a:rPr>
                        <a:t>Étape 3 – 3 min</a:t>
                      </a:r>
                      <a:endParaRPr lang="fr-FR" sz="1400"/>
                    </a:p>
                    <a:p>
                      <a:pPr marL="0" indent="0" algn="ctr">
                        <a:buNone/>
                      </a:pPr>
                      <a:r>
                        <a:rPr lang="fr-FR" sz="2000">
                          <a:solidFill>
                            <a:schemeClr val="bg1"/>
                          </a:solidFill>
                        </a:rPr>
                        <a:t>Objectifs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77078418"/>
                  </a:ext>
                </a:extLst>
              </a:tr>
              <a:tr h="1146883">
                <a:tc>
                  <a:txBody>
                    <a:bodyPr/>
                    <a:lstStyle/>
                    <a:p>
                      <a:pPr marL="0" indent="0" algn="ctr">
                        <a:buFont typeface="Arial" panose="020B0604020202020204" pitchFamily="34" charset="0"/>
                        <a:buNone/>
                      </a:pPr>
                      <a:r>
                        <a:rPr lang="fr-FR" sz="1100">
                          <a:solidFill>
                            <a:schemeClr val="bg1"/>
                          </a:solidFill>
                        </a:rPr>
                        <a:t>Étape 4 – 10  min</a:t>
                      </a:r>
                    </a:p>
                    <a:p>
                      <a:pPr marL="0" indent="0" algn="ctr">
                        <a:buFont typeface="Arial" panose="020B0604020202020204" pitchFamily="34" charset="0"/>
                        <a:buNone/>
                      </a:pPr>
                      <a:r>
                        <a:rPr lang="fr-FR" sz="1400">
                          <a:solidFill>
                            <a:schemeClr val="bg1"/>
                          </a:solidFill>
                        </a:rPr>
                        <a:t>Retour sur la séance précédente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45491620"/>
                  </a:ext>
                </a:extLst>
              </a:tr>
            </a:tbl>
          </a:graphicData>
        </a:graphic>
      </p:graphicFrame>
      <p:graphicFrame>
        <p:nvGraphicFramePr>
          <p:cNvPr id="28" name="Tableau 7">
            <a:extLst>
              <a:ext uri="{FF2B5EF4-FFF2-40B4-BE49-F238E27FC236}">
                <a16:creationId xmlns:a16="http://schemas.microsoft.com/office/drawing/2014/main" id="{68118761-2AF4-4AB1-9C57-2DB0B100B8E3}"/>
              </a:ext>
            </a:extLst>
          </p:cNvPr>
          <p:cNvGraphicFramePr>
            <a:graphicFrameLocks noGrp="1"/>
          </p:cNvGraphicFramePr>
          <p:nvPr>
            <p:extLst>
              <p:ext uri="{D42A27DB-BD31-4B8C-83A1-F6EECF244321}">
                <p14:modId xmlns:p14="http://schemas.microsoft.com/office/powerpoint/2010/main" val="1308957389"/>
              </p:ext>
            </p:extLst>
          </p:nvPr>
        </p:nvGraphicFramePr>
        <p:xfrm>
          <a:off x="2287266" y="570716"/>
          <a:ext cx="5767143" cy="5747931"/>
        </p:xfrm>
        <a:graphic>
          <a:graphicData uri="http://schemas.openxmlformats.org/drawingml/2006/table">
            <a:tbl>
              <a:tblPr firstRow="1" bandRow="1">
                <a:tableStyleId>{5C22544A-7EE6-4342-B048-85BDC9FD1C3A}</a:tableStyleId>
              </a:tblPr>
              <a:tblGrid>
                <a:gridCol w="5767143">
                  <a:extLst>
                    <a:ext uri="{9D8B030D-6E8A-4147-A177-3AD203B41FA5}">
                      <a16:colId xmlns:a16="http://schemas.microsoft.com/office/drawing/2014/main" val="4261016898"/>
                    </a:ext>
                  </a:extLst>
                </a:gridCol>
              </a:tblGrid>
              <a:tr h="1076725">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Communiquer le calendrier des séances ainsi que les locaux.</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Donner une estimation de la durée d’une séance.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725290"/>
                  </a:ext>
                </a:extLst>
              </a:tr>
              <a:tr h="1146883">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Clarifier les règles de fonctionnement du groupe garantissant la sécurité de tous :</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44546A"/>
                          </a:solidFill>
                          <a:effectLst/>
                          <a:uLnTx/>
                          <a:uFillTx/>
                          <a:latin typeface="+mn-lt"/>
                          <a:ea typeface="+mn-ea"/>
                          <a:cs typeface="+mn-cs"/>
                        </a:rPr>
                        <a:t>C</a:t>
                      </a:r>
                      <a:r>
                        <a:rPr kumimoji="0" lang="fr-FR" sz="1400" b="0" i="0" u="none" strike="noStrike" kern="1200" cap="none" spc="0" normalizeH="0" baseline="0" noProof="0">
                          <a:ln>
                            <a:noFill/>
                          </a:ln>
                          <a:solidFill>
                            <a:srgbClr val="44546A"/>
                          </a:solidFill>
                          <a:effectLst/>
                          <a:uLnTx/>
                          <a:uFillTx/>
                          <a:latin typeface="+mn-lt"/>
                          <a:ea typeface="+mn-ea"/>
                          <a:cs typeface="+mn-cs"/>
                        </a:rPr>
                        <a:t>onfidentialité</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44546A"/>
                          </a:solidFill>
                          <a:effectLst/>
                          <a:uLnTx/>
                          <a:uFillTx/>
                          <a:latin typeface="+mn-lt"/>
                          <a:ea typeface="+mn-ea"/>
                          <a:cs typeface="+mn-cs"/>
                        </a:rPr>
                        <a:t>A</a:t>
                      </a:r>
                      <a:r>
                        <a:rPr kumimoji="0" lang="fr-FR" sz="1400" b="0" i="0" u="none" strike="noStrike" kern="1200" cap="none" spc="0" normalizeH="0" baseline="0" noProof="0">
                          <a:ln>
                            <a:noFill/>
                          </a:ln>
                          <a:solidFill>
                            <a:srgbClr val="44546A"/>
                          </a:solidFill>
                          <a:effectLst/>
                          <a:uLnTx/>
                          <a:uFillTx/>
                          <a:latin typeface="+mn-lt"/>
                          <a:ea typeface="+mn-ea"/>
                          <a:cs typeface="+mn-cs"/>
                        </a:rPr>
                        <a:t>ttention aux jugements</a:t>
                      </a:r>
                      <a:endParaRPr kumimoji="0" lang="fr-BE" sz="1400" b="0" i="0" u="none" strike="noStrike" kern="1200" cap="none" spc="0" normalizeH="0" baseline="0" noProof="0">
                        <a:ln>
                          <a:noFill/>
                        </a:ln>
                        <a:solidFill>
                          <a:srgbClr val="44546A"/>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44546A"/>
                          </a:solidFill>
                          <a:effectLst/>
                          <a:uLnTx/>
                          <a:uFillTx/>
                          <a:latin typeface="+mn-lt"/>
                          <a:ea typeface="+mn-ea"/>
                          <a:cs typeface="+mn-cs"/>
                        </a:rPr>
                        <a:t>B</a:t>
                      </a:r>
                      <a:r>
                        <a:rPr kumimoji="0" lang="fr-FR" sz="1400" b="0" i="0" u="none" strike="noStrike" kern="1200" cap="none" spc="0" normalizeH="0" baseline="0" noProof="0">
                          <a:ln>
                            <a:noFill/>
                          </a:ln>
                          <a:solidFill>
                            <a:srgbClr val="44546A"/>
                          </a:solidFill>
                          <a:effectLst/>
                          <a:uLnTx/>
                          <a:uFillTx/>
                          <a:latin typeface="+mn-lt"/>
                          <a:ea typeface="+mn-ea"/>
                          <a:cs typeface="+mn-cs"/>
                        </a:rPr>
                        <a:t>ienveillance </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44546A"/>
                          </a:solidFill>
                          <a:effectLst/>
                          <a:uLnTx/>
                          <a:uFillTx/>
                          <a:latin typeface="+mn-lt"/>
                          <a:ea typeface="+mn-ea"/>
                          <a:cs typeface="+mn-cs"/>
                        </a:rPr>
                        <a:t>L</a:t>
                      </a:r>
                      <a:r>
                        <a:rPr kumimoji="0" lang="fr-FR" sz="1400" b="0" i="0" u="none" strike="noStrike" kern="1200" cap="none" spc="0" normalizeH="0" baseline="0" noProof="0">
                          <a:ln>
                            <a:noFill/>
                          </a:ln>
                          <a:solidFill>
                            <a:srgbClr val="44546A"/>
                          </a:solidFill>
                          <a:effectLst/>
                          <a:uLnTx/>
                          <a:uFillTx/>
                          <a:latin typeface="+mn-lt"/>
                          <a:ea typeface="+mn-ea"/>
                          <a:cs typeface="+mn-cs"/>
                        </a:rPr>
                        <a:t>iberté</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44546A"/>
                          </a:solidFill>
                          <a:effectLst/>
                          <a:uLnTx/>
                          <a:uFillTx/>
                          <a:latin typeface="+mn-lt"/>
                          <a:ea typeface="+mn-ea"/>
                          <a:cs typeface="+mn-cs"/>
                        </a:rPr>
                        <a:t>E</a:t>
                      </a:r>
                      <a:r>
                        <a:rPr kumimoji="0" lang="fr-FR" sz="1400" b="0" i="0" u="none" strike="noStrike" kern="1200" cap="none" spc="0" normalizeH="0" baseline="0" noProof="0">
                          <a:ln>
                            <a:noFill/>
                          </a:ln>
                          <a:solidFill>
                            <a:srgbClr val="44546A"/>
                          </a:solidFill>
                          <a:effectLst/>
                          <a:uLnTx/>
                          <a:uFillTx/>
                          <a:latin typeface="+mn-lt"/>
                          <a:ea typeface="+mn-ea"/>
                          <a:cs typeface="+mn-cs"/>
                        </a:rPr>
                        <a:t>ntraide  </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44546A"/>
                          </a:solidFill>
                          <a:effectLst/>
                          <a:uLnTx/>
                          <a:uFillTx/>
                          <a:latin typeface="+mn-lt"/>
                          <a:ea typeface="+mn-ea"/>
                          <a:cs typeface="+mn-cs"/>
                        </a:rPr>
                        <a:t>R</a:t>
                      </a:r>
                      <a:r>
                        <a:rPr kumimoji="0" lang="fr-FR" sz="1400" b="0" i="0" u="none" strike="noStrike" kern="1200" cap="none" spc="0" normalizeH="0" baseline="0" noProof="0">
                          <a:ln>
                            <a:noFill/>
                          </a:ln>
                          <a:solidFill>
                            <a:srgbClr val="44546A"/>
                          </a:solidFill>
                          <a:effectLst/>
                          <a:uLnTx/>
                          <a:uFillTx/>
                          <a:latin typeface="+mn-lt"/>
                          <a:ea typeface="+mn-ea"/>
                          <a:cs typeface="+mn-cs"/>
                        </a:rPr>
                        <a:t>espect de soi, des autres et de la procédure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Vérifier que tous adhèrent aux règles et, si besoin, en contractualiser de nouvelles.</a:t>
                      </a:r>
                    </a:p>
                    <a:p>
                      <a:endParaRPr lang="fr-BE">
                        <a:solidFill>
                          <a:srgbClr val="44546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0298494"/>
                  </a:ext>
                </a:extLst>
              </a:tr>
              <a:tr h="1146883">
                <a:tc>
                  <a:txBody>
                    <a:bodyPr/>
                    <a:lstStyle/>
                    <a:p>
                      <a:pPr marL="285750" indent="-285750">
                        <a:buFont typeface="Arial"/>
                        <a:buChar char="•"/>
                      </a:pPr>
                      <a:r>
                        <a:rPr lang="fr-FR" sz="1200">
                          <a:solidFill>
                            <a:srgbClr val="44546A"/>
                          </a:solidFill>
                        </a:rPr>
                        <a:t>Communiquer les compétences et objectifs travaillés.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7078418"/>
                  </a:ext>
                </a:extLst>
              </a:tr>
              <a:tr h="1146883">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l-BE" sz="1200" b="0" i="0" u="none" strike="noStrike" kern="1200" cap="none" spc="0" normalizeH="0" baseline="0" noProof="0">
                          <a:ln>
                            <a:noFill/>
                          </a:ln>
                          <a:solidFill>
                            <a:srgbClr val="44546A"/>
                          </a:solidFill>
                          <a:effectLst/>
                          <a:uLnTx/>
                          <a:uFillTx/>
                          <a:latin typeface="+mn-lt"/>
                          <a:ea typeface="+mn-ea"/>
                          <a:cs typeface="+mn-cs"/>
                        </a:rPr>
                        <a:t>A </a:t>
                      </a:r>
                      <a:r>
                        <a:rPr kumimoji="0" lang="nl-BE" sz="1200" b="0" i="0" u="none" strike="noStrike" kern="1200" cap="none" spc="0" normalizeH="0" baseline="0" noProof="0" err="1">
                          <a:ln>
                            <a:noFill/>
                          </a:ln>
                          <a:solidFill>
                            <a:srgbClr val="44546A"/>
                          </a:solidFill>
                          <a:effectLst/>
                          <a:uLnTx/>
                          <a:uFillTx/>
                          <a:latin typeface="+mn-lt"/>
                          <a:ea typeface="+mn-ea"/>
                          <a:cs typeface="+mn-cs"/>
                        </a:rPr>
                        <a:t>partir</a:t>
                      </a:r>
                      <a:r>
                        <a:rPr kumimoji="0" lang="nl-BE" sz="1200" b="0" i="0" u="none" strike="noStrike" kern="1200" cap="none" spc="0" normalizeH="0" baseline="0" noProof="0">
                          <a:ln>
                            <a:noFill/>
                          </a:ln>
                          <a:solidFill>
                            <a:srgbClr val="44546A"/>
                          </a:solidFill>
                          <a:effectLst/>
                          <a:uLnTx/>
                          <a:uFillTx/>
                          <a:latin typeface="+mn-lt"/>
                          <a:ea typeface="+mn-ea"/>
                          <a:cs typeface="+mn-cs"/>
                        </a:rPr>
                        <a:t> de la 2</a:t>
                      </a:r>
                      <a:r>
                        <a:rPr kumimoji="0" lang="nl-BE" sz="1200" b="0" i="0" u="none" strike="noStrike" kern="1200" cap="none" spc="0" normalizeH="0" baseline="30000" noProof="0">
                          <a:ln>
                            <a:noFill/>
                          </a:ln>
                          <a:solidFill>
                            <a:srgbClr val="44546A"/>
                          </a:solidFill>
                          <a:effectLst/>
                          <a:uLnTx/>
                          <a:uFillTx/>
                          <a:latin typeface="+mn-lt"/>
                          <a:ea typeface="+mn-ea"/>
                          <a:cs typeface="+mn-cs"/>
                        </a:rPr>
                        <a:t>ème</a:t>
                      </a:r>
                      <a:r>
                        <a:rPr kumimoji="0" lang="nl-BE" sz="1200" b="0" i="0" u="none" strike="noStrike" kern="1200" cap="none" spc="0" normalizeH="0" baseline="0" noProof="0">
                          <a:ln>
                            <a:noFill/>
                          </a:ln>
                          <a:solidFill>
                            <a:srgbClr val="44546A"/>
                          </a:solidFill>
                          <a:effectLst/>
                          <a:uLnTx/>
                          <a:uFillTx/>
                          <a:latin typeface="+mn-lt"/>
                          <a:ea typeface="+mn-ea"/>
                          <a:cs typeface="+mn-cs"/>
                        </a:rPr>
                        <a:t> </a:t>
                      </a:r>
                      <a:r>
                        <a:rPr kumimoji="0" lang="nl-BE" sz="1200" b="0" i="0" u="none" strike="noStrike" kern="1200" cap="none" spc="0" normalizeH="0" baseline="0" noProof="0" err="1">
                          <a:ln>
                            <a:noFill/>
                          </a:ln>
                          <a:solidFill>
                            <a:srgbClr val="44546A"/>
                          </a:solidFill>
                          <a:effectLst/>
                          <a:uLnTx/>
                          <a:uFillTx/>
                          <a:latin typeface="+mn-lt"/>
                          <a:ea typeface="+mn-ea"/>
                          <a:cs typeface="+mn-cs"/>
                        </a:rPr>
                        <a:t>intervision</a:t>
                      </a:r>
                      <a:r>
                        <a:rPr kumimoji="0" lang="nl-BE" sz="1200" b="0" i="0" u="none" strike="noStrike" kern="1200" cap="none" spc="0" normalizeH="0" baseline="0" noProof="0">
                          <a:ln>
                            <a:noFill/>
                          </a:ln>
                          <a:solidFill>
                            <a:srgbClr val="44546A"/>
                          </a:solidFill>
                          <a:effectLst/>
                          <a:uLnTx/>
                          <a:uFillTx/>
                          <a:latin typeface="+mn-lt"/>
                          <a:ea typeface="+mn-ea"/>
                          <a:cs typeface="+mn-cs"/>
                        </a:rPr>
                        <a:t> et </a:t>
                      </a:r>
                      <a:r>
                        <a:rPr kumimoji="0" lang="nl-BE" sz="1200" b="0" i="0" u="none" strike="noStrike" kern="1200" cap="none" spc="0" normalizeH="0" baseline="0" noProof="0" err="1">
                          <a:ln>
                            <a:noFill/>
                          </a:ln>
                          <a:solidFill>
                            <a:srgbClr val="44546A"/>
                          </a:solidFill>
                          <a:effectLst/>
                          <a:uLnTx/>
                          <a:uFillTx/>
                          <a:latin typeface="+mn-lt"/>
                          <a:ea typeface="+mn-ea"/>
                          <a:cs typeface="+mn-cs"/>
                        </a:rPr>
                        <a:t>afin</a:t>
                      </a:r>
                      <a:r>
                        <a:rPr kumimoji="0" lang="nl-BE" sz="1200" b="0" i="0" u="none" strike="noStrike" kern="1200" cap="none" spc="0" normalizeH="0" baseline="0" noProof="0">
                          <a:ln>
                            <a:noFill/>
                          </a:ln>
                          <a:solidFill>
                            <a:srgbClr val="44546A"/>
                          </a:solidFill>
                          <a:effectLst/>
                          <a:uLnTx/>
                          <a:uFillTx/>
                          <a:latin typeface="+mn-lt"/>
                          <a:ea typeface="+mn-ea"/>
                          <a:cs typeface="+mn-cs"/>
                        </a:rPr>
                        <a:t> </a:t>
                      </a:r>
                      <a:r>
                        <a:rPr kumimoji="0" lang="nl-BE" sz="1200" b="0" i="0" u="none" strike="noStrike" kern="1200" cap="none" spc="0" normalizeH="0" baseline="0" noProof="0" err="1">
                          <a:ln>
                            <a:noFill/>
                          </a:ln>
                          <a:solidFill>
                            <a:srgbClr val="44546A"/>
                          </a:solidFill>
                          <a:effectLst/>
                          <a:uLnTx/>
                          <a:uFillTx/>
                          <a:latin typeface="+mn-lt"/>
                          <a:ea typeface="+mn-ea"/>
                          <a:cs typeface="+mn-cs"/>
                        </a:rPr>
                        <a:t>d’encourager</a:t>
                      </a:r>
                      <a:r>
                        <a:rPr kumimoji="0" lang="nl-BE" sz="1200" b="0" i="0" u="none" strike="noStrike" kern="1200" cap="none" spc="0" normalizeH="0" baseline="0" noProof="0">
                          <a:ln>
                            <a:noFill/>
                          </a:ln>
                          <a:solidFill>
                            <a:srgbClr val="44546A"/>
                          </a:solidFill>
                          <a:effectLst/>
                          <a:uLnTx/>
                          <a:uFillTx/>
                          <a:latin typeface="+mn-lt"/>
                          <a:ea typeface="+mn-ea"/>
                          <a:cs typeface="+mn-cs"/>
                        </a:rPr>
                        <a:t> le transfert, </a:t>
                      </a:r>
                      <a:r>
                        <a:rPr kumimoji="0" lang="nl-BE" sz="1200" b="0" i="0" u="none" strike="noStrike" kern="1200" cap="none" spc="0" normalizeH="0" baseline="0" noProof="0" err="1">
                          <a:ln>
                            <a:noFill/>
                          </a:ln>
                          <a:solidFill>
                            <a:srgbClr val="44546A"/>
                          </a:solidFill>
                          <a:effectLst/>
                          <a:uLnTx/>
                          <a:uFillTx/>
                          <a:latin typeface="+mn-lt"/>
                          <a:ea typeface="+mn-ea"/>
                          <a:cs typeface="+mn-cs"/>
                        </a:rPr>
                        <a:t>revenir</a:t>
                      </a:r>
                      <a:r>
                        <a:rPr kumimoji="0" lang="nl-BE" sz="1200" b="0" i="0" u="none" strike="noStrike" kern="1200" cap="none" spc="0" normalizeH="0" baseline="0" noProof="0">
                          <a:ln>
                            <a:noFill/>
                          </a:ln>
                          <a:solidFill>
                            <a:srgbClr val="44546A"/>
                          </a:solidFill>
                          <a:effectLst/>
                          <a:uLnTx/>
                          <a:uFillTx/>
                          <a:latin typeface="+mn-lt"/>
                          <a:ea typeface="+mn-ea"/>
                          <a:cs typeface="+mn-cs"/>
                        </a:rPr>
                        <a:t> </a:t>
                      </a:r>
                      <a:r>
                        <a:rPr kumimoji="0" lang="nl-BE" sz="1200" b="0" i="0" u="none" strike="noStrike" kern="1200" cap="none" spc="0" normalizeH="0" baseline="0" noProof="0" err="1">
                          <a:ln>
                            <a:noFill/>
                          </a:ln>
                          <a:solidFill>
                            <a:srgbClr val="44546A"/>
                          </a:solidFill>
                          <a:effectLst/>
                          <a:uLnTx/>
                          <a:uFillTx/>
                          <a:latin typeface="+mn-lt"/>
                          <a:ea typeface="+mn-ea"/>
                          <a:cs typeface="+mn-cs"/>
                        </a:rPr>
                        <a:t>sur</a:t>
                      </a:r>
                      <a:r>
                        <a:rPr kumimoji="0" lang="nl-BE" sz="1200" b="0" i="0" u="none" strike="noStrike" kern="1200" cap="none" spc="0" normalizeH="0" baseline="0" noProof="0">
                          <a:ln>
                            <a:noFill/>
                          </a:ln>
                          <a:solidFill>
                            <a:srgbClr val="44546A"/>
                          </a:solidFill>
                          <a:effectLst/>
                          <a:uLnTx/>
                          <a:uFillTx/>
                          <a:latin typeface="+mn-lt"/>
                          <a:ea typeface="+mn-ea"/>
                          <a:cs typeface="+mn-cs"/>
                        </a:rPr>
                        <a:t>  la </a:t>
                      </a:r>
                      <a:r>
                        <a:rPr kumimoji="0" lang="nl-BE" sz="1200" b="0" i="0" u="none" strike="noStrike" kern="1200" cap="none" spc="0" normalizeH="0" baseline="0" noProof="0" err="1">
                          <a:ln>
                            <a:noFill/>
                          </a:ln>
                          <a:solidFill>
                            <a:srgbClr val="44546A"/>
                          </a:solidFill>
                          <a:effectLst/>
                          <a:uLnTx/>
                          <a:uFillTx/>
                          <a:latin typeface="+mn-lt"/>
                          <a:ea typeface="+mn-ea"/>
                          <a:cs typeface="+mn-cs"/>
                        </a:rPr>
                        <a:t>situation</a:t>
                      </a:r>
                      <a:r>
                        <a:rPr kumimoji="0" lang="nl-BE" sz="1200" b="0" i="0" u="none" strike="noStrike" kern="1200" cap="none" spc="0" normalizeH="0" baseline="0" noProof="0">
                          <a:ln>
                            <a:noFill/>
                          </a:ln>
                          <a:solidFill>
                            <a:srgbClr val="44546A"/>
                          </a:solidFill>
                          <a:effectLst/>
                          <a:uLnTx/>
                          <a:uFillTx/>
                          <a:latin typeface="+mn-lt"/>
                          <a:ea typeface="+mn-ea"/>
                          <a:cs typeface="+mn-cs"/>
                        </a:rPr>
                        <a:t> </a:t>
                      </a:r>
                      <a:r>
                        <a:rPr kumimoji="0" lang="nl-BE" sz="1200" b="0" i="0" u="none" strike="noStrike" kern="1200" cap="none" spc="0" normalizeH="0" baseline="0" noProof="0" err="1">
                          <a:ln>
                            <a:noFill/>
                          </a:ln>
                          <a:solidFill>
                            <a:srgbClr val="44546A"/>
                          </a:solidFill>
                          <a:effectLst/>
                          <a:uLnTx/>
                          <a:uFillTx/>
                          <a:latin typeface="+mn-lt"/>
                          <a:ea typeface="+mn-ea"/>
                          <a:cs typeface="+mn-cs"/>
                        </a:rPr>
                        <a:t>précédente</a:t>
                      </a:r>
                      <a:r>
                        <a:rPr kumimoji="0" lang="nl-BE" sz="1200" b="0" i="0" u="none" strike="noStrike" kern="1200" cap="none" spc="0" normalizeH="0" baseline="0" noProof="0">
                          <a:ln>
                            <a:noFill/>
                          </a:ln>
                          <a:solidFill>
                            <a:srgbClr val="44546A"/>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nl-BE" sz="1200" b="0" i="0" u="none" strike="noStrike" kern="1200" cap="none" spc="0" normalizeH="0" baseline="0" noProof="0">
                          <a:ln>
                            <a:noFill/>
                          </a:ln>
                          <a:solidFill>
                            <a:srgbClr val="44546A"/>
                          </a:solidFill>
                          <a:effectLst/>
                          <a:uLnTx/>
                          <a:uFillTx/>
                          <a:latin typeface="+mn-lt"/>
                          <a:ea typeface="+mn-ea"/>
                          <a:cs typeface="+mn-cs"/>
                        </a:rPr>
                        <a:t>Faire le </a:t>
                      </a:r>
                      <a:r>
                        <a:rPr kumimoji="0" lang="nl-BE" sz="1200" b="0" i="0" u="none" strike="noStrike" kern="1200" cap="none" spc="0" normalizeH="0" baseline="0" noProof="0" err="1">
                          <a:ln>
                            <a:noFill/>
                          </a:ln>
                          <a:solidFill>
                            <a:srgbClr val="44546A"/>
                          </a:solidFill>
                          <a:effectLst/>
                          <a:uLnTx/>
                          <a:uFillTx/>
                          <a:latin typeface="+mn-lt"/>
                          <a:ea typeface="+mn-ea"/>
                          <a:cs typeface="+mn-cs"/>
                        </a:rPr>
                        <a:t>suivi</a:t>
                      </a:r>
                      <a:r>
                        <a:rPr kumimoji="0" lang="nl-BE" sz="1200" b="0" i="0" u="none" strike="noStrike" kern="1200" cap="none" spc="0" normalizeH="0" baseline="0" noProof="0">
                          <a:ln>
                            <a:noFill/>
                          </a:ln>
                          <a:solidFill>
                            <a:srgbClr val="44546A"/>
                          </a:solidFill>
                          <a:effectLst/>
                          <a:uLnTx/>
                          <a:uFillTx/>
                          <a:latin typeface="+mn-lt"/>
                          <a:ea typeface="+mn-ea"/>
                          <a:cs typeface="+mn-cs"/>
                        </a:rPr>
                        <a:t> des pistes et </a:t>
                      </a:r>
                      <a:r>
                        <a:rPr kumimoji="0" lang="nl-BE" sz="1200" b="0" i="0" u="none" strike="noStrike" kern="1200" cap="none" spc="0" normalizeH="0" baseline="0" noProof="0" err="1">
                          <a:ln>
                            <a:noFill/>
                          </a:ln>
                          <a:solidFill>
                            <a:srgbClr val="44546A"/>
                          </a:solidFill>
                          <a:effectLst/>
                          <a:uLnTx/>
                          <a:uFillTx/>
                          <a:latin typeface="+mn-lt"/>
                          <a:ea typeface="+mn-ea"/>
                          <a:cs typeface="+mn-cs"/>
                        </a:rPr>
                        <a:t>suggestions</a:t>
                      </a:r>
                      <a:r>
                        <a:rPr kumimoji="0" lang="nl-BE" sz="1200" b="0" i="0" u="none" strike="noStrike" kern="1200" cap="none" spc="0" normalizeH="0" baseline="0" noProof="0">
                          <a:ln>
                            <a:noFill/>
                          </a:ln>
                          <a:solidFill>
                            <a:srgbClr val="44546A"/>
                          </a:solidFill>
                          <a:effectLst/>
                          <a:uLnTx/>
                          <a:uFillTx/>
                          <a:latin typeface="+mn-lt"/>
                          <a:ea typeface="+mn-ea"/>
                          <a:cs typeface="+mn-cs"/>
                        </a:rPr>
                        <a:t> </a:t>
                      </a:r>
                      <a:r>
                        <a:rPr kumimoji="0" lang="nl-BE" sz="1200" b="0" i="0" u="none" strike="noStrike" kern="1200" cap="none" spc="0" normalizeH="0" baseline="0" noProof="0" err="1">
                          <a:ln>
                            <a:noFill/>
                          </a:ln>
                          <a:solidFill>
                            <a:srgbClr val="44546A"/>
                          </a:solidFill>
                          <a:effectLst/>
                          <a:uLnTx/>
                          <a:uFillTx/>
                          <a:latin typeface="+mn-lt"/>
                          <a:ea typeface="+mn-ea"/>
                          <a:cs typeface="+mn-cs"/>
                        </a:rPr>
                        <a:t>proposées</a:t>
                      </a:r>
                      <a:r>
                        <a:rPr kumimoji="0" lang="nl-BE" sz="1200" b="0" i="0" u="none" strike="noStrike" kern="1200" cap="none" spc="0" normalizeH="0" baseline="0" noProof="0">
                          <a:ln>
                            <a:noFill/>
                          </a:ln>
                          <a:solidFill>
                            <a:srgbClr val="44546A"/>
                          </a:solidFill>
                          <a:effectLst/>
                          <a:uLnTx/>
                          <a:uFillTx/>
                          <a:latin typeface="+mn-lt"/>
                          <a:ea typeface="+mn-ea"/>
                          <a:cs typeface="+mn-cs"/>
                        </a:rPr>
                        <a:t>. </a:t>
                      </a:r>
                      <a:endParaRPr kumimoji="0" lang="fr-FR" sz="1200" b="0" i="0" u="none" strike="noStrike" kern="1200" cap="none" spc="0" normalizeH="0" baseline="0" noProof="0">
                        <a:ln>
                          <a:noFill/>
                        </a:ln>
                        <a:solidFill>
                          <a:srgbClr val="44546A"/>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endParaRPr kumimoji="0" lang="fr-FR" sz="1200" b="0" i="1"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491620"/>
                  </a:ext>
                </a:extLst>
              </a:tr>
            </a:tbl>
          </a:graphicData>
        </a:graphic>
      </p:graphicFrame>
      <p:sp>
        <p:nvSpPr>
          <p:cNvPr id="4" name="Flèche droite 3"/>
          <p:cNvSpPr/>
          <p:nvPr/>
        </p:nvSpPr>
        <p:spPr>
          <a:xfrm>
            <a:off x="6874233" y="4276631"/>
            <a:ext cx="1477004" cy="440674"/>
          </a:xfrm>
          <a:prstGeom prst="rightArrow">
            <a:avLst/>
          </a:prstGeom>
          <a:solidFill>
            <a:srgbClr val="44546A"/>
          </a:solidFill>
          <a:ln>
            <a:solidFill>
              <a:srgbClr val="44546A"/>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861071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0130" y="1636091"/>
            <a:ext cx="10481361" cy="1365454"/>
          </a:xfrm>
          <a:solidFill>
            <a:schemeClr val="bg1"/>
          </a:solidFill>
          <a:ln>
            <a:solidFill>
              <a:srgbClr val="44546A"/>
            </a:solidFill>
          </a:ln>
          <a:effectLst>
            <a:softEdge rad="0"/>
          </a:effectLst>
        </p:spPr>
        <p:style>
          <a:lnRef idx="1">
            <a:schemeClr val="accent2"/>
          </a:lnRef>
          <a:fillRef idx="2">
            <a:schemeClr val="accent2"/>
          </a:fillRef>
          <a:effectRef idx="1">
            <a:schemeClr val="accent2"/>
          </a:effectRef>
          <a:fontRef idx="minor">
            <a:schemeClr val="dk1"/>
          </a:fontRef>
        </p:style>
        <p:txBody>
          <a:bodyPr anchor="ctr" anchorCtr="1">
            <a:normAutofit/>
          </a:bodyPr>
          <a:lstStyle/>
          <a:p>
            <a:pPr marL="0" indent="0" algn="ctr">
              <a:buNone/>
            </a:pPr>
            <a:r>
              <a:rPr lang="fr-FR" sz="2600">
                <a:solidFill>
                  <a:srgbClr val="44546A"/>
                </a:solidFill>
              </a:rPr>
              <a:t>Cette étape permet à chacun de poser un regard sur son action et de pointer un aspect questionnant, problématique de sa pratique.</a:t>
            </a:r>
          </a:p>
        </p:txBody>
      </p:sp>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4" name="ZoneTexte 13"/>
          <p:cNvSpPr txBox="1"/>
          <p:nvPr/>
        </p:nvSpPr>
        <p:spPr>
          <a:xfrm>
            <a:off x="4843598" y="3259422"/>
            <a:ext cx="6527893" cy="2831544"/>
          </a:xfrm>
          <a:prstGeom prst="rect">
            <a:avLst/>
          </a:prstGeo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just"/>
            <a:endParaRPr lang="fr-FR" sz="1600">
              <a:solidFill>
                <a:schemeClr val="bg1"/>
              </a:solidFill>
            </a:endParaRPr>
          </a:p>
          <a:p>
            <a:pPr lvl="0" algn="just"/>
            <a:r>
              <a:rPr lang="fr-FR" sz="1600"/>
              <a:t>La situation doit être réelle, ponctuelle et toujours être problématique au moment de la séance (</a:t>
            </a:r>
            <a:r>
              <a:rPr lang="fr-FR" sz="1600" err="1"/>
              <a:t>Boucenna</a:t>
            </a:r>
            <a:r>
              <a:rPr lang="fr-FR" sz="1600"/>
              <a:t>, 2013, p.65).</a:t>
            </a:r>
            <a:endParaRPr lang="fr-FR" sz="1600">
              <a:solidFill>
                <a:schemeClr val="bg1"/>
              </a:solidFill>
            </a:endParaRPr>
          </a:p>
          <a:p>
            <a:pPr algn="just"/>
            <a:r>
              <a:rPr lang="fr-FR" sz="1600">
                <a:solidFill>
                  <a:schemeClr val="bg1"/>
                </a:solidFill>
              </a:rPr>
              <a:t>L’animateur est attentif aux sujets qui sont amenés et note les redondances.</a:t>
            </a:r>
          </a:p>
          <a:p>
            <a:pPr algn="just"/>
            <a:r>
              <a:rPr lang="fr-FR" sz="1600">
                <a:solidFill>
                  <a:schemeClr val="bg1"/>
                </a:solidFill>
              </a:rPr>
              <a:t> </a:t>
            </a:r>
          </a:p>
          <a:p>
            <a:pPr algn="just"/>
            <a:r>
              <a:rPr lang="nl-BE" sz="1600">
                <a:solidFill>
                  <a:schemeClr val="bg1"/>
                </a:solidFill>
              </a:rPr>
              <a:t>Pour prévenir les frustrations de ne pas avoir été choisi par le groupe, vous pouvez expliquer:</a:t>
            </a:r>
          </a:p>
          <a:p>
            <a:pPr marL="285750" indent="-285750" algn="just">
              <a:buFont typeface="Arial"/>
              <a:buChar char="•"/>
            </a:pPr>
            <a:r>
              <a:rPr lang="nl-BE" sz="1600">
                <a:solidFill>
                  <a:schemeClr val="bg1"/>
                </a:solidFill>
              </a:rPr>
              <a:t>qu’on veillera à alterner les dépositaires (</a:t>
            </a:r>
            <a:r>
              <a:rPr lang="fr-FR" sz="1600" err="1"/>
              <a:t>Doidinho-Vicoso</a:t>
            </a:r>
            <a:r>
              <a:rPr lang="fr-FR" sz="1600"/>
              <a:t>, 2012)</a:t>
            </a:r>
            <a:endParaRPr lang="nl-BE" sz="1600">
              <a:solidFill>
                <a:schemeClr val="bg1"/>
              </a:solidFill>
            </a:endParaRPr>
          </a:p>
          <a:p>
            <a:pPr marL="285750" indent="-285750" algn="just">
              <a:buFont typeface="Arial"/>
              <a:buChar char="•"/>
            </a:pPr>
            <a:r>
              <a:rPr lang="nl-BE" sz="1600">
                <a:solidFill>
                  <a:schemeClr val="bg1"/>
                </a:solidFill>
              </a:rPr>
              <a:t>qu’en travaillant sur la situation d’un pair, on travaille sur notre propre développement personnel et professionnel (Payette, 2000).</a:t>
            </a:r>
            <a:endParaRPr lang="fr-FR"/>
          </a:p>
          <a:p>
            <a:endParaRPr lang="fr-FR"/>
          </a:p>
        </p:txBody>
      </p:sp>
      <p:sp>
        <p:nvSpPr>
          <p:cNvPr id="18" name="Rectangle à coins arrondis 17"/>
          <p:cNvSpPr/>
          <p:nvPr/>
        </p:nvSpPr>
        <p:spPr>
          <a:xfrm>
            <a:off x="890130" y="3383260"/>
            <a:ext cx="3559222" cy="2088943"/>
          </a:xfrm>
          <a:prstGeom prst="roundRect">
            <a:avLst/>
          </a:prstGeom>
          <a:noFill/>
          <a:ln>
            <a:solidFill>
              <a:srgbClr val="FF345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nl-BE">
                <a:solidFill>
                  <a:srgbClr val="FF3459"/>
                </a:solidFill>
              </a:rPr>
              <a:t>Présentation succincte des différents sujets, choix du sujet en prévenant les frustrations et suivant un </a:t>
            </a:r>
            <a:r>
              <a:rPr lang="nl-BE" i="1">
                <a:solidFill>
                  <a:srgbClr val="FF3459"/>
                </a:solidFill>
              </a:rPr>
              <a:t>modus operandi</a:t>
            </a:r>
            <a:r>
              <a:rPr lang="nl-BE">
                <a:solidFill>
                  <a:srgbClr val="FF3459"/>
                </a:solidFill>
              </a:rPr>
              <a:t>…</a:t>
            </a:r>
            <a:endParaRPr lang="en-US">
              <a:solidFill>
                <a:srgbClr val="FF3459"/>
              </a:solidFill>
            </a:endParaRPr>
          </a:p>
          <a:p>
            <a:pPr algn="ctr"/>
            <a:endParaRPr lang="fr-FR"/>
          </a:p>
        </p:txBody>
      </p:sp>
      <p:sp>
        <p:nvSpPr>
          <p:cNvPr id="4" name="Espace réservé du numéro de diapositive 3"/>
          <p:cNvSpPr>
            <a:spLocks noGrp="1"/>
          </p:cNvSpPr>
          <p:nvPr>
            <p:ph type="sldNum" sz="quarter" idx="12"/>
          </p:nvPr>
        </p:nvSpPr>
        <p:spPr>
          <a:xfrm>
            <a:off x="8610600" y="6572250"/>
            <a:ext cx="2743200" cy="365125"/>
          </a:xfrm>
        </p:spPr>
        <p:txBody>
          <a:bodyPr/>
          <a:lstStyle/>
          <a:p>
            <a:fld id="{D45F35CD-BCCE-43AA-A6A5-8900209948EB}" type="slidenum">
              <a:rPr lang="en-US" smtClean="0"/>
              <a:t>24</a:t>
            </a:fld>
            <a:endParaRPr lang="en-US"/>
          </a:p>
        </p:txBody>
      </p:sp>
      <p:sp>
        <p:nvSpPr>
          <p:cNvPr id="13"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15" name="ZoneTexte 14"/>
          <p:cNvSpPr txBox="1"/>
          <p:nvPr/>
        </p:nvSpPr>
        <p:spPr>
          <a:xfrm>
            <a:off x="9169859" y="1139452"/>
            <a:ext cx="2201632" cy="323165"/>
          </a:xfrm>
          <a:prstGeom prst="rect">
            <a:avLst/>
          </a:prstGeom>
          <a:ln>
            <a:solidFill>
              <a:srgbClr val="44546A"/>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500">
                <a:solidFill>
                  <a:srgbClr val="44546A"/>
                </a:solidFill>
              </a:rPr>
              <a:t>Inspiré de Payette (2000)</a:t>
            </a:r>
          </a:p>
        </p:txBody>
      </p:sp>
      <p:grpSp>
        <p:nvGrpSpPr>
          <p:cNvPr id="23" name="Groupe 22">
            <a:extLst>
              <a:ext uri="{FF2B5EF4-FFF2-40B4-BE49-F238E27FC236}">
                <a16:creationId xmlns:a16="http://schemas.microsoft.com/office/drawing/2014/main" id="{8A8D27A5-C808-43CA-B185-AC9D617CB4DE}"/>
              </a:ext>
            </a:extLst>
          </p:cNvPr>
          <p:cNvGrpSpPr/>
          <p:nvPr/>
        </p:nvGrpSpPr>
        <p:grpSpPr>
          <a:xfrm>
            <a:off x="890130" y="71347"/>
            <a:ext cx="4144726" cy="1229688"/>
            <a:chOff x="5772169" y="628151"/>
            <a:chExt cx="1456668" cy="560334"/>
          </a:xfrm>
          <a:solidFill>
            <a:schemeClr val="accent6">
              <a:lumMod val="75000"/>
            </a:schemeClr>
          </a:solidFill>
          <a:scene3d>
            <a:camera prst="orthographicFront">
              <a:rot lat="0" lon="0" rev="0"/>
            </a:camera>
            <a:lightRig rig="contrasting" dir="t">
              <a:rot lat="0" lon="0" rev="1200000"/>
            </a:lightRig>
          </a:scene3d>
        </p:grpSpPr>
        <p:sp>
          <p:nvSpPr>
            <p:cNvPr id="24" name="Rectangle : coins arrondis 23">
              <a:extLst>
                <a:ext uri="{FF2B5EF4-FFF2-40B4-BE49-F238E27FC236}">
                  <a16:creationId xmlns:a16="http://schemas.microsoft.com/office/drawing/2014/main" id="{608DD25D-0C0E-4870-97A1-0928AB0DCE7A}"/>
                </a:ext>
              </a:extLst>
            </p:cNvPr>
            <p:cNvSpPr/>
            <p:nvPr/>
          </p:nvSpPr>
          <p:spPr>
            <a:xfrm>
              <a:off x="5772169" y="628151"/>
              <a:ext cx="1456668" cy="56033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1400127"/>
                <a:satOff val="-5825"/>
                <a:lumOff val="1373"/>
                <a:alphaOff val="0"/>
              </a:schemeClr>
            </a:effectRef>
            <a:fontRef idx="minor">
              <a:schemeClr val="lt1"/>
            </a:fontRef>
          </p:style>
        </p:sp>
        <p:sp>
          <p:nvSpPr>
            <p:cNvPr id="25" name="Rectangle : coins arrondis 4">
              <a:extLst>
                <a:ext uri="{FF2B5EF4-FFF2-40B4-BE49-F238E27FC236}">
                  <a16:creationId xmlns:a16="http://schemas.microsoft.com/office/drawing/2014/main" id="{CD692172-DEA2-4ADB-A707-EBB32DD84A83}"/>
                </a:ext>
              </a:extLst>
            </p:cNvPr>
            <p:cNvSpPr txBox="1"/>
            <p:nvPr/>
          </p:nvSpPr>
          <p:spPr>
            <a:xfrm>
              <a:off x="5799522" y="655504"/>
              <a:ext cx="1401962" cy="50562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3200" kern="1200"/>
                <a:t>CHOISIR LE SUJET</a:t>
              </a:r>
              <a:endParaRPr lang="en-US" sz="3200" kern="1200"/>
            </a:p>
          </p:txBody>
        </p:sp>
      </p:grpSp>
      <p:graphicFrame>
        <p:nvGraphicFramePr>
          <p:cNvPr id="28" name="Espace réservé du contenu 8">
            <a:extLst>
              <a:ext uri="{FF2B5EF4-FFF2-40B4-BE49-F238E27FC236}">
                <a16:creationId xmlns:a16="http://schemas.microsoft.com/office/drawing/2014/main" id="{2F67A463-8642-405D-B65D-1BC6405CDF21}"/>
              </a:ext>
            </a:extLst>
          </p:cNvPr>
          <p:cNvGraphicFramePr>
            <a:graphicFrameLocks/>
          </p:cNvGraphicFramePr>
          <p:nvPr>
            <p:extLst>
              <p:ext uri="{D42A27DB-BD31-4B8C-83A1-F6EECF244321}">
                <p14:modId xmlns:p14="http://schemas.microsoft.com/office/powerpoint/2010/main" val="3231619928"/>
              </p:ext>
            </p:extLst>
          </p:nvPr>
        </p:nvGraphicFramePr>
        <p:xfrm>
          <a:off x="9978013" y="145038"/>
          <a:ext cx="2039816" cy="91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Flèche : en arc 28">
            <a:extLst>
              <a:ext uri="{FF2B5EF4-FFF2-40B4-BE49-F238E27FC236}">
                <a16:creationId xmlns:a16="http://schemas.microsoft.com/office/drawing/2014/main" id="{F06A9A48-D7C0-42A3-8C0B-7394648D948C}"/>
              </a:ext>
            </a:extLst>
          </p:cNvPr>
          <p:cNvSpPr/>
          <p:nvPr/>
        </p:nvSpPr>
        <p:spPr>
          <a:xfrm>
            <a:off x="11193595" y="140269"/>
            <a:ext cx="616035" cy="523593"/>
          </a:xfrm>
          <a:prstGeom prst="circularArrow">
            <a:avLst>
              <a:gd name="adj1" fmla="val 5544"/>
              <a:gd name="adj2" fmla="val 330680"/>
              <a:gd name="adj3" fmla="val 14288770"/>
              <a:gd name="adj4" fmla="val 17081118"/>
              <a:gd name="adj5" fmla="val 5757"/>
            </a:avLst>
          </a:prstGeom>
          <a:solidFill>
            <a:srgbClr val="44546A"/>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fr-BE"/>
          </a:p>
        </p:txBody>
      </p:sp>
    </p:spTree>
    <p:extLst>
      <p:ext uri="{BB962C8B-B14F-4D97-AF65-F5344CB8AC3E}">
        <p14:creationId xmlns:p14="http://schemas.microsoft.com/office/powerpoint/2010/main" val="1575321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8" name="Rectangle à coins arrondis 17"/>
          <p:cNvSpPr/>
          <p:nvPr/>
        </p:nvSpPr>
        <p:spPr>
          <a:xfrm>
            <a:off x="660953" y="5403469"/>
            <a:ext cx="10782614" cy="816351"/>
          </a:xfrm>
          <a:prstGeom prst="roundRect">
            <a:avLst/>
          </a:prstGeom>
          <a:noFill/>
          <a:ln>
            <a:solidFill>
              <a:srgbClr val="FF3459"/>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a:solidFill>
                  <a:srgbClr val="FF3459"/>
                </a:solidFill>
              </a:rPr>
              <a:t>Matériel / Annexes: /</a:t>
            </a:r>
          </a:p>
        </p:txBody>
      </p:sp>
      <p:sp>
        <p:nvSpPr>
          <p:cNvPr id="19" name="ZoneTexte 18"/>
          <p:cNvSpPr txBox="1"/>
          <p:nvPr/>
        </p:nvSpPr>
        <p:spPr>
          <a:xfrm>
            <a:off x="2773852" y="3910501"/>
            <a:ext cx="184666" cy="369332"/>
          </a:xfrm>
          <a:prstGeom prst="rect">
            <a:avLst/>
          </a:prstGeom>
          <a:noFill/>
        </p:spPr>
        <p:txBody>
          <a:bodyPr wrap="none" rtlCol="0">
            <a:spAutoFit/>
          </a:bodyPr>
          <a:lstStyle/>
          <a:p>
            <a:endParaRPr lang="fr-FR"/>
          </a:p>
        </p:txBody>
      </p:sp>
      <p:sp>
        <p:nvSpPr>
          <p:cNvPr id="16" name="Rectangle à coins arrondis 15"/>
          <p:cNvSpPr/>
          <p:nvPr/>
        </p:nvSpPr>
        <p:spPr>
          <a:xfrm>
            <a:off x="8501675" y="883803"/>
            <a:ext cx="2941891" cy="4130927"/>
          </a:xfrm>
          <a:prstGeom prst="roundRect">
            <a:avLst/>
          </a:prstGeom>
          <a:no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fr-FR">
                <a:solidFill>
                  <a:srgbClr val="000000"/>
                </a:solidFill>
              </a:rPr>
              <a:t>Notes personnelles</a:t>
            </a:r>
          </a:p>
          <a:p>
            <a:pPr algn="ctr"/>
            <a:endParaRPr lang="fr-FR">
              <a:solidFill>
                <a:srgbClr val="FF0000"/>
              </a:solidFill>
            </a:endParaRP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endParaRPr lang="fr-FR">
              <a:solidFill>
                <a:srgbClr val="FF0000"/>
              </a:solidFill>
            </a:endParaRPr>
          </a:p>
          <a:p>
            <a:pPr algn="ctr"/>
            <a:endParaRPr lang="fr-FR">
              <a:solidFill>
                <a:srgbClr val="FF0000"/>
              </a:solidFill>
            </a:endParaRPr>
          </a:p>
        </p:txBody>
      </p:sp>
      <p:sp>
        <p:nvSpPr>
          <p:cNvPr id="2" name="Espace réservé du numéro de diapositive 1"/>
          <p:cNvSpPr>
            <a:spLocks noGrp="1"/>
          </p:cNvSpPr>
          <p:nvPr>
            <p:ph type="sldNum" sz="quarter" idx="12"/>
          </p:nvPr>
        </p:nvSpPr>
        <p:spPr>
          <a:xfrm>
            <a:off x="8610600" y="6546850"/>
            <a:ext cx="2743200" cy="365125"/>
          </a:xfrm>
        </p:spPr>
        <p:txBody>
          <a:bodyPr/>
          <a:lstStyle/>
          <a:p>
            <a:fld id="{D45F35CD-BCCE-43AA-A6A5-8900209948EB}" type="slidenum">
              <a:rPr lang="en-US" smtClean="0"/>
              <a:t>25</a:t>
            </a:fld>
            <a:endParaRPr lang="en-US"/>
          </a:p>
        </p:txBody>
      </p:sp>
      <p:sp>
        <p:nvSpPr>
          <p:cNvPr id="24"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grpSp>
        <p:nvGrpSpPr>
          <p:cNvPr id="26" name="Groupe 25">
            <a:extLst>
              <a:ext uri="{FF2B5EF4-FFF2-40B4-BE49-F238E27FC236}">
                <a16:creationId xmlns:a16="http://schemas.microsoft.com/office/drawing/2014/main" id="{3B3EA02D-AB03-445D-B884-04EFCE768C6F}"/>
              </a:ext>
            </a:extLst>
          </p:cNvPr>
          <p:cNvGrpSpPr/>
          <p:nvPr/>
        </p:nvGrpSpPr>
        <p:grpSpPr>
          <a:xfrm>
            <a:off x="10435932" y="183279"/>
            <a:ext cx="1456668" cy="560334"/>
            <a:chOff x="5772169" y="628151"/>
            <a:chExt cx="1456668" cy="560334"/>
          </a:xfrm>
          <a:solidFill>
            <a:schemeClr val="accent6">
              <a:lumMod val="75000"/>
            </a:schemeClr>
          </a:solidFill>
          <a:scene3d>
            <a:camera prst="orthographicFront">
              <a:rot lat="0" lon="0" rev="0"/>
            </a:camera>
            <a:lightRig rig="contrasting" dir="t">
              <a:rot lat="0" lon="0" rev="1200000"/>
            </a:lightRig>
          </a:scene3d>
        </p:grpSpPr>
        <p:sp>
          <p:nvSpPr>
            <p:cNvPr id="28" name="Rectangle : coins arrondis 27">
              <a:extLst>
                <a:ext uri="{FF2B5EF4-FFF2-40B4-BE49-F238E27FC236}">
                  <a16:creationId xmlns:a16="http://schemas.microsoft.com/office/drawing/2014/main" id="{2840D7ED-5B43-4DE8-A246-6E13DB56EDA1}"/>
                </a:ext>
              </a:extLst>
            </p:cNvPr>
            <p:cNvSpPr/>
            <p:nvPr/>
          </p:nvSpPr>
          <p:spPr>
            <a:xfrm>
              <a:off x="5772169" y="628151"/>
              <a:ext cx="1456668" cy="56033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1400127"/>
                <a:satOff val="-5825"/>
                <a:lumOff val="1373"/>
                <a:alphaOff val="0"/>
              </a:schemeClr>
            </a:effectRef>
            <a:fontRef idx="minor">
              <a:schemeClr val="lt1"/>
            </a:fontRef>
          </p:style>
        </p:sp>
        <p:sp>
          <p:nvSpPr>
            <p:cNvPr id="29" name="Rectangle : coins arrondis 4">
              <a:extLst>
                <a:ext uri="{FF2B5EF4-FFF2-40B4-BE49-F238E27FC236}">
                  <a16:creationId xmlns:a16="http://schemas.microsoft.com/office/drawing/2014/main" id="{F6ACFE40-B174-4123-A66B-5DAD05A54FA6}"/>
                </a:ext>
              </a:extLst>
            </p:cNvPr>
            <p:cNvSpPr txBox="1"/>
            <p:nvPr/>
          </p:nvSpPr>
          <p:spPr>
            <a:xfrm>
              <a:off x="5799522" y="655504"/>
              <a:ext cx="1401962" cy="505628"/>
            </a:xfrm>
            <a:prstGeom prst="rect">
              <a:avLst/>
            </a:prstGeom>
            <a:grpFill/>
            <a:sp3d>
              <a:bevelT/>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Choisir le sujet</a:t>
              </a:r>
              <a:endParaRPr lang="en-US" sz="1800" kern="1200"/>
            </a:p>
          </p:txBody>
        </p:sp>
      </p:grpSp>
      <p:graphicFrame>
        <p:nvGraphicFramePr>
          <p:cNvPr id="30" name="Tableau 7">
            <a:extLst>
              <a:ext uri="{FF2B5EF4-FFF2-40B4-BE49-F238E27FC236}">
                <a16:creationId xmlns:a16="http://schemas.microsoft.com/office/drawing/2014/main" id="{C2AFF625-0A46-44E2-93A3-EC05761ED368}"/>
              </a:ext>
            </a:extLst>
          </p:cNvPr>
          <p:cNvGraphicFramePr>
            <a:graphicFrameLocks noGrp="1"/>
          </p:cNvGraphicFramePr>
          <p:nvPr>
            <p:extLst>
              <p:ext uri="{D42A27DB-BD31-4B8C-83A1-F6EECF244321}">
                <p14:modId xmlns:p14="http://schemas.microsoft.com/office/powerpoint/2010/main" val="3329041330"/>
              </p:ext>
            </p:extLst>
          </p:nvPr>
        </p:nvGraphicFramePr>
        <p:xfrm>
          <a:off x="258635" y="463446"/>
          <a:ext cx="1840301" cy="4605556"/>
        </p:xfrm>
        <a:graphic>
          <a:graphicData uri="http://schemas.openxmlformats.org/drawingml/2006/table">
            <a:tbl>
              <a:tblPr firstRow="1" bandRow="1">
                <a:tableStyleId>{5C22544A-7EE6-4342-B048-85BDC9FD1C3A}</a:tableStyleId>
              </a:tblPr>
              <a:tblGrid>
                <a:gridCol w="1840301">
                  <a:extLst>
                    <a:ext uri="{9D8B030D-6E8A-4147-A177-3AD203B41FA5}">
                      <a16:colId xmlns:a16="http://schemas.microsoft.com/office/drawing/2014/main" val="4261016898"/>
                    </a:ext>
                  </a:extLst>
                </a:gridCol>
              </a:tblGrid>
              <a:tr h="114688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1 – 10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Tour de table des sujets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33725290"/>
                  </a:ext>
                </a:extLst>
              </a:tr>
              <a:tr h="231179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2 – 7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Choix de la situation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000" b="0" i="0" u="none" strike="noStrike" kern="1200" cap="none" spc="0" normalizeH="0" baseline="0" noProof="0">
                          <a:ln>
                            <a:noFill/>
                          </a:ln>
                          <a:solidFill>
                            <a:prstClr val="white"/>
                          </a:solidFill>
                          <a:effectLst/>
                          <a:uLnTx/>
                          <a:uFillTx/>
                          <a:latin typeface="+mn-lt"/>
                          <a:ea typeface="+mn-ea"/>
                          <a:cs typeface="+mn-cs"/>
                        </a:rPr>
                        <a:t>Inspiré de Payette (2000) et </a:t>
                      </a:r>
                      <a:r>
                        <a:rPr kumimoji="0" lang="fr-BE" sz="1000" b="0" i="0" u="none" strike="noStrike" kern="1200" cap="none" spc="0" normalizeH="0" baseline="0" noProof="0" err="1">
                          <a:ln>
                            <a:noFill/>
                          </a:ln>
                          <a:solidFill>
                            <a:prstClr val="white"/>
                          </a:solidFill>
                          <a:effectLst/>
                          <a:uLnTx/>
                          <a:uFillTx/>
                          <a:latin typeface="+mn-lt"/>
                          <a:ea typeface="+mn-ea"/>
                          <a:cs typeface="+mn-cs"/>
                        </a:rPr>
                        <a:t>Boucenna</a:t>
                      </a:r>
                      <a:r>
                        <a:rPr kumimoji="0" lang="fr-BE" sz="1000" b="0" i="0" u="none" strike="noStrike" kern="1200" cap="none" spc="0" normalizeH="0" baseline="0" noProof="0">
                          <a:ln>
                            <a:noFill/>
                          </a:ln>
                          <a:solidFill>
                            <a:prstClr val="white"/>
                          </a:solidFill>
                          <a:effectLst/>
                          <a:uLnTx/>
                          <a:uFillTx/>
                          <a:latin typeface="+mn-lt"/>
                          <a:ea typeface="+mn-ea"/>
                          <a:cs typeface="+mn-cs"/>
                        </a:rPr>
                        <a:t> (2013)</a:t>
                      </a:r>
                      <a:endParaRPr kumimoji="0" lang="fr-FR" sz="1000" b="0" i="0" u="none" strike="noStrike" kern="1200" cap="none" spc="0" normalizeH="0" baseline="0" noProof="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80298494"/>
                  </a:ext>
                </a:extLst>
              </a:tr>
              <a:tr h="114688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3  – 4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Mise au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77078418"/>
                  </a:ext>
                </a:extLst>
              </a:tr>
            </a:tbl>
          </a:graphicData>
        </a:graphic>
      </p:graphicFrame>
      <p:graphicFrame>
        <p:nvGraphicFramePr>
          <p:cNvPr id="31" name="Tableau 7">
            <a:extLst>
              <a:ext uri="{FF2B5EF4-FFF2-40B4-BE49-F238E27FC236}">
                <a16:creationId xmlns:a16="http://schemas.microsoft.com/office/drawing/2014/main" id="{DC554E9F-CD11-4DFD-B48C-9EF2CB59054B}"/>
              </a:ext>
            </a:extLst>
          </p:cNvPr>
          <p:cNvGraphicFramePr>
            <a:graphicFrameLocks noGrp="1"/>
          </p:cNvGraphicFramePr>
          <p:nvPr>
            <p:extLst>
              <p:ext uri="{D42A27DB-BD31-4B8C-83A1-F6EECF244321}">
                <p14:modId xmlns:p14="http://schemas.microsoft.com/office/powerpoint/2010/main" val="3157806838"/>
              </p:ext>
            </p:extLst>
          </p:nvPr>
        </p:nvGraphicFramePr>
        <p:xfrm>
          <a:off x="2236017" y="463446"/>
          <a:ext cx="5767143" cy="4605557"/>
        </p:xfrm>
        <a:graphic>
          <a:graphicData uri="http://schemas.openxmlformats.org/drawingml/2006/table">
            <a:tbl>
              <a:tblPr firstRow="1" bandRow="1">
                <a:tableStyleId>{5C22544A-7EE6-4342-B048-85BDC9FD1C3A}</a:tableStyleId>
              </a:tblPr>
              <a:tblGrid>
                <a:gridCol w="5767143">
                  <a:extLst>
                    <a:ext uri="{9D8B030D-6E8A-4147-A177-3AD203B41FA5}">
                      <a16:colId xmlns:a16="http://schemas.microsoft.com/office/drawing/2014/main" val="4261016898"/>
                    </a:ext>
                  </a:extLst>
                </a:gridCol>
              </a:tblGrid>
              <a:tr h="1166695">
                <a:tc>
                  <a:txBody>
                    <a:bodyPr/>
                    <a:lstStyle/>
                    <a:p>
                      <a:pPr marL="285750" lvl="0" indent="-285750">
                        <a:buFont typeface="Arial"/>
                        <a:buChar char="•"/>
                      </a:pPr>
                      <a:r>
                        <a:rPr lang="fr-FR" sz="1200" b="0">
                          <a:solidFill>
                            <a:srgbClr val="44546A"/>
                          </a:solidFill>
                        </a:rPr>
                        <a:t>Donner un </a:t>
                      </a:r>
                      <a:r>
                        <a:rPr lang="fr-FR" sz="1200" b="0" i="1">
                          <a:solidFill>
                            <a:srgbClr val="44546A"/>
                          </a:solidFill>
                        </a:rPr>
                        <a:t>pitch</a:t>
                      </a:r>
                      <a:r>
                        <a:rPr lang="fr-FR" sz="1200" b="0">
                          <a:solidFill>
                            <a:srgbClr val="44546A"/>
                          </a:solidFill>
                        </a:rPr>
                        <a:t> ou un titre à sa situation problème, son questionnement ou sa préoccupation  et le communiquer brièvement. </a:t>
                      </a:r>
                      <a:r>
                        <a:rPr lang="fr-BE" sz="1200" b="0">
                          <a:solidFill>
                            <a:srgbClr val="44546A"/>
                          </a:solidFill>
                        </a:rPr>
                        <a:t>Exemple : «</a:t>
                      </a:r>
                      <a:r>
                        <a:rPr lang="fr-BE" sz="1200" b="0" i="1">
                          <a:solidFill>
                            <a:srgbClr val="44546A"/>
                          </a:solidFill>
                        </a:rPr>
                        <a:t> J’aimerais qu’on parle d’un enfant qui a des difficultés à répondre aux activités que je propose.</a:t>
                      </a:r>
                      <a:r>
                        <a:rPr lang="fr-BE" sz="1200" b="0">
                          <a:solidFill>
                            <a:srgbClr val="44546A"/>
                          </a:solidFill>
                        </a:rPr>
                        <a:t> » ; «</a:t>
                      </a:r>
                      <a:r>
                        <a:rPr lang="fr-BE" sz="1200" b="0" i="1">
                          <a:solidFill>
                            <a:srgbClr val="44546A"/>
                          </a:solidFill>
                        </a:rPr>
                        <a:t> J’aimerais parler d’une difficulté avec ma maître de stage.</a:t>
                      </a:r>
                      <a:r>
                        <a:rPr lang="fr-BE" sz="1200" b="0">
                          <a:solidFill>
                            <a:srgbClr val="44546A"/>
                          </a:solidFill>
                        </a:rPr>
                        <a:t> ».</a:t>
                      </a:r>
                      <a:endParaRPr lang="fr-FR" sz="1200" b="0">
                        <a:solidFill>
                          <a:srgbClr val="44546A"/>
                        </a:solidFill>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3533725290"/>
                  </a:ext>
                </a:extLst>
              </a:tr>
              <a:tr h="2256616">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Choisir la situation en fonction d’/de:</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l’urgence</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la redondance</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un consensus suite à une discussion</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un vote suite à une discussion</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Prévenir les frustrations éventuelles pour les situations non-retenues.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endParaRPr lang="fr-BE">
                        <a:solidFill>
                          <a:srgbClr val="44546A"/>
                        </a:solidFill>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780298494"/>
                  </a:ext>
                </a:extLst>
              </a:tr>
              <a:tr h="1182246">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200" b="0" i="1" u="none" strike="noStrike" kern="1200" cap="none" spc="0" normalizeH="0" baseline="0" noProof="0">
                          <a:ln>
                            <a:noFill/>
                          </a:ln>
                          <a:solidFill>
                            <a:srgbClr val="44546A"/>
                          </a:solidFill>
                          <a:effectLst/>
                          <a:uLnTx/>
                          <a:uFillTx/>
                          <a:latin typeface="+mn-lt"/>
                          <a:ea typeface="+mn-ea"/>
                          <a:cs typeface="+mn-cs"/>
                        </a:rPr>
                        <a:t>La personne qui expose sa situation est le dépositaire de la situation. Les autres étudiants sont les auditeurs </a:t>
                      </a:r>
                      <a:r>
                        <a:rPr kumimoji="0" lang="fr-FR" sz="1200" b="0" i="0" u="none" strike="noStrike" kern="1200" cap="none" spc="0" normalizeH="0" baseline="0" noProof="0">
                          <a:ln>
                            <a:noFill/>
                          </a:ln>
                          <a:solidFill>
                            <a:srgbClr val="44546A"/>
                          </a:solidFill>
                          <a:effectLst/>
                          <a:uLnTx/>
                          <a:uFillTx/>
                          <a:latin typeface="+mn-lt"/>
                          <a:ea typeface="+mn-ea"/>
                          <a:cs typeface="+mn-cs"/>
                        </a:rPr>
                        <a:t>(</a:t>
                      </a:r>
                      <a:r>
                        <a:rPr kumimoji="0" lang="fr-FR" sz="1200" b="0" i="0" u="none" strike="noStrike" kern="1200" cap="none" spc="0" normalizeH="0" baseline="0" noProof="0" err="1">
                          <a:ln>
                            <a:noFill/>
                          </a:ln>
                          <a:solidFill>
                            <a:srgbClr val="44546A"/>
                          </a:solidFill>
                          <a:effectLst/>
                          <a:uLnTx/>
                          <a:uFillTx/>
                          <a:latin typeface="+mn-lt"/>
                          <a:ea typeface="+mn-ea"/>
                          <a:cs typeface="+mn-cs"/>
                        </a:rPr>
                        <a:t>Doidinho-Vicoso</a:t>
                      </a:r>
                      <a:r>
                        <a:rPr kumimoji="0" lang="fr-FR" sz="1200" b="0" i="0" u="none" strike="noStrike" kern="1200" cap="none" spc="0" normalizeH="0" baseline="0" noProof="0">
                          <a:ln>
                            <a:noFill/>
                          </a:ln>
                          <a:solidFill>
                            <a:srgbClr val="44546A"/>
                          </a:solidFill>
                          <a:effectLst/>
                          <a:uLnTx/>
                          <a:uFillTx/>
                          <a:latin typeface="+mn-lt"/>
                          <a:ea typeface="+mn-ea"/>
                          <a:cs typeface="+mn-cs"/>
                        </a:rPr>
                        <a:t>, 2012</a:t>
                      </a:r>
                      <a:r>
                        <a:rPr kumimoji="0" lang="fr-FR" sz="1200" b="0" i="1" u="none" strike="noStrike" kern="1200" cap="none" spc="0" normalizeH="0" baseline="0" noProof="0">
                          <a:ln>
                            <a:noFill/>
                          </a:ln>
                          <a:solidFill>
                            <a:srgbClr val="44546A"/>
                          </a:solidFill>
                          <a:effectLst/>
                          <a:uLnTx/>
                          <a:uFillTx/>
                          <a:latin typeface="+mn-l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1" u="none" strike="noStrike" kern="1200" cap="none" spc="0" normalizeH="0" baseline="0" noProof="0">
                        <a:ln>
                          <a:noFill/>
                        </a:ln>
                        <a:solidFill>
                          <a:srgbClr val="44546A"/>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a:ln>
                          <a:noFill/>
                        </a:ln>
                        <a:solidFill>
                          <a:srgbClr val="44546A"/>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177078418"/>
                  </a:ext>
                </a:extLst>
              </a:tr>
            </a:tbl>
          </a:graphicData>
        </a:graphic>
      </p:graphicFrame>
    </p:spTree>
    <p:extLst>
      <p:ext uri="{BB962C8B-B14F-4D97-AF65-F5344CB8AC3E}">
        <p14:creationId xmlns:p14="http://schemas.microsoft.com/office/powerpoint/2010/main" val="2286017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a:extLst>
              <a:ext uri="{FF2B5EF4-FFF2-40B4-BE49-F238E27FC236}">
                <a16:creationId xmlns:a16="http://schemas.microsoft.com/office/drawing/2014/main" id="{60144465-EEFD-4F7E-84A0-92B9F5798C4F}"/>
              </a:ext>
            </a:extLst>
          </p:cNvPr>
          <p:cNvGrpSpPr/>
          <p:nvPr/>
        </p:nvGrpSpPr>
        <p:grpSpPr>
          <a:xfrm>
            <a:off x="890130" y="78434"/>
            <a:ext cx="4144726" cy="1276202"/>
            <a:chOff x="5514525" y="1079610"/>
            <a:chExt cx="811967" cy="405983"/>
          </a:xfrm>
          <a:scene3d>
            <a:camera prst="orthographicFront">
              <a:rot lat="0" lon="0" rev="0"/>
            </a:camera>
            <a:lightRig rig="contrasting" dir="t">
              <a:rot lat="0" lon="0" rev="1200000"/>
            </a:lightRig>
          </a:scene3d>
        </p:grpSpPr>
        <p:sp>
          <p:nvSpPr>
            <p:cNvPr id="17" name="Rectangle : coins arrondis 16">
              <a:extLst>
                <a:ext uri="{FF2B5EF4-FFF2-40B4-BE49-F238E27FC236}">
                  <a16:creationId xmlns:a16="http://schemas.microsoft.com/office/drawing/2014/main" id="{403E6BD2-9E0A-4D9F-8FAF-935C73B9BF9B}"/>
                </a:ext>
              </a:extLst>
            </p:cNvPr>
            <p:cNvSpPr/>
            <p:nvPr/>
          </p:nvSpPr>
          <p:spPr>
            <a:xfrm>
              <a:off x="5514525" y="1079610"/>
              <a:ext cx="811967" cy="405983"/>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2450223"/>
                <a:satOff val="-10194"/>
                <a:lumOff val="2402"/>
                <a:alphaOff val="0"/>
              </a:schemeClr>
            </a:fillRef>
            <a:effectRef idx="2">
              <a:schemeClr val="accent4">
                <a:hueOff val="2450223"/>
                <a:satOff val="-10194"/>
                <a:lumOff val="2402"/>
                <a:alphaOff val="0"/>
              </a:schemeClr>
            </a:effectRef>
            <a:fontRef idx="minor">
              <a:schemeClr val="lt1"/>
            </a:fontRef>
          </p:style>
        </p:sp>
        <p:sp>
          <p:nvSpPr>
            <p:cNvPr id="19" name="Rectangle : coins arrondis 4">
              <a:extLst>
                <a:ext uri="{FF2B5EF4-FFF2-40B4-BE49-F238E27FC236}">
                  <a16:creationId xmlns:a16="http://schemas.microsoft.com/office/drawing/2014/main" id="{A1ABB0C7-D5FD-4C01-82FF-472264F49275}"/>
                </a:ext>
              </a:extLst>
            </p:cNvPr>
            <p:cNvSpPr txBox="1"/>
            <p:nvPr/>
          </p:nvSpPr>
          <p:spPr>
            <a:xfrm>
              <a:off x="5534343" y="1099428"/>
              <a:ext cx="772331" cy="3663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3200" kern="1200">
                  <a:solidFill>
                    <a:srgbClr val="000000"/>
                  </a:solidFill>
                </a:rPr>
                <a:t>DÉCRIRE</a:t>
              </a:r>
              <a:endParaRPr lang="en-US" sz="3200" kern="1200">
                <a:solidFill>
                  <a:srgbClr val="000000"/>
                </a:solidFill>
              </a:endParaRPr>
            </a:p>
          </p:txBody>
        </p:sp>
      </p:grpSp>
      <p:sp>
        <p:nvSpPr>
          <p:cNvPr id="3" name="Espace réservé du contenu 2"/>
          <p:cNvSpPr>
            <a:spLocks noGrp="1"/>
          </p:cNvSpPr>
          <p:nvPr>
            <p:ph idx="1"/>
          </p:nvPr>
        </p:nvSpPr>
        <p:spPr>
          <a:xfrm>
            <a:off x="879487" y="1463444"/>
            <a:ext cx="10433026" cy="1365454"/>
          </a:xfrm>
          <a:noFill/>
          <a:ln>
            <a:solidFill>
              <a:srgbClr val="44546A"/>
            </a:solidFill>
          </a:ln>
          <a:effectLst>
            <a:softEdge rad="0"/>
          </a:effectLst>
        </p:spPr>
        <p:style>
          <a:lnRef idx="1">
            <a:schemeClr val="accent2"/>
          </a:lnRef>
          <a:fillRef idx="2">
            <a:schemeClr val="accent2"/>
          </a:fillRef>
          <a:effectRef idx="1">
            <a:schemeClr val="accent2"/>
          </a:effectRef>
          <a:fontRef idx="minor">
            <a:schemeClr val="dk1"/>
          </a:fontRef>
        </p:style>
        <p:txBody>
          <a:bodyPr anchor="ctr" anchorCtr="1">
            <a:normAutofit/>
          </a:bodyPr>
          <a:lstStyle/>
          <a:p>
            <a:pPr marL="0" indent="0" algn="ctr">
              <a:buNone/>
            </a:pPr>
            <a:r>
              <a:rPr lang="fr-FR" sz="2600">
                <a:solidFill>
                  <a:srgbClr val="44546A"/>
                </a:solidFill>
              </a:rPr>
              <a:t>Cette étape permet au dépositaire de mettre des mots sur son problème/questionnement. C’est ainsi une première occasion de revivre et peut-être comprendre déjà autrement ce qu’il a vécu.</a:t>
            </a:r>
          </a:p>
        </p:txBody>
      </p:sp>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4" name="ZoneTexte 13"/>
          <p:cNvSpPr txBox="1"/>
          <p:nvPr/>
        </p:nvSpPr>
        <p:spPr>
          <a:xfrm>
            <a:off x="4784620" y="2918585"/>
            <a:ext cx="6527893" cy="3570208"/>
          </a:xfrm>
          <a:prstGeom prst="rect">
            <a:avLst/>
          </a:prstGeo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t">
            <a:spAutoFit/>
          </a:bodyPr>
          <a:lstStyle/>
          <a:p>
            <a:pPr algn="ctr"/>
            <a:endParaRPr lang="fr-FR" sz="1600">
              <a:solidFill>
                <a:schemeClr val="bg1"/>
              </a:solidFill>
            </a:endParaRPr>
          </a:p>
          <a:p>
            <a:pPr algn="just"/>
            <a:r>
              <a:rPr lang="fr-FR" sz="1600">
                <a:solidFill>
                  <a:schemeClr val="bg1"/>
                </a:solidFill>
              </a:rPr>
              <a:t>Pour le récit et l’exposé oral : on veillera à ce que la description se fasse en termes de faits et aussi d’émotions.</a:t>
            </a:r>
            <a:endParaRPr lang="fr-FR" sz="1600">
              <a:solidFill>
                <a:schemeClr val="bg1"/>
              </a:solidFill>
              <a:cs typeface="Calibri"/>
            </a:endParaRPr>
          </a:p>
          <a:p>
            <a:pPr algn="just"/>
            <a:endParaRPr lang="fr-FR" sz="1600">
              <a:solidFill>
                <a:schemeClr val="bg1"/>
              </a:solidFill>
            </a:endParaRPr>
          </a:p>
          <a:p>
            <a:pPr algn="just"/>
            <a:r>
              <a:rPr lang="fr-FR" sz="1600">
                <a:solidFill>
                  <a:schemeClr val="bg1"/>
                </a:solidFill>
              </a:rPr>
              <a:t>Encourager les réponses aux questions : qui?, quoi?, comment?, où?, quand?, durée? (</a:t>
            </a:r>
            <a:r>
              <a:rPr lang="fr-FR" sz="1600" err="1">
                <a:solidFill>
                  <a:schemeClr val="bg1"/>
                </a:solidFill>
              </a:rPr>
              <a:t>Rmq</a:t>
            </a:r>
            <a:r>
              <a:rPr lang="fr-FR" sz="1600">
                <a:solidFill>
                  <a:schemeClr val="bg1"/>
                </a:solidFill>
              </a:rPr>
              <a:t>.: ne pas utiliser le « pourquoi »).</a:t>
            </a:r>
          </a:p>
          <a:p>
            <a:pPr algn="just"/>
            <a:endParaRPr lang="fr-FR" sz="1600"/>
          </a:p>
          <a:p>
            <a:pPr algn="just"/>
            <a:r>
              <a:rPr lang="fr-FR" sz="1600">
                <a:solidFill>
                  <a:schemeClr val="bg1"/>
                </a:solidFill>
              </a:rPr>
              <a:t>Exploiter, si besoin,  le VAKOG  (visuel, auditif, kinesthésique, olfactif, gustatif</a:t>
            </a:r>
            <a:r>
              <a:rPr lang="fr-FR" sz="1600">
                <a:solidFill>
                  <a:schemeClr val="bg1"/>
                </a:solidFill>
                <a:latin typeface="Calibri"/>
                <a:cs typeface="Calibri"/>
              </a:rPr>
              <a:t>) (</a:t>
            </a:r>
            <a:r>
              <a:rPr lang="fr-FR" altLang="fr-FR" sz="1600" err="1">
                <a:solidFill>
                  <a:schemeClr val="bg1"/>
                </a:solidFill>
                <a:latin typeface="Calibri"/>
                <a:cs typeface="Calibri"/>
              </a:rPr>
              <a:t>Lepineux</a:t>
            </a:r>
            <a:r>
              <a:rPr lang="fr-FR" altLang="fr-FR" sz="1600">
                <a:solidFill>
                  <a:schemeClr val="bg1"/>
                </a:solidFill>
                <a:latin typeface="Calibri"/>
                <a:cs typeface="Calibri"/>
              </a:rPr>
              <a:t>, </a:t>
            </a:r>
            <a:r>
              <a:rPr lang="fr-FR" altLang="fr-FR" sz="1600" err="1">
                <a:solidFill>
                  <a:schemeClr val="bg1"/>
                </a:solidFill>
                <a:latin typeface="Calibri"/>
                <a:cs typeface="Calibri"/>
              </a:rPr>
              <a:t>Soleilhac</a:t>
            </a:r>
            <a:r>
              <a:rPr lang="fr-FR" altLang="fr-FR" sz="1600">
                <a:solidFill>
                  <a:schemeClr val="bg1"/>
                </a:solidFill>
                <a:latin typeface="Calibri"/>
                <a:cs typeface="Calibri"/>
              </a:rPr>
              <a:t> &amp; </a:t>
            </a:r>
            <a:r>
              <a:rPr lang="fr-FR" altLang="fr-FR" sz="1600" err="1">
                <a:solidFill>
                  <a:schemeClr val="bg1"/>
                </a:solidFill>
                <a:latin typeface="Calibri"/>
                <a:cs typeface="Calibri"/>
              </a:rPr>
              <a:t>Zerah</a:t>
            </a:r>
            <a:r>
              <a:rPr lang="fr-FR" altLang="fr-FR" sz="1600">
                <a:solidFill>
                  <a:schemeClr val="bg1"/>
                </a:solidFill>
                <a:latin typeface="Calibri"/>
                <a:cs typeface="Calibri"/>
              </a:rPr>
              <a:t>, 1993).</a:t>
            </a:r>
            <a:endParaRPr lang="fr-FR" sz="1600">
              <a:solidFill>
                <a:schemeClr val="bg1"/>
              </a:solidFill>
              <a:latin typeface="Calibri"/>
              <a:cs typeface="Calibri"/>
            </a:endParaRPr>
          </a:p>
          <a:p>
            <a:pPr algn="just"/>
            <a:endParaRPr lang="fr-FR" sz="1600">
              <a:solidFill>
                <a:schemeClr val="bg1"/>
              </a:solidFill>
            </a:endParaRPr>
          </a:p>
          <a:p>
            <a:pPr algn="just"/>
            <a:r>
              <a:rPr lang="fr-FR" sz="1600"/>
              <a:t>Etre vigilant à bien différencier décrire et interpréter.</a:t>
            </a:r>
          </a:p>
          <a:p>
            <a:pPr algn="just"/>
            <a:endParaRPr lang="fr-FR" sz="1600">
              <a:solidFill>
                <a:schemeClr val="bg1"/>
              </a:solidFill>
            </a:endParaRPr>
          </a:p>
          <a:p>
            <a:pPr algn="just"/>
            <a:r>
              <a:rPr lang="fr-FR" sz="1600">
                <a:solidFill>
                  <a:schemeClr val="bg1"/>
                </a:solidFill>
              </a:rPr>
              <a:t>Le reste du groupe écoute activement sans interrompre le dépositaire. </a:t>
            </a:r>
          </a:p>
          <a:p>
            <a:endParaRPr lang="fr-FR"/>
          </a:p>
        </p:txBody>
      </p:sp>
      <p:sp>
        <p:nvSpPr>
          <p:cNvPr id="18" name="Rectangle à coins arrondis 17"/>
          <p:cNvSpPr/>
          <p:nvPr/>
        </p:nvSpPr>
        <p:spPr>
          <a:xfrm>
            <a:off x="879487" y="3305613"/>
            <a:ext cx="3559222" cy="208894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nl-BE">
                <a:solidFill>
                  <a:srgbClr val="FF0000"/>
                </a:solidFill>
              </a:rPr>
              <a:t>Description de la </a:t>
            </a:r>
            <a:r>
              <a:rPr lang="nl-BE" err="1">
                <a:solidFill>
                  <a:srgbClr val="FF0000"/>
                </a:solidFill>
              </a:rPr>
              <a:t>situation</a:t>
            </a:r>
            <a:r>
              <a:rPr lang="nl-BE">
                <a:solidFill>
                  <a:srgbClr val="FF0000"/>
                </a:solidFill>
              </a:rPr>
              <a:t> </a:t>
            </a:r>
          </a:p>
          <a:p>
            <a:pPr algn="ctr"/>
            <a:r>
              <a:rPr lang="nl-BE">
                <a:solidFill>
                  <a:srgbClr val="FF0000"/>
                </a:solidFill>
              </a:rPr>
              <a:t>à </a:t>
            </a:r>
            <a:r>
              <a:rPr lang="nl-BE" err="1">
                <a:solidFill>
                  <a:srgbClr val="FF0000"/>
                </a:solidFill>
              </a:rPr>
              <a:t>l’aide</a:t>
            </a:r>
            <a:r>
              <a:rPr lang="nl-BE">
                <a:solidFill>
                  <a:srgbClr val="FF0000"/>
                </a:solidFill>
              </a:rPr>
              <a:t> au </a:t>
            </a:r>
            <a:r>
              <a:rPr lang="nl-BE" err="1">
                <a:solidFill>
                  <a:srgbClr val="FF0000"/>
                </a:solidFill>
              </a:rPr>
              <a:t>choix</a:t>
            </a:r>
            <a:r>
              <a:rPr lang="nl-BE">
                <a:solidFill>
                  <a:srgbClr val="FF0000"/>
                </a:solidFill>
              </a:rPr>
              <a:t> </a:t>
            </a:r>
            <a:r>
              <a:rPr lang="nl-BE" sz="1600">
                <a:solidFill>
                  <a:srgbClr val="FF0000"/>
                </a:solidFill>
              </a:rPr>
              <a:t>:</a:t>
            </a:r>
          </a:p>
          <a:p>
            <a:pPr marL="285750" indent="-285750">
              <a:buFont typeface="Arial"/>
              <a:buChar char="•"/>
            </a:pPr>
            <a:r>
              <a:rPr lang="nl-BE" err="1">
                <a:solidFill>
                  <a:srgbClr val="FF0000"/>
                </a:solidFill>
              </a:rPr>
              <a:t>d’un</a:t>
            </a:r>
            <a:r>
              <a:rPr lang="nl-BE">
                <a:solidFill>
                  <a:srgbClr val="FF0000"/>
                </a:solidFill>
              </a:rPr>
              <a:t> exposé oral</a:t>
            </a:r>
          </a:p>
          <a:p>
            <a:pPr marL="285750" indent="-285750">
              <a:buFont typeface="Arial"/>
              <a:buChar char="•"/>
            </a:pPr>
            <a:r>
              <a:rPr lang="nl-BE" err="1">
                <a:solidFill>
                  <a:srgbClr val="FF0000"/>
                </a:solidFill>
              </a:rPr>
              <a:t>d’un</a:t>
            </a:r>
            <a:r>
              <a:rPr lang="nl-BE">
                <a:solidFill>
                  <a:srgbClr val="FF0000"/>
                </a:solidFill>
              </a:rPr>
              <a:t> écrit à  lire</a:t>
            </a:r>
          </a:p>
          <a:p>
            <a:pPr marL="285750" indent="-285750">
              <a:buFont typeface="Arial"/>
              <a:buChar char="•"/>
            </a:pPr>
            <a:r>
              <a:rPr lang="nl-BE" err="1">
                <a:solidFill>
                  <a:srgbClr val="FF0000"/>
                </a:solidFill>
              </a:rPr>
              <a:t>d’un</a:t>
            </a:r>
            <a:r>
              <a:rPr lang="nl-BE">
                <a:solidFill>
                  <a:srgbClr val="FF0000"/>
                </a:solidFill>
              </a:rPr>
              <a:t> extrait vidéo choisi</a:t>
            </a:r>
          </a:p>
          <a:p>
            <a:r>
              <a:rPr lang="nl-BE">
                <a:solidFill>
                  <a:srgbClr val="FF0000"/>
                </a:solidFill>
              </a:rPr>
              <a:t>En fonction du choix réalisé dans la phase préparatoire (</a:t>
            </a:r>
            <a:r>
              <a:rPr lang="nl-BE" i="1">
                <a:solidFill>
                  <a:srgbClr val="FF0000"/>
                </a:solidFill>
              </a:rPr>
              <a:t>cf</a:t>
            </a:r>
            <a:r>
              <a:rPr lang="nl-BE">
                <a:solidFill>
                  <a:srgbClr val="FF0000"/>
                </a:solidFill>
              </a:rPr>
              <a:t>. p. 15).</a:t>
            </a:r>
          </a:p>
          <a:p>
            <a:r>
              <a:rPr lang="nl-BE">
                <a:solidFill>
                  <a:srgbClr val="FF0000"/>
                </a:solidFill>
              </a:rPr>
              <a:t> </a:t>
            </a:r>
            <a:endParaRPr lang="fr-FR">
              <a:solidFill>
                <a:srgbClr val="FF0000"/>
              </a:solidFill>
            </a:endParaRPr>
          </a:p>
        </p:txBody>
      </p:sp>
      <p:sp>
        <p:nvSpPr>
          <p:cNvPr id="4" name="Espace réservé du numéro de diapositive 3"/>
          <p:cNvSpPr>
            <a:spLocks noGrp="1"/>
          </p:cNvSpPr>
          <p:nvPr>
            <p:ph type="sldNum" sz="quarter" idx="12"/>
          </p:nvPr>
        </p:nvSpPr>
        <p:spPr>
          <a:xfrm>
            <a:off x="8610600" y="6559550"/>
            <a:ext cx="2743200" cy="365125"/>
          </a:xfrm>
        </p:spPr>
        <p:txBody>
          <a:bodyPr/>
          <a:lstStyle/>
          <a:p>
            <a:fld id="{D45F35CD-BCCE-43AA-A6A5-8900209948EB}" type="slidenum">
              <a:rPr lang="en-US" smtClean="0"/>
              <a:t>26</a:t>
            </a:fld>
            <a:endParaRPr lang="en-US"/>
          </a:p>
        </p:txBody>
      </p:sp>
      <p:sp>
        <p:nvSpPr>
          <p:cNvPr id="15"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5" name="ZoneTexte 4"/>
          <p:cNvSpPr txBox="1"/>
          <p:nvPr/>
        </p:nvSpPr>
        <p:spPr>
          <a:xfrm>
            <a:off x="7355029" y="1079518"/>
            <a:ext cx="3957484" cy="323165"/>
          </a:xfrm>
          <a:prstGeom prst="rect">
            <a:avLst/>
          </a:prstGeom>
          <a:ln>
            <a:solidFill>
              <a:srgbClr val="44546A"/>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500">
                <a:solidFill>
                  <a:srgbClr val="44546A"/>
                </a:solidFill>
              </a:rPr>
              <a:t>Inspiré de Payette (2000) et Charlier &amp; </a:t>
            </a:r>
            <a:r>
              <a:rPr lang="fr-FR" sz="1500" i="1">
                <a:solidFill>
                  <a:srgbClr val="44546A"/>
                </a:solidFill>
              </a:rPr>
              <a:t>al</a:t>
            </a:r>
            <a:r>
              <a:rPr lang="fr-FR" sz="1500">
                <a:solidFill>
                  <a:srgbClr val="44546A"/>
                </a:solidFill>
              </a:rPr>
              <a:t>. (2013)</a:t>
            </a:r>
          </a:p>
        </p:txBody>
      </p:sp>
      <p:graphicFrame>
        <p:nvGraphicFramePr>
          <p:cNvPr id="24" name="Espace réservé du contenu 8">
            <a:extLst>
              <a:ext uri="{FF2B5EF4-FFF2-40B4-BE49-F238E27FC236}">
                <a16:creationId xmlns:a16="http://schemas.microsoft.com/office/drawing/2014/main" id="{2AE0FBD1-5BC3-4C6C-A42B-DE10D71D850B}"/>
              </a:ext>
            </a:extLst>
          </p:cNvPr>
          <p:cNvGraphicFramePr>
            <a:graphicFrameLocks/>
          </p:cNvGraphicFramePr>
          <p:nvPr>
            <p:extLst>
              <p:ext uri="{D42A27DB-BD31-4B8C-83A1-F6EECF244321}">
                <p14:modId xmlns:p14="http://schemas.microsoft.com/office/powerpoint/2010/main" val="3037596484"/>
              </p:ext>
            </p:extLst>
          </p:nvPr>
        </p:nvGraphicFramePr>
        <p:xfrm>
          <a:off x="9978013" y="145038"/>
          <a:ext cx="2039816" cy="91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Flèche : en arc 24">
            <a:extLst>
              <a:ext uri="{FF2B5EF4-FFF2-40B4-BE49-F238E27FC236}">
                <a16:creationId xmlns:a16="http://schemas.microsoft.com/office/drawing/2014/main" id="{1FBFD979-05E2-452B-9980-112FF52447D7}"/>
              </a:ext>
            </a:extLst>
          </p:cNvPr>
          <p:cNvSpPr/>
          <p:nvPr/>
        </p:nvSpPr>
        <p:spPr>
          <a:xfrm>
            <a:off x="11193595" y="140269"/>
            <a:ext cx="616035" cy="523593"/>
          </a:xfrm>
          <a:prstGeom prst="circularArrow">
            <a:avLst>
              <a:gd name="adj1" fmla="val 5544"/>
              <a:gd name="adj2" fmla="val 330680"/>
              <a:gd name="adj3" fmla="val 14288770"/>
              <a:gd name="adj4" fmla="val 17081118"/>
              <a:gd name="adj5" fmla="val 5757"/>
            </a:avLst>
          </a:prstGeom>
          <a:solidFill>
            <a:srgbClr val="44546A"/>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fr-BE"/>
          </a:p>
        </p:txBody>
      </p:sp>
    </p:spTree>
    <p:extLst>
      <p:ext uri="{BB962C8B-B14F-4D97-AF65-F5344CB8AC3E}">
        <p14:creationId xmlns:p14="http://schemas.microsoft.com/office/powerpoint/2010/main" val="960040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8" name="Rectangle à coins arrondis 17"/>
          <p:cNvSpPr/>
          <p:nvPr/>
        </p:nvSpPr>
        <p:spPr>
          <a:xfrm>
            <a:off x="660952" y="5535130"/>
            <a:ext cx="10782614" cy="816351"/>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a:solidFill>
                  <a:srgbClr val="FF0000"/>
                </a:solidFill>
              </a:rPr>
              <a:t>Matériel / Annexes: /</a:t>
            </a:r>
          </a:p>
        </p:txBody>
      </p:sp>
      <p:sp>
        <p:nvSpPr>
          <p:cNvPr id="16" name="Rectangle à coins arrondis 15"/>
          <p:cNvSpPr/>
          <p:nvPr/>
        </p:nvSpPr>
        <p:spPr>
          <a:xfrm>
            <a:off x="8511960" y="914400"/>
            <a:ext cx="2931606" cy="4457944"/>
          </a:xfrm>
          <a:prstGeom prst="roundRect">
            <a:avLst/>
          </a:prstGeom>
          <a:no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fr-FR">
                <a:solidFill>
                  <a:srgbClr val="000000"/>
                </a:solidFill>
              </a:rPr>
              <a:t>Notes personnelles</a:t>
            </a:r>
          </a:p>
          <a:p>
            <a:pPr algn="ctr"/>
            <a:endParaRPr lang="fr-FR">
              <a:solidFill>
                <a:srgbClr val="FF0000"/>
              </a:solidFill>
            </a:endParaRP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r>
              <a:rPr lang="fr-FR">
                <a:solidFill>
                  <a:schemeClr val="tx1"/>
                </a:solidFill>
              </a:rPr>
              <a:t>……………………………………………………………………………………………………………………..</a:t>
            </a:r>
            <a:endParaRPr lang="fr-FR">
              <a:solidFill>
                <a:srgbClr val="FF0000"/>
              </a:solidFill>
            </a:endParaRPr>
          </a:p>
          <a:p>
            <a:pPr algn="ctr"/>
            <a:endParaRPr lang="fr-FR">
              <a:solidFill>
                <a:srgbClr val="FF0000"/>
              </a:solidFill>
            </a:endParaRPr>
          </a:p>
        </p:txBody>
      </p:sp>
      <p:sp>
        <p:nvSpPr>
          <p:cNvPr id="2" name="Espace réservé du numéro de diapositive 1"/>
          <p:cNvSpPr>
            <a:spLocks noGrp="1"/>
          </p:cNvSpPr>
          <p:nvPr>
            <p:ph type="sldNum" sz="quarter" idx="12"/>
          </p:nvPr>
        </p:nvSpPr>
        <p:spPr>
          <a:xfrm>
            <a:off x="8610600" y="6559550"/>
            <a:ext cx="2743200" cy="365125"/>
          </a:xfrm>
        </p:spPr>
        <p:txBody>
          <a:bodyPr/>
          <a:lstStyle/>
          <a:p>
            <a:fld id="{D45F35CD-BCCE-43AA-A6A5-8900209948EB}" type="slidenum">
              <a:rPr lang="en-US" smtClean="0"/>
              <a:t>27</a:t>
            </a:fld>
            <a:endParaRPr lang="en-US"/>
          </a:p>
        </p:txBody>
      </p:sp>
      <p:sp>
        <p:nvSpPr>
          <p:cNvPr id="35"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graphicFrame>
        <p:nvGraphicFramePr>
          <p:cNvPr id="26" name="Tableau 7">
            <a:extLst>
              <a:ext uri="{FF2B5EF4-FFF2-40B4-BE49-F238E27FC236}">
                <a16:creationId xmlns:a16="http://schemas.microsoft.com/office/drawing/2014/main" id="{E84A501B-C973-4C65-AF03-FD21B354427A}"/>
              </a:ext>
            </a:extLst>
          </p:cNvPr>
          <p:cNvGraphicFramePr>
            <a:graphicFrameLocks noGrp="1"/>
          </p:cNvGraphicFramePr>
          <p:nvPr>
            <p:extLst>
              <p:ext uri="{D42A27DB-BD31-4B8C-83A1-F6EECF244321}">
                <p14:modId xmlns:p14="http://schemas.microsoft.com/office/powerpoint/2010/main" val="1030495855"/>
              </p:ext>
            </p:extLst>
          </p:nvPr>
        </p:nvGraphicFramePr>
        <p:xfrm>
          <a:off x="406385" y="820349"/>
          <a:ext cx="1840301" cy="4536000"/>
        </p:xfrm>
        <a:graphic>
          <a:graphicData uri="http://schemas.openxmlformats.org/drawingml/2006/table">
            <a:tbl>
              <a:tblPr firstRow="1" bandRow="1">
                <a:tableStyleId>{5C22544A-7EE6-4342-B048-85BDC9FD1C3A}</a:tableStyleId>
              </a:tblPr>
              <a:tblGrid>
                <a:gridCol w="1840301">
                  <a:extLst>
                    <a:ext uri="{9D8B030D-6E8A-4147-A177-3AD203B41FA5}">
                      <a16:colId xmlns:a16="http://schemas.microsoft.com/office/drawing/2014/main" val="4261016898"/>
                    </a:ext>
                  </a:extLst>
                </a:gridCol>
              </a:tblGrid>
              <a:tr h="1512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srgbClr val="FFFFFF"/>
                          </a:solidFill>
                          <a:effectLst/>
                          <a:uLnTx/>
                          <a:uFillTx/>
                          <a:latin typeface="+mn-lt"/>
                          <a:ea typeface="+mn-ea"/>
                          <a:cs typeface="+mn-cs"/>
                        </a:rPr>
                        <a:t>Option 1 – 6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FFFFFF"/>
                          </a:solidFill>
                          <a:effectLst/>
                          <a:uLnTx/>
                          <a:uFillTx/>
                          <a:latin typeface="+mn-lt"/>
                          <a:ea typeface="+mn-ea"/>
                          <a:cs typeface="+mn-cs"/>
                        </a:rPr>
                        <a:t>Lecture de l’écrit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33725290"/>
                  </a:ext>
                </a:extLst>
              </a:tr>
              <a:tr h="1512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srgbClr val="FFFFFF"/>
                          </a:solidFill>
                          <a:effectLst/>
                          <a:uLnTx/>
                          <a:uFillTx/>
                          <a:latin typeface="+mn-lt"/>
                          <a:ea typeface="+mn-ea"/>
                          <a:cs typeface="+mn-cs"/>
                        </a:rPr>
                        <a:t>Option 2 – 6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FFFFFF"/>
                          </a:solidFill>
                          <a:effectLst/>
                          <a:uLnTx/>
                          <a:uFillTx/>
                          <a:latin typeface="+mn-lt"/>
                          <a:ea typeface="+mn-ea"/>
                          <a:cs typeface="+mn-cs"/>
                        </a:rPr>
                        <a:t>Vidéo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80298494"/>
                  </a:ext>
                </a:extLst>
              </a:tr>
              <a:tr h="1512000">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srgbClr val="FFFFFF"/>
                          </a:solidFill>
                          <a:effectLst/>
                          <a:uLnTx/>
                          <a:uFillTx/>
                          <a:latin typeface="+mn-lt"/>
                          <a:ea typeface="+mn-ea"/>
                          <a:cs typeface="+mn-cs"/>
                        </a:rPr>
                        <a:t>Option 3 – 6 min</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srgbClr val="FFFFFF"/>
                          </a:solidFill>
                          <a:effectLst/>
                          <a:uLnTx/>
                          <a:uFillTx/>
                          <a:latin typeface="+mn-lt"/>
                          <a:ea typeface="+mn-ea"/>
                          <a:cs typeface="+mn-cs"/>
                        </a:rPr>
                        <a:t>Exposé oral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77078418"/>
                  </a:ext>
                </a:extLst>
              </a:tr>
            </a:tbl>
          </a:graphicData>
        </a:graphic>
      </p:graphicFrame>
      <p:graphicFrame>
        <p:nvGraphicFramePr>
          <p:cNvPr id="36" name="Tableau 7">
            <a:extLst>
              <a:ext uri="{FF2B5EF4-FFF2-40B4-BE49-F238E27FC236}">
                <a16:creationId xmlns:a16="http://schemas.microsoft.com/office/drawing/2014/main" id="{9F78BEC1-0AFC-4C37-A959-ADACF24C080F}"/>
              </a:ext>
            </a:extLst>
          </p:cNvPr>
          <p:cNvGraphicFramePr>
            <a:graphicFrameLocks noGrp="1"/>
          </p:cNvGraphicFramePr>
          <p:nvPr>
            <p:extLst>
              <p:ext uri="{D42A27DB-BD31-4B8C-83A1-F6EECF244321}">
                <p14:modId xmlns:p14="http://schemas.microsoft.com/office/powerpoint/2010/main" val="1220867943"/>
              </p:ext>
            </p:extLst>
          </p:nvPr>
        </p:nvGraphicFramePr>
        <p:xfrm>
          <a:off x="2448836" y="814779"/>
          <a:ext cx="5767143" cy="4548000"/>
        </p:xfrm>
        <a:graphic>
          <a:graphicData uri="http://schemas.openxmlformats.org/drawingml/2006/table">
            <a:tbl>
              <a:tblPr firstRow="1" bandRow="1">
                <a:tableStyleId>{5C22544A-7EE6-4342-B048-85BDC9FD1C3A}</a:tableStyleId>
              </a:tblPr>
              <a:tblGrid>
                <a:gridCol w="5767143">
                  <a:extLst>
                    <a:ext uri="{9D8B030D-6E8A-4147-A177-3AD203B41FA5}">
                      <a16:colId xmlns:a16="http://schemas.microsoft.com/office/drawing/2014/main" val="4261016898"/>
                    </a:ext>
                  </a:extLst>
                </a:gridCol>
              </a:tblGrid>
              <a:tr h="151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BE" sz="1200" b="0" i="1" u="none" strike="noStrike" kern="1200" cap="none" spc="0" normalizeH="0" baseline="0" noProof="0">
                          <a:ln>
                            <a:noFill/>
                          </a:ln>
                          <a:solidFill>
                            <a:srgbClr val="44546A"/>
                          </a:solidFill>
                          <a:effectLst/>
                          <a:uLnTx/>
                          <a:uFillTx/>
                          <a:latin typeface="+mn-lt"/>
                          <a:ea typeface="+mn-ea"/>
                          <a:cs typeface="+mn-cs"/>
                        </a:rPr>
                        <a:t>Le dépositaire lit le texte préparé dans lequel il décrit précisément la situation à laquelle il s’est trouvé confronté </a:t>
                      </a:r>
                      <a:r>
                        <a:rPr kumimoji="0" lang="fr-FR" sz="1200" b="0" i="1" u="none" strike="noStrike" kern="1200" cap="none" spc="0" normalizeH="0" baseline="0" noProof="0">
                          <a:ln>
                            <a:noFill/>
                          </a:ln>
                          <a:solidFill>
                            <a:srgbClr val="44546A"/>
                          </a:solidFill>
                          <a:effectLst/>
                          <a:uLnTx/>
                          <a:uFillTx/>
                          <a:latin typeface="+mn-lt"/>
                          <a:ea typeface="+mn-ea"/>
                          <a:cs typeface="+mn-cs"/>
                        </a:rPr>
                        <a:t>(incident critique ou préoccupation concrète et actuelle). </a:t>
                      </a:r>
                      <a:endParaRPr kumimoji="0" lang="fr-BE" sz="1200" b="0" i="1"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BE" sz="1200" b="0" i="1" u="none" strike="noStrike" kern="1200" cap="none" spc="0" normalizeH="0" baseline="0" noProof="0">
                          <a:ln>
                            <a:noFill/>
                          </a:ln>
                          <a:solidFill>
                            <a:srgbClr val="44546A"/>
                          </a:solidFill>
                          <a:effectLst/>
                          <a:uLnTx/>
                          <a:uFillTx/>
                          <a:latin typeface="+mn-lt"/>
                          <a:ea typeface="+mn-ea"/>
                          <a:cs typeface="+mn-cs"/>
                        </a:rPr>
                        <a:t>Les auditeurs ne peuvent pas interrompre mais prennent notes de leurs questions éventuelles.</a:t>
                      </a: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3533725290"/>
                  </a:ext>
                </a:extLst>
              </a:tr>
              <a:tr h="151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US" sz="1200" b="0" i="0" u="none" strike="noStrike" kern="1200" cap="none" spc="0" normalizeH="0" baseline="0" noProof="0">
                          <a:ln>
                            <a:noFill/>
                          </a:ln>
                          <a:solidFill>
                            <a:srgbClr val="44546A"/>
                          </a:solidFill>
                          <a:effectLst/>
                          <a:uLnTx/>
                          <a:uFillTx/>
                          <a:latin typeface="+mn-lt"/>
                          <a:ea typeface="+mn-ea"/>
                          <a:cs typeface="+mn-cs"/>
                        </a:rPr>
                        <a:t>Le </a:t>
                      </a:r>
                      <a:r>
                        <a:rPr kumimoji="0" lang="en-US" sz="1200" b="0" i="0" u="none" strike="noStrike" kern="1200" cap="none" spc="0" normalizeH="0" baseline="0" noProof="0" err="1">
                          <a:ln>
                            <a:noFill/>
                          </a:ln>
                          <a:solidFill>
                            <a:srgbClr val="44546A"/>
                          </a:solidFill>
                          <a:effectLst/>
                          <a:uLnTx/>
                          <a:uFillTx/>
                          <a:latin typeface="+mn-lt"/>
                          <a:ea typeface="+mn-ea"/>
                          <a:cs typeface="+mn-cs"/>
                        </a:rPr>
                        <a:t>dépositaire</a:t>
                      </a:r>
                      <a:r>
                        <a:rPr kumimoji="0" lang="en-US" sz="1200" b="0" i="0" u="none" strike="noStrike" kern="1200" cap="none" spc="0" normalizeH="0" baseline="0" noProof="0">
                          <a:ln>
                            <a:noFill/>
                          </a:ln>
                          <a:solidFill>
                            <a:srgbClr val="44546A"/>
                          </a:solidFill>
                          <a:effectLst/>
                          <a:uLnTx/>
                          <a:uFillTx/>
                          <a:latin typeface="+mn-lt"/>
                          <a:ea typeface="+mn-ea"/>
                          <a:cs typeface="+mn-cs"/>
                        </a:rPr>
                        <a:t> </a:t>
                      </a:r>
                      <a:r>
                        <a:rPr kumimoji="0" lang="en-US" sz="1200" b="0" i="0" u="none" strike="noStrike" kern="1200" cap="none" spc="0" normalizeH="0" baseline="0" noProof="0" err="1">
                          <a:ln>
                            <a:noFill/>
                          </a:ln>
                          <a:solidFill>
                            <a:srgbClr val="44546A"/>
                          </a:solidFill>
                          <a:effectLst/>
                          <a:uLnTx/>
                          <a:uFillTx/>
                          <a:latin typeface="+mn-lt"/>
                          <a:ea typeface="+mn-ea"/>
                          <a:cs typeface="+mn-cs"/>
                        </a:rPr>
                        <a:t>explique</a:t>
                      </a:r>
                      <a:r>
                        <a:rPr kumimoji="0" lang="en-US" sz="1200" b="0" i="0" u="none" strike="noStrike" kern="1200" cap="none" spc="0" normalizeH="0" baseline="0" noProof="0">
                          <a:ln>
                            <a:noFill/>
                          </a:ln>
                          <a:solidFill>
                            <a:srgbClr val="44546A"/>
                          </a:solidFill>
                          <a:effectLst/>
                          <a:uLnTx/>
                          <a:uFillTx/>
                          <a:latin typeface="+mn-lt"/>
                          <a:ea typeface="+mn-ea"/>
                          <a:cs typeface="+mn-cs"/>
                        </a:rPr>
                        <a:t> </a:t>
                      </a:r>
                      <a:r>
                        <a:rPr kumimoji="0" lang="en-US" sz="1200" b="0" i="0" u="none" strike="noStrike" kern="1200" cap="none" spc="0" normalizeH="0" baseline="0" noProof="0" err="1">
                          <a:ln>
                            <a:noFill/>
                          </a:ln>
                          <a:solidFill>
                            <a:srgbClr val="44546A"/>
                          </a:solidFill>
                          <a:effectLst/>
                          <a:uLnTx/>
                          <a:uFillTx/>
                          <a:latin typeface="+mn-lt"/>
                          <a:ea typeface="+mn-ea"/>
                          <a:cs typeface="+mn-cs"/>
                        </a:rPr>
                        <a:t>brièvement</a:t>
                      </a:r>
                      <a:r>
                        <a:rPr kumimoji="0" lang="en-US" sz="1200" b="0" i="0" u="none" strike="noStrike" kern="1200" cap="none" spc="0" normalizeH="0" baseline="0" noProof="0">
                          <a:ln>
                            <a:noFill/>
                          </a:ln>
                          <a:solidFill>
                            <a:srgbClr val="44546A"/>
                          </a:solidFill>
                          <a:effectLst/>
                          <a:uLnTx/>
                          <a:uFillTx/>
                          <a:latin typeface="+mn-lt"/>
                          <a:ea typeface="+mn-ea"/>
                          <a:cs typeface="+mn-cs"/>
                        </a:rPr>
                        <a:t> le </a:t>
                      </a:r>
                      <a:r>
                        <a:rPr kumimoji="0" lang="en-US" sz="1200" b="0" i="0" u="none" strike="noStrike" kern="1200" cap="none" spc="0" normalizeH="0" baseline="0" noProof="0" err="1">
                          <a:ln>
                            <a:noFill/>
                          </a:ln>
                          <a:solidFill>
                            <a:srgbClr val="44546A"/>
                          </a:solidFill>
                          <a:effectLst/>
                          <a:uLnTx/>
                          <a:uFillTx/>
                          <a:latin typeface="+mn-lt"/>
                          <a:ea typeface="+mn-ea"/>
                          <a:cs typeface="+mn-cs"/>
                        </a:rPr>
                        <a:t>contexte</a:t>
                      </a:r>
                      <a:r>
                        <a:rPr kumimoji="0" lang="en-US" sz="1200" b="0" i="0" u="none" strike="noStrike" kern="1200" cap="none" spc="0" normalizeH="0" baseline="0" noProof="0">
                          <a:ln>
                            <a:noFill/>
                          </a:ln>
                          <a:solidFill>
                            <a:srgbClr val="44546A"/>
                          </a:solidFill>
                          <a:effectLst/>
                          <a:uLnTx/>
                          <a:uFillTx/>
                          <a:latin typeface="+mn-lt"/>
                          <a:ea typeface="+mn-ea"/>
                          <a:cs typeface="+mn-cs"/>
                        </a:rPr>
                        <a:t> de son </a:t>
                      </a:r>
                      <a:r>
                        <a:rPr kumimoji="0" lang="en-US" sz="1200" b="0" i="0" u="none" strike="noStrike" kern="1200" cap="none" spc="0" normalizeH="0" baseline="0" noProof="0" err="1">
                          <a:ln>
                            <a:noFill/>
                          </a:ln>
                          <a:solidFill>
                            <a:srgbClr val="44546A"/>
                          </a:solidFill>
                          <a:effectLst/>
                          <a:uLnTx/>
                          <a:uFillTx/>
                          <a:latin typeface="+mn-lt"/>
                          <a:ea typeface="+mn-ea"/>
                          <a:cs typeface="+mn-cs"/>
                        </a:rPr>
                        <a:t>activité</a:t>
                      </a:r>
                      <a:r>
                        <a:rPr kumimoji="0" lang="en-US" sz="1200" b="0" i="0" u="none" strike="noStrike" kern="1200" cap="none" spc="0" normalizeH="0" baseline="0" noProof="0">
                          <a:ln>
                            <a:noFill/>
                          </a:ln>
                          <a:solidFill>
                            <a:srgbClr val="44546A"/>
                          </a:solidFill>
                          <a:effectLst/>
                          <a:uLnTx/>
                          <a:uFillTx/>
                          <a:latin typeface="+mn-lt"/>
                          <a:ea typeface="+mn-ea"/>
                          <a:cs typeface="+mn-cs"/>
                        </a:rPr>
                        <a:t> (type de participants, </a:t>
                      </a:r>
                      <a:r>
                        <a:rPr kumimoji="0" lang="en-US" sz="1200" b="0" i="0" u="none" strike="noStrike" kern="1200" cap="none" spc="0" normalizeH="0" baseline="0" noProof="0" err="1">
                          <a:ln>
                            <a:noFill/>
                          </a:ln>
                          <a:solidFill>
                            <a:srgbClr val="44546A"/>
                          </a:solidFill>
                          <a:effectLst/>
                          <a:uLnTx/>
                          <a:uFillTx/>
                          <a:latin typeface="+mn-lt"/>
                          <a:ea typeface="+mn-ea"/>
                          <a:cs typeface="+mn-cs"/>
                        </a:rPr>
                        <a:t>âge</a:t>
                      </a:r>
                      <a:r>
                        <a:rPr kumimoji="0" lang="en-US" sz="1200" b="0" i="0" u="none" strike="noStrike" kern="1200" cap="none" spc="0" normalizeH="0" baseline="0" noProof="0">
                          <a:ln>
                            <a:noFill/>
                          </a:ln>
                          <a:solidFill>
                            <a:srgbClr val="44546A"/>
                          </a:solidFill>
                          <a:effectLst/>
                          <a:uLnTx/>
                          <a:uFillTx/>
                          <a:latin typeface="+mn-lt"/>
                          <a:ea typeface="+mn-ea"/>
                          <a:cs typeface="+mn-cs"/>
                        </a:rPr>
                        <a:t>, moment, lieu…).</a:t>
                      </a:r>
                      <a:endParaRPr kumimoji="0" lang="fr-FR" sz="12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BE" sz="1200" b="0" i="1" u="none" strike="noStrike" kern="1200" cap="none" spc="0" normalizeH="0" baseline="0" noProof="0">
                          <a:ln>
                            <a:noFill/>
                          </a:ln>
                          <a:solidFill>
                            <a:srgbClr val="44546A"/>
                          </a:solidFill>
                          <a:effectLst/>
                          <a:uLnTx/>
                          <a:uFillTx/>
                          <a:latin typeface="+mn-lt"/>
                          <a:ea typeface="+mn-ea"/>
                          <a:cs typeface="+mn-cs"/>
                        </a:rPr>
                        <a:t>Les spectateurs prennent notes de leurs questions éventuelles.</a:t>
                      </a:r>
                    </a:p>
                    <a:p>
                      <a:endParaRPr lang="fr-BE">
                        <a:solidFill>
                          <a:srgbClr val="44546A"/>
                        </a:solidFill>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780298494"/>
                  </a:ext>
                </a:extLst>
              </a:tr>
              <a:tr h="151200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nl-BE" sz="1200" b="0" i="1" u="none" strike="noStrike" kern="1200" cap="none" spc="0" normalizeH="0" baseline="0" noProof="0" err="1">
                          <a:ln>
                            <a:noFill/>
                          </a:ln>
                          <a:solidFill>
                            <a:srgbClr val="44546A"/>
                          </a:solidFill>
                          <a:effectLst/>
                          <a:uLnTx/>
                          <a:uFillTx/>
                          <a:latin typeface="+mn-lt"/>
                          <a:ea typeface="+mn-ea"/>
                          <a:cs typeface="+mn-cs"/>
                        </a:rPr>
                        <a:t>Décris</a:t>
                      </a:r>
                      <a:r>
                        <a:rPr kumimoji="0" lang="nl-BE" sz="1200" b="0" i="1" u="none" strike="noStrike" kern="1200" cap="none" spc="0" normalizeH="0" baseline="0" noProof="0">
                          <a:ln>
                            <a:noFill/>
                          </a:ln>
                          <a:solidFill>
                            <a:srgbClr val="44546A"/>
                          </a:solidFill>
                          <a:effectLst/>
                          <a:uLnTx/>
                          <a:uFillTx/>
                          <a:latin typeface="+mn-lt"/>
                          <a:ea typeface="+mn-ea"/>
                          <a:cs typeface="+mn-cs"/>
                        </a:rPr>
                        <a:t> la </a:t>
                      </a:r>
                      <a:r>
                        <a:rPr kumimoji="0" lang="nl-BE" sz="1200" b="0" i="1" u="none" strike="noStrike" kern="1200" cap="none" spc="0" normalizeH="0" baseline="0" noProof="0" err="1">
                          <a:ln>
                            <a:noFill/>
                          </a:ln>
                          <a:solidFill>
                            <a:srgbClr val="44546A"/>
                          </a:solidFill>
                          <a:effectLst/>
                          <a:uLnTx/>
                          <a:uFillTx/>
                          <a:latin typeface="+mn-lt"/>
                          <a:ea typeface="+mn-ea"/>
                          <a:cs typeface="+mn-cs"/>
                        </a:rPr>
                        <a:t>situation</a:t>
                      </a:r>
                      <a:r>
                        <a:rPr kumimoji="0" lang="nl-BE" sz="1200" b="0" i="1" u="none" strike="noStrike" kern="1200" cap="none" spc="0" normalizeH="0" baseline="0" noProof="0">
                          <a:ln>
                            <a:noFill/>
                          </a:ln>
                          <a:solidFill>
                            <a:srgbClr val="44546A"/>
                          </a:solidFill>
                          <a:effectLst/>
                          <a:uLnTx/>
                          <a:uFillTx/>
                          <a:latin typeface="+mn-lt"/>
                          <a:ea typeface="+mn-ea"/>
                          <a:cs typeface="+mn-cs"/>
                        </a:rPr>
                        <a:t> comme si tu </a:t>
                      </a:r>
                      <a:r>
                        <a:rPr kumimoji="0" lang="nl-BE" sz="1200" b="0" i="1" u="none" strike="noStrike" kern="1200" cap="none" spc="0" normalizeH="0" baseline="0" noProof="0" err="1">
                          <a:ln>
                            <a:noFill/>
                          </a:ln>
                          <a:solidFill>
                            <a:srgbClr val="44546A"/>
                          </a:solidFill>
                          <a:effectLst/>
                          <a:uLnTx/>
                          <a:uFillTx/>
                          <a:latin typeface="+mn-lt"/>
                          <a:ea typeface="+mn-ea"/>
                          <a:cs typeface="+mn-cs"/>
                        </a:rPr>
                        <a:t>étais</a:t>
                      </a:r>
                      <a:r>
                        <a:rPr kumimoji="0" lang="nl-BE" sz="1200" b="0" i="1" u="none" strike="noStrike" kern="1200" cap="none" spc="0" normalizeH="0" baseline="0" noProof="0">
                          <a:ln>
                            <a:noFill/>
                          </a:ln>
                          <a:solidFill>
                            <a:srgbClr val="44546A"/>
                          </a:solidFill>
                          <a:effectLst/>
                          <a:uLnTx/>
                          <a:uFillTx/>
                          <a:latin typeface="+mn-lt"/>
                          <a:ea typeface="+mn-ea"/>
                          <a:cs typeface="+mn-cs"/>
                        </a:rPr>
                        <a:t> </a:t>
                      </a:r>
                      <a:r>
                        <a:rPr kumimoji="0" lang="nl-BE" sz="1200" b="0" i="1" u="none" strike="noStrike" kern="1200" cap="none" spc="0" normalizeH="0" baseline="0" noProof="0" err="1">
                          <a:ln>
                            <a:noFill/>
                          </a:ln>
                          <a:solidFill>
                            <a:srgbClr val="44546A"/>
                          </a:solidFill>
                          <a:effectLst/>
                          <a:uLnTx/>
                          <a:uFillTx/>
                          <a:latin typeface="+mn-lt"/>
                          <a:ea typeface="+mn-ea"/>
                          <a:cs typeface="+mn-cs"/>
                        </a:rPr>
                        <a:t>spectateur</a:t>
                      </a:r>
                      <a:r>
                        <a:rPr kumimoji="0" lang="nl-BE" sz="1200" b="0" i="1" u="none" strike="noStrike" kern="1200" cap="none" spc="0" normalizeH="0" baseline="0" noProof="0">
                          <a:ln>
                            <a:noFill/>
                          </a:ln>
                          <a:solidFill>
                            <a:srgbClr val="44546A"/>
                          </a:solidFill>
                          <a:effectLst/>
                          <a:uLnTx/>
                          <a:uFillTx/>
                          <a:latin typeface="+mn-lt"/>
                          <a:ea typeface="+mn-ea"/>
                          <a:cs typeface="+mn-cs"/>
                        </a:rPr>
                        <a:t> de la scène. </a:t>
                      </a:r>
                      <a:r>
                        <a:rPr kumimoji="0" lang="nl-BE" sz="1200" b="0" i="1" u="none" strike="noStrike" kern="1200" cap="none" spc="0" normalizeH="0" baseline="0" noProof="0" err="1">
                          <a:ln>
                            <a:noFill/>
                          </a:ln>
                          <a:solidFill>
                            <a:srgbClr val="44546A"/>
                          </a:solidFill>
                          <a:effectLst/>
                          <a:uLnTx/>
                          <a:uFillTx/>
                          <a:latin typeface="+mn-lt"/>
                          <a:ea typeface="+mn-ea"/>
                          <a:cs typeface="+mn-cs"/>
                        </a:rPr>
                        <a:t>Focalise</a:t>
                      </a:r>
                      <a:r>
                        <a:rPr kumimoji="0" lang="nl-BE" sz="1200" b="0" i="1" u="none" strike="noStrike" kern="1200" cap="none" spc="0" normalizeH="0" baseline="0" noProof="0">
                          <a:ln>
                            <a:noFill/>
                          </a:ln>
                          <a:solidFill>
                            <a:srgbClr val="44546A"/>
                          </a:solidFill>
                          <a:effectLst/>
                          <a:uLnTx/>
                          <a:uFillTx/>
                          <a:latin typeface="+mn-lt"/>
                          <a:ea typeface="+mn-ea"/>
                          <a:cs typeface="+mn-cs"/>
                        </a:rPr>
                        <a:t> </a:t>
                      </a:r>
                      <a:r>
                        <a:rPr kumimoji="0" lang="nl-BE" sz="1200" b="0" i="1" u="none" strike="noStrike" kern="1200" cap="none" spc="0" normalizeH="0" baseline="0" noProof="0" err="1">
                          <a:ln>
                            <a:noFill/>
                          </a:ln>
                          <a:solidFill>
                            <a:srgbClr val="44546A"/>
                          </a:solidFill>
                          <a:effectLst/>
                          <a:uLnTx/>
                          <a:uFillTx/>
                          <a:latin typeface="+mn-lt"/>
                          <a:ea typeface="+mn-ea"/>
                          <a:cs typeface="+mn-cs"/>
                        </a:rPr>
                        <a:t>toi</a:t>
                      </a:r>
                      <a:r>
                        <a:rPr kumimoji="0" lang="nl-BE" sz="1200" b="0" i="1" u="none" strike="noStrike" kern="1200" cap="none" spc="0" normalizeH="0" baseline="0" noProof="0">
                          <a:ln>
                            <a:noFill/>
                          </a:ln>
                          <a:solidFill>
                            <a:srgbClr val="44546A"/>
                          </a:solidFill>
                          <a:effectLst/>
                          <a:uLnTx/>
                          <a:uFillTx/>
                          <a:latin typeface="+mn-lt"/>
                          <a:ea typeface="+mn-ea"/>
                          <a:cs typeface="+mn-cs"/>
                        </a:rPr>
                        <a:t> </a:t>
                      </a:r>
                      <a:r>
                        <a:rPr kumimoji="0" lang="nl-BE" sz="1200" b="0" i="1" u="none" strike="noStrike" kern="1200" cap="none" spc="0" normalizeH="0" baseline="0" noProof="0" err="1">
                          <a:ln>
                            <a:noFill/>
                          </a:ln>
                          <a:solidFill>
                            <a:srgbClr val="44546A"/>
                          </a:solidFill>
                          <a:effectLst/>
                          <a:uLnTx/>
                          <a:uFillTx/>
                          <a:latin typeface="+mn-lt"/>
                          <a:ea typeface="+mn-ea"/>
                          <a:cs typeface="+mn-cs"/>
                        </a:rPr>
                        <a:t>sur</a:t>
                      </a:r>
                      <a:r>
                        <a:rPr kumimoji="0" lang="nl-BE" sz="1200" b="0" i="1" u="none" strike="noStrike" kern="1200" cap="none" spc="0" normalizeH="0" baseline="0" noProof="0">
                          <a:ln>
                            <a:noFill/>
                          </a:ln>
                          <a:solidFill>
                            <a:srgbClr val="44546A"/>
                          </a:solidFill>
                          <a:effectLst/>
                          <a:uLnTx/>
                          <a:uFillTx/>
                          <a:latin typeface="+mn-lt"/>
                          <a:ea typeface="+mn-ea"/>
                          <a:cs typeface="+mn-cs"/>
                        </a:rPr>
                        <a:t> les </a:t>
                      </a:r>
                      <a:r>
                        <a:rPr kumimoji="0" lang="nl-BE" sz="1200" b="0" i="1" u="none" strike="noStrike" kern="1200" cap="none" spc="0" normalizeH="0" baseline="0" noProof="0" err="1">
                          <a:ln>
                            <a:noFill/>
                          </a:ln>
                          <a:solidFill>
                            <a:srgbClr val="44546A"/>
                          </a:solidFill>
                          <a:effectLst/>
                          <a:uLnTx/>
                          <a:uFillTx/>
                          <a:latin typeface="+mn-lt"/>
                          <a:ea typeface="+mn-ea"/>
                          <a:cs typeface="+mn-cs"/>
                        </a:rPr>
                        <a:t>faits</a:t>
                      </a:r>
                      <a:r>
                        <a:rPr kumimoji="0" lang="nl-BE" sz="1200" b="0" i="1" u="none" strike="noStrike" kern="1200" cap="none" spc="0" normalizeH="0" baseline="0" noProof="0">
                          <a:ln>
                            <a:noFill/>
                          </a:ln>
                          <a:solidFill>
                            <a:srgbClr val="44546A"/>
                          </a:solidFill>
                          <a:effectLst/>
                          <a:uLnTx/>
                          <a:uFillTx/>
                          <a:latin typeface="+mn-lt"/>
                          <a:ea typeface="+mn-ea"/>
                          <a:cs typeface="+mn-cs"/>
                        </a:rPr>
                        <a:t> et les </a:t>
                      </a:r>
                      <a:r>
                        <a:rPr kumimoji="0" lang="nl-BE" sz="1200" b="0" i="1" u="none" strike="noStrike" kern="1200" cap="none" spc="0" normalizeH="0" baseline="0" noProof="0" err="1">
                          <a:ln>
                            <a:noFill/>
                          </a:ln>
                          <a:solidFill>
                            <a:srgbClr val="44546A"/>
                          </a:solidFill>
                          <a:effectLst/>
                          <a:uLnTx/>
                          <a:uFillTx/>
                          <a:latin typeface="+mn-lt"/>
                          <a:ea typeface="+mn-ea"/>
                          <a:cs typeface="+mn-cs"/>
                        </a:rPr>
                        <a:t>émotions</a:t>
                      </a:r>
                      <a:r>
                        <a:rPr kumimoji="0" lang="nl-BE" sz="1200" b="0" i="1" u="none" strike="noStrike" kern="1200" cap="none" spc="0" normalizeH="0" baseline="0" noProof="0">
                          <a:ln>
                            <a:noFill/>
                          </a:ln>
                          <a:solidFill>
                            <a:srgbClr val="44546A"/>
                          </a:solidFill>
                          <a:effectLst/>
                          <a:uLnTx/>
                          <a:uFillTx/>
                          <a:latin typeface="+mn-lt"/>
                          <a:ea typeface="+mn-ea"/>
                          <a:cs typeface="+mn-cs"/>
                        </a:rPr>
                        <a:t> </a:t>
                      </a:r>
                      <a:r>
                        <a:rPr kumimoji="0" lang="nl-BE" sz="1200" b="0" i="1" u="none" strike="noStrike" kern="1200" cap="none" spc="0" normalizeH="0" baseline="0" noProof="0" err="1">
                          <a:ln>
                            <a:noFill/>
                          </a:ln>
                          <a:solidFill>
                            <a:srgbClr val="44546A"/>
                          </a:solidFill>
                          <a:effectLst/>
                          <a:uLnTx/>
                          <a:uFillTx/>
                          <a:latin typeface="+mn-lt"/>
                          <a:ea typeface="+mn-ea"/>
                          <a:cs typeface="+mn-cs"/>
                        </a:rPr>
                        <a:t>ressenties</a:t>
                      </a:r>
                      <a:r>
                        <a:rPr kumimoji="0" lang="nl-BE" sz="1200" b="0" i="1" u="none" strike="noStrike" kern="1200" cap="none" spc="0" normalizeH="0" baseline="0" noProof="0">
                          <a:ln>
                            <a:noFill/>
                          </a:ln>
                          <a:solidFill>
                            <a:srgbClr val="44546A"/>
                          </a:solidFill>
                          <a:effectLst/>
                          <a:uLnTx/>
                          <a:uFillTx/>
                          <a:latin typeface="+mn-lt"/>
                          <a:ea typeface="+mn-ea"/>
                          <a:cs typeface="+mn-cs"/>
                        </a:rPr>
                        <a:t>. Les auditeurs </a:t>
                      </a:r>
                      <a:r>
                        <a:rPr kumimoji="0" lang="nl-BE" sz="1200" b="0" i="1" u="none" strike="noStrike" kern="1200" cap="none" spc="0" normalizeH="0" baseline="0" noProof="0" err="1">
                          <a:ln>
                            <a:noFill/>
                          </a:ln>
                          <a:solidFill>
                            <a:srgbClr val="44546A"/>
                          </a:solidFill>
                          <a:effectLst/>
                          <a:uLnTx/>
                          <a:uFillTx/>
                          <a:latin typeface="+mn-lt"/>
                          <a:ea typeface="+mn-ea"/>
                          <a:cs typeface="+mn-cs"/>
                        </a:rPr>
                        <a:t>doivent</a:t>
                      </a:r>
                      <a:r>
                        <a:rPr kumimoji="0" lang="nl-BE" sz="1200" b="0" i="1" u="none" strike="noStrike" kern="1200" cap="none" spc="0" normalizeH="0" baseline="0" noProof="0">
                          <a:ln>
                            <a:noFill/>
                          </a:ln>
                          <a:solidFill>
                            <a:srgbClr val="44546A"/>
                          </a:solidFill>
                          <a:effectLst/>
                          <a:uLnTx/>
                          <a:uFillTx/>
                          <a:latin typeface="+mn-lt"/>
                          <a:ea typeface="+mn-ea"/>
                          <a:cs typeface="+mn-cs"/>
                        </a:rPr>
                        <a:t> </a:t>
                      </a:r>
                      <a:r>
                        <a:rPr kumimoji="0" lang="nl-BE" sz="1200" b="0" i="1" u="none" strike="noStrike" kern="1200" cap="none" spc="0" normalizeH="0" baseline="0" noProof="0" err="1">
                          <a:ln>
                            <a:noFill/>
                          </a:ln>
                          <a:solidFill>
                            <a:srgbClr val="44546A"/>
                          </a:solidFill>
                          <a:effectLst/>
                          <a:uLnTx/>
                          <a:uFillTx/>
                          <a:latin typeface="+mn-lt"/>
                          <a:ea typeface="+mn-ea"/>
                          <a:cs typeface="+mn-cs"/>
                        </a:rPr>
                        <a:t>pouvoir</a:t>
                      </a:r>
                      <a:r>
                        <a:rPr kumimoji="0" lang="nl-BE" sz="1200" b="0" i="1" u="none" strike="noStrike" kern="1200" cap="none" spc="0" normalizeH="0" baseline="0" noProof="0">
                          <a:ln>
                            <a:noFill/>
                          </a:ln>
                          <a:solidFill>
                            <a:srgbClr val="44546A"/>
                          </a:solidFill>
                          <a:effectLst/>
                          <a:uLnTx/>
                          <a:uFillTx/>
                          <a:latin typeface="+mn-lt"/>
                          <a:ea typeface="+mn-ea"/>
                          <a:cs typeface="+mn-cs"/>
                        </a:rPr>
                        <a:t> se </a:t>
                      </a:r>
                      <a:r>
                        <a:rPr kumimoji="0" lang="nl-BE" sz="1200" b="0" i="1" u="none" strike="noStrike" kern="1200" cap="none" spc="0" normalizeH="0" baseline="0" noProof="0" err="1">
                          <a:ln>
                            <a:noFill/>
                          </a:ln>
                          <a:solidFill>
                            <a:srgbClr val="44546A"/>
                          </a:solidFill>
                          <a:effectLst/>
                          <a:uLnTx/>
                          <a:uFillTx/>
                          <a:latin typeface="+mn-lt"/>
                          <a:ea typeface="+mn-ea"/>
                          <a:cs typeface="+mn-cs"/>
                        </a:rPr>
                        <a:t>représenter</a:t>
                      </a:r>
                      <a:r>
                        <a:rPr kumimoji="0" lang="nl-BE" sz="1200" b="0" i="1" u="none" strike="noStrike" kern="1200" cap="none" spc="0" normalizeH="0" baseline="0" noProof="0">
                          <a:ln>
                            <a:noFill/>
                          </a:ln>
                          <a:solidFill>
                            <a:srgbClr val="44546A"/>
                          </a:solidFill>
                          <a:effectLst/>
                          <a:uLnTx/>
                          <a:uFillTx/>
                          <a:latin typeface="+mn-lt"/>
                          <a:ea typeface="+mn-ea"/>
                          <a:cs typeface="+mn-cs"/>
                        </a:rPr>
                        <a:t> la scène </a:t>
                      </a:r>
                      <a:r>
                        <a:rPr kumimoji="0" lang="nl-BE" sz="1200" b="0" i="1" u="none" strike="noStrike" kern="1200" cap="none" spc="0" normalizeH="0" baseline="0" noProof="0" err="1">
                          <a:ln>
                            <a:noFill/>
                          </a:ln>
                          <a:solidFill>
                            <a:srgbClr val="44546A"/>
                          </a:solidFill>
                          <a:effectLst/>
                          <a:uLnTx/>
                          <a:uFillTx/>
                          <a:latin typeface="+mn-lt"/>
                          <a:ea typeface="+mn-ea"/>
                          <a:cs typeface="+mn-cs"/>
                        </a:rPr>
                        <a:t>aussi</a:t>
                      </a:r>
                      <a:r>
                        <a:rPr kumimoji="0" lang="nl-BE" sz="1200" b="0" i="1" u="none" strike="noStrike" kern="1200" cap="none" spc="0" normalizeH="0" baseline="0" noProof="0">
                          <a:ln>
                            <a:noFill/>
                          </a:ln>
                          <a:solidFill>
                            <a:srgbClr val="44546A"/>
                          </a:solidFill>
                          <a:effectLst/>
                          <a:uLnTx/>
                          <a:uFillTx/>
                          <a:latin typeface="+mn-lt"/>
                          <a:ea typeface="+mn-ea"/>
                          <a:cs typeface="+mn-cs"/>
                        </a:rPr>
                        <a:t> </a:t>
                      </a:r>
                      <a:r>
                        <a:rPr kumimoji="0" lang="nl-BE" sz="1200" b="0" i="1" u="none" strike="noStrike" kern="1200" cap="none" spc="0" normalizeH="0" baseline="0" noProof="0" err="1">
                          <a:ln>
                            <a:noFill/>
                          </a:ln>
                          <a:solidFill>
                            <a:srgbClr val="44546A"/>
                          </a:solidFill>
                          <a:effectLst/>
                          <a:uLnTx/>
                          <a:uFillTx/>
                          <a:latin typeface="+mn-lt"/>
                          <a:ea typeface="+mn-ea"/>
                          <a:cs typeface="+mn-cs"/>
                        </a:rPr>
                        <a:t>précisément</a:t>
                      </a:r>
                      <a:r>
                        <a:rPr kumimoji="0" lang="nl-BE" sz="1200" b="0" i="1" u="none" strike="noStrike" kern="1200" cap="none" spc="0" normalizeH="0" baseline="0" noProof="0">
                          <a:ln>
                            <a:noFill/>
                          </a:ln>
                          <a:solidFill>
                            <a:srgbClr val="44546A"/>
                          </a:solidFill>
                          <a:effectLst/>
                          <a:uLnTx/>
                          <a:uFillTx/>
                          <a:latin typeface="+mn-lt"/>
                          <a:ea typeface="+mn-ea"/>
                          <a:cs typeface="+mn-cs"/>
                        </a:rPr>
                        <a:t> que </a:t>
                      </a:r>
                      <a:r>
                        <a:rPr kumimoji="0" lang="nl-BE" sz="1200" b="0" i="1" u="none" strike="noStrike" kern="1200" cap="none" spc="0" normalizeH="0" baseline="0" noProof="0" err="1">
                          <a:ln>
                            <a:noFill/>
                          </a:ln>
                          <a:solidFill>
                            <a:srgbClr val="44546A"/>
                          </a:solidFill>
                          <a:effectLst/>
                          <a:uLnTx/>
                          <a:uFillTx/>
                          <a:latin typeface="+mn-lt"/>
                          <a:ea typeface="+mn-ea"/>
                          <a:cs typeface="+mn-cs"/>
                        </a:rPr>
                        <a:t>possible</a:t>
                      </a:r>
                      <a:r>
                        <a:rPr kumimoji="0" lang="nl-BE" sz="1200" b="0" i="1" u="none" strike="noStrike" kern="1200" cap="none" spc="0" normalizeH="0" baseline="0" noProof="0">
                          <a:ln>
                            <a:noFill/>
                          </a:ln>
                          <a:solidFill>
                            <a:srgbClr val="44546A"/>
                          </a:solidFill>
                          <a:effectLst/>
                          <a:uLnTx/>
                          <a:uFillTx/>
                          <a:latin typeface="+mn-lt"/>
                          <a:ea typeface="+mn-ea"/>
                          <a:cs typeface="+mn-cs"/>
                        </a:rPr>
                        <a:t>. </a:t>
                      </a:r>
                      <a:r>
                        <a:rPr kumimoji="0" lang="nl-BE" sz="1200" b="0" i="1" u="none" strike="noStrike" kern="1200" cap="none" spc="0" normalizeH="0" baseline="0" noProof="0" err="1">
                          <a:ln>
                            <a:noFill/>
                          </a:ln>
                          <a:solidFill>
                            <a:srgbClr val="44546A"/>
                          </a:solidFill>
                          <a:effectLst/>
                          <a:uLnTx/>
                          <a:uFillTx/>
                          <a:latin typeface="+mn-lt"/>
                          <a:ea typeface="+mn-ea"/>
                          <a:cs typeface="+mn-cs"/>
                        </a:rPr>
                        <a:t>Commence</a:t>
                      </a:r>
                      <a:r>
                        <a:rPr kumimoji="0" lang="nl-BE" sz="1200" b="0" i="1" u="none" strike="noStrike" kern="1200" cap="none" spc="0" normalizeH="0" baseline="0" noProof="0">
                          <a:ln>
                            <a:noFill/>
                          </a:ln>
                          <a:solidFill>
                            <a:srgbClr val="44546A"/>
                          </a:solidFill>
                          <a:effectLst/>
                          <a:uLnTx/>
                          <a:uFillTx/>
                          <a:latin typeface="+mn-lt"/>
                          <a:ea typeface="+mn-ea"/>
                          <a:cs typeface="+mn-cs"/>
                        </a:rPr>
                        <a:t> par fixer le </a:t>
                      </a:r>
                      <a:r>
                        <a:rPr kumimoji="0" lang="nl-BE" sz="1200" b="0" i="1" u="none" strike="noStrike" kern="1200" cap="none" spc="0" normalizeH="0" baseline="0" noProof="0" err="1">
                          <a:ln>
                            <a:noFill/>
                          </a:ln>
                          <a:solidFill>
                            <a:srgbClr val="44546A"/>
                          </a:solidFill>
                          <a:effectLst/>
                          <a:uLnTx/>
                          <a:uFillTx/>
                          <a:latin typeface="+mn-lt"/>
                          <a:ea typeface="+mn-ea"/>
                          <a:cs typeface="+mn-cs"/>
                        </a:rPr>
                        <a:t>contexte</a:t>
                      </a:r>
                      <a:r>
                        <a:rPr kumimoji="0" lang="nl-BE" sz="1200" b="0" i="1" u="none" strike="noStrike" kern="1200" cap="none" spc="0" normalizeH="0" baseline="0" noProof="0">
                          <a:ln>
                            <a:noFill/>
                          </a:ln>
                          <a:solidFill>
                            <a:srgbClr val="44546A"/>
                          </a:solidFill>
                          <a:effectLst/>
                          <a:uLnTx/>
                          <a:uFillTx/>
                          <a:latin typeface="+mn-lt"/>
                          <a:ea typeface="+mn-ea"/>
                          <a:cs typeface="+mn-cs"/>
                        </a:rPr>
                        <a:t> </a:t>
                      </a:r>
                      <a:r>
                        <a:rPr kumimoji="0" lang="en-US" sz="1200" b="0" i="1" u="none" strike="noStrike" kern="1200" cap="none" spc="0" normalizeH="0" baseline="0" noProof="0">
                          <a:ln>
                            <a:noFill/>
                          </a:ln>
                          <a:solidFill>
                            <a:srgbClr val="44546A"/>
                          </a:solidFill>
                          <a:effectLst/>
                          <a:uLnTx/>
                          <a:uFillTx/>
                          <a:latin typeface="+mn-lt"/>
                          <a:ea typeface="+mn-ea"/>
                          <a:cs typeface="+mn-cs"/>
                        </a:rPr>
                        <a:t>(type de participants, </a:t>
                      </a:r>
                      <a:r>
                        <a:rPr kumimoji="0" lang="en-US" sz="1200" b="0" i="1" u="none" strike="noStrike" kern="1200" cap="none" spc="0" normalizeH="0" baseline="0" noProof="0" err="1">
                          <a:ln>
                            <a:noFill/>
                          </a:ln>
                          <a:solidFill>
                            <a:srgbClr val="44546A"/>
                          </a:solidFill>
                          <a:effectLst/>
                          <a:uLnTx/>
                          <a:uFillTx/>
                          <a:latin typeface="+mn-lt"/>
                          <a:ea typeface="+mn-ea"/>
                          <a:cs typeface="+mn-cs"/>
                        </a:rPr>
                        <a:t>âge</a:t>
                      </a:r>
                      <a:r>
                        <a:rPr kumimoji="0" lang="en-US" sz="1200" b="0" i="1" u="none" strike="noStrike" kern="1200" cap="none" spc="0" normalizeH="0" baseline="0" noProof="0">
                          <a:ln>
                            <a:noFill/>
                          </a:ln>
                          <a:solidFill>
                            <a:srgbClr val="44546A"/>
                          </a:solidFill>
                          <a:effectLst/>
                          <a:uLnTx/>
                          <a:uFillTx/>
                          <a:latin typeface="+mn-lt"/>
                          <a:ea typeface="+mn-ea"/>
                          <a:cs typeface="+mn-cs"/>
                        </a:rPr>
                        <a:t>, moment, lieu…) (</a:t>
                      </a:r>
                      <a:r>
                        <a:rPr kumimoji="0" lang="en-US" sz="1200" b="0" i="0" u="none" strike="noStrike" kern="1200" cap="none" spc="0" normalizeH="0" baseline="0" noProof="0" err="1">
                          <a:ln>
                            <a:noFill/>
                          </a:ln>
                          <a:solidFill>
                            <a:srgbClr val="44546A"/>
                          </a:solidFill>
                          <a:effectLst/>
                          <a:uLnTx/>
                          <a:uFillTx/>
                          <a:latin typeface="+mn-lt"/>
                          <a:ea typeface="+mn-ea"/>
                          <a:cs typeface="+mn-cs"/>
                        </a:rPr>
                        <a:t>Boucenna</a:t>
                      </a:r>
                      <a:r>
                        <a:rPr kumimoji="0" lang="en-US" sz="1200" b="0" i="0" u="none" strike="noStrike" kern="1200" cap="none" spc="0" normalizeH="0" baseline="0" noProof="0">
                          <a:ln>
                            <a:noFill/>
                          </a:ln>
                          <a:solidFill>
                            <a:srgbClr val="44546A"/>
                          </a:solidFill>
                          <a:effectLst/>
                          <a:uLnTx/>
                          <a:uFillTx/>
                          <a:latin typeface="+mn-lt"/>
                          <a:ea typeface="+mn-ea"/>
                          <a:cs typeface="+mn-cs"/>
                        </a:rPr>
                        <a:t>, 2015-2016)</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BE" sz="1200" b="0" i="1" u="none" strike="noStrike" kern="1200" cap="none" spc="0" normalizeH="0" baseline="0" noProof="0">
                          <a:ln>
                            <a:noFill/>
                          </a:ln>
                          <a:solidFill>
                            <a:srgbClr val="44546A"/>
                          </a:solidFill>
                          <a:effectLst/>
                          <a:uLnTx/>
                          <a:uFillTx/>
                          <a:latin typeface="+mn-lt"/>
                          <a:ea typeface="+mn-ea"/>
                          <a:cs typeface="+mn-cs"/>
                        </a:rPr>
                        <a:t>Les auditeurs ne peuvent pas interrompre mais prennent notes de leurs questions éventuelles.</a:t>
                      </a:r>
                      <a:endParaRPr kumimoji="0" lang="en-US" sz="1200" b="0" i="0" u="none" strike="noStrike" kern="1200" cap="none" spc="0" normalizeH="0" baseline="0" noProof="0">
                        <a:ln>
                          <a:noFill/>
                        </a:ln>
                        <a:solidFill>
                          <a:srgbClr val="44546A"/>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fr-FR" sz="1200" b="0" i="1" u="none" strike="noStrike" kern="1200" cap="none" spc="0" normalizeH="0" baseline="0" noProof="0">
                        <a:ln>
                          <a:noFill/>
                        </a:ln>
                        <a:solidFill>
                          <a:srgbClr val="44546A"/>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a:ln>
                          <a:noFill/>
                        </a:ln>
                        <a:solidFill>
                          <a:srgbClr val="44546A"/>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500" b="0" i="0"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177078418"/>
                  </a:ext>
                </a:extLst>
              </a:tr>
            </a:tbl>
          </a:graphicData>
        </a:graphic>
      </p:graphicFrame>
      <p:grpSp>
        <p:nvGrpSpPr>
          <p:cNvPr id="21" name="Grouper 20"/>
          <p:cNvGrpSpPr/>
          <p:nvPr/>
        </p:nvGrpSpPr>
        <p:grpSpPr>
          <a:xfrm>
            <a:off x="2061849" y="1538766"/>
            <a:ext cx="1016000" cy="825500"/>
            <a:chOff x="266700" y="1270000"/>
            <a:chExt cx="4864100" cy="4864100"/>
          </a:xfrm>
        </p:grpSpPr>
        <p:pic>
          <p:nvPicPr>
            <p:cNvPr id="27" name="Image 26"/>
            <p:cNvPicPr>
              <a:picLocks noChangeAspect="1"/>
            </p:cNvPicPr>
            <p:nvPr/>
          </p:nvPicPr>
          <p:blipFill>
            <a:blip r:embed="rId2"/>
            <a:stretch>
              <a:fillRect/>
            </a:stretch>
          </p:blipFill>
          <p:spPr>
            <a:xfrm>
              <a:off x="812800" y="1562100"/>
              <a:ext cx="3810000" cy="3810000"/>
            </a:xfrm>
            <a:prstGeom prst="rect">
              <a:avLst/>
            </a:prstGeom>
          </p:spPr>
        </p:pic>
        <p:pic>
          <p:nvPicPr>
            <p:cNvPr id="28" name="Image 27"/>
            <p:cNvPicPr>
              <a:picLocks noChangeAspect="1"/>
            </p:cNvPicPr>
            <p:nvPr/>
          </p:nvPicPr>
          <p:blipFill>
            <a:blip r:embed="rId3">
              <a:extLst>
                <a:ext uri="{BEBA8EAE-BF5A-486C-A8C5-ECC9F3942E4B}">
                  <a14:imgProps xmlns:a14="http://schemas.microsoft.com/office/drawing/2010/main">
                    <a14:imgLayer r:embed="rId4">
                      <a14:imgEffect>
                        <a14:backgroundRemoval t="16454" b="89936" l="12939" r="89936"/>
                      </a14:imgEffect>
                    </a14:imgLayer>
                  </a14:imgProps>
                </a:ext>
              </a:extLst>
            </a:blip>
            <a:stretch>
              <a:fillRect/>
            </a:stretch>
          </p:blipFill>
          <p:spPr>
            <a:xfrm>
              <a:off x="266700" y="1270000"/>
              <a:ext cx="4864100" cy="4864100"/>
            </a:xfrm>
            <a:prstGeom prst="rect">
              <a:avLst/>
            </a:prstGeom>
          </p:spPr>
        </p:pic>
      </p:grpSp>
      <p:grpSp>
        <p:nvGrpSpPr>
          <p:cNvPr id="29" name="Grouper 28"/>
          <p:cNvGrpSpPr/>
          <p:nvPr/>
        </p:nvGrpSpPr>
        <p:grpSpPr>
          <a:xfrm>
            <a:off x="2061849" y="4693635"/>
            <a:ext cx="1016000" cy="825500"/>
            <a:chOff x="266700" y="1270000"/>
            <a:chExt cx="4864100" cy="4864100"/>
          </a:xfrm>
        </p:grpSpPr>
        <p:pic>
          <p:nvPicPr>
            <p:cNvPr id="30" name="Image 29"/>
            <p:cNvPicPr>
              <a:picLocks noChangeAspect="1"/>
            </p:cNvPicPr>
            <p:nvPr/>
          </p:nvPicPr>
          <p:blipFill>
            <a:blip r:embed="rId2"/>
            <a:stretch>
              <a:fillRect/>
            </a:stretch>
          </p:blipFill>
          <p:spPr>
            <a:xfrm>
              <a:off x="812800" y="1562100"/>
              <a:ext cx="3810000" cy="3810000"/>
            </a:xfrm>
            <a:prstGeom prst="rect">
              <a:avLst/>
            </a:prstGeom>
          </p:spPr>
        </p:pic>
        <p:pic>
          <p:nvPicPr>
            <p:cNvPr id="31" name="Image 30"/>
            <p:cNvPicPr>
              <a:picLocks noChangeAspect="1"/>
            </p:cNvPicPr>
            <p:nvPr/>
          </p:nvPicPr>
          <p:blipFill>
            <a:blip r:embed="rId3">
              <a:extLst>
                <a:ext uri="{BEBA8EAE-BF5A-486C-A8C5-ECC9F3942E4B}">
                  <a14:imgProps xmlns:a14="http://schemas.microsoft.com/office/drawing/2010/main">
                    <a14:imgLayer r:embed="rId5">
                      <a14:imgEffect>
                        <a14:backgroundRemoval t="16454" b="89936" l="12939" r="89936"/>
                      </a14:imgEffect>
                    </a14:imgLayer>
                  </a14:imgProps>
                </a:ext>
              </a:extLst>
            </a:blip>
            <a:stretch>
              <a:fillRect/>
            </a:stretch>
          </p:blipFill>
          <p:spPr>
            <a:xfrm>
              <a:off x="266700" y="1270000"/>
              <a:ext cx="4864100" cy="4864100"/>
            </a:xfrm>
            <a:prstGeom prst="rect">
              <a:avLst/>
            </a:prstGeom>
          </p:spPr>
        </p:pic>
      </p:grpSp>
      <p:grpSp>
        <p:nvGrpSpPr>
          <p:cNvPr id="32" name="Grouper 31"/>
          <p:cNvGrpSpPr/>
          <p:nvPr/>
        </p:nvGrpSpPr>
        <p:grpSpPr>
          <a:xfrm>
            <a:off x="1972796" y="3118958"/>
            <a:ext cx="1016000" cy="825500"/>
            <a:chOff x="266700" y="1270000"/>
            <a:chExt cx="4864100" cy="4864100"/>
          </a:xfrm>
        </p:grpSpPr>
        <p:pic>
          <p:nvPicPr>
            <p:cNvPr id="33" name="Image 32"/>
            <p:cNvPicPr>
              <a:picLocks noChangeAspect="1"/>
            </p:cNvPicPr>
            <p:nvPr/>
          </p:nvPicPr>
          <p:blipFill>
            <a:blip r:embed="rId2"/>
            <a:stretch>
              <a:fillRect/>
            </a:stretch>
          </p:blipFill>
          <p:spPr>
            <a:xfrm>
              <a:off x="812800" y="1562100"/>
              <a:ext cx="3810000" cy="3810000"/>
            </a:xfrm>
            <a:prstGeom prst="rect">
              <a:avLst/>
            </a:prstGeom>
          </p:spPr>
        </p:pic>
        <p:pic>
          <p:nvPicPr>
            <p:cNvPr id="34" name="Image 33"/>
            <p:cNvPicPr>
              <a:picLocks noChangeAspect="1"/>
            </p:cNvPicPr>
            <p:nvPr/>
          </p:nvPicPr>
          <p:blipFill>
            <a:blip r:embed="rId3">
              <a:extLst>
                <a:ext uri="{BEBA8EAE-BF5A-486C-A8C5-ECC9F3942E4B}">
                  <a14:imgProps xmlns:a14="http://schemas.microsoft.com/office/drawing/2010/main">
                    <a14:imgLayer r:embed="rId6">
                      <a14:imgEffect>
                        <a14:backgroundRemoval t="16454" b="89936" l="12939" r="89936"/>
                      </a14:imgEffect>
                    </a14:imgLayer>
                  </a14:imgProps>
                </a:ext>
              </a:extLst>
            </a:blip>
            <a:stretch>
              <a:fillRect/>
            </a:stretch>
          </p:blipFill>
          <p:spPr>
            <a:xfrm>
              <a:off x="266700" y="1270000"/>
              <a:ext cx="4864100" cy="4864100"/>
            </a:xfrm>
            <a:prstGeom prst="rect">
              <a:avLst/>
            </a:prstGeom>
          </p:spPr>
        </p:pic>
      </p:grpSp>
      <p:grpSp>
        <p:nvGrpSpPr>
          <p:cNvPr id="37" name="Groupe 36">
            <a:extLst>
              <a:ext uri="{FF2B5EF4-FFF2-40B4-BE49-F238E27FC236}">
                <a16:creationId xmlns:a16="http://schemas.microsoft.com/office/drawing/2014/main" id="{BF8E535E-323F-475F-8BF6-72CE73FC9897}"/>
              </a:ext>
            </a:extLst>
          </p:cNvPr>
          <p:cNvGrpSpPr/>
          <p:nvPr/>
        </p:nvGrpSpPr>
        <p:grpSpPr>
          <a:xfrm>
            <a:off x="10716200" y="106326"/>
            <a:ext cx="1261436" cy="708453"/>
            <a:chOff x="6439200" y="1432412"/>
            <a:chExt cx="1059108" cy="529554"/>
          </a:xfrm>
          <a:scene3d>
            <a:camera prst="orthographicFront">
              <a:rot lat="0" lon="0" rev="0"/>
            </a:camera>
            <a:lightRig rig="contrasting" dir="t">
              <a:rot lat="0" lon="0" rev="1200000"/>
            </a:lightRig>
          </a:scene3d>
        </p:grpSpPr>
        <p:sp>
          <p:nvSpPr>
            <p:cNvPr id="38" name="Rectangle : coins arrondis 37">
              <a:extLst>
                <a:ext uri="{FF2B5EF4-FFF2-40B4-BE49-F238E27FC236}">
                  <a16:creationId xmlns:a16="http://schemas.microsoft.com/office/drawing/2014/main" id="{30E9BC76-13DC-408C-B480-1E486B53F4EF}"/>
                </a:ext>
              </a:extLst>
            </p:cNvPr>
            <p:cNvSpPr/>
            <p:nvPr/>
          </p:nvSpPr>
          <p:spPr>
            <a:xfrm>
              <a:off x="6439200" y="1432412"/>
              <a:ext cx="1059108"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2450223"/>
                <a:satOff val="-10194"/>
                <a:lumOff val="2402"/>
                <a:alphaOff val="0"/>
              </a:schemeClr>
            </a:fillRef>
            <a:effectRef idx="2">
              <a:schemeClr val="accent4">
                <a:hueOff val="2450223"/>
                <a:satOff val="-10194"/>
                <a:lumOff val="2402"/>
                <a:alphaOff val="0"/>
              </a:schemeClr>
            </a:effectRef>
            <a:fontRef idx="minor">
              <a:schemeClr val="lt1"/>
            </a:fontRef>
          </p:style>
        </p:sp>
        <p:sp>
          <p:nvSpPr>
            <p:cNvPr id="39" name="Rectangle : coins arrondis 4">
              <a:extLst>
                <a:ext uri="{FF2B5EF4-FFF2-40B4-BE49-F238E27FC236}">
                  <a16:creationId xmlns:a16="http://schemas.microsoft.com/office/drawing/2014/main" id="{015BE7EF-FF79-4E61-BDB4-FEDB2F9D642E}"/>
                </a:ext>
              </a:extLst>
            </p:cNvPr>
            <p:cNvSpPr txBox="1"/>
            <p:nvPr/>
          </p:nvSpPr>
          <p:spPr>
            <a:xfrm>
              <a:off x="6465051" y="1458263"/>
              <a:ext cx="1007406"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solidFill>
                    <a:srgbClr val="000000"/>
                  </a:solidFill>
                </a:rPr>
                <a:t>Décrire</a:t>
              </a:r>
              <a:endParaRPr lang="en-US" sz="2000" kern="1200">
                <a:solidFill>
                  <a:srgbClr val="000000"/>
                </a:solidFill>
              </a:endParaRPr>
            </a:p>
          </p:txBody>
        </p:sp>
      </p:grpSp>
    </p:spTree>
    <p:extLst>
      <p:ext uri="{BB962C8B-B14F-4D97-AF65-F5344CB8AC3E}">
        <p14:creationId xmlns:p14="http://schemas.microsoft.com/office/powerpoint/2010/main" val="21893845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536" y="1499364"/>
            <a:ext cx="10481361" cy="1365454"/>
          </a:xfrm>
          <a:solidFill>
            <a:schemeClr val="bg1"/>
          </a:solidFill>
          <a:ln>
            <a:solidFill>
              <a:srgbClr val="44546A"/>
            </a:solidFill>
          </a:ln>
          <a:effectLst>
            <a:softEdge rad="0"/>
          </a:effectLst>
        </p:spPr>
        <p:style>
          <a:lnRef idx="1">
            <a:schemeClr val="accent2"/>
          </a:lnRef>
          <a:fillRef idx="2">
            <a:schemeClr val="accent2"/>
          </a:fillRef>
          <a:effectRef idx="1">
            <a:schemeClr val="accent2"/>
          </a:effectRef>
          <a:fontRef idx="minor">
            <a:schemeClr val="dk1"/>
          </a:fontRef>
        </p:style>
        <p:txBody>
          <a:bodyPr anchor="ctr" anchorCtr="1">
            <a:normAutofit fontScale="92500" lnSpcReduction="20000"/>
          </a:bodyPr>
          <a:lstStyle/>
          <a:p>
            <a:pPr marL="0" indent="0" algn="ctr">
              <a:buNone/>
            </a:pPr>
            <a:endParaRPr lang="fr-FR" sz="400">
              <a:solidFill>
                <a:srgbClr val="44546A"/>
              </a:solidFill>
            </a:endParaRPr>
          </a:p>
          <a:p>
            <a:pPr marL="0" indent="0" algn="ctr">
              <a:buNone/>
            </a:pPr>
            <a:r>
              <a:rPr lang="fr-FR" sz="2600">
                <a:solidFill>
                  <a:srgbClr val="44546A"/>
                </a:solidFill>
              </a:rPr>
              <a:t>Ce temps permet au groupe de poser des questions factuelles en vue d’obtenir plus d’informations et de mieux comprendre la situation. Le jugement n’est pas permis. C’est l’occasion aussi pour le dépositaire d’entrevoir d’autres dimensions liées à sa situation.</a:t>
            </a:r>
          </a:p>
          <a:p>
            <a:pPr marL="0" indent="0" algn="ctr">
              <a:buNone/>
            </a:pPr>
            <a:endParaRPr lang="fr-FR" sz="300">
              <a:solidFill>
                <a:srgbClr val="44546A"/>
              </a:solidFill>
            </a:endParaRPr>
          </a:p>
        </p:txBody>
      </p:sp>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4" name="ZoneTexte 13"/>
          <p:cNvSpPr txBox="1"/>
          <p:nvPr/>
        </p:nvSpPr>
        <p:spPr>
          <a:xfrm>
            <a:off x="4868004" y="2864818"/>
            <a:ext cx="6527893" cy="3770263"/>
          </a:xfrm>
          <a:prstGeom prst="rect">
            <a:avLst/>
          </a:prstGeom>
          <a:solidFill>
            <a:srgbClr val="44546A"/>
          </a:solidFill>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just"/>
            <a:endParaRPr lang="fr-FR" sz="300">
              <a:solidFill>
                <a:schemeClr val="bg1"/>
              </a:solidFill>
            </a:endParaRPr>
          </a:p>
          <a:p>
            <a:pPr algn="just"/>
            <a:endParaRPr lang="fr-FR" sz="300">
              <a:solidFill>
                <a:schemeClr val="bg1"/>
              </a:solidFill>
            </a:endParaRPr>
          </a:p>
          <a:p>
            <a:pPr algn="just"/>
            <a:r>
              <a:rPr lang="en-GB" sz="1600"/>
              <a:t>“</a:t>
            </a:r>
            <a:r>
              <a:rPr lang="en-GB" sz="1600" i="1" err="1"/>
              <a:t>L’idée</a:t>
            </a:r>
            <a:r>
              <a:rPr lang="en-GB" sz="1600" i="1"/>
              <a:t> </a:t>
            </a:r>
            <a:r>
              <a:rPr lang="en-GB" sz="1600" i="1" err="1"/>
              <a:t>est</a:t>
            </a:r>
            <a:r>
              <a:rPr lang="en-GB" sz="1600" i="1"/>
              <a:t> de </a:t>
            </a:r>
            <a:r>
              <a:rPr lang="en-GB" sz="1600" i="1" err="1"/>
              <a:t>rendre</a:t>
            </a:r>
            <a:r>
              <a:rPr lang="en-GB" sz="1600" i="1"/>
              <a:t> encore plus </a:t>
            </a:r>
            <a:r>
              <a:rPr lang="en-GB" sz="1600" i="1" err="1"/>
              <a:t>explicite</a:t>
            </a:r>
            <a:r>
              <a:rPr lang="en-GB" sz="1600" i="1"/>
              <a:t> </a:t>
            </a:r>
            <a:r>
              <a:rPr lang="en-GB" sz="1600" i="1" err="1"/>
              <a:t>l’implicite</a:t>
            </a:r>
            <a:r>
              <a:rPr lang="en-GB" sz="1600" i="1"/>
              <a:t> (…).</a:t>
            </a:r>
            <a:r>
              <a:rPr lang="en-GB" sz="1600"/>
              <a:t>” (A. Payette, 2000, p.44) .</a:t>
            </a:r>
            <a:endParaRPr lang="fr-BE" sz="1600">
              <a:solidFill>
                <a:srgbClr val="FFFFFF"/>
              </a:solidFill>
            </a:endParaRPr>
          </a:p>
          <a:p>
            <a:pPr algn="just"/>
            <a:r>
              <a:rPr lang="en-GB" sz="1600">
                <a:solidFill>
                  <a:srgbClr val="FFFFFF"/>
                </a:solidFill>
                <a:latin typeface="Zapf Dingbats"/>
                <a:ea typeface="Zapf Dingbats"/>
                <a:cs typeface="Zapf Dingbats"/>
                <a:sym typeface="Zapf Dingbats"/>
              </a:rPr>
              <a:t>✔</a:t>
            </a:r>
            <a:r>
              <a:rPr lang="en-GB" sz="1600">
                <a:solidFill>
                  <a:srgbClr val="FFFFFF"/>
                </a:solidFill>
              </a:rPr>
              <a:t>: “</a:t>
            </a:r>
            <a:r>
              <a:rPr lang="en-GB" sz="1600" i="1">
                <a:solidFill>
                  <a:srgbClr val="FFFFFF"/>
                </a:solidFill>
              </a:rPr>
              <a:t>Comment </a:t>
            </a:r>
            <a:r>
              <a:rPr lang="en-GB" sz="1600" i="1" err="1">
                <a:solidFill>
                  <a:srgbClr val="FFFFFF"/>
                </a:solidFill>
              </a:rPr>
              <a:t>s’organisent</a:t>
            </a:r>
            <a:r>
              <a:rPr lang="en-GB" sz="1600" i="1">
                <a:solidFill>
                  <a:srgbClr val="FFFFFF"/>
                </a:solidFill>
              </a:rPr>
              <a:t> les </a:t>
            </a:r>
            <a:r>
              <a:rPr lang="en-GB" sz="1600" i="1" err="1">
                <a:solidFill>
                  <a:srgbClr val="FFFFFF"/>
                </a:solidFill>
              </a:rPr>
              <a:t>réunions</a:t>
            </a:r>
            <a:r>
              <a:rPr lang="en-GB" sz="1600" i="1">
                <a:solidFill>
                  <a:srgbClr val="FFFFFF"/>
                </a:solidFill>
              </a:rPr>
              <a:t>?</a:t>
            </a:r>
            <a:r>
              <a:rPr lang="en-GB" sz="1600">
                <a:solidFill>
                  <a:srgbClr val="FFFFFF"/>
                </a:solidFill>
              </a:rPr>
              <a:t>” </a:t>
            </a:r>
          </a:p>
          <a:p>
            <a:pPr algn="just"/>
            <a:r>
              <a:rPr lang="en-GB" sz="1600">
                <a:solidFill>
                  <a:srgbClr val="FFFFFF"/>
                </a:solidFill>
                <a:latin typeface="Zapf Dingbats"/>
                <a:ea typeface="Zapf Dingbats"/>
                <a:cs typeface="Zapf Dingbats"/>
                <a:sym typeface="Zapf Dingbats"/>
              </a:rPr>
              <a:t>✔</a:t>
            </a:r>
            <a:r>
              <a:rPr lang="en-GB" sz="1600">
                <a:solidFill>
                  <a:srgbClr val="FFFFFF"/>
                </a:solidFill>
              </a:rPr>
              <a:t>: “</a:t>
            </a:r>
            <a:r>
              <a:rPr lang="en-GB" sz="1600" i="1" err="1">
                <a:solidFill>
                  <a:srgbClr val="FFFFFF"/>
                </a:solidFill>
              </a:rPr>
              <a:t>Qu’est-ce</a:t>
            </a:r>
            <a:r>
              <a:rPr lang="en-GB" sz="1600" i="1">
                <a:solidFill>
                  <a:srgbClr val="FFFFFF"/>
                </a:solidFill>
              </a:rPr>
              <a:t> </a:t>
            </a:r>
            <a:r>
              <a:rPr lang="en-GB" sz="1600" i="1" err="1">
                <a:solidFill>
                  <a:srgbClr val="FFFFFF"/>
                </a:solidFill>
              </a:rPr>
              <a:t>que</a:t>
            </a:r>
            <a:r>
              <a:rPr lang="en-GB" sz="1600" i="1">
                <a:solidFill>
                  <a:srgbClr val="FFFFFF"/>
                </a:solidFill>
              </a:rPr>
              <a:t> les </a:t>
            </a:r>
            <a:r>
              <a:rPr lang="en-GB" sz="1600" i="1" err="1">
                <a:solidFill>
                  <a:srgbClr val="FFFFFF"/>
                </a:solidFill>
              </a:rPr>
              <a:t>élèves</a:t>
            </a:r>
            <a:r>
              <a:rPr lang="en-GB" sz="1600" i="1">
                <a:solidFill>
                  <a:srgbClr val="FFFFFF"/>
                </a:solidFill>
              </a:rPr>
              <a:t> </a:t>
            </a:r>
            <a:r>
              <a:rPr lang="en-GB" sz="1600" i="1" err="1">
                <a:solidFill>
                  <a:srgbClr val="FFFFFF"/>
                </a:solidFill>
              </a:rPr>
              <a:t>avaient</a:t>
            </a:r>
            <a:r>
              <a:rPr lang="en-GB" sz="1600" i="1">
                <a:solidFill>
                  <a:srgbClr val="FFFFFF"/>
                </a:solidFill>
              </a:rPr>
              <a:t> fait </a:t>
            </a:r>
            <a:r>
              <a:rPr lang="en-GB" sz="1600" i="1" err="1">
                <a:solidFill>
                  <a:srgbClr val="FFFFFF"/>
                </a:solidFill>
              </a:rPr>
              <a:t>à</a:t>
            </a:r>
            <a:r>
              <a:rPr lang="en-GB" sz="1600" i="1">
                <a:solidFill>
                  <a:srgbClr val="FFFFFF"/>
                </a:solidFill>
              </a:rPr>
              <a:t> </a:t>
            </a:r>
            <a:r>
              <a:rPr lang="en-GB" sz="1600" i="1" err="1">
                <a:solidFill>
                  <a:srgbClr val="FFFFFF"/>
                </a:solidFill>
              </a:rPr>
              <a:t>l’heure</a:t>
            </a:r>
            <a:r>
              <a:rPr lang="en-GB" sz="1600" i="1">
                <a:solidFill>
                  <a:srgbClr val="FFFFFF"/>
                </a:solidFill>
              </a:rPr>
              <a:t> </a:t>
            </a:r>
            <a:r>
              <a:rPr lang="en-GB" sz="1600" i="1" err="1">
                <a:solidFill>
                  <a:srgbClr val="FFFFFF"/>
                </a:solidFill>
              </a:rPr>
              <a:t>précédente</a:t>
            </a:r>
            <a:r>
              <a:rPr lang="en-GB" sz="1600" i="1">
                <a:solidFill>
                  <a:srgbClr val="FFFFFF"/>
                </a:solidFill>
              </a:rPr>
              <a:t>?”</a:t>
            </a:r>
          </a:p>
          <a:p>
            <a:pPr algn="just"/>
            <a:r>
              <a:rPr lang="en-GB" sz="1600">
                <a:solidFill>
                  <a:srgbClr val="FFFFFF"/>
                </a:solidFill>
                <a:latin typeface="Zapf Dingbats"/>
                <a:ea typeface="Zapf Dingbats"/>
                <a:cs typeface="Zapf Dingbats"/>
                <a:sym typeface="Zapf Dingbats"/>
              </a:rPr>
              <a:t>✔</a:t>
            </a:r>
            <a:r>
              <a:rPr lang="en-GB" sz="1600">
                <a:solidFill>
                  <a:srgbClr val="FFFFFF"/>
                </a:solidFill>
              </a:rPr>
              <a:t>: “</a:t>
            </a:r>
            <a:r>
              <a:rPr lang="en-GB" sz="1600" i="1" err="1">
                <a:solidFill>
                  <a:srgbClr val="FFFFFF"/>
                </a:solidFill>
              </a:rPr>
              <a:t>Que</a:t>
            </a:r>
            <a:r>
              <a:rPr lang="en-GB" sz="1600" i="1">
                <a:solidFill>
                  <a:srgbClr val="FFFFFF"/>
                </a:solidFill>
              </a:rPr>
              <a:t> </a:t>
            </a:r>
            <a:r>
              <a:rPr lang="en-GB" sz="1600" i="1" err="1">
                <a:solidFill>
                  <a:srgbClr val="FFFFFF"/>
                </a:solidFill>
              </a:rPr>
              <a:t>peux-tu</a:t>
            </a:r>
            <a:r>
              <a:rPr lang="en-GB" sz="1600" i="1">
                <a:solidFill>
                  <a:srgbClr val="FFFFFF"/>
                </a:solidFill>
              </a:rPr>
              <a:t> nous dire de </a:t>
            </a:r>
            <a:r>
              <a:rPr lang="en-GB" sz="1600" i="1" err="1">
                <a:solidFill>
                  <a:srgbClr val="FFFFFF"/>
                </a:solidFill>
              </a:rPr>
              <a:t>l’attitude</a:t>
            </a:r>
            <a:r>
              <a:rPr lang="en-GB" sz="1600" i="1">
                <a:solidFill>
                  <a:srgbClr val="FFFFFF"/>
                </a:solidFill>
              </a:rPr>
              <a:t> de son </a:t>
            </a:r>
            <a:r>
              <a:rPr lang="en-GB" sz="1600" i="1" err="1">
                <a:solidFill>
                  <a:srgbClr val="FFFFFF"/>
                </a:solidFill>
              </a:rPr>
              <a:t>supérieur</a:t>
            </a:r>
            <a:r>
              <a:rPr lang="en-GB" sz="1600" i="1">
                <a:solidFill>
                  <a:srgbClr val="FFFFFF"/>
                </a:solidFill>
              </a:rPr>
              <a:t>?”</a:t>
            </a:r>
          </a:p>
          <a:p>
            <a:pPr algn="just"/>
            <a:r>
              <a:rPr lang="en-GB" sz="1600" err="1">
                <a:solidFill>
                  <a:srgbClr val="FFFFFF"/>
                </a:solidFill>
              </a:rPr>
              <a:t>L’utilisation</a:t>
            </a:r>
            <a:r>
              <a:rPr lang="en-GB" sz="1600">
                <a:solidFill>
                  <a:srgbClr val="FFFFFF"/>
                </a:solidFill>
              </a:rPr>
              <a:t> du “</a:t>
            </a:r>
            <a:r>
              <a:rPr lang="en-GB" sz="1600" i="1">
                <a:solidFill>
                  <a:srgbClr val="FFFFFF"/>
                </a:solidFill>
              </a:rPr>
              <a:t>Comment</a:t>
            </a:r>
            <a:r>
              <a:rPr lang="en-GB" sz="1600">
                <a:solidFill>
                  <a:srgbClr val="FFFFFF"/>
                </a:solidFill>
              </a:rPr>
              <a:t>”, “</a:t>
            </a:r>
            <a:r>
              <a:rPr lang="en-GB" sz="1600" i="1" err="1">
                <a:solidFill>
                  <a:srgbClr val="FFFFFF"/>
                </a:solidFill>
              </a:rPr>
              <a:t>Qu’est-ce</a:t>
            </a:r>
            <a:r>
              <a:rPr lang="en-GB" sz="1600" i="1">
                <a:solidFill>
                  <a:srgbClr val="FFFFFF"/>
                </a:solidFill>
              </a:rPr>
              <a:t> </a:t>
            </a:r>
            <a:r>
              <a:rPr lang="en-GB" sz="1600" i="1" err="1">
                <a:solidFill>
                  <a:srgbClr val="FFFFFF"/>
                </a:solidFill>
              </a:rPr>
              <a:t>que</a:t>
            </a:r>
            <a:r>
              <a:rPr lang="en-GB" sz="1600">
                <a:solidFill>
                  <a:srgbClr val="FFFFFF"/>
                </a:solidFill>
              </a:rPr>
              <a:t>”, “</a:t>
            </a:r>
            <a:r>
              <a:rPr lang="en-GB" sz="1600" i="1">
                <a:solidFill>
                  <a:srgbClr val="FFFFFF"/>
                </a:solidFill>
              </a:rPr>
              <a:t>Quoi/</a:t>
            </a:r>
            <a:r>
              <a:rPr lang="en-GB" sz="1600" i="1" err="1">
                <a:solidFill>
                  <a:srgbClr val="FFFFFF"/>
                </a:solidFill>
              </a:rPr>
              <a:t>Que</a:t>
            </a:r>
            <a:r>
              <a:rPr lang="en-GB" sz="1600">
                <a:solidFill>
                  <a:srgbClr val="FFFFFF"/>
                </a:solidFill>
              </a:rPr>
              <a:t>” </a:t>
            </a:r>
            <a:r>
              <a:rPr lang="en-GB" sz="1600" err="1">
                <a:solidFill>
                  <a:srgbClr val="FFFFFF"/>
                </a:solidFill>
              </a:rPr>
              <a:t>permet</a:t>
            </a:r>
            <a:r>
              <a:rPr lang="en-GB" sz="1600">
                <a:solidFill>
                  <a:srgbClr val="FFFFFF"/>
                </a:solidFill>
              </a:rPr>
              <a:t> au </a:t>
            </a:r>
            <a:r>
              <a:rPr lang="en-GB" sz="1600" err="1">
                <a:solidFill>
                  <a:srgbClr val="FFFFFF"/>
                </a:solidFill>
              </a:rPr>
              <a:t>dépositaire</a:t>
            </a:r>
            <a:r>
              <a:rPr lang="en-GB" sz="1600">
                <a:solidFill>
                  <a:srgbClr val="FFFFFF"/>
                </a:solidFill>
              </a:rPr>
              <a:t> de </a:t>
            </a:r>
            <a:r>
              <a:rPr lang="en-GB" sz="1600" err="1">
                <a:solidFill>
                  <a:srgbClr val="FFFFFF"/>
                </a:solidFill>
              </a:rPr>
              <a:t>donner</a:t>
            </a:r>
            <a:r>
              <a:rPr lang="en-GB" sz="1600">
                <a:solidFill>
                  <a:srgbClr val="FFFFFF"/>
                </a:solidFill>
              </a:rPr>
              <a:t> des </a:t>
            </a:r>
            <a:r>
              <a:rPr lang="en-GB" sz="1600" err="1">
                <a:solidFill>
                  <a:srgbClr val="FFFFFF"/>
                </a:solidFill>
              </a:rPr>
              <a:t>informations</a:t>
            </a:r>
            <a:r>
              <a:rPr lang="en-GB" sz="1600">
                <a:solidFill>
                  <a:srgbClr val="FFFFFF"/>
                </a:solidFill>
              </a:rPr>
              <a:t> </a:t>
            </a:r>
            <a:r>
              <a:rPr lang="en-GB" sz="1600" err="1">
                <a:solidFill>
                  <a:srgbClr val="FFFFFF"/>
                </a:solidFill>
              </a:rPr>
              <a:t>complémentaires</a:t>
            </a:r>
            <a:r>
              <a:rPr lang="en-GB" sz="1600">
                <a:solidFill>
                  <a:srgbClr val="FFFFFF"/>
                </a:solidFill>
              </a:rPr>
              <a:t> sans se </a:t>
            </a:r>
            <a:r>
              <a:rPr lang="en-GB" sz="1600" err="1">
                <a:solidFill>
                  <a:srgbClr val="FFFFFF"/>
                </a:solidFill>
              </a:rPr>
              <a:t>sentir</a:t>
            </a:r>
            <a:r>
              <a:rPr lang="en-GB" sz="1600">
                <a:solidFill>
                  <a:srgbClr val="FFFFFF"/>
                </a:solidFill>
              </a:rPr>
              <a:t>/</a:t>
            </a:r>
            <a:r>
              <a:rPr lang="en-GB" sz="1600" err="1">
                <a:solidFill>
                  <a:srgbClr val="FFFFFF"/>
                </a:solidFill>
              </a:rPr>
              <a:t>être</a:t>
            </a:r>
            <a:r>
              <a:rPr lang="en-GB" sz="1600">
                <a:solidFill>
                  <a:srgbClr val="FFFFFF"/>
                </a:solidFill>
              </a:rPr>
              <a:t> </a:t>
            </a:r>
            <a:r>
              <a:rPr lang="en-GB" sz="1600" err="1">
                <a:solidFill>
                  <a:srgbClr val="FFFFFF"/>
                </a:solidFill>
              </a:rPr>
              <a:t>jugé</a:t>
            </a:r>
            <a:r>
              <a:rPr lang="en-GB" sz="1600">
                <a:solidFill>
                  <a:srgbClr val="FFFFFF"/>
                </a:solidFill>
              </a:rPr>
              <a:t> (</a:t>
            </a:r>
            <a:r>
              <a:rPr lang="en-GB" sz="1600" err="1">
                <a:solidFill>
                  <a:srgbClr val="FFFFFF"/>
                </a:solidFill>
              </a:rPr>
              <a:t>Boucenna</a:t>
            </a:r>
            <a:r>
              <a:rPr lang="en-GB" sz="1600">
                <a:solidFill>
                  <a:srgbClr val="FFFFFF"/>
                </a:solidFill>
              </a:rPr>
              <a:t>, 2013).</a:t>
            </a:r>
          </a:p>
          <a:p>
            <a:pPr algn="just"/>
            <a:r>
              <a:rPr lang="en-GB" sz="1600">
                <a:solidFill>
                  <a:srgbClr val="FFFFFF"/>
                </a:solidFill>
                <a:latin typeface="Zapf Dingbats"/>
                <a:ea typeface="Zapf Dingbats"/>
                <a:cs typeface="Zapf Dingbats"/>
                <a:sym typeface="Zapf Dingbats"/>
              </a:rPr>
              <a:t>✖</a:t>
            </a:r>
            <a:r>
              <a:rPr lang="en-GB" sz="1600">
                <a:solidFill>
                  <a:srgbClr val="FFFFFF"/>
                </a:solidFill>
              </a:rPr>
              <a:t>: “</a:t>
            </a:r>
            <a:r>
              <a:rPr lang="en-GB" sz="1600" i="1" err="1">
                <a:solidFill>
                  <a:srgbClr val="FFFFFF"/>
                </a:solidFill>
              </a:rPr>
              <a:t>Pourquoi</a:t>
            </a:r>
            <a:r>
              <a:rPr lang="en-GB" sz="1600" i="1">
                <a:solidFill>
                  <a:srgbClr val="FFFFFF"/>
                </a:solidFill>
              </a:rPr>
              <a:t> ne pas </a:t>
            </a:r>
            <a:r>
              <a:rPr lang="en-GB" sz="1600" i="1" err="1">
                <a:solidFill>
                  <a:srgbClr val="FFFFFF"/>
                </a:solidFill>
              </a:rPr>
              <a:t>avoir</a:t>
            </a:r>
            <a:r>
              <a:rPr lang="en-GB" sz="1600" i="1">
                <a:solidFill>
                  <a:srgbClr val="FFFFFF"/>
                </a:solidFill>
              </a:rPr>
              <a:t> </a:t>
            </a:r>
            <a:r>
              <a:rPr lang="en-GB" sz="1600" i="1" err="1">
                <a:solidFill>
                  <a:srgbClr val="FFFFFF"/>
                </a:solidFill>
              </a:rPr>
              <a:t>invité</a:t>
            </a:r>
            <a:r>
              <a:rPr lang="en-GB" sz="1600" i="1">
                <a:solidFill>
                  <a:srgbClr val="FFFFFF"/>
                </a:solidFill>
              </a:rPr>
              <a:t> </a:t>
            </a:r>
            <a:r>
              <a:rPr lang="en-GB" sz="1600" i="1" err="1">
                <a:solidFill>
                  <a:srgbClr val="FFFFFF"/>
                </a:solidFill>
              </a:rPr>
              <a:t>telle</a:t>
            </a:r>
            <a:r>
              <a:rPr lang="en-GB" sz="1600" i="1">
                <a:solidFill>
                  <a:srgbClr val="FFFFFF"/>
                </a:solidFill>
              </a:rPr>
              <a:t> </a:t>
            </a:r>
            <a:r>
              <a:rPr lang="en-GB" sz="1600" i="1" err="1">
                <a:solidFill>
                  <a:srgbClr val="FFFFFF"/>
                </a:solidFill>
              </a:rPr>
              <a:t>personne</a:t>
            </a:r>
            <a:r>
              <a:rPr lang="en-GB" sz="1600" i="1">
                <a:solidFill>
                  <a:srgbClr val="FFFFFF"/>
                </a:solidFill>
              </a:rPr>
              <a:t> </a:t>
            </a:r>
            <a:r>
              <a:rPr lang="en-GB" sz="1600" i="1" err="1">
                <a:solidFill>
                  <a:srgbClr val="FFFFFF"/>
                </a:solidFill>
              </a:rPr>
              <a:t>lors</a:t>
            </a:r>
            <a:r>
              <a:rPr lang="en-GB" sz="1600" i="1">
                <a:solidFill>
                  <a:srgbClr val="FFFFFF"/>
                </a:solidFill>
              </a:rPr>
              <a:t> de la </a:t>
            </a:r>
            <a:r>
              <a:rPr lang="en-GB" sz="1600" i="1" err="1">
                <a:solidFill>
                  <a:srgbClr val="FFFFFF"/>
                </a:solidFill>
              </a:rPr>
              <a:t>réunion</a:t>
            </a:r>
            <a:r>
              <a:rPr lang="en-GB" sz="1600" i="1">
                <a:solidFill>
                  <a:srgbClr val="FFFFFF"/>
                </a:solidFill>
              </a:rPr>
              <a:t>?</a:t>
            </a:r>
            <a:r>
              <a:rPr lang="en-GB" sz="1600">
                <a:solidFill>
                  <a:srgbClr val="FFFFFF"/>
                </a:solidFill>
              </a:rPr>
              <a:t>”. </a:t>
            </a:r>
          </a:p>
          <a:p>
            <a:pPr algn="just"/>
            <a:r>
              <a:rPr lang="en-GB" sz="1600">
                <a:solidFill>
                  <a:srgbClr val="FFFFFF"/>
                </a:solidFill>
                <a:latin typeface="Zapf Dingbats"/>
                <a:ea typeface="Zapf Dingbats"/>
                <a:cs typeface="Zapf Dingbats"/>
                <a:sym typeface="Zapf Dingbats"/>
              </a:rPr>
              <a:t>✖</a:t>
            </a:r>
            <a:r>
              <a:rPr lang="en-GB" sz="1600">
                <a:solidFill>
                  <a:srgbClr val="FFFFFF"/>
                </a:solidFill>
              </a:rPr>
              <a:t>: “</a:t>
            </a:r>
            <a:r>
              <a:rPr lang="en-GB" sz="1600" i="1" err="1">
                <a:solidFill>
                  <a:srgbClr val="FFFFFF"/>
                </a:solidFill>
              </a:rPr>
              <a:t>Est-ce</a:t>
            </a:r>
            <a:r>
              <a:rPr lang="en-GB" sz="1600" i="1">
                <a:solidFill>
                  <a:srgbClr val="FFFFFF"/>
                </a:solidFill>
              </a:rPr>
              <a:t> </a:t>
            </a:r>
            <a:r>
              <a:rPr lang="en-GB" sz="1600" i="1" err="1">
                <a:solidFill>
                  <a:srgbClr val="FFFFFF"/>
                </a:solidFill>
              </a:rPr>
              <a:t>que</a:t>
            </a:r>
            <a:r>
              <a:rPr lang="en-GB" sz="1600" i="1">
                <a:solidFill>
                  <a:srgbClr val="FFFFFF"/>
                </a:solidFill>
              </a:rPr>
              <a:t> </a:t>
            </a:r>
            <a:r>
              <a:rPr lang="en-GB" sz="1600" i="1" err="1">
                <a:solidFill>
                  <a:srgbClr val="FFFFFF"/>
                </a:solidFill>
              </a:rPr>
              <a:t>tu</a:t>
            </a:r>
            <a:r>
              <a:rPr lang="en-GB" sz="1600" i="1">
                <a:solidFill>
                  <a:srgbClr val="FFFFFF"/>
                </a:solidFill>
              </a:rPr>
              <a:t> as </a:t>
            </a:r>
            <a:r>
              <a:rPr lang="en-GB" sz="1600" i="1" err="1">
                <a:solidFill>
                  <a:srgbClr val="FFFFFF"/>
                </a:solidFill>
              </a:rPr>
              <a:t>pensé</a:t>
            </a:r>
            <a:r>
              <a:rPr lang="en-GB" sz="1600" i="1">
                <a:solidFill>
                  <a:srgbClr val="FFFFFF"/>
                </a:solidFill>
              </a:rPr>
              <a:t> </a:t>
            </a:r>
            <a:r>
              <a:rPr lang="en-GB" sz="1600" i="1" err="1">
                <a:solidFill>
                  <a:srgbClr val="FFFFFF"/>
                </a:solidFill>
              </a:rPr>
              <a:t>à</a:t>
            </a:r>
            <a:r>
              <a:rPr lang="en-GB" sz="1600" i="1">
                <a:solidFill>
                  <a:srgbClr val="FFFFFF"/>
                </a:solidFill>
              </a:rPr>
              <a:t>…” (</a:t>
            </a:r>
            <a:r>
              <a:rPr lang="en-GB" sz="1600" i="1" err="1">
                <a:solidFill>
                  <a:srgbClr val="FFFFFF"/>
                </a:solidFill>
              </a:rPr>
              <a:t>Ceci</a:t>
            </a:r>
            <a:r>
              <a:rPr lang="en-GB" sz="1600" i="1">
                <a:solidFill>
                  <a:srgbClr val="FFFFFF"/>
                </a:solidFill>
              </a:rPr>
              <a:t> sous-</a:t>
            </a:r>
            <a:r>
              <a:rPr lang="en-GB" sz="1600" i="1" err="1">
                <a:solidFill>
                  <a:srgbClr val="FFFFFF"/>
                </a:solidFill>
              </a:rPr>
              <a:t>entend</a:t>
            </a:r>
            <a:r>
              <a:rPr lang="en-GB" sz="1600" i="1">
                <a:solidFill>
                  <a:srgbClr val="FFFFFF"/>
                </a:solidFill>
              </a:rPr>
              <a:t> </a:t>
            </a:r>
            <a:r>
              <a:rPr lang="en-GB" sz="1600" i="1" err="1">
                <a:solidFill>
                  <a:srgbClr val="FFFFFF"/>
                </a:solidFill>
              </a:rPr>
              <a:t>qu’on</a:t>
            </a:r>
            <a:r>
              <a:rPr lang="en-GB" sz="1600" i="1">
                <a:solidFill>
                  <a:srgbClr val="FFFFFF"/>
                </a:solidFill>
              </a:rPr>
              <a:t> </a:t>
            </a:r>
            <a:r>
              <a:rPr lang="en-GB" sz="1600" i="1" err="1">
                <a:solidFill>
                  <a:srgbClr val="FFFFFF"/>
                </a:solidFill>
              </a:rPr>
              <a:t>n’y</a:t>
            </a:r>
            <a:r>
              <a:rPr lang="en-GB" sz="1600" i="1">
                <a:solidFill>
                  <a:srgbClr val="FFFFFF"/>
                </a:solidFill>
              </a:rPr>
              <a:t> a pas </a:t>
            </a:r>
            <a:r>
              <a:rPr lang="en-GB" sz="1600" i="1" err="1">
                <a:solidFill>
                  <a:srgbClr val="FFFFFF"/>
                </a:solidFill>
              </a:rPr>
              <a:t>pensé</a:t>
            </a:r>
            <a:r>
              <a:rPr lang="en-GB" sz="1600" i="1">
                <a:solidFill>
                  <a:srgbClr val="FFFFFF"/>
                </a:solidFill>
              </a:rPr>
              <a:t>)</a:t>
            </a:r>
          </a:p>
          <a:p>
            <a:pPr algn="just"/>
            <a:r>
              <a:rPr lang="en-GB" sz="1600" err="1">
                <a:solidFill>
                  <a:srgbClr val="FFFFFF"/>
                </a:solidFill>
              </a:rPr>
              <a:t>Tandis</a:t>
            </a:r>
            <a:r>
              <a:rPr lang="en-GB" sz="1600">
                <a:solidFill>
                  <a:srgbClr val="FFFFFF"/>
                </a:solidFill>
              </a:rPr>
              <a:t> </a:t>
            </a:r>
            <a:r>
              <a:rPr lang="en-GB" sz="1600" err="1">
                <a:solidFill>
                  <a:srgbClr val="FFFFFF"/>
                </a:solidFill>
              </a:rPr>
              <a:t>que</a:t>
            </a:r>
            <a:r>
              <a:rPr lang="en-GB" sz="1600">
                <a:solidFill>
                  <a:srgbClr val="FFFFFF"/>
                </a:solidFill>
              </a:rPr>
              <a:t> les formulations </a:t>
            </a:r>
            <a:r>
              <a:rPr lang="en-GB" sz="1600" err="1">
                <a:solidFill>
                  <a:srgbClr val="FFFFFF"/>
                </a:solidFill>
              </a:rPr>
              <a:t>comme</a:t>
            </a:r>
            <a:r>
              <a:rPr lang="en-GB" sz="1600">
                <a:solidFill>
                  <a:srgbClr val="FFFFFF"/>
                </a:solidFill>
              </a:rPr>
              <a:t> “</a:t>
            </a:r>
            <a:r>
              <a:rPr lang="en-GB" sz="1600" err="1">
                <a:solidFill>
                  <a:srgbClr val="FFFFFF"/>
                </a:solidFill>
              </a:rPr>
              <a:t>Pourquoi</a:t>
            </a:r>
            <a:r>
              <a:rPr lang="en-GB" sz="1600">
                <a:solidFill>
                  <a:srgbClr val="FFFFFF"/>
                </a:solidFill>
              </a:rPr>
              <a:t>”, “</a:t>
            </a:r>
            <a:r>
              <a:rPr lang="en-GB" sz="1600" err="1">
                <a:solidFill>
                  <a:srgbClr val="FFFFFF"/>
                </a:solidFill>
              </a:rPr>
              <a:t>Est-ce</a:t>
            </a:r>
            <a:r>
              <a:rPr lang="en-GB" sz="1600">
                <a:solidFill>
                  <a:srgbClr val="FFFFFF"/>
                </a:solidFill>
              </a:rPr>
              <a:t> </a:t>
            </a:r>
            <a:r>
              <a:rPr lang="en-GB" sz="1600" err="1">
                <a:solidFill>
                  <a:srgbClr val="FFFFFF"/>
                </a:solidFill>
              </a:rPr>
              <a:t>que</a:t>
            </a:r>
            <a:r>
              <a:rPr lang="en-GB" sz="1600">
                <a:solidFill>
                  <a:srgbClr val="FFFFFF"/>
                </a:solidFill>
              </a:rPr>
              <a:t>” </a:t>
            </a:r>
            <a:r>
              <a:rPr lang="en-GB" sz="1600" err="1">
                <a:solidFill>
                  <a:srgbClr val="FFFFFF"/>
                </a:solidFill>
              </a:rPr>
              <a:t>suggèrent</a:t>
            </a:r>
            <a:r>
              <a:rPr lang="en-GB" sz="1600">
                <a:solidFill>
                  <a:srgbClr val="FFFFFF"/>
                </a:solidFill>
              </a:rPr>
              <a:t> </a:t>
            </a:r>
            <a:r>
              <a:rPr lang="en-GB" sz="1600" err="1">
                <a:solidFill>
                  <a:srgbClr val="FFFFFF"/>
                </a:solidFill>
              </a:rPr>
              <a:t>que</a:t>
            </a:r>
            <a:r>
              <a:rPr lang="en-GB" sz="1600">
                <a:solidFill>
                  <a:srgbClr val="FFFFFF"/>
                </a:solidFill>
              </a:rPr>
              <a:t> le </a:t>
            </a:r>
            <a:r>
              <a:rPr lang="en-GB" sz="1600" err="1">
                <a:solidFill>
                  <a:srgbClr val="FFFFFF"/>
                </a:solidFill>
              </a:rPr>
              <a:t>dépositaire</a:t>
            </a:r>
            <a:r>
              <a:rPr lang="en-GB" sz="1600">
                <a:solidFill>
                  <a:srgbClr val="FFFFFF"/>
                </a:solidFill>
              </a:rPr>
              <a:t> </a:t>
            </a:r>
            <a:r>
              <a:rPr lang="en-GB" sz="1600" err="1">
                <a:solidFill>
                  <a:srgbClr val="FFFFFF"/>
                </a:solidFill>
              </a:rPr>
              <a:t>n’aurait</a:t>
            </a:r>
            <a:r>
              <a:rPr lang="en-GB" sz="1600">
                <a:solidFill>
                  <a:srgbClr val="FFFFFF"/>
                </a:solidFill>
              </a:rPr>
              <a:t> pas </a:t>
            </a:r>
            <a:r>
              <a:rPr lang="en-GB" sz="1600" err="1">
                <a:solidFill>
                  <a:srgbClr val="FFFFFF"/>
                </a:solidFill>
              </a:rPr>
              <a:t>pensé</a:t>
            </a:r>
            <a:r>
              <a:rPr lang="en-GB" sz="1600">
                <a:solidFill>
                  <a:srgbClr val="FFFFFF"/>
                </a:solidFill>
              </a:rPr>
              <a:t> </a:t>
            </a:r>
            <a:r>
              <a:rPr lang="en-GB" sz="1600" err="1">
                <a:solidFill>
                  <a:srgbClr val="FFFFFF"/>
                </a:solidFill>
              </a:rPr>
              <a:t>à</a:t>
            </a:r>
            <a:r>
              <a:rPr lang="en-GB" sz="1600">
                <a:solidFill>
                  <a:srgbClr val="FFFFFF"/>
                </a:solidFill>
              </a:rPr>
              <a:t> … et </a:t>
            </a:r>
            <a:r>
              <a:rPr lang="en-GB" sz="1600" err="1">
                <a:solidFill>
                  <a:srgbClr val="FFFFFF"/>
                </a:solidFill>
              </a:rPr>
              <a:t>induit</a:t>
            </a:r>
            <a:r>
              <a:rPr lang="en-GB" sz="1600">
                <a:solidFill>
                  <a:srgbClr val="FFFFFF"/>
                </a:solidFill>
              </a:rPr>
              <a:t> </a:t>
            </a:r>
            <a:r>
              <a:rPr lang="en-GB" sz="1600" err="1">
                <a:solidFill>
                  <a:srgbClr val="FFFFFF"/>
                </a:solidFill>
              </a:rPr>
              <a:t>donc</a:t>
            </a:r>
            <a:r>
              <a:rPr lang="en-GB" sz="1600">
                <a:solidFill>
                  <a:srgbClr val="FFFFFF"/>
                </a:solidFill>
              </a:rPr>
              <a:t> un </a:t>
            </a:r>
            <a:r>
              <a:rPr lang="en-GB" sz="1600" err="1">
                <a:solidFill>
                  <a:srgbClr val="FFFFFF"/>
                </a:solidFill>
              </a:rPr>
              <a:t>jugement</a:t>
            </a:r>
            <a:r>
              <a:rPr lang="en-GB" sz="1600">
                <a:solidFill>
                  <a:srgbClr val="FFFFFF"/>
                </a:solidFill>
              </a:rPr>
              <a:t> </a:t>
            </a:r>
            <a:r>
              <a:rPr lang="en-GB" sz="1600" err="1">
                <a:solidFill>
                  <a:srgbClr val="FFFFFF"/>
                </a:solidFill>
              </a:rPr>
              <a:t>sur</a:t>
            </a:r>
            <a:r>
              <a:rPr lang="en-GB" sz="1600">
                <a:solidFill>
                  <a:srgbClr val="FFFFFF"/>
                </a:solidFill>
              </a:rPr>
              <a:t> un </a:t>
            </a:r>
            <a:r>
              <a:rPr lang="en-GB" sz="1600" err="1">
                <a:solidFill>
                  <a:srgbClr val="FFFFFF"/>
                </a:solidFill>
              </a:rPr>
              <a:t>acte</a:t>
            </a:r>
            <a:r>
              <a:rPr lang="en-GB" sz="1600">
                <a:solidFill>
                  <a:srgbClr val="FFFFFF"/>
                </a:solidFill>
              </a:rPr>
              <a:t> </a:t>
            </a:r>
            <a:r>
              <a:rPr lang="en-GB" sz="1600" err="1">
                <a:solidFill>
                  <a:srgbClr val="FFFFFF"/>
                </a:solidFill>
              </a:rPr>
              <a:t>qu’il</a:t>
            </a:r>
            <a:r>
              <a:rPr lang="en-GB" sz="1600">
                <a:solidFill>
                  <a:srgbClr val="FFFFFF"/>
                </a:solidFill>
              </a:rPr>
              <a:t> </a:t>
            </a:r>
            <a:r>
              <a:rPr lang="en-GB" sz="1600" err="1">
                <a:solidFill>
                  <a:srgbClr val="FFFFFF"/>
                </a:solidFill>
              </a:rPr>
              <a:t>n’aurait</a:t>
            </a:r>
            <a:r>
              <a:rPr lang="en-GB" sz="1600">
                <a:solidFill>
                  <a:srgbClr val="FFFFFF"/>
                </a:solidFill>
              </a:rPr>
              <a:t> pas </a:t>
            </a:r>
            <a:r>
              <a:rPr lang="en-GB" sz="1600" err="1">
                <a:solidFill>
                  <a:srgbClr val="FFFFFF"/>
                </a:solidFill>
              </a:rPr>
              <a:t>ou</a:t>
            </a:r>
            <a:r>
              <a:rPr lang="en-GB" sz="1600">
                <a:solidFill>
                  <a:srgbClr val="FFFFFF"/>
                </a:solidFill>
              </a:rPr>
              <a:t> mal fait (</a:t>
            </a:r>
            <a:r>
              <a:rPr lang="en-GB" sz="1600" err="1">
                <a:solidFill>
                  <a:srgbClr val="FFFFFF"/>
                </a:solidFill>
              </a:rPr>
              <a:t>Boucenna</a:t>
            </a:r>
            <a:r>
              <a:rPr lang="en-GB" sz="1600">
                <a:solidFill>
                  <a:srgbClr val="FFFFFF"/>
                </a:solidFill>
              </a:rPr>
              <a:t>, 2013). </a:t>
            </a:r>
            <a:endParaRPr lang="en-GB" sz="1600"/>
          </a:p>
          <a:p>
            <a:pPr algn="just"/>
            <a:r>
              <a:rPr lang="en-GB" sz="1600"/>
              <a:t>Le </a:t>
            </a:r>
            <a:r>
              <a:rPr lang="en-GB" sz="1600" err="1"/>
              <a:t>groupe</a:t>
            </a:r>
            <a:r>
              <a:rPr lang="en-GB" sz="1600"/>
              <a:t> ne </a:t>
            </a:r>
            <a:r>
              <a:rPr lang="en-GB" sz="1600" err="1"/>
              <a:t>donne</a:t>
            </a:r>
            <a:r>
              <a:rPr lang="en-GB" sz="1600"/>
              <a:t> </a:t>
            </a:r>
            <a:r>
              <a:rPr lang="en-GB" sz="1600" err="1"/>
              <a:t>ni</a:t>
            </a:r>
            <a:r>
              <a:rPr lang="en-GB" sz="1600"/>
              <a:t> </a:t>
            </a:r>
            <a:r>
              <a:rPr lang="en-GB" sz="1600" err="1"/>
              <a:t>avis</a:t>
            </a:r>
            <a:r>
              <a:rPr lang="en-GB" sz="1600"/>
              <a:t>, </a:t>
            </a:r>
            <a:r>
              <a:rPr lang="en-GB" sz="1600" err="1"/>
              <a:t>ni</a:t>
            </a:r>
            <a:r>
              <a:rPr lang="en-GB" sz="1600"/>
              <a:t> solution (</a:t>
            </a:r>
            <a:r>
              <a:rPr lang="en-GB" sz="1600" err="1"/>
              <a:t>Boucenna</a:t>
            </a:r>
            <a:r>
              <a:rPr lang="en-GB" sz="1600"/>
              <a:t>, 2013).</a:t>
            </a:r>
          </a:p>
          <a:p>
            <a:pPr algn="just"/>
            <a:endParaRPr lang="fr-FR" sz="300"/>
          </a:p>
          <a:p>
            <a:pPr algn="just"/>
            <a:endParaRPr lang="fr-FR" sz="300"/>
          </a:p>
          <a:p>
            <a:pPr algn="just"/>
            <a:endParaRPr lang="fr-FR" sz="300"/>
          </a:p>
        </p:txBody>
      </p:sp>
      <p:sp>
        <p:nvSpPr>
          <p:cNvPr id="18" name="Rectangle à coins arrondis 17"/>
          <p:cNvSpPr/>
          <p:nvPr/>
        </p:nvSpPr>
        <p:spPr>
          <a:xfrm>
            <a:off x="914536" y="3351689"/>
            <a:ext cx="3559222" cy="208894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a:solidFill>
                  <a:srgbClr val="FF0000"/>
                </a:solidFill>
              </a:rPr>
              <a:t>Balisage des questions, émission des questions, réponses aux questions</a:t>
            </a:r>
            <a:endParaRPr lang="fr-FR">
              <a:solidFill>
                <a:srgbClr val="FF0000"/>
              </a:solidFill>
            </a:endParaRPr>
          </a:p>
        </p:txBody>
      </p:sp>
      <p:sp>
        <p:nvSpPr>
          <p:cNvPr id="4" name="Espace réservé du numéro de diapositive 3"/>
          <p:cNvSpPr>
            <a:spLocks noGrp="1"/>
          </p:cNvSpPr>
          <p:nvPr>
            <p:ph type="sldNum" sz="quarter" idx="12"/>
          </p:nvPr>
        </p:nvSpPr>
        <p:spPr>
          <a:xfrm>
            <a:off x="8610600" y="6559550"/>
            <a:ext cx="2743200" cy="365125"/>
          </a:xfrm>
        </p:spPr>
        <p:txBody>
          <a:bodyPr/>
          <a:lstStyle/>
          <a:p>
            <a:fld id="{D45F35CD-BCCE-43AA-A6A5-8900209948EB}" type="slidenum">
              <a:rPr lang="en-US" smtClean="0"/>
              <a:t>28</a:t>
            </a:fld>
            <a:endParaRPr lang="en-US"/>
          </a:p>
        </p:txBody>
      </p:sp>
      <p:sp>
        <p:nvSpPr>
          <p:cNvPr id="15"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16" name="ZoneTexte 15"/>
          <p:cNvSpPr txBox="1"/>
          <p:nvPr/>
        </p:nvSpPr>
        <p:spPr>
          <a:xfrm>
            <a:off x="7438413" y="1115638"/>
            <a:ext cx="3957484" cy="323165"/>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500"/>
              <a:t>Inspiré de Payette (2000) et Charlier &amp; </a:t>
            </a:r>
            <a:r>
              <a:rPr lang="fr-FR" sz="1500" i="1"/>
              <a:t>al</a:t>
            </a:r>
            <a:r>
              <a:rPr lang="fr-FR" sz="1500"/>
              <a:t>. (2013)</a:t>
            </a:r>
          </a:p>
        </p:txBody>
      </p:sp>
      <p:grpSp>
        <p:nvGrpSpPr>
          <p:cNvPr id="17" name="Groupe 16">
            <a:extLst>
              <a:ext uri="{FF2B5EF4-FFF2-40B4-BE49-F238E27FC236}">
                <a16:creationId xmlns:a16="http://schemas.microsoft.com/office/drawing/2014/main" id="{CA692F3D-74A6-4BF0-B8DB-52A00EAE0E7C}"/>
              </a:ext>
            </a:extLst>
          </p:cNvPr>
          <p:cNvGrpSpPr/>
          <p:nvPr/>
        </p:nvGrpSpPr>
        <p:grpSpPr>
          <a:xfrm>
            <a:off x="914536" y="90925"/>
            <a:ext cx="4144726" cy="1365453"/>
            <a:chOff x="6233833" y="2597109"/>
            <a:chExt cx="1059108" cy="529554"/>
          </a:xfrm>
          <a:scene3d>
            <a:camera prst="orthographicFront">
              <a:rot lat="0" lon="0" rev="0"/>
            </a:camera>
            <a:lightRig rig="contrasting" dir="t">
              <a:rot lat="0" lon="0" rev="1200000"/>
            </a:lightRig>
          </a:scene3d>
        </p:grpSpPr>
        <p:sp>
          <p:nvSpPr>
            <p:cNvPr id="19" name="Rectangle : coins arrondis 18">
              <a:extLst>
                <a:ext uri="{FF2B5EF4-FFF2-40B4-BE49-F238E27FC236}">
                  <a16:creationId xmlns:a16="http://schemas.microsoft.com/office/drawing/2014/main" id="{1FFEBFC4-08EC-4DEE-AC5D-1F482BB5C9E2}"/>
                </a:ext>
              </a:extLst>
            </p:cNvPr>
            <p:cNvSpPr/>
            <p:nvPr/>
          </p:nvSpPr>
          <p:spPr>
            <a:xfrm>
              <a:off x="6233833" y="2597109"/>
              <a:ext cx="1059108"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3675334"/>
                <a:satOff val="-15291"/>
                <a:lumOff val="3603"/>
                <a:alphaOff val="0"/>
              </a:schemeClr>
            </a:fillRef>
            <a:effectRef idx="2">
              <a:schemeClr val="accent4">
                <a:hueOff val="3675334"/>
                <a:satOff val="-15291"/>
                <a:lumOff val="3603"/>
                <a:alphaOff val="0"/>
              </a:schemeClr>
            </a:effectRef>
            <a:fontRef idx="minor">
              <a:schemeClr val="lt1"/>
            </a:fontRef>
          </p:style>
        </p:sp>
        <p:sp>
          <p:nvSpPr>
            <p:cNvPr id="20" name="Rectangle : coins arrondis 4">
              <a:extLst>
                <a:ext uri="{FF2B5EF4-FFF2-40B4-BE49-F238E27FC236}">
                  <a16:creationId xmlns:a16="http://schemas.microsoft.com/office/drawing/2014/main" id="{566AB7A0-9ABA-42D3-AB0F-43BD26665C0A}"/>
                </a:ext>
              </a:extLst>
            </p:cNvPr>
            <p:cNvSpPr txBox="1"/>
            <p:nvPr/>
          </p:nvSpPr>
          <p:spPr>
            <a:xfrm>
              <a:off x="6259684" y="2622960"/>
              <a:ext cx="1007406"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3200" kern="1200"/>
                <a:t>CLARIFIER</a:t>
              </a:r>
              <a:endParaRPr lang="en-US" sz="3200" kern="1200"/>
            </a:p>
          </p:txBody>
        </p:sp>
      </p:grpSp>
      <p:graphicFrame>
        <p:nvGraphicFramePr>
          <p:cNvPr id="28" name="Espace réservé du contenu 8">
            <a:extLst>
              <a:ext uri="{FF2B5EF4-FFF2-40B4-BE49-F238E27FC236}">
                <a16:creationId xmlns:a16="http://schemas.microsoft.com/office/drawing/2014/main" id="{D71439B5-9B0F-4716-A979-8A5739056E6B}"/>
              </a:ext>
            </a:extLst>
          </p:cNvPr>
          <p:cNvGraphicFramePr>
            <a:graphicFrameLocks/>
          </p:cNvGraphicFramePr>
          <p:nvPr>
            <p:extLst>
              <p:ext uri="{D42A27DB-BD31-4B8C-83A1-F6EECF244321}">
                <p14:modId xmlns:p14="http://schemas.microsoft.com/office/powerpoint/2010/main" val="280971699"/>
              </p:ext>
            </p:extLst>
          </p:nvPr>
        </p:nvGraphicFramePr>
        <p:xfrm>
          <a:off x="9978013" y="145038"/>
          <a:ext cx="2039816" cy="91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Flèche : en arc 28">
            <a:extLst>
              <a:ext uri="{FF2B5EF4-FFF2-40B4-BE49-F238E27FC236}">
                <a16:creationId xmlns:a16="http://schemas.microsoft.com/office/drawing/2014/main" id="{B5BE287B-AEA7-4AE5-B5B9-C5CBE7CFADFA}"/>
              </a:ext>
            </a:extLst>
          </p:cNvPr>
          <p:cNvSpPr/>
          <p:nvPr/>
        </p:nvSpPr>
        <p:spPr>
          <a:xfrm>
            <a:off x="11193595" y="140269"/>
            <a:ext cx="616035" cy="523593"/>
          </a:xfrm>
          <a:prstGeom prst="circularArrow">
            <a:avLst>
              <a:gd name="adj1" fmla="val 5544"/>
              <a:gd name="adj2" fmla="val 330680"/>
              <a:gd name="adj3" fmla="val 14288770"/>
              <a:gd name="adj4" fmla="val 17081118"/>
              <a:gd name="adj5" fmla="val 5757"/>
            </a:avLst>
          </a:prstGeom>
          <a:solidFill>
            <a:srgbClr val="44546A"/>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fr-BE"/>
          </a:p>
        </p:txBody>
      </p:sp>
    </p:spTree>
    <p:extLst>
      <p:ext uri="{BB962C8B-B14F-4D97-AF65-F5344CB8AC3E}">
        <p14:creationId xmlns:p14="http://schemas.microsoft.com/office/powerpoint/2010/main" val="1383201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8" name="Rectangle à coins arrondis 17"/>
          <p:cNvSpPr/>
          <p:nvPr/>
        </p:nvSpPr>
        <p:spPr>
          <a:xfrm>
            <a:off x="660953" y="5403469"/>
            <a:ext cx="10782614" cy="816351"/>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a:solidFill>
                  <a:srgbClr val="FF0000"/>
                </a:solidFill>
              </a:rPr>
              <a:t>Matériel / Annexes: /</a:t>
            </a:r>
          </a:p>
        </p:txBody>
      </p:sp>
      <p:sp>
        <p:nvSpPr>
          <p:cNvPr id="19" name="ZoneTexte 18"/>
          <p:cNvSpPr txBox="1"/>
          <p:nvPr/>
        </p:nvSpPr>
        <p:spPr>
          <a:xfrm>
            <a:off x="2773852" y="3910501"/>
            <a:ext cx="184666" cy="369332"/>
          </a:xfrm>
          <a:prstGeom prst="rect">
            <a:avLst/>
          </a:prstGeom>
          <a:noFill/>
        </p:spPr>
        <p:txBody>
          <a:bodyPr wrap="none" rtlCol="0">
            <a:spAutoFit/>
          </a:bodyPr>
          <a:lstStyle/>
          <a:p>
            <a:endParaRPr lang="fr-FR"/>
          </a:p>
        </p:txBody>
      </p:sp>
      <p:sp>
        <p:nvSpPr>
          <p:cNvPr id="16" name="Rectangle à coins arrondis 15"/>
          <p:cNvSpPr/>
          <p:nvPr/>
        </p:nvSpPr>
        <p:spPr>
          <a:xfrm>
            <a:off x="8667476" y="1040481"/>
            <a:ext cx="2776090" cy="3974249"/>
          </a:xfrm>
          <a:prstGeom prst="roundRect">
            <a:avLst/>
          </a:prstGeom>
          <a:no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fr-FR">
                <a:solidFill>
                  <a:srgbClr val="000000"/>
                </a:solidFill>
              </a:rPr>
              <a:t>Notes personnelles</a:t>
            </a:r>
          </a:p>
          <a:p>
            <a:pPr algn="ctr"/>
            <a:endParaRPr lang="fr-FR">
              <a:solidFill>
                <a:srgbClr val="FF0000"/>
              </a:solidFill>
            </a:endParaRP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r>
              <a:rPr lang="fr-FR">
                <a:solidFill>
                  <a:schemeClr val="tx1"/>
                </a:solidFill>
              </a:rPr>
              <a:t>………………………………………………………………………………………………………………</a:t>
            </a:r>
            <a:endParaRPr lang="fr-FR">
              <a:solidFill>
                <a:srgbClr val="FF0000"/>
              </a:solidFill>
            </a:endParaRPr>
          </a:p>
          <a:p>
            <a:pPr algn="ctr"/>
            <a:endParaRPr lang="fr-FR">
              <a:solidFill>
                <a:srgbClr val="FF0000"/>
              </a:solidFill>
            </a:endParaRPr>
          </a:p>
        </p:txBody>
      </p:sp>
      <p:sp>
        <p:nvSpPr>
          <p:cNvPr id="2" name="Espace réservé du numéro de diapositive 1"/>
          <p:cNvSpPr>
            <a:spLocks noGrp="1"/>
          </p:cNvSpPr>
          <p:nvPr>
            <p:ph type="sldNum" sz="quarter" idx="12"/>
          </p:nvPr>
        </p:nvSpPr>
        <p:spPr>
          <a:xfrm>
            <a:off x="8610600" y="6559550"/>
            <a:ext cx="2743200" cy="365125"/>
          </a:xfrm>
        </p:spPr>
        <p:txBody>
          <a:bodyPr/>
          <a:lstStyle/>
          <a:p>
            <a:fld id="{D45F35CD-BCCE-43AA-A6A5-8900209948EB}" type="slidenum">
              <a:rPr lang="en-US" smtClean="0"/>
              <a:t>29</a:t>
            </a:fld>
            <a:endParaRPr lang="en-US"/>
          </a:p>
        </p:txBody>
      </p:sp>
      <p:sp>
        <p:nvSpPr>
          <p:cNvPr id="20"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grpSp>
        <p:nvGrpSpPr>
          <p:cNvPr id="24" name="Groupe 23">
            <a:extLst>
              <a:ext uri="{FF2B5EF4-FFF2-40B4-BE49-F238E27FC236}">
                <a16:creationId xmlns:a16="http://schemas.microsoft.com/office/drawing/2014/main" id="{5B584B97-5F39-4CD3-A43F-EC475F85AE12}"/>
              </a:ext>
            </a:extLst>
          </p:cNvPr>
          <p:cNvGrpSpPr/>
          <p:nvPr/>
        </p:nvGrpSpPr>
        <p:grpSpPr>
          <a:xfrm>
            <a:off x="10235648" y="170442"/>
            <a:ext cx="1275200" cy="637600"/>
            <a:chOff x="6233833" y="2597109"/>
            <a:chExt cx="1059108" cy="529554"/>
          </a:xfrm>
          <a:scene3d>
            <a:camera prst="orthographicFront">
              <a:rot lat="0" lon="0" rev="0"/>
            </a:camera>
            <a:lightRig rig="contrasting" dir="t">
              <a:rot lat="0" lon="0" rev="1200000"/>
            </a:lightRig>
          </a:scene3d>
        </p:grpSpPr>
        <p:sp>
          <p:nvSpPr>
            <p:cNvPr id="26" name="Rectangle : coins arrondis 25">
              <a:extLst>
                <a:ext uri="{FF2B5EF4-FFF2-40B4-BE49-F238E27FC236}">
                  <a16:creationId xmlns:a16="http://schemas.microsoft.com/office/drawing/2014/main" id="{4A905648-3C99-4430-90AB-D87D760E5E96}"/>
                </a:ext>
              </a:extLst>
            </p:cNvPr>
            <p:cNvSpPr/>
            <p:nvPr/>
          </p:nvSpPr>
          <p:spPr>
            <a:xfrm>
              <a:off x="6233833" y="2597109"/>
              <a:ext cx="1059108"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3675334"/>
                <a:satOff val="-15291"/>
                <a:lumOff val="3603"/>
                <a:alphaOff val="0"/>
              </a:schemeClr>
            </a:fillRef>
            <a:effectRef idx="2">
              <a:schemeClr val="accent4">
                <a:hueOff val="3675334"/>
                <a:satOff val="-15291"/>
                <a:lumOff val="3603"/>
                <a:alphaOff val="0"/>
              </a:schemeClr>
            </a:effectRef>
            <a:fontRef idx="minor">
              <a:schemeClr val="lt1"/>
            </a:fontRef>
          </p:style>
        </p:sp>
        <p:sp>
          <p:nvSpPr>
            <p:cNvPr id="27" name="Rectangle : coins arrondis 4">
              <a:extLst>
                <a:ext uri="{FF2B5EF4-FFF2-40B4-BE49-F238E27FC236}">
                  <a16:creationId xmlns:a16="http://schemas.microsoft.com/office/drawing/2014/main" id="{C39C70A4-E655-4A4F-97B2-CE1D6F91EC1B}"/>
                </a:ext>
              </a:extLst>
            </p:cNvPr>
            <p:cNvSpPr txBox="1"/>
            <p:nvPr/>
          </p:nvSpPr>
          <p:spPr>
            <a:xfrm>
              <a:off x="6259684" y="2622960"/>
              <a:ext cx="1007406"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Clarifier</a:t>
              </a:r>
              <a:endParaRPr lang="en-US" sz="1800" kern="1200"/>
            </a:p>
          </p:txBody>
        </p:sp>
      </p:grpSp>
      <p:graphicFrame>
        <p:nvGraphicFramePr>
          <p:cNvPr id="28" name="Tableau 7">
            <a:extLst>
              <a:ext uri="{FF2B5EF4-FFF2-40B4-BE49-F238E27FC236}">
                <a16:creationId xmlns:a16="http://schemas.microsoft.com/office/drawing/2014/main" id="{0C40CFC3-AEC8-40AD-8F09-1DB4E3DEFDFC}"/>
              </a:ext>
            </a:extLst>
          </p:cNvPr>
          <p:cNvGraphicFramePr>
            <a:graphicFrameLocks noGrp="1"/>
          </p:cNvGraphicFramePr>
          <p:nvPr>
            <p:extLst>
              <p:ext uri="{D42A27DB-BD31-4B8C-83A1-F6EECF244321}">
                <p14:modId xmlns:p14="http://schemas.microsoft.com/office/powerpoint/2010/main" val="2932079091"/>
              </p:ext>
            </p:extLst>
          </p:nvPr>
        </p:nvGraphicFramePr>
        <p:xfrm>
          <a:off x="382786" y="1515605"/>
          <a:ext cx="1840301" cy="3024000"/>
        </p:xfrm>
        <a:graphic>
          <a:graphicData uri="http://schemas.openxmlformats.org/drawingml/2006/table">
            <a:tbl>
              <a:tblPr firstRow="1" bandRow="1">
                <a:tableStyleId>{5C22544A-7EE6-4342-B048-85BDC9FD1C3A}</a:tableStyleId>
              </a:tblPr>
              <a:tblGrid>
                <a:gridCol w="1840301">
                  <a:extLst>
                    <a:ext uri="{9D8B030D-6E8A-4147-A177-3AD203B41FA5}">
                      <a16:colId xmlns:a16="http://schemas.microsoft.com/office/drawing/2014/main" val="4261016898"/>
                    </a:ext>
                  </a:extLst>
                </a:gridCol>
              </a:tblGrid>
              <a:tr h="1512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1 – 5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Questionner, oui mais comment?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33725290"/>
                  </a:ext>
                </a:extLst>
              </a:tr>
              <a:tr h="1512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2 – 10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Questions-réponses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80298494"/>
                  </a:ext>
                </a:extLst>
              </a:tr>
            </a:tbl>
          </a:graphicData>
        </a:graphic>
      </p:graphicFrame>
      <p:graphicFrame>
        <p:nvGraphicFramePr>
          <p:cNvPr id="29" name="Tableau 7">
            <a:extLst>
              <a:ext uri="{FF2B5EF4-FFF2-40B4-BE49-F238E27FC236}">
                <a16:creationId xmlns:a16="http://schemas.microsoft.com/office/drawing/2014/main" id="{1AB8030E-2DFF-4D09-8720-DBFF28BC97FA}"/>
              </a:ext>
            </a:extLst>
          </p:cNvPr>
          <p:cNvGraphicFramePr>
            <a:graphicFrameLocks noGrp="1"/>
          </p:cNvGraphicFramePr>
          <p:nvPr>
            <p:extLst>
              <p:ext uri="{D42A27DB-BD31-4B8C-83A1-F6EECF244321}">
                <p14:modId xmlns:p14="http://schemas.microsoft.com/office/powerpoint/2010/main" val="3887054628"/>
              </p:ext>
            </p:extLst>
          </p:nvPr>
        </p:nvGraphicFramePr>
        <p:xfrm>
          <a:off x="2561710" y="1515605"/>
          <a:ext cx="5767143" cy="3024000"/>
        </p:xfrm>
        <a:graphic>
          <a:graphicData uri="http://schemas.openxmlformats.org/drawingml/2006/table">
            <a:tbl>
              <a:tblPr firstRow="1" bandRow="1">
                <a:tableStyleId>{5C22544A-7EE6-4342-B048-85BDC9FD1C3A}</a:tableStyleId>
              </a:tblPr>
              <a:tblGrid>
                <a:gridCol w="5767143">
                  <a:extLst>
                    <a:ext uri="{9D8B030D-6E8A-4147-A177-3AD203B41FA5}">
                      <a16:colId xmlns:a16="http://schemas.microsoft.com/office/drawing/2014/main" val="4261016898"/>
                    </a:ext>
                  </a:extLst>
                </a:gridCol>
              </a:tblGrid>
              <a:tr h="151200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200" b="0" i="1" u="none" strike="noStrike" kern="1200" cap="none" spc="0" normalizeH="0" baseline="0" noProof="0">
                          <a:ln>
                            <a:noFill/>
                          </a:ln>
                          <a:solidFill>
                            <a:srgbClr val="44546A"/>
                          </a:solidFill>
                          <a:effectLst/>
                          <a:uLnTx/>
                          <a:uFillTx/>
                          <a:latin typeface="+mn-lt"/>
                          <a:ea typeface="+mn-ea"/>
                          <a:cs typeface="+mn-cs"/>
                        </a:rPr>
                        <a:t>Une question de clarification permet d’obtenir des renseignements supplémentaires pour mieux se représenter ce qu’il s’est passé. Attention, il ne s’agit pas d’émettre un avis ou un jugement sur la situation.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Donner des exemples et contre-exemples (</a:t>
                      </a:r>
                      <a:r>
                        <a:rPr kumimoji="0" lang="fr-FR" sz="1200" b="0" i="1" u="none" strike="noStrike" kern="1200" cap="none" spc="0" normalizeH="0" baseline="0" noProof="0">
                          <a:ln>
                            <a:noFill/>
                          </a:ln>
                          <a:solidFill>
                            <a:srgbClr val="44546A"/>
                          </a:solidFill>
                          <a:effectLst/>
                          <a:uLnTx/>
                          <a:uFillTx/>
                          <a:latin typeface="+mn-lt"/>
                          <a:ea typeface="+mn-ea"/>
                          <a:cs typeface="+mn-cs"/>
                        </a:rPr>
                        <a:t>cf</a:t>
                      </a:r>
                      <a:r>
                        <a:rPr kumimoji="0" lang="fr-FR" sz="1200" b="0" i="0" u="none" strike="noStrike" kern="1200" cap="none" spc="0" normalizeH="0" baseline="0" noProof="0">
                          <a:ln>
                            <a:noFill/>
                          </a:ln>
                          <a:solidFill>
                            <a:srgbClr val="44546A"/>
                          </a:solidFill>
                          <a:effectLst/>
                          <a:uLnTx/>
                          <a:uFillTx/>
                          <a:latin typeface="+mn-lt"/>
                          <a:ea typeface="+mn-ea"/>
                          <a:cs typeface="+mn-cs"/>
                        </a:rPr>
                        <a:t>. page de haut).</a:t>
                      </a: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3533725290"/>
                  </a:ext>
                </a:extLst>
              </a:tr>
              <a:tr h="151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Donner la parole à un auditeur qui le désire afin qu’il pose sa question.</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Vérifier que la question soit bien formulée.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Laisser un temps de réponse au dépositaire qui a également l’opportunité d’élargir sa réflexion et de donner son point de vue.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Donner la parole à un autre auditeur.</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200" b="0" i="0" u="none" strike="noStrike" kern="1200" cap="none" spc="0" normalizeH="0" baseline="0" noProof="0">
                          <a:ln>
                            <a:noFill/>
                          </a:ln>
                          <a:solidFill>
                            <a:srgbClr val="44546A"/>
                          </a:solidFill>
                          <a:effectLst/>
                          <a:uLnTx/>
                          <a:uFillTx/>
                          <a:latin typeface="+mn-lt"/>
                          <a:ea typeface="+mn-ea"/>
                          <a:cs typeface="+mn-cs"/>
                        </a:rPr>
                        <a:t>Procéder comme cela jusqu’à épuisement des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300" b="0" i="0"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780298494"/>
                  </a:ext>
                </a:extLst>
              </a:tr>
            </a:tbl>
          </a:graphicData>
        </a:graphic>
      </p:graphicFrame>
    </p:spTree>
    <p:extLst>
      <p:ext uri="{BB962C8B-B14F-4D97-AF65-F5344CB8AC3E}">
        <p14:creationId xmlns:p14="http://schemas.microsoft.com/office/powerpoint/2010/main" val="1491754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533400" y="1825625"/>
            <a:ext cx="5562600" cy="4321175"/>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lvl="0" indent="0">
              <a:buNone/>
            </a:pPr>
            <a:endParaRPr lang="fr-FR" sz="600">
              <a:solidFill>
                <a:schemeClr val="tx1"/>
              </a:solidFill>
            </a:endParaRPr>
          </a:p>
          <a:p>
            <a:pPr marL="0" lvl="0" indent="0">
              <a:buNone/>
            </a:pPr>
            <a:r>
              <a:rPr lang="fr-FR">
                <a:solidFill>
                  <a:schemeClr val="tx1"/>
                </a:solidFill>
              </a:rPr>
              <a:t>Introduction…………………………………………… 	p.4</a:t>
            </a:r>
          </a:p>
          <a:p>
            <a:pPr marL="0" lvl="0" indent="0">
              <a:buNone/>
            </a:pPr>
            <a:r>
              <a:rPr lang="fr-FR">
                <a:solidFill>
                  <a:schemeClr val="tx1"/>
                </a:solidFill>
              </a:rPr>
              <a:t>Principes de base …………………………………… 	p.6</a:t>
            </a:r>
          </a:p>
          <a:p>
            <a:pPr marL="0" lvl="0" indent="0">
              <a:buNone/>
            </a:pPr>
            <a:r>
              <a:rPr lang="fr-FR">
                <a:solidFill>
                  <a:schemeClr val="tx1"/>
                </a:solidFill>
              </a:rPr>
              <a:t>Objectifs………………………………………………</a:t>
            </a:r>
            <a:r>
              <a:rPr lang="is-IS">
                <a:solidFill>
                  <a:schemeClr val="tx1"/>
                </a:solidFill>
              </a:rPr>
              <a:t>… 	</a:t>
            </a:r>
            <a:r>
              <a:rPr lang="fr-FR">
                <a:solidFill>
                  <a:schemeClr val="tx1"/>
                </a:solidFill>
              </a:rPr>
              <a:t>p.7</a:t>
            </a:r>
          </a:p>
          <a:p>
            <a:pPr marL="0" lvl="0" indent="0">
              <a:buNone/>
            </a:pPr>
            <a:r>
              <a:rPr lang="fr-FR">
                <a:solidFill>
                  <a:schemeClr val="tx1"/>
                </a:solidFill>
              </a:rPr>
              <a:t>La nébuleuse des dispositifs</a:t>
            </a:r>
            <a:r>
              <a:rPr lang="is-IS">
                <a:solidFill>
                  <a:schemeClr val="tx1"/>
                </a:solidFill>
              </a:rPr>
              <a:t>…................... 	</a:t>
            </a:r>
            <a:r>
              <a:rPr lang="fr-FR">
                <a:solidFill>
                  <a:schemeClr val="tx1"/>
                </a:solidFill>
              </a:rPr>
              <a:t>p</a:t>
            </a:r>
            <a:r>
              <a:rPr lang="is-IS">
                <a:solidFill>
                  <a:schemeClr val="tx1"/>
                </a:solidFill>
              </a:rPr>
              <a:t>.8</a:t>
            </a:r>
            <a:r>
              <a:rPr lang="fr-FR">
                <a:solidFill>
                  <a:schemeClr val="tx1"/>
                </a:solidFill>
              </a:rPr>
              <a:t> </a:t>
            </a:r>
          </a:p>
          <a:p>
            <a:pPr marL="0" lvl="0" indent="0">
              <a:buNone/>
            </a:pPr>
            <a:r>
              <a:rPr lang="fr-FR">
                <a:solidFill>
                  <a:schemeClr val="tx1"/>
                </a:solidFill>
              </a:rPr>
              <a:t>Mode d’emploi du carnet………………………. 	p.10</a:t>
            </a:r>
          </a:p>
          <a:p>
            <a:pPr marL="457200" lvl="1" indent="0">
              <a:buNone/>
            </a:pPr>
            <a:r>
              <a:rPr lang="fr-FR">
                <a:solidFill>
                  <a:schemeClr val="tx1"/>
                </a:solidFill>
              </a:rPr>
              <a:t>Phases de la séance </a:t>
            </a:r>
            <a:r>
              <a:rPr lang="fr-FR" err="1">
                <a:solidFill>
                  <a:schemeClr val="tx1"/>
                </a:solidFill>
              </a:rPr>
              <a:t>d’intervision</a:t>
            </a:r>
            <a:r>
              <a:rPr lang="fr-FR">
                <a:solidFill>
                  <a:schemeClr val="tx1"/>
                </a:solidFill>
              </a:rPr>
              <a:t>……………</a:t>
            </a:r>
            <a:r>
              <a:rPr lang="is-IS">
                <a:solidFill>
                  <a:schemeClr val="tx1"/>
                </a:solidFill>
              </a:rPr>
              <a:t>…</a:t>
            </a:r>
            <a:r>
              <a:rPr lang="fr-FR">
                <a:solidFill>
                  <a:schemeClr val="tx1"/>
                </a:solidFill>
              </a:rPr>
              <a:t> 	p.11</a:t>
            </a:r>
          </a:p>
          <a:p>
            <a:pPr marL="457200" lvl="1" indent="0">
              <a:buNone/>
            </a:pPr>
            <a:r>
              <a:rPr lang="fr-FR">
                <a:solidFill>
                  <a:schemeClr val="tx1"/>
                </a:solidFill>
              </a:rPr>
              <a:t>Organisation de la page du haut…………</a:t>
            </a:r>
            <a:r>
              <a:rPr lang="is-IS">
                <a:solidFill>
                  <a:schemeClr val="tx1"/>
                </a:solidFill>
              </a:rPr>
              <a:t>…....</a:t>
            </a:r>
            <a:r>
              <a:rPr lang="fr-FR">
                <a:solidFill>
                  <a:schemeClr val="tx1"/>
                </a:solidFill>
              </a:rPr>
              <a:t> 	p.12</a:t>
            </a:r>
          </a:p>
          <a:p>
            <a:pPr marL="457200" lvl="1" indent="0">
              <a:buNone/>
            </a:pPr>
            <a:r>
              <a:rPr lang="fr-FR">
                <a:solidFill>
                  <a:schemeClr val="tx1"/>
                </a:solidFill>
              </a:rPr>
              <a:t>Organisation de la page du bas…………</a:t>
            </a:r>
            <a:r>
              <a:rPr lang="is-IS">
                <a:solidFill>
                  <a:schemeClr val="tx1"/>
                </a:solidFill>
              </a:rPr>
              <a:t>…......</a:t>
            </a:r>
            <a:r>
              <a:rPr lang="fr-FR">
                <a:solidFill>
                  <a:schemeClr val="tx1"/>
                </a:solidFill>
              </a:rPr>
              <a:t> 	p.13</a:t>
            </a:r>
          </a:p>
          <a:p>
            <a:pPr marL="0" indent="0">
              <a:buNone/>
            </a:pPr>
            <a:r>
              <a:rPr lang="fr-FR">
                <a:solidFill>
                  <a:schemeClr val="tx1"/>
                </a:solidFill>
              </a:rPr>
              <a:t>Dispositif</a:t>
            </a:r>
            <a:r>
              <a:rPr lang="is-IS">
                <a:solidFill>
                  <a:schemeClr val="tx1"/>
                </a:solidFill>
              </a:rPr>
              <a:t>…................................................. 	</a:t>
            </a:r>
            <a:r>
              <a:rPr lang="fr-FR">
                <a:solidFill>
                  <a:schemeClr val="tx1"/>
                </a:solidFill>
              </a:rPr>
              <a:t>p</a:t>
            </a:r>
            <a:r>
              <a:rPr lang="is-IS">
                <a:solidFill>
                  <a:schemeClr val="tx1"/>
                </a:solidFill>
              </a:rPr>
              <a:t>.15</a:t>
            </a:r>
            <a:endParaRPr lang="fr-FR">
              <a:solidFill>
                <a:schemeClr val="tx1"/>
              </a:solidFill>
            </a:endParaRPr>
          </a:p>
          <a:p>
            <a:pPr marL="457200" lvl="1" indent="0">
              <a:buNone/>
            </a:pPr>
            <a:r>
              <a:rPr lang="fr-FR">
                <a:solidFill>
                  <a:schemeClr val="tx1"/>
                </a:solidFill>
              </a:rPr>
              <a:t>Phase préparatoire………………………………</a:t>
            </a:r>
            <a:r>
              <a:rPr lang="is-IS">
                <a:solidFill>
                  <a:schemeClr val="tx1"/>
                </a:solidFill>
              </a:rPr>
              <a:t>…</a:t>
            </a:r>
            <a:r>
              <a:rPr lang="fr-FR">
                <a:solidFill>
                  <a:schemeClr val="tx1"/>
                </a:solidFill>
              </a:rPr>
              <a:t>… 	p.16</a:t>
            </a:r>
          </a:p>
          <a:p>
            <a:pPr marL="914400" lvl="2" indent="0">
              <a:buNone/>
            </a:pPr>
            <a:r>
              <a:rPr lang="fr-FR">
                <a:solidFill>
                  <a:schemeClr val="tx1"/>
                </a:solidFill>
              </a:rPr>
              <a:t>Option: Rédiger un incident critique…………</a:t>
            </a:r>
            <a:r>
              <a:rPr lang="is-IS">
                <a:solidFill>
                  <a:schemeClr val="tx1"/>
                </a:solidFill>
              </a:rPr>
              <a:t>….</a:t>
            </a:r>
            <a:r>
              <a:rPr lang="fr-FR">
                <a:solidFill>
                  <a:schemeClr val="tx1"/>
                </a:solidFill>
              </a:rPr>
              <a:t>. 	p.18</a:t>
            </a:r>
          </a:p>
          <a:p>
            <a:pPr marL="914400" lvl="2" indent="0">
              <a:buNone/>
            </a:pPr>
            <a:r>
              <a:rPr lang="fr-FR">
                <a:solidFill>
                  <a:schemeClr val="tx1"/>
                </a:solidFill>
              </a:rPr>
              <a:t>Option: La vidéo comme support réflexif …</a:t>
            </a:r>
            <a:r>
              <a:rPr lang="is-IS">
                <a:solidFill>
                  <a:schemeClr val="tx1"/>
                </a:solidFill>
              </a:rPr>
              <a:t>….</a:t>
            </a:r>
            <a:r>
              <a:rPr lang="fr-FR">
                <a:solidFill>
                  <a:schemeClr val="tx1"/>
                </a:solidFill>
              </a:rPr>
              <a:t>. 	p.20</a:t>
            </a:r>
          </a:p>
          <a:p>
            <a:pPr marL="457200" lvl="1" indent="0">
              <a:buNone/>
            </a:pPr>
            <a:r>
              <a:rPr lang="fr-FR">
                <a:solidFill>
                  <a:schemeClr val="tx1"/>
                </a:solidFill>
              </a:rPr>
              <a:t>Débuter la séance…………………………………</a:t>
            </a:r>
            <a:r>
              <a:rPr lang="is-IS">
                <a:solidFill>
                  <a:schemeClr val="tx1"/>
                </a:solidFill>
              </a:rPr>
              <a:t>….</a:t>
            </a:r>
            <a:r>
              <a:rPr lang="fr-FR">
                <a:solidFill>
                  <a:schemeClr val="tx1"/>
                </a:solidFill>
              </a:rPr>
              <a:t>. 	p.22</a:t>
            </a:r>
          </a:p>
          <a:p>
            <a:pPr marL="457200" lvl="1" indent="0">
              <a:buNone/>
            </a:pPr>
            <a:r>
              <a:rPr lang="fr-FR">
                <a:solidFill>
                  <a:schemeClr val="tx1"/>
                </a:solidFill>
              </a:rPr>
              <a:t>Choisir le sujet…………………………………….…</a:t>
            </a:r>
            <a:r>
              <a:rPr lang="is-IS">
                <a:solidFill>
                  <a:schemeClr val="tx1"/>
                </a:solidFill>
              </a:rPr>
              <a:t>…</a:t>
            </a:r>
            <a:r>
              <a:rPr lang="fr-FR">
                <a:solidFill>
                  <a:schemeClr val="tx1"/>
                </a:solidFill>
              </a:rPr>
              <a:t>. 	p.24</a:t>
            </a:r>
          </a:p>
          <a:p>
            <a:endParaRPr lang="fr-FR">
              <a:solidFill>
                <a:schemeClr val="tx1"/>
              </a:solidFill>
            </a:endParaRPr>
          </a:p>
        </p:txBody>
      </p:sp>
      <p:sp>
        <p:nvSpPr>
          <p:cNvPr id="4" name="Espace réservé du contenu 3"/>
          <p:cNvSpPr>
            <a:spLocks noGrp="1"/>
          </p:cNvSpPr>
          <p:nvPr>
            <p:ph sz="half" idx="2"/>
          </p:nvPr>
        </p:nvSpPr>
        <p:spPr>
          <a:xfrm>
            <a:off x="6096000" y="1825625"/>
            <a:ext cx="5397500" cy="4321175"/>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buNone/>
            </a:pPr>
            <a:endParaRPr lang="fr-FR" sz="600">
              <a:solidFill>
                <a:schemeClr val="tx1"/>
              </a:solidFill>
            </a:endParaRPr>
          </a:p>
          <a:p>
            <a:pPr marL="457200" lvl="1" indent="0">
              <a:buNone/>
            </a:pPr>
            <a:r>
              <a:rPr lang="fr-FR">
                <a:solidFill>
                  <a:schemeClr val="tx1"/>
                </a:solidFill>
              </a:rPr>
              <a:t>Décrire……………………………………………….…</a:t>
            </a:r>
            <a:r>
              <a:rPr lang="is-IS">
                <a:solidFill>
                  <a:schemeClr val="tx1"/>
                </a:solidFill>
              </a:rPr>
              <a:t>…</a:t>
            </a:r>
            <a:r>
              <a:rPr lang="fr-FR">
                <a:solidFill>
                  <a:schemeClr val="tx1"/>
                </a:solidFill>
              </a:rPr>
              <a:t> 	p.26</a:t>
            </a:r>
          </a:p>
          <a:p>
            <a:pPr marL="457200" lvl="1" indent="0">
              <a:buNone/>
            </a:pPr>
            <a:r>
              <a:rPr lang="fr-FR">
                <a:solidFill>
                  <a:schemeClr val="tx1"/>
                </a:solidFill>
              </a:rPr>
              <a:t>Clarifier…………………………………………………</a:t>
            </a:r>
            <a:r>
              <a:rPr lang="is-IS">
                <a:solidFill>
                  <a:schemeClr val="tx1"/>
                </a:solidFill>
              </a:rPr>
              <a:t>…</a:t>
            </a:r>
            <a:r>
              <a:rPr lang="fr-FR">
                <a:solidFill>
                  <a:schemeClr val="tx1"/>
                </a:solidFill>
              </a:rPr>
              <a:t> 	p.28</a:t>
            </a:r>
          </a:p>
          <a:p>
            <a:pPr marL="457200" lvl="1" indent="0">
              <a:buNone/>
            </a:pPr>
            <a:r>
              <a:rPr lang="fr-FR">
                <a:solidFill>
                  <a:schemeClr val="tx1"/>
                </a:solidFill>
              </a:rPr>
              <a:t>Problématiser….…………………………………</a:t>
            </a:r>
            <a:r>
              <a:rPr lang="is-IS">
                <a:solidFill>
                  <a:schemeClr val="tx1"/>
                </a:solidFill>
              </a:rPr>
              <a:t>…</a:t>
            </a:r>
            <a:r>
              <a:rPr lang="fr-FR">
                <a:solidFill>
                  <a:schemeClr val="tx1"/>
                </a:solidFill>
              </a:rPr>
              <a:t>… 	p.30</a:t>
            </a:r>
          </a:p>
          <a:p>
            <a:pPr marL="457200" lvl="1" indent="0">
              <a:buNone/>
            </a:pPr>
            <a:r>
              <a:rPr lang="fr-FR">
                <a:solidFill>
                  <a:schemeClr val="tx1"/>
                </a:solidFill>
              </a:rPr>
              <a:t>Co-analyser…………………………….…………</a:t>
            </a:r>
            <a:r>
              <a:rPr lang="is-IS">
                <a:solidFill>
                  <a:schemeClr val="tx1"/>
                </a:solidFill>
              </a:rPr>
              <a:t>….</a:t>
            </a:r>
            <a:r>
              <a:rPr lang="fr-FR">
                <a:solidFill>
                  <a:schemeClr val="tx1"/>
                </a:solidFill>
              </a:rPr>
              <a:t>… 	p.32</a:t>
            </a:r>
          </a:p>
          <a:p>
            <a:pPr marL="457200" lvl="1" indent="0">
              <a:buNone/>
            </a:pPr>
            <a:r>
              <a:rPr lang="fr-FR">
                <a:solidFill>
                  <a:schemeClr val="tx1"/>
                </a:solidFill>
              </a:rPr>
              <a:t>Réinvestir………………………………………….…</a:t>
            </a:r>
            <a:r>
              <a:rPr lang="is-IS">
                <a:solidFill>
                  <a:schemeClr val="tx1"/>
                </a:solidFill>
              </a:rPr>
              <a:t>….</a:t>
            </a:r>
            <a:r>
              <a:rPr lang="fr-FR">
                <a:solidFill>
                  <a:schemeClr val="tx1"/>
                </a:solidFill>
              </a:rPr>
              <a:t> 	p.34</a:t>
            </a:r>
          </a:p>
          <a:p>
            <a:pPr marL="457200" lvl="1" indent="0">
              <a:buNone/>
            </a:pPr>
            <a:r>
              <a:rPr lang="fr-FR">
                <a:solidFill>
                  <a:schemeClr val="tx1"/>
                </a:solidFill>
              </a:rPr>
              <a:t>S’approprier.………………………………..……</a:t>
            </a:r>
            <a:r>
              <a:rPr lang="is-IS">
                <a:solidFill>
                  <a:schemeClr val="tx1"/>
                </a:solidFill>
              </a:rPr>
              <a:t>….</a:t>
            </a:r>
            <a:r>
              <a:rPr lang="fr-FR">
                <a:solidFill>
                  <a:schemeClr val="tx1"/>
                </a:solidFill>
              </a:rPr>
              <a:t>… 	p.36</a:t>
            </a:r>
          </a:p>
          <a:p>
            <a:pPr marL="457200" lvl="1" indent="0">
              <a:buNone/>
            </a:pPr>
            <a:r>
              <a:rPr lang="fr-FR" sz="2500">
                <a:solidFill>
                  <a:schemeClr val="tx1"/>
                </a:solidFill>
              </a:rPr>
              <a:t>Méta-réfléchir</a:t>
            </a:r>
            <a:r>
              <a:rPr lang="fr-FR">
                <a:solidFill>
                  <a:schemeClr val="tx1"/>
                </a:solidFill>
              </a:rPr>
              <a:t>……………………………….………...… 	p.38</a:t>
            </a:r>
            <a:endParaRPr lang="fr-FR" sz="2500">
              <a:solidFill>
                <a:schemeClr val="tx1"/>
              </a:solidFill>
            </a:endParaRPr>
          </a:p>
          <a:p>
            <a:pPr marL="0" lvl="0" indent="0">
              <a:buNone/>
            </a:pPr>
            <a:r>
              <a:rPr lang="fr-FR">
                <a:solidFill>
                  <a:schemeClr val="tx1"/>
                </a:solidFill>
              </a:rPr>
              <a:t>Références………………………………………….…	p.41</a:t>
            </a:r>
          </a:p>
          <a:p>
            <a:pPr marL="0" indent="0">
              <a:buNone/>
            </a:pPr>
            <a:r>
              <a:rPr lang="fr-FR">
                <a:solidFill>
                  <a:schemeClr val="tx1"/>
                </a:solidFill>
              </a:rPr>
              <a:t>Annexes ………………………………………….…….	p.45</a:t>
            </a:r>
          </a:p>
          <a:p>
            <a:pPr marL="457200" lvl="1" indent="0">
              <a:buNone/>
            </a:pPr>
            <a:r>
              <a:rPr lang="fr-FR">
                <a:solidFill>
                  <a:schemeClr val="tx1"/>
                </a:solidFill>
              </a:rPr>
              <a:t>Annexes 1…………………………………………………	p.46</a:t>
            </a:r>
          </a:p>
          <a:p>
            <a:pPr marL="457200" lvl="1" indent="0">
              <a:buNone/>
            </a:pPr>
            <a:r>
              <a:rPr lang="fr-FR">
                <a:solidFill>
                  <a:schemeClr val="tx1"/>
                </a:solidFill>
              </a:rPr>
              <a:t>Annexes 2…………………………………………………	p.51</a:t>
            </a:r>
          </a:p>
          <a:p>
            <a:pPr marL="457200" lvl="1" indent="0">
              <a:buNone/>
            </a:pPr>
            <a:r>
              <a:rPr lang="fr-FR">
                <a:solidFill>
                  <a:schemeClr val="tx1"/>
                </a:solidFill>
              </a:rPr>
              <a:t>Annexes 3…………………………………………………	p.69</a:t>
            </a:r>
          </a:p>
          <a:p>
            <a:pPr marL="0" indent="0">
              <a:buNone/>
            </a:pPr>
            <a:endParaRPr lang="fr-FR">
              <a:solidFill>
                <a:schemeClr val="tx1"/>
              </a:solidFill>
            </a:endParaRPr>
          </a:p>
          <a:p>
            <a:pPr marL="0" indent="0">
              <a:buNone/>
            </a:pPr>
            <a:endParaRPr lang="fr-FR">
              <a:solidFill>
                <a:schemeClr val="tx1"/>
              </a:solidFill>
            </a:endParaRPr>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a:xfrm>
            <a:off x="8750300" y="6356349"/>
            <a:ext cx="2743200" cy="365125"/>
          </a:xfrm>
        </p:spPr>
        <p:txBody>
          <a:bodyPr/>
          <a:lstStyle/>
          <a:p>
            <a:fld id="{D45F35CD-BCCE-43AA-A6A5-8900209948EB}" type="slidenum">
              <a:rPr lang="en-US" smtClean="0"/>
              <a:t>3</a:t>
            </a:fld>
            <a:endParaRPr lang="en-US"/>
          </a:p>
        </p:txBody>
      </p:sp>
      <p:sp>
        <p:nvSpPr>
          <p:cNvPr id="7" name="Titre 1"/>
          <p:cNvSpPr txBox="1">
            <a:spLocks/>
          </p:cNvSpPr>
          <p:nvPr/>
        </p:nvSpPr>
        <p:spPr>
          <a:xfrm>
            <a:off x="520699" y="22225"/>
            <a:ext cx="10982095" cy="1803400"/>
          </a:xfrm>
          <a:prstGeom prst="rect">
            <a:avLst/>
          </a:prstGeo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nl-BE"/>
              <a:t>Table des matières</a:t>
            </a:r>
            <a:endParaRPr lang="en-US"/>
          </a:p>
        </p:txBody>
      </p:sp>
      <p:cxnSp>
        <p:nvCxnSpPr>
          <p:cNvPr id="10" name="Connecteur droit 9">
            <a:extLst>
              <a:ext uri="{FF2B5EF4-FFF2-40B4-BE49-F238E27FC236}">
                <a16:creationId xmlns:a16="http://schemas.microsoft.com/office/drawing/2014/main" id="{92514E10-AF5D-46F0-8E84-94B7A840F12C}"/>
              </a:ext>
            </a:extLst>
          </p:cNvPr>
          <p:cNvCxnSpPr>
            <a:cxnSpLocks/>
          </p:cNvCxnSpPr>
          <p:nvPr/>
        </p:nvCxnSpPr>
        <p:spPr>
          <a:xfrm>
            <a:off x="1085850" y="22225"/>
            <a:ext cx="0" cy="18319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297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72439" y="1635736"/>
            <a:ext cx="10481361" cy="1629331"/>
          </a:xfrm>
          <a:solidFill>
            <a:schemeClr val="bg1"/>
          </a:solidFill>
          <a:ln>
            <a:solidFill>
              <a:srgbClr val="44546A"/>
            </a:solidFill>
          </a:ln>
          <a:effectLst>
            <a:softEdge rad="0"/>
          </a:effectLst>
        </p:spPr>
        <p:style>
          <a:lnRef idx="1">
            <a:schemeClr val="accent2"/>
          </a:lnRef>
          <a:fillRef idx="2">
            <a:schemeClr val="accent2"/>
          </a:fillRef>
          <a:effectRef idx="1">
            <a:schemeClr val="accent2"/>
          </a:effectRef>
          <a:fontRef idx="minor">
            <a:schemeClr val="dk1"/>
          </a:fontRef>
        </p:style>
        <p:txBody>
          <a:bodyPr anchor="ctr" anchorCtr="1">
            <a:normAutofit fontScale="47500" lnSpcReduction="20000"/>
          </a:bodyPr>
          <a:lstStyle/>
          <a:p>
            <a:pPr marL="0" indent="0" algn="ctr">
              <a:buNone/>
            </a:pPr>
            <a:endParaRPr lang="fr-BE" sz="2800">
              <a:solidFill>
                <a:srgbClr val="44546A"/>
              </a:solidFill>
            </a:endParaRPr>
          </a:p>
          <a:p>
            <a:pPr marL="0" indent="0" algn="ctr">
              <a:buNone/>
            </a:pPr>
            <a:endParaRPr lang="fr-BE" sz="2800">
              <a:solidFill>
                <a:srgbClr val="44546A"/>
              </a:solidFill>
            </a:endParaRPr>
          </a:p>
          <a:p>
            <a:pPr marL="0" indent="0" algn="ctr">
              <a:buNone/>
            </a:pPr>
            <a:r>
              <a:rPr lang="fr-BE" sz="3800">
                <a:solidFill>
                  <a:srgbClr val="44546A"/>
                </a:solidFill>
              </a:rPr>
              <a:t>« </a:t>
            </a:r>
            <a:r>
              <a:rPr lang="fr-BE" sz="3800" i="1">
                <a:solidFill>
                  <a:srgbClr val="44546A"/>
                </a:solidFill>
              </a:rPr>
              <a:t> (…) problématiser consiste à isoler dans une situation un angle d’attaque pour la rendre traitable, en définissant ce qui fera l’objet de l’analyse. Ce champ d’investigation est éventuellement ciblé par une ou plusieurs questions-problèmes (…). Le projet de celui qui va analyser ou de l’animateur orientera explicitement ou implicitement le choix de la ou des question(s)-problème(s). (…) Il s’agit de poser </a:t>
            </a:r>
            <a:r>
              <a:rPr lang="fr-FR" sz="3800" i="1">
                <a:solidFill>
                  <a:srgbClr val="44546A"/>
                </a:solidFill>
              </a:rPr>
              <a:t>le problème, non pas le construire ou le résoudre.</a:t>
            </a:r>
            <a:r>
              <a:rPr lang="fr-FR" sz="3800">
                <a:solidFill>
                  <a:srgbClr val="44546A"/>
                </a:solidFill>
              </a:rPr>
              <a:t> » (Charlier &amp; </a:t>
            </a:r>
            <a:r>
              <a:rPr lang="fr-FR" sz="3800" i="1">
                <a:solidFill>
                  <a:srgbClr val="44546A"/>
                </a:solidFill>
              </a:rPr>
              <a:t>al</a:t>
            </a:r>
            <a:r>
              <a:rPr lang="fr-FR" sz="3800">
                <a:solidFill>
                  <a:srgbClr val="44546A"/>
                </a:solidFill>
              </a:rPr>
              <a:t>., 2013, p.31)</a:t>
            </a:r>
          </a:p>
          <a:p>
            <a:pPr marL="0" indent="0" algn="ctr">
              <a:buNone/>
            </a:pPr>
            <a:endParaRPr lang="fr-FR" sz="2800">
              <a:solidFill>
                <a:srgbClr val="44546A"/>
              </a:solidFill>
            </a:endParaRPr>
          </a:p>
          <a:p>
            <a:pPr marL="0" indent="0">
              <a:buNone/>
            </a:pPr>
            <a:endParaRPr lang="fr-FR" sz="2600">
              <a:solidFill>
                <a:srgbClr val="44546A"/>
              </a:solidFill>
            </a:endParaRPr>
          </a:p>
        </p:txBody>
      </p:sp>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4" name="ZoneTexte 13"/>
          <p:cNvSpPr txBox="1"/>
          <p:nvPr/>
        </p:nvSpPr>
        <p:spPr>
          <a:xfrm>
            <a:off x="4825907" y="3429000"/>
            <a:ext cx="6527893" cy="3077765"/>
          </a:xfrm>
          <a:prstGeom prst="rect">
            <a:avLst/>
          </a:prstGeo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fr-FR" sz="1600">
              <a:solidFill>
                <a:schemeClr val="bg1"/>
              </a:solidFill>
            </a:endParaRPr>
          </a:p>
          <a:p>
            <a:r>
              <a:rPr lang="fr-BE" sz="1600"/>
              <a:t>L’animateur est garant de la prise de parole et de la sécurité des personnes (</a:t>
            </a:r>
            <a:r>
              <a:rPr lang="fr-BE" sz="1600" i="1"/>
              <a:t>cf</a:t>
            </a:r>
            <a:r>
              <a:rPr lang="fr-BE" sz="1600"/>
              <a:t>. CABLER : empathie, bienveillance…).</a:t>
            </a:r>
          </a:p>
          <a:p>
            <a:endParaRPr lang="fr-BE" sz="1600"/>
          </a:p>
          <a:p>
            <a:r>
              <a:rPr lang="fr-BE" sz="1600"/>
              <a:t>L’animateur peut susciter la problématisation à travers différentes questions:</a:t>
            </a:r>
            <a:r>
              <a:rPr lang="fr-FR" sz="1600"/>
              <a:t> </a:t>
            </a:r>
            <a:r>
              <a:rPr lang="fr-BE" sz="1600"/>
              <a:t>Qu’est-ce qui est en jeu pour toi dans cette situation? </a:t>
            </a:r>
          </a:p>
          <a:p>
            <a:r>
              <a:rPr lang="fr-BE" sz="1600"/>
              <a:t>Qu’est-ce qui est difficile pour toi dans cette situation ? Qu’est ce que tu souhaiterais analyser ? </a:t>
            </a:r>
            <a:r>
              <a:rPr lang="fr-FR" sz="1600">
                <a:solidFill>
                  <a:schemeClr val="bg1"/>
                </a:solidFill>
              </a:rPr>
              <a:t>(Charlier &amp; </a:t>
            </a:r>
            <a:r>
              <a:rPr lang="fr-FR" sz="1600" i="1">
                <a:solidFill>
                  <a:schemeClr val="bg1"/>
                </a:solidFill>
              </a:rPr>
              <a:t>al</a:t>
            </a:r>
            <a:r>
              <a:rPr lang="fr-FR" sz="1600">
                <a:solidFill>
                  <a:schemeClr val="bg1"/>
                </a:solidFill>
              </a:rPr>
              <a:t>., 2013, p.31).</a:t>
            </a:r>
          </a:p>
          <a:p>
            <a:endParaRPr lang="fr-FR" sz="1600">
              <a:solidFill>
                <a:schemeClr val="bg1"/>
              </a:solidFill>
            </a:endParaRPr>
          </a:p>
          <a:p>
            <a:r>
              <a:rPr lang="fr-BE" sz="1600"/>
              <a:t>«</a:t>
            </a:r>
            <a:r>
              <a:rPr lang="fr-BE" sz="1600" i="1"/>
              <a:t> Il s’agit de poser </a:t>
            </a:r>
            <a:r>
              <a:rPr lang="fr-FR" sz="1600" i="1"/>
              <a:t>le problème, non pas de le construire ou de le résoudre.</a:t>
            </a:r>
            <a:r>
              <a:rPr lang="fr-FR" sz="1600"/>
              <a:t> »  (Charlier &amp; </a:t>
            </a:r>
            <a:r>
              <a:rPr lang="fr-FR" sz="1600" i="1"/>
              <a:t>al</a:t>
            </a:r>
            <a:r>
              <a:rPr lang="fr-FR" sz="1600"/>
              <a:t>., 2013, p.31).</a:t>
            </a:r>
          </a:p>
          <a:p>
            <a:pPr algn="just"/>
            <a:endParaRPr lang="fr-FR"/>
          </a:p>
        </p:txBody>
      </p:sp>
      <p:sp>
        <p:nvSpPr>
          <p:cNvPr id="18" name="Rectangle à coins arrondis 17"/>
          <p:cNvSpPr/>
          <p:nvPr/>
        </p:nvSpPr>
        <p:spPr>
          <a:xfrm>
            <a:off x="872439" y="3767618"/>
            <a:ext cx="3559222" cy="208894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nl-BE">
                <a:solidFill>
                  <a:srgbClr val="FF0000"/>
                </a:solidFill>
              </a:rPr>
              <a:t>Tour de table sur la problématique, expression du dépositaire</a:t>
            </a:r>
            <a:endParaRPr lang="en-US">
              <a:solidFill>
                <a:srgbClr val="FF0000"/>
              </a:solidFill>
            </a:endParaRPr>
          </a:p>
          <a:p>
            <a:pPr algn="ctr"/>
            <a:endParaRPr lang="fr-FR">
              <a:solidFill>
                <a:srgbClr val="FF0000"/>
              </a:solidFill>
            </a:endParaRPr>
          </a:p>
        </p:txBody>
      </p:sp>
      <p:sp>
        <p:nvSpPr>
          <p:cNvPr id="4" name="Espace réservé du numéro de diapositive 3"/>
          <p:cNvSpPr>
            <a:spLocks noGrp="1"/>
          </p:cNvSpPr>
          <p:nvPr>
            <p:ph type="sldNum" sz="quarter" idx="12"/>
          </p:nvPr>
        </p:nvSpPr>
        <p:spPr>
          <a:xfrm>
            <a:off x="8610600" y="6584950"/>
            <a:ext cx="2743200" cy="365125"/>
          </a:xfrm>
        </p:spPr>
        <p:txBody>
          <a:bodyPr/>
          <a:lstStyle/>
          <a:p>
            <a:fld id="{D45F35CD-BCCE-43AA-A6A5-8900209948EB}" type="slidenum">
              <a:rPr lang="en-US" smtClean="0"/>
              <a:t>30</a:t>
            </a:fld>
            <a:endParaRPr lang="en-US"/>
          </a:p>
        </p:txBody>
      </p:sp>
      <p:sp>
        <p:nvSpPr>
          <p:cNvPr id="22"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15" name="ZoneTexte 14"/>
          <p:cNvSpPr txBox="1"/>
          <p:nvPr/>
        </p:nvSpPr>
        <p:spPr>
          <a:xfrm>
            <a:off x="8785575" y="1148638"/>
            <a:ext cx="2568225" cy="323165"/>
          </a:xfrm>
          <a:prstGeom prst="rect">
            <a:avLst/>
          </a:prstGeom>
          <a:ln>
            <a:solidFill>
              <a:srgbClr val="44546A"/>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500">
                <a:solidFill>
                  <a:srgbClr val="44546A"/>
                </a:solidFill>
              </a:rPr>
              <a:t>Inspiré de Charlier &amp; </a:t>
            </a:r>
            <a:r>
              <a:rPr lang="fr-FR" sz="1500" i="1">
                <a:solidFill>
                  <a:srgbClr val="44546A"/>
                </a:solidFill>
              </a:rPr>
              <a:t>al</a:t>
            </a:r>
            <a:r>
              <a:rPr lang="fr-FR" sz="1500">
                <a:solidFill>
                  <a:srgbClr val="44546A"/>
                </a:solidFill>
              </a:rPr>
              <a:t>. (2013)</a:t>
            </a:r>
          </a:p>
        </p:txBody>
      </p:sp>
      <p:grpSp>
        <p:nvGrpSpPr>
          <p:cNvPr id="16" name="Groupe 15">
            <a:extLst>
              <a:ext uri="{FF2B5EF4-FFF2-40B4-BE49-F238E27FC236}">
                <a16:creationId xmlns:a16="http://schemas.microsoft.com/office/drawing/2014/main" id="{76E8EF4A-4FF4-45D2-8AE5-A658A5A6C721}"/>
              </a:ext>
            </a:extLst>
          </p:cNvPr>
          <p:cNvGrpSpPr/>
          <p:nvPr/>
        </p:nvGrpSpPr>
        <p:grpSpPr>
          <a:xfrm>
            <a:off x="914536" y="90924"/>
            <a:ext cx="4144726" cy="1365454"/>
            <a:chOff x="5060179" y="3361011"/>
            <a:chExt cx="1517712" cy="529554"/>
          </a:xfrm>
          <a:scene3d>
            <a:camera prst="orthographicFront">
              <a:rot lat="0" lon="0" rev="0"/>
            </a:camera>
            <a:lightRig rig="contrasting" dir="t">
              <a:rot lat="0" lon="0" rev="1200000"/>
            </a:lightRig>
          </a:scene3d>
        </p:grpSpPr>
        <p:sp>
          <p:nvSpPr>
            <p:cNvPr id="17" name="Rectangle : coins arrondis 16">
              <a:extLst>
                <a:ext uri="{FF2B5EF4-FFF2-40B4-BE49-F238E27FC236}">
                  <a16:creationId xmlns:a16="http://schemas.microsoft.com/office/drawing/2014/main" id="{AB869A61-EAC0-468F-BD6B-4883BBAA0812}"/>
                </a:ext>
              </a:extLst>
            </p:cNvPr>
            <p:cNvSpPr/>
            <p:nvPr/>
          </p:nvSpPr>
          <p:spPr>
            <a:xfrm>
              <a:off x="5060179" y="3361011"/>
              <a:ext cx="151771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4900445"/>
                <a:satOff val="-20388"/>
                <a:lumOff val="4804"/>
                <a:alphaOff val="0"/>
              </a:schemeClr>
            </a:fillRef>
            <a:effectRef idx="2">
              <a:schemeClr val="accent4">
                <a:hueOff val="4900445"/>
                <a:satOff val="-20388"/>
                <a:lumOff val="4804"/>
                <a:alphaOff val="0"/>
              </a:schemeClr>
            </a:effectRef>
            <a:fontRef idx="minor">
              <a:schemeClr val="lt1"/>
            </a:fontRef>
          </p:style>
        </p:sp>
        <p:sp>
          <p:nvSpPr>
            <p:cNvPr id="21" name="Rectangle : coins arrondis 4">
              <a:extLst>
                <a:ext uri="{FF2B5EF4-FFF2-40B4-BE49-F238E27FC236}">
                  <a16:creationId xmlns:a16="http://schemas.microsoft.com/office/drawing/2014/main" id="{613AA957-8A96-4A00-BE4D-EAF040442FB3}"/>
                </a:ext>
              </a:extLst>
            </p:cNvPr>
            <p:cNvSpPr txBox="1"/>
            <p:nvPr/>
          </p:nvSpPr>
          <p:spPr>
            <a:xfrm>
              <a:off x="5086030" y="3386862"/>
              <a:ext cx="146601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3200" kern="1200"/>
                <a:t>PROBLÉMATISER</a:t>
              </a:r>
            </a:p>
          </p:txBody>
        </p:sp>
      </p:grpSp>
      <p:graphicFrame>
        <p:nvGraphicFramePr>
          <p:cNvPr id="27" name="Espace réservé du contenu 8">
            <a:extLst>
              <a:ext uri="{FF2B5EF4-FFF2-40B4-BE49-F238E27FC236}">
                <a16:creationId xmlns:a16="http://schemas.microsoft.com/office/drawing/2014/main" id="{5FE7505E-3672-4F1D-832A-F70CC869DCCA}"/>
              </a:ext>
            </a:extLst>
          </p:cNvPr>
          <p:cNvGraphicFramePr>
            <a:graphicFrameLocks/>
          </p:cNvGraphicFramePr>
          <p:nvPr>
            <p:extLst>
              <p:ext uri="{D42A27DB-BD31-4B8C-83A1-F6EECF244321}">
                <p14:modId xmlns:p14="http://schemas.microsoft.com/office/powerpoint/2010/main" val="1104407922"/>
              </p:ext>
            </p:extLst>
          </p:nvPr>
        </p:nvGraphicFramePr>
        <p:xfrm>
          <a:off x="9978013" y="145038"/>
          <a:ext cx="2039816" cy="91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Flèche : en arc 27">
            <a:extLst>
              <a:ext uri="{FF2B5EF4-FFF2-40B4-BE49-F238E27FC236}">
                <a16:creationId xmlns:a16="http://schemas.microsoft.com/office/drawing/2014/main" id="{CAD2DB07-F9BC-48FC-BA29-5AFE0FA54DCC}"/>
              </a:ext>
            </a:extLst>
          </p:cNvPr>
          <p:cNvSpPr/>
          <p:nvPr/>
        </p:nvSpPr>
        <p:spPr>
          <a:xfrm>
            <a:off x="11193595" y="140269"/>
            <a:ext cx="616035" cy="523593"/>
          </a:xfrm>
          <a:prstGeom prst="circularArrow">
            <a:avLst>
              <a:gd name="adj1" fmla="val 5544"/>
              <a:gd name="adj2" fmla="val 330680"/>
              <a:gd name="adj3" fmla="val 14288770"/>
              <a:gd name="adj4" fmla="val 17081118"/>
              <a:gd name="adj5" fmla="val 5757"/>
            </a:avLst>
          </a:prstGeom>
          <a:solidFill>
            <a:srgbClr val="44546A"/>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fr-BE"/>
          </a:p>
        </p:txBody>
      </p:sp>
    </p:spTree>
    <p:extLst>
      <p:ext uri="{BB962C8B-B14F-4D97-AF65-F5344CB8AC3E}">
        <p14:creationId xmlns:p14="http://schemas.microsoft.com/office/powerpoint/2010/main" val="2827576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Tableau 7">
            <a:extLst>
              <a:ext uri="{FF2B5EF4-FFF2-40B4-BE49-F238E27FC236}">
                <a16:creationId xmlns:a16="http://schemas.microsoft.com/office/drawing/2014/main" id="{12818FB0-A74A-44AD-B4CF-DA7C0426C9B9}"/>
              </a:ext>
            </a:extLst>
          </p:cNvPr>
          <p:cNvGraphicFramePr>
            <a:graphicFrameLocks noGrp="1"/>
          </p:cNvGraphicFramePr>
          <p:nvPr>
            <p:extLst>
              <p:ext uri="{D42A27DB-BD31-4B8C-83A1-F6EECF244321}">
                <p14:modId xmlns:p14="http://schemas.microsoft.com/office/powerpoint/2010/main" val="3245306264"/>
              </p:ext>
            </p:extLst>
          </p:nvPr>
        </p:nvGraphicFramePr>
        <p:xfrm>
          <a:off x="2448836" y="814779"/>
          <a:ext cx="5767143" cy="4536000"/>
        </p:xfrm>
        <a:graphic>
          <a:graphicData uri="http://schemas.openxmlformats.org/drawingml/2006/table">
            <a:tbl>
              <a:tblPr firstRow="1" bandRow="1">
                <a:tableStyleId>{5C22544A-7EE6-4342-B048-85BDC9FD1C3A}</a:tableStyleId>
              </a:tblPr>
              <a:tblGrid>
                <a:gridCol w="5767143">
                  <a:extLst>
                    <a:ext uri="{9D8B030D-6E8A-4147-A177-3AD203B41FA5}">
                      <a16:colId xmlns:a16="http://schemas.microsoft.com/office/drawing/2014/main" val="4261016898"/>
                    </a:ext>
                  </a:extLst>
                </a:gridCol>
              </a:tblGrid>
              <a:tr h="151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BE" sz="1300" b="0" i="1" u="none" strike="noStrike" kern="1200" cap="none" spc="0" normalizeH="0" baseline="0" noProof="0">
                          <a:ln>
                            <a:noFill/>
                          </a:ln>
                          <a:solidFill>
                            <a:srgbClr val="44546A"/>
                          </a:solidFill>
                          <a:effectLst/>
                          <a:uLnTx/>
                          <a:uFillTx/>
                          <a:latin typeface="+mn-lt"/>
                          <a:ea typeface="+mn-ea"/>
                          <a:cs typeface="+mn-cs"/>
                        </a:rPr>
                        <a:t>Chacun à son tour, les auditeurs vont pouvoir exposer leur formulation personnelle de la situation problème. Pour vous y aider, vous pouvez utiliser la formule suivante : ‘Pour moi, le problème c’est….</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BE" sz="1300" b="1" i="1" u="none" strike="noStrike" kern="1200" cap="none" spc="0" normalizeH="0" baseline="0" noProof="0">
                          <a:ln>
                            <a:noFill/>
                          </a:ln>
                          <a:solidFill>
                            <a:srgbClr val="44546A"/>
                          </a:solidFill>
                          <a:effectLst/>
                          <a:uLnTx/>
                          <a:uFillTx/>
                          <a:latin typeface="+mn-lt"/>
                          <a:ea typeface="+mn-ea"/>
                          <a:cs typeface="+mn-cs"/>
                        </a:rPr>
                        <a:t>Attention ici aussi on ne porte pas de jugement, on ne donne pas d’avis ou de solution : le participant exprime d’une autre façon ce qu’il a compris de la situation exposée par le dépositaire et de son questionnement</a:t>
                      </a:r>
                      <a:r>
                        <a:rPr kumimoji="0" lang="fr-BE" sz="1300" b="0" i="1" u="none" strike="noStrike" kern="1200" cap="none" spc="0" normalizeH="0" baseline="0" noProof="0">
                          <a:ln>
                            <a:noFill/>
                          </a:ln>
                          <a:solidFill>
                            <a:srgbClr val="44546A"/>
                          </a:solidFill>
                          <a:effectLst/>
                          <a:uLnTx/>
                          <a:uFillTx/>
                          <a:latin typeface="+mn-lt"/>
                          <a:ea typeface="+mn-ea"/>
                          <a:cs typeface="+mn-cs"/>
                        </a:rPr>
                        <a:t>.</a:t>
                      </a:r>
                      <a:endParaRPr kumimoji="0" lang="fr-FR" sz="1300" b="0" i="1"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3533725290"/>
                  </a:ext>
                </a:extLst>
              </a:tr>
              <a:tr h="151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BE" sz="1300" b="0" i="0" u="none" strike="noStrike" kern="1200" cap="none" spc="0" normalizeH="0" baseline="0" noProof="0">
                          <a:ln>
                            <a:noFill/>
                          </a:ln>
                          <a:solidFill>
                            <a:srgbClr val="44546A"/>
                          </a:solidFill>
                          <a:effectLst/>
                          <a:uLnTx/>
                          <a:uFillTx/>
                          <a:latin typeface="+mn-lt"/>
                          <a:ea typeface="+mn-ea"/>
                          <a:cs typeface="+mn-cs"/>
                        </a:rPr>
                        <a:t>Le dépositaire écoute et peut réagir aux reformulations de ses collègues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300" b="0" i="0" u="none" strike="noStrike" kern="1200" cap="none" spc="0" normalizeH="0" baseline="0" noProof="0">
                          <a:ln>
                            <a:noFill/>
                          </a:ln>
                          <a:solidFill>
                            <a:srgbClr val="44546A"/>
                          </a:solidFill>
                          <a:effectLst/>
                          <a:uLnTx/>
                          <a:uFillTx/>
                          <a:latin typeface="+mn-lt"/>
                          <a:ea typeface="+mn-ea"/>
                          <a:cs typeface="+mn-cs"/>
                        </a:rPr>
                        <a:t>L'animateur peut relancer la réflexion pour approfondir la problématisation : "</a:t>
                      </a:r>
                      <a:r>
                        <a:rPr kumimoji="0" lang="fr-FR" sz="1300" b="0" i="1" u="none" strike="noStrike" kern="1200" cap="none" spc="0" normalizeH="0" baseline="0" noProof="0">
                          <a:ln>
                            <a:noFill/>
                          </a:ln>
                          <a:solidFill>
                            <a:srgbClr val="44546A"/>
                          </a:solidFill>
                          <a:effectLst/>
                          <a:uLnTx/>
                          <a:uFillTx/>
                          <a:latin typeface="+mn-lt"/>
                          <a:ea typeface="+mn-ea"/>
                          <a:cs typeface="+mn-cs"/>
                        </a:rPr>
                        <a:t>En quoi est-ce un problème</a:t>
                      </a:r>
                      <a:r>
                        <a:rPr kumimoji="0" lang="fr-FR" sz="1300" b="0" i="0" u="none" strike="noStrike" kern="1200" cap="none" spc="0" normalizeH="0" baseline="0" noProof="0">
                          <a:ln>
                            <a:noFill/>
                          </a:ln>
                          <a:solidFill>
                            <a:srgbClr val="44546A"/>
                          </a:solidFill>
                          <a:effectLst/>
                          <a:uLnTx/>
                          <a:uFillTx/>
                          <a:latin typeface="+mn-lt"/>
                          <a:ea typeface="+mn-ea"/>
                          <a:cs typeface="+mn-cs"/>
                        </a:rPr>
                        <a:t>?" "</a:t>
                      </a:r>
                      <a:r>
                        <a:rPr kumimoji="0" lang="fr-FR" sz="1300" b="0" i="1" u="none" strike="noStrike" kern="1200" cap="none" spc="0" normalizeH="0" baseline="0" noProof="0">
                          <a:ln>
                            <a:noFill/>
                          </a:ln>
                          <a:solidFill>
                            <a:srgbClr val="44546A"/>
                          </a:solidFill>
                          <a:effectLst/>
                          <a:uLnTx/>
                          <a:uFillTx/>
                          <a:latin typeface="+mn-lt"/>
                          <a:ea typeface="+mn-ea"/>
                          <a:cs typeface="+mn-cs"/>
                        </a:rPr>
                        <a:t>Pourquoi est-ce un problème ?</a:t>
                      </a:r>
                      <a:r>
                        <a:rPr kumimoji="0" lang="fr-FR" sz="1300" b="0" i="0" u="none" strike="noStrike" kern="1200" cap="none" spc="0" normalizeH="0" baseline="0" noProof="0">
                          <a:ln>
                            <a:noFill/>
                          </a:ln>
                          <a:solidFill>
                            <a:srgbClr val="44546A"/>
                          </a:solidFill>
                          <a:effectLst/>
                          <a:uLnTx/>
                          <a:uFillTx/>
                          <a:latin typeface="+mn-lt"/>
                          <a:ea typeface="+mn-ea"/>
                          <a:cs typeface="+mn-cs"/>
                        </a:rPr>
                        <a:t> »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300" b="0" i="0" u="none" strike="noStrike" kern="1200" cap="none" spc="0" normalizeH="0" baseline="0" noProof="0">
                          <a:ln>
                            <a:noFill/>
                          </a:ln>
                          <a:solidFill>
                            <a:srgbClr val="44546A"/>
                          </a:solidFill>
                          <a:effectLst/>
                          <a:uLnTx/>
                          <a:uFillTx/>
                          <a:latin typeface="+mn-lt"/>
                          <a:ea typeface="+mn-ea"/>
                          <a:cs typeface="+mn-cs"/>
                        </a:rPr>
                        <a:t>Laisser s’exprimer finalement le dépositaire sur le problème selon lui.</a:t>
                      </a:r>
                    </a:p>
                    <a:p>
                      <a:endParaRPr lang="fr-BE" sz="1300">
                        <a:solidFill>
                          <a:srgbClr val="44546A"/>
                        </a:solidFill>
                        <a:latin typeface="+mn-lt"/>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780298494"/>
                  </a:ext>
                </a:extLst>
              </a:tr>
              <a:tr h="1512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BE" sz="1300" b="0" i="0" u="none" strike="noStrike" kern="1200" cap="none" spc="0" normalizeH="0" baseline="0" noProof="0">
                          <a:ln>
                            <a:noFill/>
                          </a:ln>
                          <a:solidFill>
                            <a:srgbClr val="44546A"/>
                          </a:solidFill>
                          <a:effectLst/>
                          <a:uLnTx/>
                          <a:uFillTx/>
                          <a:latin typeface="+mn-lt"/>
                          <a:ea typeface="+mn-ea"/>
                          <a:cs typeface="+mn-cs"/>
                        </a:rPr>
                        <a:t>Se mettre d’accord sur la problématique qui fera l’objet de la suite de l’analyse. Comment? 2 possibilités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BE" sz="1300" b="0" i="0" u="none" strike="noStrike" kern="1200" cap="none" spc="0" normalizeH="0" baseline="0" noProof="0">
                          <a:ln>
                            <a:noFill/>
                          </a:ln>
                          <a:solidFill>
                            <a:srgbClr val="44546A"/>
                          </a:solidFill>
                          <a:effectLst/>
                          <a:uLnTx/>
                          <a:uFillTx/>
                          <a:latin typeface="+mn-lt"/>
                          <a:ea typeface="+mn-ea"/>
                          <a:cs typeface="+mn-cs"/>
                        </a:rPr>
                        <a:t>se focaliser sur une problématique soulevée par le dépositaire et l’écrire au tableau,</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kumimoji="0" lang="fr-BE" sz="1300" b="0" i="0" u="none" strike="noStrike" kern="1200" cap="none" spc="0" normalizeH="0" baseline="0" noProof="0">
                          <a:ln>
                            <a:noFill/>
                          </a:ln>
                          <a:solidFill>
                            <a:srgbClr val="44546A"/>
                          </a:solidFill>
                          <a:effectLst/>
                          <a:uLnTx/>
                          <a:uFillTx/>
                          <a:latin typeface="+mn-lt"/>
                          <a:ea typeface="+mn-ea"/>
                          <a:cs typeface="+mn-cs"/>
                        </a:rPr>
                        <a:t>choisir ensemble la problématique sur laquelle réfléchir et l’écrire au tableau,</a:t>
                      </a: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177078418"/>
                  </a:ext>
                </a:extLst>
              </a:tr>
            </a:tbl>
          </a:graphicData>
        </a:graphic>
      </p:graphicFrame>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8" name="Rectangle à coins arrondis 17"/>
          <p:cNvSpPr/>
          <p:nvPr/>
        </p:nvSpPr>
        <p:spPr>
          <a:xfrm>
            <a:off x="354026" y="5635045"/>
            <a:ext cx="10999773" cy="816351"/>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a:solidFill>
                  <a:srgbClr val="FF0000"/>
                </a:solidFill>
              </a:rPr>
              <a:t>Matériel / Annexes: /</a:t>
            </a:r>
          </a:p>
        </p:txBody>
      </p:sp>
      <p:sp>
        <p:nvSpPr>
          <p:cNvPr id="16" name="Rectangle à coins arrondis 15"/>
          <p:cNvSpPr/>
          <p:nvPr/>
        </p:nvSpPr>
        <p:spPr>
          <a:xfrm>
            <a:off x="8470487" y="1129726"/>
            <a:ext cx="2941891" cy="4167820"/>
          </a:xfrm>
          <a:prstGeom prst="roundRect">
            <a:avLst/>
          </a:prstGeom>
          <a:no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fr-FR">
                <a:solidFill>
                  <a:srgbClr val="000000"/>
                </a:solidFill>
              </a:rPr>
              <a:t>Notes personnelles</a:t>
            </a:r>
          </a:p>
          <a:p>
            <a:pPr algn="ctr"/>
            <a:endParaRPr lang="fr-FR">
              <a:solidFill>
                <a:srgbClr val="FF0000"/>
              </a:solidFill>
            </a:endParaRP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endParaRPr lang="fr-FR">
              <a:solidFill>
                <a:srgbClr val="FF0000"/>
              </a:solidFill>
            </a:endParaRPr>
          </a:p>
          <a:p>
            <a:pPr algn="ctr"/>
            <a:endParaRPr lang="fr-FR">
              <a:solidFill>
                <a:srgbClr val="FF0000"/>
              </a:solidFill>
            </a:endParaRPr>
          </a:p>
        </p:txBody>
      </p:sp>
      <p:sp>
        <p:nvSpPr>
          <p:cNvPr id="2" name="Espace réservé du numéro de diapositive 1"/>
          <p:cNvSpPr>
            <a:spLocks noGrp="1"/>
          </p:cNvSpPr>
          <p:nvPr>
            <p:ph type="sldNum" sz="quarter" idx="12"/>
          </p:nvPr>
        </p:nvSpPr>
        <p:spPr>
          <a:xfrm>
            <a:off x="8610600" y="6559550"/>
            <a:ext cx="2743200" cy="365125"/>
          </a:xfrm>
        </p:spPr>
        <p:txBody>
          <a:bodyPr/>
          <a:lstStyle/>
          <a:p>
            <a:fld id="{D45F35CD-BCCE-43AA-A6A5-8900209948EB}" type="slidenum">
              <a:rPr lang="en-US" smtClean="0"/>
              <a:t>31</a:t>
            </a:fld>
            <a:endParaRPr lang="en-US"/>
          </a:p>
        </p:txBody>
      </p:sp>
      <p:sp>
        <p:nvSpPr>
          <p:cNvPr id="24" name="Rectangle 23"/>
          <p:cNvSpPr/>
          <p:nvPr/>
        </p:nvSpPr>
        <p:spPr>
          <a:xfrm>
            <a:off x="32275" y="37235"/>
            <a:ext cx="1257785" cy="688297"/>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BE" sz="1200" kern="1200"/>
              <a:t>Problématiser</a:t>
            </a:r>
          </a:p>
        </p:txBody>
      </p:sp>
      <p:sp>
        <p:nvSpPr>
          <p:cNvPr id="30"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grpSp>
        <p:nvGrpSpPr>
          <p:cNvPr id="20" name="Grouper 19"/>
          <p:cNvGrpSpPr/>
          <p:nvPr/>
        </p:nvGrpSpPr>
        <p:grpSpPr>
          <a:xfrm>
            <a:off x="7885201" y="4229161"/>
            <a:ext cx="1016000" cy="825500"/>
            <a:chOff x="266700" y="1270000"/>
            <a:chExt cx="4864100" cy="4864100"/>
          </a:xfrm>
        </p:grpSpPr>
        <p:pic>
          <p:nvPicPr>
            <p:cNvPr id="21" name="Image 20"/>
            <p:cNvPicPr>
              <a:picLocks noChangeAspect="1"/>
            </p:cNvPicPr>
            <p:nvPr/>
          </p:nvPicPr>
          <p:blipFill>
            <a:blip r:embed="rId2"/>
            <a:stretch>
              <a:fillRect/>
            </a:stretch>
          </p:blipFill>
          <p:spPr>
            <a:xfrm>
              <a:off x="812800" y="1562100"/>
              <a:ext cx="3810000" cy="3810000"/>
            </a:xfrm>
            <a:prstGeom prst="rect">
              <a:avLst/>
            </a:prstGeom>
          </p:spPr>
        </p:pic>
        <p:pic>
          <p:nvPicPr>
            <p:cNvPr id="23" name="Image 22"/>
            <p:cNvPicPr>
              <a:picLocks noChangeAspect="1"/>
            </p:cNvPicPr>
            <p:nvPr/>
          </p:nvPicPr>
          <p:blipFill>
            <a:blip r:embed="rId3">
              <a:extLst>
                <a:ext uri="{BEBA8EAE-BF5A-486C-A8C5-ECC9F3942E4B}">
                  <a14:imgProps xmlns:a14="http://schemas.microsoft.com/office/drawing/2010/main">
                    <a14:imgLayer r:embed="rId4">
                      <a14:imgEffect>
                        <a14:backgroundRemoval t="16454" b="89936" l="12939" r="89936"/>
                      </a14:imgEffect>
                    </a14:imgLayer>
                  </a14:imgProps>
                </a:ext>
              </a:extLst>
            </a:blip>
            <a:stretch>
              <a:fillRect/>
            </a:stretch>
          </p:blipFill>
          <p:spPr>
            <a:xfrm>
              <a:off x="266700" y="1270000"/>
              <a:ext cx="4864100" cy="4864100"/>
            </a:xfrm>
            <a:prstGeom prst="rect">
              <a:avLst/>
            </a:prstGeom>
          </p:spPr>
        </p:pic>
      </p:grpSp>
      <p:grpSp>
        <p:nvGrpSpPr>
          <p:cNvPr id="25" name="Groupe 24">
            <a:extLst>
              <a:ext uri="{FF2B5EF4-FFF2-40B4-BE49-F238E27FC236}">
                <a16:creationId xmlns:a16="http://schemas.microsoft.com/office/drawing/2014/main" id="{E20D8468-67D2-409E-A93B-0580B1600CCB}"/>
              </a:ext>
            </a:extLst>
          </p:cNvPr>
          <p:cNvGrpSpPr/>
          <p:nvPr/>
        </p:nvGrpSpPr>
        <p:grpSpPr>
          <a:xfrm>
            <a:off x="10450285" y="145683"/>
            <a:ext cx="1540078" cy="762767"/>
            <a:chOff x="5060179" y="3361011"/>
            <a:chExt cx="1517712" cy="529554"/>
          </a:xfrm>
          <a:scene3d>
            <a:camera prst="orthographicFront">
              <a:rot lat="0" lon="0" rev="0"/>
            </a:camera>
            <a:lightRig rig="contrasting" dir="t">
              <a:rot lat="0" lon="0" rev="1200000"/>
            </a:lightRig>
          </a:scene3d>
        </p:grpSpPr>
        <p:sp>
          <p:nvSpPr>
            <p:cNvPr id="29" name="Rectangle : coins arrondis 28">
              <a:extLst>
                <a:ext uri="{FF2B5EF4-FFF2-40B4-BE49-F238E27FC236}">
                  <a16:creationId xmlns:a16="http://schemas.microsoft.com/office/drawing/2014/main" id="{0B895C14-5D60-4D36-BEB1-7587705C79D8}"/>
                </a:ext>
              </a:extLst>
            </p:cNvPr>
            <p:cNvSpPr/>
            <p:nvPr/>
          </p:nvSpPr>
          <p:spPr>
            <a:xfrm>
              <a:off x="5060179" y="3361011"/>
              <a:ext cx="151771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4900445"/>
                <a:satOff val="-20388"/>
                <a:lumOff val="4804"/>
                <a:alphaOff val="0"/>
              </a:schemeClr>
            </a:fillRef>
            <a:effectRef idx="2">
              <a:schemeClr val="accent4">
                <a:hueOff val="4900445"/>
                <a:satOff val="-20388"/>
                <a:lumOff val="4804"/>
                <a:alphaOff val="0"/>
              </a:schemeClr>
            </a:effectRef>
            <a:fontRef idx="minor">
              <a:schemeClr val="lt1"/>
            </a:fontRef>
          </p:style>
        </p:sp>
        <p:sp>
          <p:nvSpPr>
            <p:cNvPr id="31" name="Rectangle : coins arrondis 4">
              <a:extLst>
                <a:ext uri="{FF2B5EF4-FFF2-40B4-BE49-F238E27FC236}">
                  <a16:creationId xmlns:a16="http://schemas.microsoft.com/office/drawing/2014/main" id="{F2E6B11E-1966-4F28-91FF-637E3AD0BDC4}"/>
                </a:ext>
              </a:extLst>
            </p:cNvPr>
            <p:cNvSpPr txBox="1"/>
            <p:nvPr/>
          </p:nvSpPr>
          <p:spPr>
            <a:xfrm>
              <a:off x="5086030" y="3386862"/>
              <a:ext cx="146601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Problématiser</a:t>
              </a:r>
            </a:p>
          </p:txBody>
        </p:sp>
      </p:grpSp>
      <p:graphicFrame>
        <p:nvGraphicFramePr>
          <p:cNvPr id="32" name="Tableau 7">
            <a:extLst>
              <a:ext uri="{FF2B5EF4-FFF2-40B4-BE49-F238E27FC236}">
                <a16:creationId xmlns:a16="http://schemas.microsoft.com/office/drawing/2014/main" id="{DF34D951-EA15-491F-8C32-B05ACA292ACE}"/>
              </a:ext>
            </a:extLst>
          </p:cNvPr>
          <p:cNvGraphicFramePr>
            <a:graphicFrameLocks noGrp="1"/>
          </p:cNvGraphicFramePr>
          <p:nvPr>
            <p:extLst>
              <p:ext uri="{D42A27DB-BD31-4B8C-83A1-F6EECF244321}">
                <p14:modId xmlns:p14="http://schemas.microsoft.com/office/powerpoint/2010/main" val="4099988484"/>
              </p:ext>
            </p:extLst>
          </p:nvPr>
        </p:nvGraphicFramePr>
        <p:xfrm>
          <a:off x="354027" y="814508"/>
          <a:ext cx="1840301" cy="4536000"/>
        </p:xfrm>
        <a:graphic>
          <a:graphicData uri="http://schemas.openxmlformats.org/drawingml/2006/table">
            <a:tbl>
              <a:tblPr firstRow="1" bandRow="1">
                <a:tableStyleId>{5C22544A-7EE6-4342-B048-85BDC9FD1C3A}</a:tableStyleId>
              </a:tblPr>
              <a:tblGrid>
                <a:gridCol w="1840301">
                  <a:extLst>
                    <a:ext uri="{9D8B030D-6E8A-4147-A177-3AD203B41FA5}">
                      <a16:colId xmlns:a16="http://schemas.microsoft.com/office/drawing/2014/main" val="4261016898"/>
                    </a:ext>
                  </a:extLst>
                </a:gridCol>
              </a:tblGrid>
              <a:tr h="1512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1 – 10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Tour de table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 Le problème pour moi c’est…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33725290"/>
                  </a:ext>
                </a:extLst>
              </a:tr>
              <a:tr h="151200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2 – 5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Expression du dépositaire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80298494"/>
                  </a:ext>
                </a:extLst>
              </a:tr>
              <a:tr h="1512000">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prstClr val="white"/>
                          </a:solidFill>
                          <a:effectLst/>
                          <a:uLnTx/>
                          <a:uFillTx/>
                          <a:latin typeface="+mn-lt"/>
                          <a:ea typeface="+mn-ea"/>
                          <a:cs typeface="+mn-cs"/>
                        </a:rPr>
                        <a:t>Étape 3 – 2 à 5 min</a:t>
                      </a:r>
                      <a:endParaRPr kumimoji="0" lang="fr-FR" sz="14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Décision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77078418"/>
                  </a:ext>
                </a:extLst>
              </a:tr>
            </a:tbl>
          </a:graphicData>
        </a:graphic>
      </p:graphicFrame>
    </p:spTree>
    <p:extLst>
      <p:ext uri="{BB962C8B-B14F-4D97-AF65-F5344CB8AC3E}">
        <p14:creationId xmlns:p14="http://schemas.microsoft.com/office/powerpoint/2010/main" val="1951323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536" y="1511016"/>
            <a:ext cx="10481361" cy="1930399"/>
          </a:xfrm>
          <a:solidFill>
            <a:schemeClr val="bg1"/>
          </a:solidFill>
          <a:ln>
            <a:solidFill>
              <a:srgbClr val="44546A"/>
            </a:solidFill>
          </a:ln>
          <a:effectLst>
            <a:softEdge rad="0"/>
          </a:effectLst>
        </p:spPr>
        <p:style>
          <a:lnRef idx="1">
            <a:schemeClr val="accent2"/>
          </a:lnRef>
          <a:fillRef idx="2">
            <a:schemeClr val="accent2"/>
          </a:fillRef>
          <a:effectRef idx="1">
            <a:schemeClr val="accent2"/>
          </a:effectRef>
          <a:fontRef idx="minor">
            <a:schemeClr val="dk1"/>
          </a:fontRef>
        </p:style>
        <p:txBody>
          <a:bodyPr anchor="ctr" anchorCtr="1">
            <a:normAutofit/>
          </a:bodyPr>
          <a:lstStyle/>
          <a:p>
            <a:pPr algn="ctr"/>
            <a:r>
              <a:rPr lang="fr-BE" sz="1400">
                <a:solidFill>
                  <a:srgbClr val="44546A"/>
                </a:solidFill>
              </a:rPr>
              <a:t>Analyser c’est créer du sens en tissant du lien entre les composantes de la situation, en pointant les relations de ressemblances ou de différences avec des situations connues ou des référents théoriques. Pour créer ce lien, on utilise des détours (Nève Hanquet &amp; </a:t>
            </a:r>
            <a:r>
              <a:rPr lang="fr-BE" sz="1400" i="1">
                <a:solidFill>
                  <a:srgbClr val="44546A"/>
                </a:solidFill>
              </a:rPr>
              <a:t>al</a:t>
            </a:r>
            <a:r>
              <a:rPr lang="fr-BE" sz="1400">
                <a:solidFill>
                  <a:srgbClr val="44546A"/>
                </a:solidFill>
              </a:rPr>
              <a:t>., 2015) : schéma, tableau, photolangage, créations artistiques…</a:t>
            </a:r>
          </a:p>
          <a:p>
            <a:pPr algn="ctr"/>
            <a:r>
              <a:rPr lang="fr-BE" sz="1400" i="1">
                <a:solidFill>
                  <a:srgbClr val="44546A"/>
                </a:solidFill>
              </a:rPr>
              <a:t> « C’est proposer une façon de lire la situation en lien avec la problématisation (…). Analyser suppose donc de repérer des caractéristiques (…) accessoires et contingentes, étant donné la question posée. » </a:t>
            </a:r>
            <a:r>
              <a:rPr lang="fr-BE" sz="1400">
                <a:solidFill>
                  <a:srgbClr val="44546A"/>
                </a:solidFill>
              </a:rPr>
              <a:t>(Charlier &amp; </a:t>
            </a:r>
            <a:r>
              <a:rPr lang="fr-BE" sz="1400" i="1">
                <a:solidFill>
                  <a:srgbClr val="44546A"/>
                </a:solidFill>
              </a:rPr>
              <a:t>al</a:t>
            </a:r>
            <a:r>
              <a:rPr lang="fr-BE" sz="1400">
                <a:solidFill>
                  <a:srgbClr val="44546A"/>
                </a:solidFill>
              </a:rPr>
              <a:t>., 2013, p.32).</a:t>
            </a:r>
          </a:p>
          <a:p>
            <a:pPr algn="ctr"/>
            <a:r>
              <a:rPr lang="fr-BE" sz="1400">
                <a:solidFill>
                  <a:srgbClr val="44546A"/>
                </a:solidFill>
              </a:rPr>
              <a:t>« </a:t>
            </a:r>
            <a:r>
              <a:rPr lang="fr-BE" sz="1400" i="1">
                <a:solidFill>
                  <a:srgbClr val="44546A"/>
                </a:solidFill>
              </a:rPr>
              <a:t>(…) analyser suppose une </a:t>
            </a:r>
            <a:r>
              <a:rPr lang="fr-BE" sz="1400" i="1" err="1">
                <a:solidFill>
                  <a:srgbClr val="44546A"/>
                </a:solidFill>
              </a:rPr>
              <a:t>multiréférentialité</a:t>
            </a:r>
            <a:r>
              <a:rPr lang="fr-BE" sz="1400" i="1">
                <a:solidFill>
                  <a:srgbClr val="44546A"/>
                </a:solidFill>
              </a:rPr>
              <a:t>, ce qui revient à fonder son analyse sur des théories personnelles ou standardisées issues de différentes disciplines.</a:t>
            </a:r>
            <a:r>
              <a:rPr lang="fr-BE" sz="1400">
                <a:solidFill>
                  <a:srgbClr val="44546A"/>
                </a:solidFill>
              </a:rPr>
              <a:t> » (Ardoino, 1993)</a:t>
            </a:r>
            <a:endParaRPr lang="fr-FR" sz="1400">
              <a:solidFill>
                <a:srgbClr val="44546A"/>
              </a:solidFill>
            </a:endParaRPr>
          </a:p>
        </p:txBody>
      </p:sp>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4" name="ZoneTexte 13"/>
          <p:cNvSpPr txBox="1"/>
          <p:nvPr/>
        </p:nvSpPr>
        <p:spPr>
          <a:xfrm>
            <a:off x="4868004" y="3602742"/>
            <a:ext cx="6527893" cy="2877711"/>
          </a:xfrm>
          <a:prstGeom prst="rect">
            <a:avLst/>
          </a:prstGeo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rtlCol="0" anchor="t">
            <a:spAutoFit/>
          </a:bodyPr>
          <a:lstStyle/>
          <a:p>
            <a:endParaRPr lang="fr-BE" sz="1600"/>
          </a:p>
          <a:p>
            <a:r>
              <a:rPr lang="fr-BE" sz="1500"/>
              <a:t>On a des outils qui demandent de mettre en relation les caractéristiques d’une situation avec les constitutants d’un modèle (schémas et grilles) et des outils qui demandent de créer une représentation graphique et/ou imagée de la situation décrite par le dépositaire (les outils créatifs).</a:t>
            </a:r>
          </a:p>
          <a:p>
            <a:endParaRPr lang="fr-FR" sz="1500"/>
          </a:p>
          <a:p>
            <a:r>
              <a:rPr lang="fr-FR" sz="1500"/>
              <a:t>Les outils à sélectionner sont en annexes. Le choix se fait en fonction du/de:</a:t>
            </a:r>
          </a:p>
          <a:p>
            <a:pPr marL="285750" indent="-285750">
              <a:buFontTx/>
              <a:buChar char="-"/>
            </a:pPr>
            <a:r>
              <a:rPr lang="fr-FR" sz="1500"/>
              <a:t>la problématisation,</a:t>
            </a:r>
          </a:p>
          <a:p>
            <a:pPr marL="285750" indent="-285750">
              <a:buFontTx/>
              <a:buChar char="-"/>
            </a:pPr>
            <a:r>
              <a:rPr lang="fr-FR" sz="1500"/>
              <a:t>groupe,</a:t>
            </a:r>
          </a:p>
          <a:p>
            <a:pPr marL="285750" indent="-285750">
              <a:buFontTx/>
              <a:buChar char="-"/>
            </a:pPr>
            <a:r>
              <a:rPr lang="fr-FR" sz="1500"/>
              <a:t>l’expertise et de la personnalité du superviseur,</a:t>
            </a:r>
          </a:p>
          <a:p>
            <a:pPr marL="285750" indent="-285750">
              <a:buFontTx/>
              <a:buChar char="-"/>
            </a:pPr>
            <a:r>
              <a:rPr lang="fr-FR" sz="1500"/>
              <a:t>la progression dans l’année,</a:t>
            </a:r>
          </a:p>
          <a:p>
            <a:pPr marL="285750" indent="-285750">
              <a:buFontTx/>
              <a:buChar char="-"/>
            </a:pPr>
            <a:r>
              <a:rPr lang="fr-FR" sz="1500"/>
              <a:t>…</a:t>
            </a:r>
            <a:endParaRPr lang="fr-FR"/>
          </a:p>
        </p:txBody>
      </p:sp>
      <p:sp>
        <p:nvSpPr>
          <p:cNvPr id="18" name="Rectangle à coins arrondis 17"/>
          <p:cNvSpPr/>
          <p:nvPr/>
        </p:nvSpPr>
        <p:spPr>
          <a:xfrm>
            <a:off x="914536" y="3943311"/>
            <a:ext cx="3559222" cy="208894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nl-BE">
                <a:solidFill>
                  <a:srgbClr val="FF0000"/>
                </a:solidFill>
              </a:rPr>
              <a:t>Analyse et co-analyse</a:t>
            </a:r>
            <a:endParaRPr lang="en-US">
              <a:solidFill>
                <a:srgbClr val="FF0000"/>
              </a:solidFill>
            </a:endParaRPr>
          </a:p>
          <a:p>
            <a:pPr algn="ctr"/>
            <a:endParaRPr lang="fr-FR">
              <a:solidFill>
                <a:srgbClr val="FF0000"/>
              </a:solidFill>
            </a:endParaRPr>
          </a:p>
        </p:txBody>
      </p:sp>
      <p:sp>
        <p:nvSpPr>
          <p:cNvPr id="4" name="Espace réservé du numéro de diapositive 3"/>
          <p:cNvSpPr>
            <a:spLocks noGrp="1"/>
          </p:cNvSpPr>
          <p:nvPr>
            <p:ph type="sldNum" sz="quarter" idx="12"/>
          </p:nvPr>
        </p:nvSpPr>
        <p:spPr>
          <a:xfrm>
            <a:off x="8610600" y="6559550"/>
            <a:ext cx="2743200" cy="365125"/>
          </a:xfrm>
        </p:spPr>
        <p:txBody>
          <a:bodyPr/>
          <a:lstStyle/>
          <a:p>
            <a:fld id="{D45F35CD-BCCE-43AA-A6A5-8900209948EB}" type="slidenum">
              <a:rPr lang="en-US" smtClean="0"/>
              <a:t>32</a:t>
            </a:fld>
            <a:endParaRPr lang="en-US"/>
          </a:p>
        </p:txBody>
      </p:sp>
      <p:sp>
        <p:nvSpPr>
          <p:cNvPr id="13"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grpSp>
        <p:nvGrpSpPr>
          <p:cNvPr id="19" name="Grouper 18"/>
          <p:cNvGrpSpPr/>
          <p:nvPr/>
        </p:nvGrpSpPr>
        <p:grpSpPr>
          <a:xfrm>
            <a:off x="8880789" y="5478912"/>
            <a:ext cx="1016000" cy="825500"/>
            <a:chOff x="266700" y="1270000"/>
            <a:chExt cx="4864100" cy="4864100"/>
          </a:xfrm>
        </p:grpSpPr>
        <p:pic>
          <p:nvPicPr>
            <p:cNvPr id="20" name="Image 19"/>
            <p:cNvPicPr>
              <a:picLocks noChangeAspect="1"/>
            </p:cNvPicPr>
            <p:nvPr/>
          </p:nvPicPr>
          <p:blipFill>
            <a:blip r:embed="rId2"/>
            <a:stretch>
              <a:fillRect/>
            </a:stretch>
          </p:blipFill>
          <p:spPr>
            <a:xfrm>
              <a:off x="812800" y="1562100"/>
              <a:ext cx="3810000" cy="3810000"/>
            </a:xfrm>
            <a:prstGeom prst="rect">
              <a:avLst/>
            </a:prstGeom>
          </p:spPr>
        </p:pic>
        <p:pic>
          <p:nvPicPr>
            <p:cNvPr id="21" name="Image 20"/>
            <p:cNvPicPr>
              <a:picLocks noChangeAspect="1"/>
            </p:cNvPicPr>
            <p:nvPr/>
          </p:nvPicPr>
          <p:blipFill>
            <a:blip r:embed="rId3">
              <a:extLst>
                <a:ext uri="{BEBA8EAE-BF5A-486C-A8C5-ECC9F3942E4B}">
                  <a14:imgProps xmlns:a14="http://schemas.microsoft.com/office/drawing/2010/main">
                    <a14:imgLayer r:embed="rId4">
                      <a14:imgEffect>
                        <a14:backgroundRemoval t="16454" b="89936" l="12939" r="89936"/>
                      </a14:imgEffect>
                    </a14:imgLayer>
                  </a14:imgProps>
                </a:ext>
              </a:extLst>
            </a:blip>
            <a:stretch>
              <a:fillRect/>
            </a:stretch>
          </p:blipFill>
          <p:spPr>
            <a:xfrm>
              <a:off x="266700" y="1270000"/>
              <a:ext cx="4864100" cy="4864100"/>
            </a:xfrm>
            <a:prstGeom prst="rect">
              <a:avLst/>
            </a:prstGeom>
          </p:spPr>
        </p:pic>
      </p:grpSp>
      <p:grpSp>
        <p:nvGrpSpPr>
          <p:cNvPr id="22" name="Groupe 21">
            <a:extLst>
              <a:ext uri="{FF2B5EF4-FFF2-40B4-BE49-F238E27FC236}">
                <a16:creationId xmlns:a16="http://schemas.microsoft.com/office/drawing/2014/main" id="{0D6ABB13-9A24-4BAC-85A3-01C3676BDDCD}"/>
              </a:ext>
            </a:extLst>
          </p:cNvPr>
          <p:cNvGrpSpPr/>
          <p:nvPr/>
        </p:nvGrpSpPr>
        <p:grpSpPr>
          <a:xfrm>
            <a:off x="914536" y="94852"/>
            <a:ext cx="4144726" cy="1361526"/>
            <a:chOff x="3370918" y="2950776"/>
            <a:chExt cx="1400162" cy="529554"/>
          </a:xfrm>
          <a:scene3d>
            <a:camera prst="orthographicFront">
              <a:rot lat="0" lon="0" rev="0"/>
            </a:camera>
            <a:lightRig rig="contrasting" dir="t">
              <a:rot lat="0" lon="0" rev="1200000"/>
            </a:lightRig>
          </a:scene3d>
        </p:grpSpPr>
        <p:sp>
          <p:nvSpPr>
            <p:cNvPr id="23" name="Rectangle : coins arrondis 22">
              <a:extLst>
                <a:ext uri="{FF2B5EF4-FFF2-40B4-BE49-F238E27FC236}">
                  <a16:creationId xmlns:a16="http://schemas.microsoft.com/office/drawing/2014/main" id="{2B78D9F3-C420-4DE9-BD32-CBE46580C2AD}"/>
                </a:ext>
              </a:extLst>
            </p:cNvPr>
            <p:cNvSpPr/>
            <p:nvPr/>
          </p:nvSpPr>
          <p:spPr>
            <a:xfrm>
              <a:off x="3370918" y="2950776"/>
              <a:ext cx="140016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6125556"/>
                <a:satOff val="-25486"/>
                <a:lumOff val="6005"/>
                <a:alphaOff val="0"/>
              </a:schemeClr>
            </a:fillRef>
            <a:effectRef idx="2">
              <a:schemeClr val="accent4">
                <a:hueOff val="6125556"/>
                <a:satOff val="-25486"/>
                <a:lumOff val="6005"/>
                <a:alphaOff val="0"/>
              </a:schemeClr>
            </a:effectRef>
            <a:fontRef idx="minor">
              <a:schemeClr val="lt1"/>
            </a:fontRef>
          </p:style>
        </p:sp>
        <p:sp>
          <p:nvSpPr>
            <p:cNvPr id="24" name="Rectangle : coins arrondis 4">
              <a:extLst>
                <a:ext uri="{FF2B5EF4-FFF2-40B4-BE49-F238E27FC236}">
                  <a16:creationId xmlns:a16="http://schemas.microsoft.com/office/drawing/2014/main" id="{19FDA23B-69FF-42C1-995D-2A02E3EEBF36}"/>
                </a:ext>
              </a:extLst>
            </p:cNvPr>
            <p:cNvSpPr txBox="1"/>
            <p:nvPr/>
          </p:nvSpPr>
          <p:spPr>
            <a:xfrm>
              <a:off x="3396769" y="2976627"/>
              <a:ext cx="134846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3200" kern="1200"/>
                <a:t> CO-ANALYSER</a:t>
              </a:r>
            </a:p>
          </p:txBody>
        </p:sp>
      </p:grpSp>
      <p:graphicFrame>
        <p:nvGraphicFramePr>
          <p:cNvPr id="29" name="Espace réservé du contenu 8">
            <a:extLst>
              <a:ext uri="{FF2B5EF4-FFF2-40B4-BE49-F238E27FC236}">
                <a16:creationId xmlns:a16="http://schemas.microsoft.com/office/drawing/2014/main" id="{F92A0562-BA3E-4A38-9819-8E7B4A5EDEAA}"/>
              </a:ext>
            </a:extLst>
          </p:cNvPr>
          <p:cNvGraphicFramePr>
            <a:graphicFrameLocks/>
          </p:cNvGraphicFramePr>
          <p:nvPr>
            <p:extLst>
              <p:ext uri="{D42A27DB-BD31-4B8C-83A1-F6EECF244321}">
                <p14:modId xmlns:p14="http://schemas.microsoft.com/office/powerpoint/2010/main" val="2354227002"/>
              </p:ext>
            </p:extLst>
          </p:nvPr>
        </p:nvGraphicFramePr>
        <p:xfrm>
          <a:off x="9978013" y="145038"/>
          <a:ext cx="2039816" cy="910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0" name="Flèche : en arc 29">
            <a:extLst>
              <a:ext uri="{FF2B5EF4-FFF2-40B4-BE49-F238E27FC236}">
                <a16:creationId xmlns:a16="http://schemas.microsoft.com/office/drawing/2014/main" id="{188774A2-EF44-47DB-BFBB-A4E3A1FF42EE}"/>
              </a:ext>
            </a:extLst>
          </p:cNvPr>
          <p:cNvSpPr/>
          <p:nvPr/>
        </p:nvSpPr>
        <p:spPr>
          <a:xfrm>
            <a:off x="11193595" y="140269"/>
            <a:ext cx="616035" cy="523593"/>
          </a:xfrm>
          <a:prstGeom prst="circularArrow">
            <a:avLst>
              <a:gd name="adj1" fmla="val 5544"/>
              <a:gd name="adj2" fmla="val 330680"/>
              <a:gd name="adj3" fmla="val 14288770"/>
              <a:gd name="adj4" fmla="val 17081118"/>
              <a:gd name="adj5" fmla="val 5757"/>
            </a:avLst>
          </a:prstGeom>
          <a:solidFill>
            <a:srgbClr val="44546A"/>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fr-BE"/>
          </a:p>
        </p:txBody>
      </p:sp>
    </p:spTree>
    <p:extLst>
      <p:ext uri="{BB962C8B-B14F-4D97-AF65-F5344CB8AC3E}">
        <p14:creationId xmlns:p14="http://schemas.microsoft.com/office/powerpoint/2010/main" val="523581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Tableau 7">
            <a:extLst>
              <a:ext uri="{FF2B5EF4-FFF2-40B4-BE49-F238E27FC236}">
                <a16:creationId xmlns:a16="http://schemas.microsoft.com/office/drawing/2014/main" id="{BE6F5A9F-14FE-4A02-B13B-93BFD41D2483}"/>
              </a:ext>
            </a:extLst>
          </p:cNvPr>
          <p:cNvGraphicFramePr>
            <a:graphicFrameLocks noGrp="1"/>
          </p:cNvGraphicFramePr>
          <p:nvPr>
            <p:extLst>
              <p:ext uri="{D42A27DB-BD31-4B8C-83A1-F6EECF244321}">
                <p14:modId xmlns:p14="http://schemas.microsoft.com/office/powerpoint/2010/main" val="3214814723"/>
              </p:ext>
            </p:extLst>
          </p:nvPr>
        </p:nvGraphicFramePr>
        <p:xfrm>
          <a:off x="2470826" y="366393"/>
          <a:ext cx="5682574" cy="3873762"/>
        </p:xfrm>
        <a:graphic>
          <a:graphicData uri="http://schemas.openxmlformats.org/drawingml/2006/table">
            <a:tbl>
              <a:tblPr firstRow="1" bandRow="1">
                <a:tableStyleId>{5C22544A-7EE6-4342-B048-85BDC9FD1C3A}</a:tableStyleId>
              </a:tblPr>
              <a:tblGrid>
                <a:gridCol w="5682574">
                  <a:extLst>
                    <a:ext uri="{9D8B030D-6E8A-4147-A177-3AD203B41FA5}">
                      <a16:colId xmlns:a16="http://schemas.microsoft.com/office/drawing/2014/main" val="4261016898"/>
                    </a:ext>
                  </a:extLst>
                </a:gridCol>
              </a:tblGrid>
              <a:tr h="1144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546A"/>
                          </a:solidFill>
                          <a:effectLst/>
                          <a:uLnTx/>
                          <a:uFillTx/>
                          <a:latin typeface="+mn-lt"/>
                          <a:ea typeface="+mn-ea"/>
                          <a:cs typeface="+mn-cs"/>
                        </a:rPr>
                        <a:t>Pendant les 5 prochaines minutes, réfléchissez à la situation problème,  représentez ensuite sous forme de schéma ou de dessin, votre analyse de la situation problème. Gardez en tête que cette réflexion ne sera pas finalisée individuellement. Elle servira à nourrir une analyse collective ultérieure.</a:t>
                      </a:r>
                      <a:endParaRPr kumimoji="0" lang="fr-FR" sz="600" b="0" i="0"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3533725290"/>
                  </a:ext>
                </a:extLst>
              </a:tr>
              <a:tr h="1453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1" u="none" strike="noStrike" kern="1200" cap="none" spc="0" normalizeH="0" baseline="0" noProof="0">
                          <a:ln>
                            <a:noFill/>
                          </a:ln>
                          <a:solidFill>
                            <a:srgbClr val="44546A"/>
                          </a:solidFill>
                          <a:effectLst/>
                          <a:uLnTx/>
                          <a:uFillTx/>
                          <a:latin typeface="+mn-lt"/>
                          <a:ea typeface="+mn-ea"/>
                          <a:cs typeface="+mn-cs"/>
                        </a:rPr>
                        <a:t>Par groupes de 3-4,  partagez votre analyse. Relevez les points de convergence et de divergence. Sur base de vos échanges et du/des outils proposés, réalisez une représentation de l'analyse de la problématique  de votre groupe.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44546A"/>
                          </a:solidFill>
                          <a:effectLst/>
                          <a:uLnTx/>
                          <a:uFillTx/>
                          <a:latin typeface="+mn-lt"/>
                          <a:ea typeface="+mn-ea"/>
                          <a:cs typeface="+mn-cs"/>
                        </a:rPr>
                        <a:t>L'animateur soutient les différents groupes dans leurs réflexions. Il a la possibilité de proposer des modèles d'analyse (cf</a:t>
                      </a:r>
                      <a:r>
                        <a:rPr lang="fr-FR" sz="1400" b="0" i="0" u="none" strike="noStrike" kern="1200" cap="none" spc="0" normalizeH="0" baseline="0" noProof="0">
                          <a:ln>
                            <a:noFill/>
                          </a:ln>
                          <a:solidFill>
                            <a:srgbClr val="44546A"/>
                          </a:solidFill>
                          <a:effectLst/>
                          <a:uLnTx/>
                          <a:uFillTx/>
                          <a:latin typeface="+mn-lt"/>
                          <a:ea typeface="+mn-ea"/>
                          <a:cs typeface="+mn-cs"/>
                        </a:rPr>
                        <a:t>.</a:t>
                      </a:r>
                      <a:r>
                        <a:rPr kumimoji="0" lang="fr-FR" sz="1400" b="0" i="0" u="none" strike="noStrike" kern="1200" cap="none" spc="0" normalizeH="0" baseline="0" noProof="0">
                          <a:ln>
                            <a:noFill/>
                          </a:ln>
                          <a:solidFill>
                            <a:srgbClr val="44546A"/>
                          </a:solidFill>
                          <a:effectLst/>
                          <a:uLnTx/>
                          <a:uFillTx/>
                          <a:latin typeface="+mn-lt"/>
                          <a:ea typeface="+mn-ea"/>
                          <a:cs typeface="+mn-cs"/>
                        </a:rPr>
                        <a:t> annexe 3) pour permettre au groupe d'approfondir sa réflexion.</a:t>
                      </a: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780298494"/>
                  </a:ext>
                </a:extLst>
              </a:tr>
              <a:tr h="1144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400" b="0" i="0" u="none" strike="noStrike" kern="1200" cap="none" spc="0" normalizeH="0" baseline="0" noProof="0" err="1">
                          <a:ln>
                            <a:noFill/>
                          </a:ln>
                          <a:solidFill>
                            <a:srgbClr val="44546A"/>
                          </a:solidFill>
                          <a:effectLst/>
                          <a:uLnTx/>
                          <a:uFillTx/>
                          <a:latin typeface="+mn-lt"/>
                          <a:ea typeface="+mn-ea"/>
                          <a:cs typeface="+mn-cs"/>
                        </a:rPr>
                        <a:t>Chaque</a:t>
                      </a:r>
                      <a:r>
                        <a:rPr kumimoji="0" lang="nl-BE" sz="1400" b="0" i="0" u="none" strike="noStrike" kern="1200" cap="none" spc="0" normalizeH="0" baseline="0" noProof="0">
                          <a:ln>
                            <a:noFill/>
                          </a:ln>
                          <a:solidFill>
                            <a:srgbClr val="44546A"/>
                          </a:solidFill>
                          <a:effectLst/>
                          <a:uLnTx/>
                          <a:uFillTx/>
                          <a:latin typeface="+mn-lt"/>
                          <a:ea typeface="+mn-ea"/>
                          <a:cs typeface="+mn-cs"/>
                        </a:rPr>
                        <a:t> </a:t>
                      </a:r>
                      <a:r>
                        <a:rPr kumimoji="0" lang="nl-BE" sz="1400" b="0" i="0" u="none" strike="noStrike" kern="1200" cap="none" spc="0" normalizeH="0" baseline="0" noProof="0" err="1">
                          <a:ln>
                            <a:noFill/>
                          </a:ln>
                          <a:solidFill>
                            <a:srgbClr val="44546A"/>
                          </a:solidFill>
                          <a:effectLst/>
                          <a:uLnTx/>
                          <a:uFillTx/>
                          <a:latin typeface="+mn-lt"/>
                          <a:ea typeface="+mn-ea"/>
                          <a:cs typeface="+mn-cs"/>
                        </a:rPr>
                        <a:t>groupe</a:t>
                      </a:r>
                      <a:r>
                        <a:rPr kumimoji="0" lang="nl-BE" sz="1400" b="0" i="0" u="none" strike="noStrike" kern="1200" cap="none" spc="0" normalizeH="0" baseline="0" noProof="0">
                          <a:ln>
                            <a:noFill/>
                          </a:ln>
                          <a:solidFill>
                            <a:srgbClr val="44546A"/>
                          </a:solidFill>
                          <a:effectLst/>
                          <a:uLnTx/>
                          <a:uFillTx/>
                          <a:latin typeface="+mn-lt"/>
                          <a:ea typeface="+mn-ea"/>
                          <a:cs typeface="+mn-cs"/>
                        </a:rPr>
                        <a:t> </a:t>
                      </a:r>
                      <a:r>
                        <a:rPr kumimoji="0" lang="nl-BE" sz="1400" b="0" i="0" u="none" strike="noStrike" kern="1200" cap="none" spc="0" normalizeH="0" baseline="0" noProof="0" err="1">
                          <a:ln>
                            <a:noFill/>
                          </a:ln>
                          <a:solidFill>
                            <a:srgbClr val="44546A"/>
                          </a:solidFill>
                          <a:effectLst/>
                          <a:uLnTx/>
                          <a:uFillTx/>
                          <a:latin typeface="+mn-lt"/>
                          <a:ea typeface="+mn-ea"/>
                          <a:cs typeface="+mn-cs"/>
                        </a:rPr>
                        <a:t>vient</a:t>
                      </a:r>
                      <a:r>
                        <a:rPr kumimoji="0" lang="nl-BE" sz="1400" b="0" i="0" u="none" strike="noStrike" kern="1200" cap="none" spc="0" normalizeH="0" baseline="0" noProof="0">
                          <a:ln>
                            <a:noFill/>
                          </a:ln>
                          <a:solidFill>
                            <a:srgbClr val="44546A"/>
                          </a:solidFill>
                          <a:effectLst/>
                          <a:uLnTx/>
                          <a:uFillTx/>
                          <a:latin typeface="+mn-lt"/>
                          <a:ea typeface="+mn-ea"/>
                          <a:cs typeface="+mn-cs"/>
                        </a:rPr>
                        <a:t> </a:t>
                      </a:r>
                      <a:r>
                        <a:rPr kumimoji="0" lang="nl-BE" sz="1400" b="0" i="0" u="none" strike="noStrike" kern="1200" cap="none" spc="0" normalizeH="0" baseline="0" noProof="0" err="1">
                          <a:ln>
                            <a:noFill/>
                          </a:ln>
                          <a:solidFill>
                            <a:srgbClr val="44546A"/>
                          </a:solidFill>
                          <a:effectLst/>
                          <a:uLnTx/>
                          <a:uFillTx/>
                          <a:latin typeface="+mn-lt"/>
                          <a:ea typeface="+mn-ea"/>
                          <a:cs typeface="+mn-cs"/>
                        </a:rPr>
                        <a:t>partager</a:t>
                      </a:r>
                      <a:r>
                        <a:rPr kumimoji="0" lang="nl-BE" sz="1400" b="0" i="0" u="none" strike="noStrike" kern="1200" cap="none" spc="0" normalizeH="0" baseline="0" noProof="0">
                          <a:ln>
                            <a:noFill/>
                          </a:ln>
                          <a:solidFill>
                            <a:srgbClr val="44546A"/>
                          </a:solidFill>
                          <a:effectLst/>
                          <a:uLnTx/>
                          <a:uFillTx/>
                          <a:latin typeface="+mn-lt"/>
                          <a:ea typeface="+mn-ea"/>
                          <a:cs typeface="+mn-cs"/>
                        </a:rPr>
                        <a:t> le fruit de sa </a:t>
                      </a:r>
                      <a:r>
                        <a:rPr kumimoji="0" lang="nl-BE" sz="1400" b="0" i="0" u="none" strike="noStrike" kern="1200" cap="none" spc="0" normalizeH="0" baseline="0" noProof="0" err="1">
                          <a:ln>
                            <a:noFill/>
                          </a:ln>
                          <a:solidFill>
                            <a:srgbClr val="44546A"/>
                          </a:solidFill>
                          <a:effectLst/>
                          <a:uLnTx/>
                          <a:uFillTx/>
                          <a:latin typeface="+mn-lt"/>
                          <a:ea typeface="+mn-ea"/>
                          <a:cs typeface="+mn-cs"/>
                        </a:rPr>
                        <a:t>réflexion</a:t>
                      </a:r>
                      <a:r>
                        <a:rPr kumimoji="0" lang="nl-BE" sz="1400" b="0" i="0" u="none" strike="noStrike" kern="1200" cap="none" spc="0" normalizeH="0" baseline="0" noProof="0">
                          <a:ln>
                            <a:noFill/>
                          </a:ln>
                          <a:solidFill>
                            <a:srgbClr val="44546A"/>
                          </a:solidFill>
                          <a:effectLst/>
                          <a:uLnTx/>
                          <a:uFillTx/>
                          <a:latin typeface="+mn-lt"/>
                          <a:ea typeface="+mn-ea"/>
                          <a:cs typeface="+mn-cs"/>
                        </a:rPr>
                        <a:t>.</a:t>
                      </a:r>
                      <a:endParaRPr kumimoji="0" lang="fr-FR" sz="1400" b="0" i="0"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177078418"/>
                  </a:ext>
                </a:extLst>
              </a:tr>
            </a:tbl>
          </a:graphicData>
        </a:graphic>
      </p:graphicFrame>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6" name="Rectangle à coins arrondis 15"/>
          <p:cNvSpPr/>
          <p:nvPr/>
        </p:nvSpPr>
        <p:spPr>
          <a:xfrm>
            <a:off x="8470487" y="932376"/>
            <a:ext cx="2941891" cy="3306384"/>
          </a:xfrm>
          <a:prstGeom prst="roundRect">
            <a:avLst/>
          </a:prstGeom>
          <a:no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fr-FR">
                <a:solidFill>
                  <a:srgbClr val="000000"/>
                </a:solidFill>
              </a:rPr>
              <a:t>Notes personnelles:</a:t>
            </a:r>
          </a:p>
          <a:p>
            <a:pPr algn="ctr"/>
            <a:endParaRPr lang="fr-FR">
              <a:solidFill>
                <a:srgbClr val="000000"/>
              </a:solidFill>
            </a:endParaRPr>
          </a:p>
          <a:p>
            <a:pPr algn="ctr"/>
            <a:r>
              <a:rPr lang="fr-FR">
                <a:solidFill>
                  <a:srgbClr val="000000"/>
                </a:solidFill>
              </a:rPr>
              <a:t>………………………………………</a:t>
            </a:r>
            <a:endParaRPr lang="fr-FR">
              <a:solidFill>
                <a:srgbClr val="FF0000"/>
              </a:solidFill>
            </a:endParaRP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r>
              <a:rPr lang="fr-FR">
                <a:solidFill>
                  <a:schemeClr val="tx1"/>
                </a:solidFill>
              </a:rPr>
              <a:t>………………………………………</a:t>
            </a:r>
            <a:endParaRPr lang="fr-FR">
              <a:solidFill>
                <a:srgbClr val="FF0000"/>
              </a:solidFill>
            </a:endParaRPr>
          </a:p>
          <a:p>
            <a:pPr algn="ctr"/>
            <a:endParaRPr lang="fr-FR">
              <a:solidFill>
                <a:srgbClr val="FF0000"/>
              </a:solidFill>
            </a:endParaRPr>
          </a:p>
        </p:txBody>
      </p:sp>
      <p:sp>
        <p:nvSpPr>
          <p:cNvPr id="2" name="Espace réservé du numéro de diapositive 1"/>
          <p:cNvSpPr>
            <a:spLocks noGrp="1"/>
          </p:cNvSpPr>
          <p:nvPr>
            <p:ph type="sldNum" sz="quarter" idx="12"/>
          </p:nvPr>
        </p:nvSpPr>
        <p:spPr>
          <a:xfrm>
            <a:off x="8610600" y="6559550"/>
            <a:ext cx="2743200" cy="365125"/>
          </a:xfrm>
        </p:spPr>
        <p:txBody>
          <a:bodyPr/>
          <a:lstStyle/>
          <a:p>
            <a:fld id="{D45F35CD-BCCE-43AA-A6A5-8900209948EB}" type="slidenum">
              <a:rPr lang="en-US" smtClean="0"/>
              <a:t>33</a:t>
            </a:fld>
            <a:endParaRPr lang="en-US"/>
          </a:p>
        </p:txBody>
      </p:sp>
      <p:sp>
        <p:nvSpPr>
          <p:cNvPr id="29"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grpSp>
        <p:nvGrpSpPr>
          <p:cNvPr id="22" name="Grouper 21"/>
          <p:cNvGrpSpPr/>
          <p:nvPr/>
        </p:nvGrpSpPr>
        <p:grpSpPr>
          <a:xfrm>
            <a:off x="10286032" y="4659404"/>
            <a:ext cx="1016000" cy="825500"/>
            <a:chOff x="266700" y="1270000"/>
            <a:chExt cx="4864100" cy="4864100"/>
          </a:xfrm>
        </p:grpSpPr>
        <p:pic>
          <p:nvPicPr>
            <p:cNvPr id="28" name="Image 27"/>
            <p:cNvPicPr>
              <a:picLocks noChangeAspect="1"/>
            </p:cNvPicPr>
            <p:nvPr/>
          </p:nvPicPr>
          <p:blipFill>
            <a:blip r:embed="rId2"/>
            <a:stretch>
              <a:fillRect/>
            </a:stretch>
          </p:blipFill>
          <p:spPr>
            <a:xfrm>
              <a:off x="812800" y="1562100"/>
              <a:ext cx="3810000" cy="3810000"/>
            </a:xfrm>
            <a:prstGeom prst="rect">
              <a:avLst/>
            </a:prstGeom>
          </p:spPr>
        </p:pic>
        <p:pic>
          <p:nvPicPr>
            <p:cNvPr id="30" name="Image 29"/>
            <p:cNvPicPr>
              <a:picLocks noChangeAspect="1"/>
            </p:cNvPicPr>
            <p:nvPr/>
          </p:nvPicPr>
          <p:blipFill>
            <a:blip r:embed="rId3">
              <a:extLst>
                <a:ext uri="{BEBA8EAE-BF5A-486C-A8C5-ECC9F3942E4B}">
                  <a14:imgProps xmlns:a14="http://schemas.microsoft.com/office/drawing/2010/main">
                    <a14:imgLayer r:embed="rId4">
                      <a14:imgEffect>
                        <a14:backgroundRemoval t="16454" b="89936" l="12939" r="89936"/>
                      </a14:imgEffect>
                    </a14:imgLayer>
                  </a14:imgProps>
                </a:ext>
              </a:extLst>
            </a:blip>
            <a:stretch>
              <a:fillRect/>
            </a:stretch>
          </p:blipFill>
          <p:spPr>
            <a:xfrm>
              <a:off x="266700" y="1270000"/>
              <a:ext cx="4864100" cy="4864100"/>
            </a:xfrm>
            <a:prstGeom prst="rect">
              <a:avLst/>
            </a:prstGeom>
          </p:spPr>
        </p:pic>
      </p:grpSp>
      <p:sp>
        <p:nvSpPr>
          <p:cNvPr id="18" name="Rectangle à coins arrondis 17"/>
          <p:cNvSpPr/>
          <p:nvPr/>
        </p:nvSpPr>
        <p:spPr>
          <a:xfrm>
            <a:off x="348485" y="4694830"/>
            <a:ext cx="11063893" cy="1580149"/>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t"/>
          <a:lstStyle/>
          <a:p>
            <a:r>
              <a:rPr lang="fr-FR" sz="1200">
                <a:solidFill>
                  <a:srgbClr val="FF0000"/>
                </a:solidFill>
              </a:rPr>
              <a:t>Matériel / Annexe 4 :</a:t>
            </a:r>
          </a:p>
          <a:p>
            <a:endParaRPr lang="fr-FR" sz="1200">
              <a:solidFill>
                <a:srgbClr val="FF0000"/>
              </a:solidFill>
            </a:endParaRPr>
          </a:p>
          <a:p>
            <a:r>
              <a:rPr lang="fr-FR" sz="1200">
                <a:solidFill>
                  <a:srgbClr val="FF0000"/>
                </a:solidFill>
              </a:rPr>
              <a:t>1. « Le modèle écologique » (Bronfenbrenner,1979) </a:t>
            </a:r>
          </a:p>
          <a:p>
            <a:r>
              <a:rPr lang="fr-FR" sz="1200">
                <a:solidFill>
                  <a:srgbClr val="FF0000"/>
                </a:solidFill>
              </a:rPr>
              <a:t>2. « Le modèle d’</a:t>
            </a:r>
            <a:r>
              <a:rPr lang="fr-FR" sz="1200" err="1">
                <a:solidFill>
                  <a:srgbClr val="FF0000"/>
                </a:solidFill>
              </a:rPr>
              <a:t>Ardoino</a:t>
            </a:r>
            <a:r>
              <a:rPr lang="fr-FR" sz="1200">
                <a:solidFill>
                  <a:srgbClr val="FF0000"/>
                </a:solidFill>
              </a:rPr>
              <a:t> » (</a:t>
            </a:r>
            <a:r>
              <a:rPr lang="fr-FR" sz="1200" err="1">
                <a:solidFill>
                  <a:srgbClr val="FF0000"/>
                </a:solidFill>
              </a:rPr>
              <a:t>Ardoino</a:t>
            </a:r>
            <a:r>
              <a:rPr lang="fr-FR" sz="1200">
                <a:solidFill>
                  <a:srgbClr val="FF0000"/>
                </a:solidFill>
              </a:rPr>
              <a:t>, 1980)</a:t>
            </a:r>
          </a:p>
          <a:p>
            <a:r>
              <a:rPr lang="fr-FR" sz="1200">
                <a:solidFill>
                  <a:srgbClr val="FF0000"/>
                </a:solidFill>
              </a:rPr>
              <a:t>3. « Les pratiques situées dans le domaine de la réflexivité » (Donnay &amp; Charlier, 2008)</a:t>
            </a:r>
          </a:p>
          <a:p>
            <a:r>
              <a:rPr lang="fr-FR" sz="1200">
                <a:solidFill>
                  <a:srgbClr val="FF0000"/>
                </a:solidFill>
              </a:rPr>
              <a:t>4. « Les facteurs de risque et de protection personnels et environnementaux » (</a:t>
            </a:r>
            <a:r>
              <a:rPr lang="fr-FR" sz="1200" err="1">
                <a:solidFill>
                  <a:srgbClr val="FF0000"/>
                </a:solidFill>
              </a:rPr>
              <a:t>Théorêt</a:t>
            </a:r>
            <a:r>
              <a:rPr lang="fr-FR" sz="1200">
                <a:solidFill>
                  <a:srgbClr val="FF0000"/>
                </a:solidFill>
              </a:rPr>
              <a:t> et Leroux, 2014)</a:t>
            </a:r>
          </a:p>
          <a:p>
            <a:r>
              <a:rPr lang="fr-FR" sz="1200">
                <a:solidFill>
                  <a:srgbClr val="FF0000"/>
                </a:solidFill>
              </a:rPr>
              <a:t> </a:t>
            </a:r>
          </a:p>
        </p:txBody>
      </p:sp>
      <p:grpSp>
        <p:nvGrpSpPr>
          <p:cNvPr id="31" name="Groupe 30">
            <a:extLst>
              <a:ext uri="{FF2B5EF4-FFF2-40B4-BE49-F238E27FC236}">
                <a16:creationId xmlns:a16="http://schemas.microsoft.com/office/drawing/2014/main" id="{90054B57-2D64-47CE-A094-592170A96C3F}"/>
              </a:ext>
            </a:extLst>
          </p:cNvPr>
          <p:cNvGrpSpPr/>
          <p:nvPr/>
        </p:nvGrpSpPr>
        <p:grpSpPr>
          <a:xfrm>
            <a:off x="10601951" y="144102"/>
            <a:ext cx="1400162" cy="529554"/>
            <a:chOff x="3370918" y="2950776"/>
            <a:chExt cx="1400162" cy="529554"/>
          </a:xfrm>
          <a:scene3d>
            <a:camera prst="orthographicFront">
              <a:rot lat="0" lon="0" rev="0"/>
            </a:camera>
            <a:lightRig rig="contrasting" dir="t">
              <a:rot lat="0" lon="0" rev="1200000"/>
            </a:lightRig>
          </a:scene3d>
        </p:grpSpPr>
        <p:sp>
          <p:nvSpPr>
            <p:cNvPr id="32" name="Rectangle : coins arrondis 31">
              <a:extLst>
                <a:ext uri="{FF2B5EF4-FFF2-40B4-BE49-F238E27FC236}">
                  <a16:creationId xmlns:a16="http://schemas.microsoft.com/office/drawing/2014/main" id="{C50D8132-4977-4A11-BCB6-CED6B91DC2AC}"/>
                </a:ext>
              </a:extLst>
            </p:cNvPr>
            <p:cNvSpPr/>
            <p:nvPr/>
          </p:nvSpPr>
          <p:spPr>
            <a:xfrm>
              <a:off x="3370918" y="2950776"/>
              <a:ext cx="140016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6125556"/>
                <a:satOff val="-25486"/>
                <a:lumOff val="6005"/>
                <a:alphaOff val="0"/>
              </a:schemeClr>
            </a:fillRef>
            <a:effectRef idx="2">
              <a:schemeClr val="accent4">
                <a:hueOff val="6125556"/>
                <a:satOff val="-25486"/>
                <a:lumOff val="6005"/>
                <a:alphaOff val="0"/>
              </a:schemeClr>
            </a:effectRef>
            <a:fontRef idx="minor">
              <a:schemeClr val="lt1"/>
            </a:fontRef>
          </p:style>
        </p:sp>
        <p:sp>
          <p:nvSpPr>
            <p:cNvPr id="33" name="Rectangle : coins arrondis 4">
              <a:extLst>
                <a:ext uri="{FF2B5EF4-FFF2-40B4-BE49-F238E27FC236}">
                  <a16:creationId xmlns:a16="http://schemas.microsoft.com/office/drawing/2014/main" id="{F63D1E73-E049-42AB-9EA4-3EC514124CA4}"/>
                </a:ext>
              </a:extLst>
            </p:cNvPr>
            <p:cNvSpPr txBox="1"/>
            <p:nvPr/>
          </p:nvSpPr>
          <p:spPr>
            <a:xfrm>
              <a:off x="3396769" y="2976627"/>
              <a:ext cx="134846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 Co-analyser</a:t>
              </a:r>
            </a:p>
          </p:txBody>
        </p:sp>
      </p:grpSp>
      <p:graphicFrame>
        <p:nvGraphicFramePr>
          <p:cNvPr id="35" name="Tableau 7">
            <a:extLst>
              <a:ext uri="{FF2B5EF4-FFF2-40B4-BE49-F238E27FC236}">
                <a16:creationId xmlns:a16="http://schemas.microsoft.com/office/drawing/2014/main" id="{0967DEE5-3430-41EB-8DA2-C32BBC6BEBA6}"/>
              </a:ext>
            </a:extLst>
          </p:cNvPr>
          <p:cNvGraphicFramePr>
            <a:graphicFrameLocks noGrp="1"/>
          </p:cNvGraphicFramePr>
          <p:nvPr>
            <p:extLst>
              <p:ext uri="{D42A27DB-BD31-4B8C-83A1-F6EECF244321}">
                <p14:modId xmlns:p14="http://schemas.microsoft.com/office/powerpoint/2010/main" val="2092530665"/>
              </p:ext>
            </p:extLst>
          </p:nvPr>
        </p:nvGraphicFramePr>
        <p:xfrm>
          <a:off x="348485" y="366393"/>
          <a:ext cx="1840301" cy="3872367"/>
        </p:xfrm>
        <a:graphic>
          <a:graphicData uri="http://schemas.openxmlformats.org/drawingml/2006/table">
            <a:tbl>
              <a:tblPr firstRow="1" bandRow="1">
                <a:tableStyleId>{5C22544A-7EE6-4342-B048-85BDC9FD1C3A}</a:tableStyleId>
              </a:tblPr>
              <a:tblGrid>
                <a:gridCol w="1840301">
                  <a:extLst>
                    <a:ext uri="{9D8B030D-6E8A-4147-A177-3AD203B41FA5}">
                      <a16:colId xmlns:a16="http://schemas.microsoft.com/office/drawing/2014/main" val="4261016898"/>
                    </a:ext>
                  </a:extLst>
                </a:gridCol>
              </a:tblGrid>
              <a:tr h="112073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prstClr val="white"/>
                          </a:solidFill>
                          <a:effectLst/>
                          <a:uLnTx/>
                          <a:uFillTx/>
                          <a:latin typeface="+mn-lt"/>
                          <a:ea typeface="+mn-ea"/>
                          <a:cs typeface="+mn-cs"/>
                        </a:rPr>
                        <a:t>Étape 1 – 5 min</a:t>
                      </a:r>
                      <a:endParaRPr kumimoji="0" lang="fr-FR" sz="14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Analyse </a:t>
                      </a:r>
                      <a:r>
                        <a:rPr kumimoji="0" lang="fr-FR" sz="1800" b="0" i="0" u="none" strike="noStrike" kern="1200" cap="none" spc="0" normalizeH="0" baseline="0" noProof="0" err="1">
                          <a:ln>
                            <a:noFill/>
                          </a:ln>
                          <a:solidFill>
                            <a:prstClr val="white"/>
                          </a:solidFill>
                          <a:effectLst/>
                          <a:uLnTx/>
                          <a:uFillTx/>
                          <a:latin typeface="+mn-lt"/>
                          <a:ea typeface="+mn-ea"/>
                          <a:cs typeface="+mn-cs"/>
                        </a:rPr>
                        <a:t>ind</a:t>
                      </a:r>
                      <a:r>
                        <a:rPr kumimoji="0" lang="fr-FR" sz="1800" b="0" i="0" u="none" strike="noStrike" kern="1200" cap="none" spc="0" normalizeH="0" baseline="0" noProof="0">
                          <a:ln>
                            <a:noFill/>
                          </a:ln>
                          <a:solidFill>
                            <a:prstClr val="white"/>
                          </a:solidFill>
                          <a:effectLst/>
                          <a:uLnTx/>
                          <a:uFillTx/>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33725290"/>
                  </a:ext>
                </a:extLst>
              </a:tr>
              <a:tr h="1539396">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2 – 10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Analyse en gr.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80298494"/>
                  </a:ext>
                </a:extLst>
              </a:tr>
              <a:tr h="1212241">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prstClr val="white"/>
                          </a:solidFill>
                          <a:effectLst/>
                          <a:uLnTx/>
                          <a:uFillTx/>
                          <a:latin typeface="+mn-lt"/>
                          <a:ea typeface="+mn-ea"/>
                          <a:cs typeface="+mn-cs"/>
                        </a:rPr>
                        <a:t>Étape 3 – 10 min</a:t>
                      </a:r>
                      <a:endParaRPr kumimoji="0" lang="fr-FR" sz="14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Partage des analyses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77078418"/>
                  </a:ext>
                </a:extLst>
              </a:tr>
            </a:tbl>
          </a:graphicData>
        </a:graphic>
      </p:graphicFrame>
    </p:spTree>
    <p:extLst>
      <p:ext uri="{BB962C8B-B14F-4D97-AF65-F5344CB8AC3E}">
        <p14:creationId xmlns:p14="http://schemas.microsoft.com/office/powerpoint/2010/main" val="2859650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5496" y="1642559"/>
            <a:ext cx="10481361" cy="1365454"/>
          </a:xfrm>
          <a:solidFill>
            <a:schemeClr val="bg1"/>
          </a:solidFill>
          <a:ln>
            <a:solidFill>
              <a:srgbClr val="44546A"/>
            </a:solidFill>
          </a:ln>
          <a:effectLst>
            <a:softEdge rad="0"/>
          </a:effectLst>
        </p:spPr>
        <p:style>
          <a:lnRef idx="1">
            <a:schemeClr val="accent2"/>
          </a:lnRef>
          <a:fillRef idx="2">
            <a:schemeClr val="accent2"/>
          </a:fillRef>
          <a:effectRef idx="1">
            <a:schemeClr val="accent2"/>
          </a:effectRef>
          <a:fontRef idx="minor">
            <a:schemeClr val="dk1"/>
          </a:fontRef>
        </p:style>
        <p:txBody>
          <a:bodyPr anchor="ctr" anchorCtr="1">
            <a:normAutofit/>
          </a:bodyPr>
          <a:lstStyle/>
          <a:p>
            <a:pPr marL="0" indent="0" algn="ctr">
              <a:buNone/>
            </a:pPr>
            <a:r>
              <a:rPr lang="fr-FR" sz="2000">
                <a:solidFill>
                  <a:srgbClr val="44546A"/>
                </a:solidFill>
              </a:rPr>
              <a:t>Il s’agit ici d’établir un plan d’action réaliste et réalisable. Ce temps donne l’occasion au dépositaire de réfléchir à la mise en œuvre concrète du plan d’action. Il s’engage face au groupe à agir et reviendra à la prochaine séance pour faire le suivi (Charlier &amp; </a:t>
            </a:r>
            <a:r>
              <a:rPr lang="fr-FR" sz="2000" i="1">
                <a:solidFill>
                  <a:srgbClr val="44546A"/>
                </a:solidFill>
              </a:rPr>
              <a:t>al</a:t>
            </a:r>
            <a:r>
              <a:rPr lang="fr-FR" sz="2000">
                <a:solidFill>
                  <a:srgbClr val="44546A"/>
                </a:solidFill>
              </a:rPr>
              <a:t>., 2013).</a:t>
            </a:r>
          </a:p>
        </p:txBody>
      </p:sp>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4" name="ZoneTexte 13"/>
          <p:cNvSpPr txBox="1"/>
          <p:nvPr/>
        </p:nvSpPr>
        <p:spPr>
          <a:xfrm>
            <a:off x="4788964" y="3273899"/>
            <a:ext cx="6527893" cy="2616101"/>
          </a:xfrm>
          <a:prstGeom prst="rect">
            <a:avLst/>
          </a:prstGeo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fr-FR" sz="1600">
              <a:solidFill>
                <a:schemeClr val="bg1"/>
              </a:solidFill>
            </a:endParaRPr>
          </a:p>
          <a:p>
            <a:pPr algn="ctr"/>
            <a:r>
              <a:rPr lang="fr-FR" sz="1600">
                <a:solidFill>
                  <a:schemeClr val="bg1"/>
                </a:solidFill>
              </a:rPr>
              <a:t>« Pour moi, au vue de tout ce qui a été dit, un plan d’action possible serait… »</a:t>
            </a:r>
          </a:p>
          <a:p>
            <a:pPr algn="ctr"/>
            <a:endParaRPr lang="fr-FR" sz="1600">
              <a:solidFill>
                <a:schemeClr val="bg1"/>
              </a:solidFill>
            </a:endParaRPr>
          </a:p>
          <a:p>
            <a:pPr algn="ctr"/>
            <a:r>
              <a:rPr lang="fr-FR" sz="1600">
                <a:solidFill>
                  <a:schemeClr val="bg1"/>
                </a:solidFill>
              </a:rPr>
              <a:t>« A ta place, je ferais… »</a:t>
            </a:r>
          </a:p>
          <a:p>
            <a:pPr algn="ctr"/>
            <a:endParaRPr lang="fr-FR" sz="1600">
              <a:solidFill>
                <a:schemeClr val="bg1"/>
              </a:solidFill>
            </a:endParaRPr>
          </a:p>
          <a:p>
            <a:pPr algn="ctr"/>
            <a:r>
              <a:rPr lang="fr-FR" sz="1600">
                <a:solidFill>
                  <a:schemeClr val="bg1"/>
                </a:solidFill>
              </a:rPr>
              <a:t>Il est important que le dépositaire écoute d’abord le groupe avant de donner son plan d’action. Cela permet une nouvelle fois de prendre du recul.</a:t>
            </a:r>
          </a:p>
          <a:p>
            <a:endParaRPr lang="fr-FR"/>
          </a:p>
          <a:p>
            <a:endParaRPr lang="fr-FR"/>
          </a:p>
        </p:txBody>
      </p:sp>
      <p:sp>
        <p:nvSpPr>
          <p:cNvPr id="18" name="Rectangle à coins arrondis 17"/>
          <p:cNvSpPr/>
          <p:nvPr/>
        </p:nvSpPr>
        <p:spPr>
          <a:xfrm>
            <a:off x="835496" y="3273899"/>
            <a:ext cx="3559222" cy="208894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nl-BE">
                <a:solidFill>
                  <a:srgbClr val="FF0000"/>
                </a:solidFill>
              </a:rPr>
              <a:t>Elaboration des pistes ou d’un plan d’action, engagement du dépositaire face au groupe…</a:t>
            </a:r>
          </a:p>
          <a:p>
            <a:pPr algn="ctr"/>
            <a:endParaRPr lang="fr-FR">
              <a:solidFill>
                <a:srgbClr val="FF0000"/>
              </a:solidFill>
            </a:endParaRPr>
          </a:p>
        </p:txBody>
      </p:sp>
      <p:sp>
        <p:nvSpPr>
          <p:cNvPr id="4" name="Espace réservé du numéro de diapositive 3"/>
          <p:cNvSpPr>
            <a:spLocks noGrp="1"/>
          </p:cNvSpPr>
          <p:nvPr>
            <p:ph type="sldNum" sz="quarter" idx="12"/>
          </p:nvPr>
        </p:nvSpPr>
        <p:spPr>
          <a:xfrm>
            <a:off x="8610600" y="6572250"/>
            <a:ext cx="2743200" cy="365125"/>
          </a:xfrm>
        </p:spPr>
        <p:txBody>
          <a:bodyPr/>
          <a:lstStyle/>
          <a:p>
            <a:fld id="{D45F35CD-BCCE-43AA-A6A5-8900209948EB}" type="slidenum">
              <a:rPr lang="en-US" smtClean="0"/>
              <a:t>34</a:t>
            </a:fld>
            <a:endParaRPr lang="en-US"/>
          </a:p>
        </p:txBody>
      </p:sp>
      <p:sp>
        <p:nvSpPr>
          <p:cNvPr id="15"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19" name="ZoneTexte 18"/>
          <p:cNvSpPr txBox="1"/>
          <p:nvPr/>
        </p:nvSpPr>
        <p:spPr>
          <a:xfrm>
            <a:off x="7359373" y="1215090"/>
            <a:ext cx="3957484" cy="323165"/>
          </a:xfrm>
          <a:prstGeom prst="rect">
            <a:avLst/>
          </a:prstGeom>
          <a:ln>
            <a:solidFill>
              <a:srgbClr val="44546A"/>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500">
                <a:solidFill>
                  <a:srgbClr val="44546A"/>
                </a:solidFill>
              </a:rPr>
              <a:t>Inspiré de Payette (2000) et Charlier &amp; </a:t>
            </a:r>
            <a:r>
              <a:rPr lang="fr-FR" sz="1500" i="1">
                <a:solidFill>
                  <a:srgbClr val="44546A"/>
                </a:solidFill>
              </a:rPr>
              <a:t>al</a:t>
            </a:r>
            <a:r>
              <a:rPr lang="fr-FR" sz="1500">
                <a:solidFill>
                  <a:srgbClr val="44546A"/>
                </a:solidFill>
              </a:rPr>
              <a:t>. (2013)</a:t>
            </a:r>
          </a:p>
        </p:txBody>
      </p:sp>
      <p:grpSp>
        <p:nvGrpSpPr>
          <p:cNvPr id="16" name="Groupe 15">
            <a:extLst>
              <a:ext uri="{FF2B5EF4-FFF2-40B4-BE49-F238E27FC236}">
                <a16:creationId xmlns:a16="http://schemas.microsoft.com/office/drawing/2014/main" id="{53388BBF-2B00-44AF-9850-22B4108AD0B2}"/>
              </a:ext>
            </a:extLst>
          </p:cNvPr>
          <p:cNvGrpSpPr/>
          <p:nvPr/>
        </p:nvGrpSpPr>
        <p:grpSpPr>
          <a:xfrm>
            <a:off x="914536" y="69920"/>
            <a:ext cx="4220172" cy="1441095"/>
            <a:chOff x="2819899" y="1903773"/>
            <a:chExt cx="1300785" cy="529554"/>
          </a:xfrm>
          <a:scene3d>
            <a:camera prst="orthographicFront">
              <a:rot lat="0" lon="0" rev="0"/>
            </a:camera>
            <a:lightRig rig="contrasting" dir="t">
              <a:rot lat="0" lon="0" rev="1200000"/>
            </a:lightRig>
          </a:scene3d>
        </p:grpSpPr>
        <p:sp>
          <p:nvSpPr>
            <p:cNvPr id="20" name="Rectangle : coins arrondis 19">
              <a:extLst>
                <a:ext uri="{FF2B5EF4-FFF2-40B4-BE49-F238E27FC236}">
                  <a16:creationId xmlns:a16="http://schemas.microsoft.com/office/drawing/2014/main" id="{A422CF3B-6E57-439B-97EC-A09C455EC6A2}"/>
                </a:ext>
              </a:extLst>
            </p:cNvPr>
            <p:cNvSpPr/>
            <p:nvPr/>
          </p:nvSpPr>
          <p:spPr>
            <a:xfrm>
              <a:off x="2819899" y="1903773"/>
              <a:ext cx="1300785"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7350668"/>
                <a:satOff val="-30583"/>
                <a:lumOff val="7206"/>
                <a:alphaOff val="0"/>
              </a:schemeClr>
            </a:fillRef>
            <a:effectRef idx="2">
              <a:schemeClr val="accent4">
                <a:hueOff val="7350668"/>
                <a:satOff val="-30583"/>
                <a:lumOff val="7206"/>
                <a:alphaOff val="0"/>
              </a:schemeClr>
            </a:effectRef>
            <a:fontRef idx="minor">
              <a:schemeClr val="lt1"/>
            </a:fontRef>
          </p:style>
        </p:sp>
        <p:sp>
          <p:nvSpPr>
            <p:cNvPr id="21" name="Rectangle : coins arrondis 4">
              <a:extLst>
                <a:ext uri="{FF2B5EF4-FFF2-40B4-BE49-F238E27FC236}">
                  <a16:creationId xmlns:a16="http://schemas.microsoft.com/office/drawing/2014/main" id="{1B1D2085-D874-4924-A5B9-FB8B766AC118}"/>
                </a:ext>
              </a:extLst>
            </p:cNvPr>
            <p:cNvSpPr txBox="1"/>
            <p:nvPr/>
          </p:nvSpPr>
          <p:spPr>
            <a:xfrm>
              <a:off x="2845750" y="1929624"/>
              <a:ext cx="1249083"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3200" kern="1200"/>
                <a:t>RÉINVESTIR</a:t>
              </a:r>
            </a:p>
          </p:txBody>
        </p:sp>
      </p:grpSp>
      <p:graphicFrame>
        <p:nvGraphicFramePr>
          <p:cNvPr id="24" name="Espace réservé du contenu 8">
            <a:extLst>
              <a:ext uri="{FF2B5EF4-FFF2-40B4-BE49-F238E27FC236}">
                <a16:creationId xmlns:a16="http://schemas.microsoft.com/office/drawing/2014/main" id="{C07855A4-0066-4B2B-B7DF-FB913D4A8180}"/>
              </a:ext>
            </a:extLst>
          </p:cNvPr>
          <p:cNvGraphicFramePr>
            <a:graphicFrameLocks/>
          </p:cNvGraphicFramePr>
          <p:nvPr>
            <p:extLst>
              <p:ext uri="{D42A27DB-BD31-4B8C-83A1-F6EECF244321}">
                <p14:modId xmlns:p14="http://schemas.microsoft.com/office/powerpoint/2010/main" val="2742225629"/>
              </p:ext>
            </p:extLst>
          </p:nvPr>
        </p:nvGraphicFramePr>
        <p:xfrm>
          <a:off x="9978013" y="145038"/>
          <a:ext cx="2039816" cy="91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Flèche : en arc 24">
            <a:extLst>
              <a:ext uri="{FF2B5EF4-FFF2-40B4-BE49-F238E27FC236}">
                <a16:creationId xmlns:a16="http://schemas.microsoft.com/office/drawing/2014/main" id="{3E3E874B-D4A4-4344-BC22-2869EFC3C87B}"/>
              </a:ext>
            </a:extLst>
          </p:cNvPr>
          <p:cNvSpPr/>
          <p:nvPr/>
        </p:nvSpPr>
        <p:spPr>
          <a:xfrm>
            <a:off x="11193595" y="140269"/>
            <a:ext cx="616035" cy="523593"/>
          </a:xfrm>
          <a:prstGeom prst="circularArrow">
            <a:avLst>
              <a:gd name="adj1" fmla="val 5544"/>
              <a:gd name="adj2" fmla="val 330680"/>
              <a:gd name="adj3" fmla="val 14288770"/>
              <a:gd name="adj4" fmla="val 17081118"/>
              <a:gd name="adj5" fmla="val 5757"/>
            </a:avLst>
          </a:prstGeom>
          <a:solidFill>
            <a:srgbClr val="44546A"/>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fr-BE"/>
          </a:p>
        </p:txBody>
      </p:sp>
    </p:spTree>
    <p:extLst>
      <p:ext uri="{BB962C8B-B14F-4D97-AF65-F5344CB8AC3E}">
        <p14:creationId xmlns:p14="http://schemas.microsoft.com/office/powerpoint/2010/main" val="94534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8" name="Rectangle à coins arrondis 17"/>
          <p:cNvSpPr/>
          <p:nvPr/>
        </p:nvSpPr>
        <p:spPr>
          <a:xfrm>
            <a:off x="492735" y="5657584"/>
            <a:ext cx="10861066" cy="816351"/>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a:solidFill>
                  <a:srgbClr val="FF0000"/>
                </a:solidFill>
              </a:rPr>
              <a:t>Matériel / Annexes: /</a:t>
            </a:r>
          </a:p>
        </p:txBody>
      </p:sp>
      <p:sp>
        <p:nvSpPr>
          <p:cNvPr id="19" name="ZoneTexte 18"/>
          <p:cNvSpPr txBox="1"/>
          <p:nvPr/>
        </p:nvSpPr>
        <p:spPr>
          <a:xfrm>
            <a:off x="2773852" y="3910501"/>
            <a:ext cx="184666" cy="369332"/>
          </a:xfrm>
          <a:prstGeom prst="rect">
            <a:avLst/>
          </a:prstGeom>
          <a:noFill/>
        </p:spPr>
        <p:txBody>
          <a:bodyPr wrap="none" rtlCol="0">
            <a:spAutoFit/>
          </a:bodyPr>
          <a:lstStyle/>
          <a:p>
            <a:endParaRPr lang="fr-FR"/>
          </a:p>
        </p:txBody>
      </p:sp>
      <p:sp>
        <p:nvSpPr>
          <p:cNvPr id="16" name="Rectangle à coins arrondis 15"/>
          <p:cNvSpPr/>
          <p:nvPr/>
        </p:nvSpPr>
        <p:spPr>
          <a:xfrm>
            <a:off x="8417679" y="1016796"/>
            <a:ext cx="2941891" cy="4280749"/>
          </a:xfrm>
          <a:prstGeom prst="roundRect">
            <a:avLst/>
          </a:prstGeom>
          <a:no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fr-FR">
                <a:solidFill>
                  <a:srgbClr val="000000"/>
                </a:solidFill>
              </a:rPr>
              <a:t>Notes personnelles</a:t>
            </a:r>
          </a:p>
          <a:p>
            <a:pPr algn="ctr"/>
            <a:endParaRPr lang="fr-FR">
              <a:solidFill>
                <a:srgbClr val="FF0000"/>
              </a:solidFill>
            </a:endParaRP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endParaRPr lang="fr-FR">
              <a:solidFill>
                <a:srgbClr val="FF0000"/>
              </a:solidFill>
            </a:endParaRPr>
          </a:p>
          <a:p>
            <a:pPr algn="ctr"/>
            <a:endParaRPr lang="fr-FR">
              <a:solidFill>
                <a:srgbClr val="FF0000"/>
              </a:solidFill>
            </a:endParaRPr>
          </a:p>
        </p:txBody>
      </p:sp>
      <p:sp>
        <p:nvSpPr>
          <p:cNvPr id="2" name="Espace réservé du numéro de diapositive 1"/>
          <p:cNvSpPr>
            <a:spLocks noGrp="1"/>
          </p:cNvSpPr>
          <p:nvPr>
            <p:ph type="sldNum" sz="quarter" idx="12"/>
          </p:nvPr>
        </p:nvSpPr>
        <p:spPr>
          <a:xfrm>
            <a:off x="8610600" y="6559550"/>
            <a:ext cx="2743200" cy="365125"/>
          </a:xfrm>
        </p:spPr>
        <p:txBody>
          <a:bodyPr/>
          <a:lstStyle/>
          <a:p>
            <a:fld id="{D45F35CD-BCCE-43AA-A6A5-8900209948EB}" type="slidenum">
              <a:rPr lang="en-US" smtClean="0"/>
              <a:t>35</a:t>
            </a:fld>
            <a:endParaRPr lang="en-US"/>
          </a:p>
        </p:txBody>
      </p:sp>
      <p:sp>
        <p:nvSpPr>
          <p:cNvPr id="21"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grpSp>
        <p:nvGrpSpPr>
          <p:cNvPr id="29" name="Groupe 28">
            <a:extLst>
              <a:ext uri="{FF2B5EF4-FFF2-40B4-BE49-F238E27FC236}">
                <a16:creationId xmlns:a16="http://schemas.microsoft.com/office/drawing/2014/main" id="{230DF825-E5BE-4E1A-833F-8A6B3F533198}"/>
              </a:ext>
            </a:extLst>
          </p:cNvPr>
          <p:cNvGrpSpPr/>
          <p:nvPr/>
        </p:nvGrpSpPr>
        <p:grpSpPr>
          <a:xfrm>
            <a:off x="10500528" y="130234"/>
            <a:ext cx="1430814" cy="645516"/>
            <a:chOff x="2819899" y="1903773"/>
            <a:chExt cx="1300785" cy="529554"/>
          </a:xfrm>
          <a:scene3d>
            <a:camera prst="orthographicFront">
              <a:rot lat="0" lon="0" rev="0"/>
            </a:camera>
            <a:lightRig rig="contrasting" dir="t">
              <a:rot lat="0" lon="0" rev="1200000"/>
            </a:lightRig>
          </a:scene3d>
        </p:grpSpPr>
        <p:sp>
          <p:nvSpPr>
            <p:cNvPr id="30" name="Rectangle : coins arrondis 29">
              <a:extLst>
                <a:ext uri="{FF2B5EF4-FFF2-40B4-BE49-F238E27FC236}">
                  <a16:creationId xmlns:a16="http://schemas.microsoft.com/office/drawing/2014/main" id="{EB5E0215-470F-4D30-9281-AA15DFC4D9BA}"/>
                </a:ext>
              </a:extLst>
            </p:cNvPr>
            <p:cNvSpPr/>
            <p:nvPr/>
          </p:nvSpPr>
          <p:spPr>
            <a:xfrm>
              <a:off x="2819899" y="1903773"/>
              <a:ext cx="1300785"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7350668"/>
                <a:satOff val="-30583"/>
                <a:lumOff val="7206"/>
                <a:alphaOff val="0"/>
              </a:schemeClr>
            </a:fillRef>
            <a:effectRef idx="2">
              <a:schemeClr val="accent4">
                <a:hueOff val="7350668"/>
                <a:satOff val="-30583"/>
                <a:lumOff val="7206"/>
                <a:alphaOff val="0"/>
              </a:schemeClr>
            </a:effectRef>
            <a:fontRef idx="minor">
              <a:schemeClr val="lt1"/>
            </a:fontRef>
          </p:style>
        </p:sp>
        <p:sp>
          <p:nvSpPr>
            <p:cNvPr id="31" name="Rectangle : coins arrondis 4">
              <a:extLst>
                <a:ext uri="{FF2B5EF4-FFF2-40B4-BE49-F238E27FC236}">
                  <a16:creationId xmlns:a16="http://schemas.microsoft.com/office/drawing/2014/main" id="{DEB7C90B-0E07-40DE-9BC8-052A43577D40}"/>
                </a:ext>
              </a:extLst>
            </p:cNvPr>
            <p:cNvSpPr txBox="1"/>
            <p:nvPr/>
          </p:nvSpPr>
          <p:spPr>
            <a:xfrm>
              <a:off x="2845750" y="1929624"/>
              <a:ext cx="1249083"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Réinvestir</a:t>
              </a:r>
            </a:p>
          </p:txBody>
        </p:sp>
      </p:grpSp>
      <p:graphicFrame>
        <p:nvGraphicFramePr>
          <p:cNvPr id="32" name="Tableau 7">
            <a:extLst>
              <a:ext uri="{FF2B5EF4-FFF2-40B4-BE49-F238E27FC236}">
                <a16:creationId xmlns:a16="http://schemas.microsoft.com/office/drawing/2014/main" id="{7B306CC2-C843-4CA6-A31A-75076CCBC76E}"/>
              </a:ext>
            </a:extLst>
          </p:cNvPr>
          <p:cNvGraphicFramePr>
            <a:graphicFrameLocks noGrp="1"/>
          </p:cNvGraphicFramePr>
          <p:nvPr>
            <p:extLst>
              <p:ext uri="{D42A27DB-BD31-4B8C-83A1-F6EECF244321}">
                <p14:modId xmlns:p14="http://schemas.microsoft.com/office/powerpoint/2010/main" val="2251375960"/>
              </p:ext>
            </p:extLst>
          </p:nvPr>
        </p:nvGraphicFramePr>
        <p:xfrm>
          <a:off x="2508119" y="714909"/>
          <a:ext cx="5767143" cy="4587532"/>
        </p:xfrm>
        <a:graphic>
          <a:graphicData uri="http://schemas.openxmlformats.org/drawingml/2006/table">
            <a:tbl>
              <a:tblPr firstRow="1" bandRow="1">
                <a:tableStyleId>{5C22544A-7EE6-4342-B048-85BDC9FD1C3A}</a:tableStyleId>
              </a:tblPr>
              <a:tblGrid>
                <a:gridCol w="5767143">
                  <a:extLst>
                    <a:ext uri="{9D8B030D-6E8A-4147-A177-3AD203B41FA5}">
                      <a16:colId xmlns:a16="http://schemas.microsoft.com/office/drawing/2014/main" val="4261016898"/>
                    </a:ext>
                  </a:extLst>
                </a:gridCol>
              </a:tblGrid>
              <a:tr h="1146883">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600" b="0" i="0" u="none" strike="noStrike" kern="1200" cap="none" spc="0" normalizeH="0" baseline="0" noProof="0">
                          <a:ln>
                            <a:noFill/>
                          </a:ln>
                          <a:solidFill>
                            <a:srgbClr val="44546A"/>
                          </a:solidFill>
                          <a:effectLst/>
                          <a:uLnTx/>
                          <a:uFillTx/>
                          <a:latin typeface="+mn-lt"/>
                          <a:ea typeface="+mn-ea"/>
                          <a:cs typeface="+mn-cs"/>
                        </a:rPr>
                        <a:t>Réfléchissez individuellement aux pistes /plan d’action à proposer </a:t>
                      </a:r>
                      <a:r>
                        <a:rPr kumimoji="0" lang="fr-FR" sz="1600" b="0" i="1" u="none" strike="noStrike" kern="1200" cap="none" spc="0" normalizeH="0" baseline="0" noProof="0">
                          <a:ln>
                            <a:noFill/>
                          </a:ln>
                          <a:solidFill>
                            <a:srgbClr val="44546A"/>
                          </a:solidFill>
                          <a:effectLst/>
                          <a:uLnTx/>
                          <a:uFillTx/>
                          <a:latin typeface="+mn-lt"/>
                          <a:ea typeface="+mn-ea"/>
                          <a:cs typeface="+mn-cs"/>
                        </a:rPr>
                        <a:t>en commençant par ‘Pour moi, au vu de tout ce qui a été dit, un plan d’action possible serait… ’ et/ou ‘A ta place, je ferais…’  </a:t>
                      </a:r>
                      <a:endParaRPr kumimoji="0" lang="fr-FR" sz="1600" b="0" i="0"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725290"/>
                  </a:ext>
                </a:extLst>
              </a:tr>
              <a:tr h="1146883">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600" b="0" i="1" u="none" strike="noStrike" kern="1200" cap="none" spc="0" normalizeH="0" baseline="0" noProof="0">
                          <a:ln>
                            <a:noFill/>
                          </a:ln>
                          <a:solidFill>
                            <a:srgbClr val="44546A"/>
                          </a:solidFill>
                          <a:effectLst/>
                          <a:uLnTx/>
                          <a:uFillTx/>
                          <a:latin typeface="+mn-lt"/>
                          <a:ea typeface="+mn-ea"/>
                          <a:cs typeface="+mn-cs"/>
                        </a:rPr>
                        <a:t>A tour de rôle, chacun exprime la piste, la suggestion qui lui semble la plus propice.</a:t>
                      </a:r>
                    </a:p>
                    <a:p>
                      <a:endParaRPr lang="fr-BE" sz="2400">
                        <a:solidFill>
                          <a:srgbClr val="44546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0298494"/>
                  </a:ext>
                </a:extLst>
              </a:tr>
              <a:tr h="1146883">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600" b="0" i="0" u="none" strike="noStrike" kern="1200" cap="none" spc="0" normalizeH="0" baseline="0" noProof="0">
                          <a:ln>
                            <a:noFill/>
                          </a:ln>
                          <a:solidFill>
                            <a:srgbClr val="44546A"/>
                          </a:solidFill>
                          <a:effectLst/>
                          <a:uLnTx/>
                          <a:uFillTx/>
                          <a:latin typeface="+mn-lt"/>
                          <a:ea typeface="+mn-ea"/>
                          <a:cs typeface="+mn-cs"/>
                        </a:rPr>
                        <a:t>Laisser s’exprimer finalement le dépositaire sur le plan d’action qu’il retient.</a:t>
                      </a:r>
                      <a:endParaRPr kumimoji="0" lang="fr-FR" sz="500" b="0" i="0"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7078418"/>
                  </a:ext>
                </a:extLst>
              </a:tr>
              <a:tr h="1146883">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600" b="0" i="0" u="none" strike="noStrike" kern="1200" cap="none" spc="0" normalizeH="0" baseline="0" noProof="0">
                          <a:ln>
                            <a:noFill/>
                          </a:ln>
                          <a:solidFill>
                            <a:srgbClr val="44546A"/>
                          </a:solidFill>
                          <a:effectLst/>
                          <a:uLnTx/>
                          <a:uFillTx/>
                          <a:latin typeface="+mn-lt"/>
                          <a:ea typeface="+mn-ea"/>
                          <a:cs typeface="+mn-cs"/>
                        </a:rPr>
                        <a:t>S’adresser au dépositaire, lui demander si le plan d’action envisagé lui semble réaliste et réalisable et s’il est d’accord de s’engager dans la concrétisation de celui-ci. Lui proposer que la prochaine séance commence par son bilan.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491620"/>
                  </a:ext>
                </a:extLst>
              </a:tr>
            </a:tbl>
          </a:graphicData>
        </a:graphic>
      </p:graphicFrame>
      <p:graphicFrame>
        <p:nvGraphicFramePr>
          <p:cNvPr id="33" name="Tableau 7">
            <a:extLst>
              <a:ext uri="{FF2B5EF4-FFF2-40B4-BE49-F238E27FC236}">
                <a16:creationId xmlns:a16="http://schemas.microsoft.com/office/drawing/2014/main" id="{94A3C8EA-8B30-4E31-AED6-F2B099356DD3}"/>
              </a:ext>
            </a:extLst>
          </p:cNvPr>
          <p:cNvGraphicFramePr>
            <a:graphicFrameLocks noGrp="1"/>
          </p:cNvGraphicFramePr>
          <p:nvPr>
            <p:extLst>
              <p:ext uri="{D42A27DB-BD31-4B8C-83A1-F6EECF244321}">
                <p14:modId xmlns:p14="http://schemas.microsoft.com/office/powerpoint/2010/main" val="1450251602"/>
              </p:ext>
            </p:extLst>
          </p:nvPr>
        </p:nvGraphicFramePr>
        <p:xfrm>
          <a:off x="488895" y="714909"/>
          <a:ext cx="1840301" cy="4587532"/>
        </p:xfrm>
        <a:graphic>
          <a:graphicData uri="http://schemas.openxmlformats.org/drawingml/2006/table">
            <a:tbl>
              <a:tblPr firstRow="1" bandRow="1">
                <a:tableStyleId>{5C22544A-7EE6-4342-B048-85BDC9FD1C3A}</a:tableStyleId>
              </a:tblPr>
              <a:tblGrid>
                <a:gridCol w="1840301">
                  <a:extLst>
                    <a:ext uri="{9D8B030D-6E8A-4147-A177-3AD203B41FA5}">
                      <a16:colId xmlns:a16="http://schemas.microsoft.com/office/drawing/2014/main" val="4261016898"/>
                    </a:ext>
                  </a:extLst>
                </a:gridCol>
              </a:tblGrid>
              <a:tr h="114688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400" b="0" i="0" u="none" strike="noStrike" kern="1200" cap="none" spc="0" normalizeH="0" baseline="0" noProof="0">
                          <a:ln>
                            <a:noFill/>
                          </a:ln>
                          <a:solidFill>
                            <a:prstClr val="white"/>
                          </a:solidFill>
                          <a:effectLst/>
                          <a:uLnTx/>
                          <a:uFillTx/>
                          <a:latin typeface="+mn-lt"/>
                          <a:ea typeface="+mn-ea"/>
                          <a:cs typeface="+mn-cs"/>
                        </a:rPr>
                        <a:t>Étape 1 – 1 min</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Réflexion </a:t>
                      </a:r>
                      <a:r>
                        <a:rPr kumimoji="0" lang="fr-FR" sz="1800" b="0" i="0" u="none" strike="noStrike" kern="1200" cap="none" spc="0" normalizeH="0" baseline="0" noProof="0" err="1">
                          <a:ln>
                            <a:noFill/>
                          </a:ln>
                          <a:solidFill>
                            <a:prstClr val="white"/>
                          </a:solidFill>
                          <a:effectLst/>
                          <a:uLnTx/>
                          <a:uFillTx/>
                          <a:latin typeface="+mn-lt"/>
                          <a:ea typeface="+mn-ea"/>
                          <a:cs typeface="+mn-cs"/>
                        </a:rPr>
                        <a:t>ind</a:t>
                      </a:r>
                      <a:r>
                        <a:rPr kumimoji="0" lang="fr-FR" sz="1800" b="0" i="0" u="none" strike="noStrike" kern="1200" cap="none" spc="0" normalizeH="0" baseline="0" noProof="0">
                          <a:ln>
                            <a:noFill/>
                          </a:ln>
                          <a:solidFill>
                            <a:prstClr val="white"/>
                          </a:solidFill>
                          <a:effectLst/>
                          <a:uLnTx/>
                          <a:uFillTx/>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33725290"/>
                  </a:ext>
                </a:extLst>
              </a:tr>
              <a:tr h="1146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white"/>
                          </a:solidFill>
                          <a:effectLst/>
                          <a:uLnTx/>
                          <a:uFillTx/>
                          <a:latin typeface="+mn-lt"/>
                          <a:ea typeface="+mn-ea"/>
                          <a:cs typeface="+mn-cs"/>
                        </a:rPr>
                        <a:t>Étape 2 – 15 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Tour de table sur des pistes possibles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80298494"/>
                  </a:ext>
                </a:extLst>
              </a:tr>
              <a:tr h="11468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Étape 3 – 5 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white"/>
                          </a:solidFill>
                          <a:effectLst/>
                          <a:uLnTx/>
                          <a:uFillTx/>
                          <a:latin typeface="+mn-lt"/>
                          <a:ea typeface="+mn-ea"/>
                          <a:cs typeface="+mn-cs"/>
                        </a:rPr>
                        <a:t>Piste(s) du dépositaire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177078418"/>
                  </a:ext>
                </a:extLst>
              </a:tr>
              <a:tr h="1146883">
                <a:tc>
                  <a:txBody>
                    <a:bodyPr/>
                    <a:lstStyle/>
                    <a:p>
                      <a:pPr marL="0" indent="0" algn="ctr">
                        <a:buNone/>
                      </a:pPr>
                      <a:r>
                        <a:rPr lang="fr-FR" sz="1200">
                          <a:solidFill>
                            <a:schemeClr val="bg1"/>
                          </a:solidFill>
                        </a:rPr>
                        <a:t>Étape 4 – 3 min</a:t>
                      </a:r>
                      <a:endParaRPr lang="fr-FR" sz="1200"/>
                    </a:p>
                    <a:p>
                      <a:pPr marL="0" indent="0" algn="ctr">
                        <a:buNone/>
                      </a:pPr>
                      <a:r>
                        <a:rPr lang="fr-FR" sz="1600">
                          <a:solidFill>
                            <a:schemeClr val="bg1"/>
                          </a:solidFill>
                        </a:rPr>
                        <a:t>Engagement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45491620"/>
                  </a:ext>
                </a:extLst>
              </a:tr>
            </a:tbl>
          </a:graphicData>
        </a:graphic>
      </p:graphicFrame>
    </p:spTree>
    <p:extLst>
      <p:ext uri="{BB962C8B-B14F-4D97-AF65-F5344CB8AC3E}">
        <p14:creationId xmlns:p14="http://schemas.microsoft.com/office/powerpoint/2010/main" val="185285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0953" y="1804913"/>
            <a:ext cx="10481361" cy="1365454"/>
          </a:xfrm>
          <a:noFill/>
          <a:ln>
            <a:solidFill>
              <a:srgbClr val="44546A"/>
            </a:solidFill>
          </a:ln>
          <a:effectLst>
            <a:softEdge rad="0"/>
          </a:effectLst>
        </p:spPr>
        <p:style>
          <a:lnRef idx="1">
            <a:schemeClr val="accent2"/>
          </a:lnRef>
          <a:fillRef idx="2">
            <a:schemeClr val="accent2"/>
          </a:fillRef>
          <a:effectRef idx="1">
            <a:schemeClr val="accent2"/>
          </a:effectRef>
          <a:fontRef idx="minor">
            <a:schemeClr val="dk1"/>
          </a:fontRef>
        </p:style>
        <p:txBody>
          <a:bodyPr anchor="ctr" anchorCtr="1">
            <a:normAutofit fontScale="70000" lnSpcReduction="20000"/>
          </a:bodyPr>
          <a:lstStyle/>
          <a:p>
            <a:pPr marL="0" indent="0" algn="ctr">
              <a:buNone/>
            </a:pPr>
            <a:endParaRPr lang="fr-FR" sz="2600">
              <a:solidFill>
                <a:srgbClr val="44546A"/>
              </a:solidFill>
            </a:endParaRPr>
          </a:p>
          <a:p>
            <a:pPr marL="0" indent="0" algn="ctr">
              <a:buNone/>
            </a:pPr>
            <a:r>
              <a:rPr lang="fr-FR" sz="2600">
                <a:solidFill>
                  <a:srgbClr val="44546A"/>
                </a:solidFill>
              </a:rPr>
              <a:t>Il s’agit ici de dire ce qu’on retient sur soi, les contenus, le processus (</a:t>
            </a:r>
            <a:r>
              <a:rPr lang="fr-FR" sz="2600" err="1">
                <a:solidFill>
                  <a:srgbClr val="44546A"/>
                </a:solidFill>
              </a:rPr>
              <a:t>Boucenna</a:t>
            </a:r>
            <a:r>
              <a:rPr lang="fr-FR" sz="2600">
                <a:solidFill>
                  <a:srgbClr val="44546A"/>
                </a:solidFill>
              </a:rPr>
              <a:t>, 2015-2016; Vacher, 2015).</a:t>
            </a:r>
          </a:p>
          <a:p>
            <a:pPr marL="0" indent="0" algn="ctr">
              <a:buNone/>
            </a:pPr>
            <a:r>
              <a:rPr lang="fr-FR" sz="2600">
                <a:solidFill>
                  <a:srgbClr val="44546A"/>
                </a:solidFill>
              </a:rPr>
              <a:t>C’est transformer de l’information en connaissance personnelle. C’est émettre une règle (Charlier &amp; </a:t>
            </a:r>
            <a:r>
              <a:rPr lang="fr-FR" sz="2600" i="1">
                <a:solidFill>
                  <a:srgbClr val="44546A"/>
                </a:solidFill>
              </a:rPr>
              <a:t>al</a:t>
            </a:r>
            <a:r>
              <a:rPr lang="fr-FR" sz="2600">
                <a:solidFill>
                  <a:srgbClr val="44546A"/>
                </a:solidFill>
              </a:rPr>
              <a:t>., 2015).</a:t>
            </a:r>
          </a:p>
          <a:p>
            <a:pPr marL="0" indent="0" algn="ctr">
              <a:buNone/>
            </a:pPr>
            <a:endParaRPr lang="fr-FR" sz="2600">
              <a:solidFill>
                <a:srgbClr val="44546A"/>
              </a:solidFill>
            </a:endParaRPr>
          </a:p>
          <a:p>
            <a:pPr marL="0" indent="0" algn="ctr">
              <a:buNone/>
            </a:pPr>
            <a:endParaRPr lang="fr-FR" sz="400">
              <a:solidFill>
                <a:srgbClr val="44546A"/>
              </a:solidFill>
            </a:endParaRPr>
          </a:p>
        </p:txBody>
      </p:sp>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4" name="ZoneTexte 13"/>
          <p:cNvSpPr txBox="1"/>
          <p:nvPr/>
        </p:nvSpPr>
        <p:spPr>
          <a:xfrm>
            <a:off x="4784421" y="3513701"/>
            <a:ext cx="6527893" cy="2862323"/>
          </a:xfrm>
          <a:prstGeom prst="rect">
            <a:avLst/>
          </a:prstGeo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fr-FR">
              <a:solidFill>
                <a:schemeClr val="bg1"/>
              </a:solidFill>
            </a:endParaRPr>
          </a:p>
          <a:p>
            <a:pPr algn="ctr"/>
            <a:endParaRPr lang="fr-FR">
              <a:solidFill>
                <a:schemeClr val="bg1"/>
              </a:solidFill>
            </a:endParaRPr>
          </a:p>
          <a:p>
            <a:pPr algn="ctr"/>
            <a:endParaRPr lang="fr-FR">
              <a:solidFill>
                <a:schemeClr val="bg1"/>
              </a:solidFill>
            </a:endParaRPr>
          </a:p>
          <a:p>
            <a:pPr algn="ctr"/>
            <a:r>
              <a:rPr lang="fr-FR">
                <a:solidFill>
                  <a:schemeClr val="bg1"/>
                </a:solidFill>
              </a:rPr>
              <a:t>Il s’agit ici de dire ce qu’on retient sur soi, sur les contenus ainsi que sur le processus afin de prendre conscience et de mettre en mots l’émergence de son développement tant personnel que professionnel.</a:t>
            </a:r>
            <a:endParaRPr lang="fr-FR"/>
          </a:p>
          <a:p>
            <a:endParaRPr lang="fr-FR"/>
          </a:p>
          <a:p>
            <a:endParaRPr lang="fr-FR"/>
          </a:p>
          <a:p>
            <a:endParaRPr lang="fr-FR"/>
          </a:p>
        </p:txBody>
      </p:sp>
      <p:sp>
        <p:nvSpPr>
          <p:cNvPr id="18" name="Rectangle à coins arrondis 17"/>
          <p:cNvSpPr/>
          <p:nvPr/>
        </p:nvSpPr>
        <p:spPr>
          <a:xfrm>
            <a:off x="830953" y="3807787"/>
            <a:ext cx="3559222" cy="208894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pPr algn="ctr"/>
            <a:r>
              <a:rPr lang="nl-BE">
                <a:solidFill>
                  <a:srgbClr val="FF0000"/>
                </a:solidFill>
              </a:rPr>
              <a:t>Appropriation personnelle de la séance vécue</a:t>
            </a:r>
            <a:endParaRPr lang="en-US">
              <a:solidFill>
                <a:srgbClr val="FF0000"/>
              </a:solidFill>
            </a:endParaRPr>
          </a:p>
          <a:p>
            <a:pPr algn="ctr"/>
            <a:r>
              <a:rPr lang="nl-BE">
                <a:solidFill>
                  <a:srgbClr val="FF0000"/>
                </a:solidFill>
              </a:rPr>
              <a:t> </a:t>
            </a:r>
            <a:endParaRPr lang="en-US">
              <a:solidFill>
                <a:srgbClr val="FF0000"/>
              </a:solidFill>
            </a:endParaRPr>
          </a:p>
          <a:p>
            <a:pPr algn="ctr"/>
            <a:endParaRPr lang="fr-FR">
              <a:solidFill>
                <a:srgbClr val="FF0000"/>
              </a:solidFill>
            </a:endParaRPr>
          </a:p>
        </p:txBody>
      </p:sp>
      <p:sp>
        <p:nvSpPr>
          <p:cNvPr id="4" name="Espace réservé du numéro de diapositive 3"/>
          <p:cNvSpPr>
            <a:spLocks noGrp="1"/>
          </p:cNvSpPr>
          <p:nvPr>
            <p:ph type="sldNum" sz="quarter" idx="12"/>
          </p:nvPr>
        </p:nvSpPr>
        <p:spPr>
          <a:xfrm>
            <a:off x="8610600" y="6546850"/>
            <a:ext cx="2743200" cy="365125"/>
          </a:xfrm>
        </p:spPr>
        <p:txBody>
          <a:bodyPr/>
          <a:lstStyle/>
          <a:p>
            <a:fld id="{D45F35CD-BCCE-43AA-A6A5-8900209948EB}" type="slidenum">
              <a:rPr lang="en-US" smtClean="0"/>
              <a:t>36</a:t>
            </a:fld>
            <a:endParaRPr lang="en-US"/>
          </a:p>
        </p:txBody>
      </p:sp>
      <p:sp>
        <p:nvSpPr>
          <p:cNvPr id="13"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17" name="ZoneTexte 16"/>
          <p:cNvSpPr txBox="1"/>
          <p:nvPr/>
        </p:nvSpPr>
        <p:spPr>
          <a:xfrm>
            <a:off x="7365535" y="1370433"/>
            <a:ext cx="3911929" cy="323165"/>
          </a:xfrm>
          <a:prstGeom prst="rect">
            <a:avLst/>
          </a:prstGeom>
          <a:ln>
            <a:solidFill>
              <a:srgbClr val="44546A"/>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fr-FR" sz="1500">
                <a:solidFill>
                  <a:srgbClr val="44546A"/>
                </a:solidFill>
              </a:rPr>
              <a:t>Inspiré de Charlier &amp; </a:t>
            </a:r>
            <a:r>
              <a:rPr lang="fr-FR" sz="1500" i="1">
                <a:solidFill>
                  <a:srgbClr val="44546A"/>
                </a:solidFill>
              </a:rPr>
              <a:t>al</a:t>
            </a:r>
            <a:r>
              <a:rPr lang="fr-FR" sz="1500">
                <a:solidFill>
                  <a:srgbClr val="44546A"/>
                </a:solidFill>
              </a:rPr>
              <a:t>. (2013) et Vacher (2015)</a:t>
            </a:r>
          </a:p>
        </p:txBody>
      </p:sp>
      <p:graphicFrame>
        <p:nvGraphicFramePr>
          <p:cNvPr id="19" name="Espace réservé du contenu 8">
            <a:extLst>
              <a:ext uri="{FF2B5EF4-FFF2-40B4-BE49-F238E27FC236}">
                <a16:creationId xmlns:a16="http://schemas.microsoft.com/office/drawing/2014/main" id="{33D88BCC-7A82-4E3F-8667-BCB101EC7ED6}"/>
              </a:ext>
            </a:extLst>
          </p:cNvPr>
          <p:cNvGraphicFramePr>
            <a:graphicFrameLocks/>
          </p:cNvGraphicFramePr>
          <p:nvPr>
            <p:extLst>
              <p:ext uri="{D42A27DB-BD31-4B8C-83A1-F6EECF244321}">
                <p14:modId xmlns:p14="http://schemas.microsoft.com/office/powerpoint/2010/main" val="876339466"/>
              </p:ext>
            </p:extLst>
          </p:nvPr>
        </p:nvGraphicFramePr>
        <p:xfrm>
          <a:off x="9978013" y="145038"/>
          <a:ext cx="2039816" cy="91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Flèche : en arc 19">
            <a:extLst>
              <a:ext uri="{FF2B5EF4-FFF2-40B4-BE49-F238E27FC236}">
                <a16:creationId xmlns:a16="http://schemas.microsoft.com/office/drawing/2014/main" id="{AC856E4D-A638-4F80-A502-7FA6D0A23D26}"/>
              </a:ext>
            </a:extLst>
          </p:cNvPr>
          <p:cNvSpPr/>
          <p:nvPr/>
        </p:nvSpPr>
        <p:spPr>
          <a:xfrm>
            <a:off x="11193595" y="140269"/>
            <a:ext cx="616035" cy="523593"/>
          </a:xfrm>
          <a:prstGeom prst="circularArrow">
            <a:avLst>
              <a:gd name="adj1" fmla="val 5544"/>
              <a:gd name="adj2" fmla="val 330680"/>
              <a:gd name="adj3" fmla="val 14288770"/>
              <a:gd name="adj4" fmla="val 17081118"/>
              <a:gd name="adj5" fmla="val 5757"/>
            </a:avLst>
          </a:prstGeom>
          <a:solidFill>
            <a:srgbClr val="44546A"/>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fr-BE"/>
          </a:p>
        </p:txBody>
      </p:sp>
      <p:grpSp>
        <p:nvGrpSpPr>
          <p:cNvPr id="21" name="Groupe 20">
            <a:extLst>
              <a:ext uri="{FF2B5EF4-FFF2-40B4-BE49-F238E27FC236}">
                <a16:creationId xmlns:a16="http://schemas.microsoft.com/office/drawing/2014/main" id="{21854247-A8FF-4428-AD92-12FEE7E37DC1}"/>
              </a:ext>
            </a:extLst>
          </p:cNvPr>
          <p:cNvGrpSpPr/>
          <p:nvPr/>
        </p:nvGrpSpPr>
        <p:grpSpPr>
          <a:xfrm>
            <a:off x="914536" y="69919"/>
            <a:ext cx="4220172" cy="1545400"/>
            <a:chOff x="2462146" y="1069090"/>
            <a:chExt cx="1539297" cy="529554"/>
          </a:xfrm>
          <a:scene3d>
            <a:camera prst="orthographicFront">
              <a:rot lat="0" lon="0" rev="0"/>
            </a:camera>
            <a:lightRig rig="contrasting" dir="t">
              <a:rot lat="0" lon="0" rev="1200000"/>
            </a:lightRig>
          </a:scene3d>
        </p:grpSpPr>
        <p:sp>
          <p:nvSpPr>
            <p:cNvPr id="22" name="Rectangle : coins arrondis 21">
              <a:extLst>
                <a:ext uri="{FF2B5EF4-FFF2-40B4-BE49-F238E27FC236}">
                  <a16:creationId xmlns:a16="http://schemas.microsoft.com/office/drawing/2014/main" id="{68FF7C95-322C-4A84-85BE-42DB971BF70C}"/>
                </a:ext>
              </a:extLst>
            </p:cNvPr>
            <p:cNvSpPr/>
            <p:nvPr/>
          </p:nvSpPr>
          <p:spPr>
            <a:xfrm>
              <a:off x="2462146" y="1069090"/>
              <a:ext cx="1539297"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8575779"/>
                <a:satOff val="-35680"/>
                <a:lumOff val="8407"/>
                <a:alphaOff val="0"/>
              </a:schemeClr>
            </a:fillRef>
            <a:effectRef idx="2">
              <a:schemeClr val="accent4">
                <a:hueOff val="8575779"/>
                <a:satOff val="-35680"/>
                <a:lumOff val="8407"/>
                <a:alphaOff val="0"/>
              </a:schemeClr>
            </a:effectRef>
            <a:fontRef idx="minor">
              <a:schemeClr val="lt1"/>
            </a:fontRef>
          </p:style>
        </p:sp>
        <p:sp>
          <p:nvSpPr>
            <p:cNvPr id="23" name="Rectangle : coins arrondis 4">
              <a:extLst>
                <a:ext uri="{FF2B5EF4-FFF2-40B4-BE49-F238E27FC236}">
                  <a16:creationId xmlns:a16="http://schemas.microsoft.com/office/drawing/2014/main" id="{3249A528-FA41-4DD1-9B57-26EC2BC8546A}"/>
                </a:ext>
              </a:extLst>
            </p:cNvPr>
            <p:cNvSpPr txBox="1"/>
            <p:nvPr/>
          </p:nvSpPr>
          <p:spPr>
            <a:xfrm>
              <a:off x="2487997" y="1094941"/>
              <a:ext cx="1487595"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3200" kern="1200"/>
                <a:t> S’APPROPRIER</a:t>
              </a:r>
              <a:endParaRPr lang="en-US" sz="3200" kern="1200"/>
            </a:p>
          </p:txBody>
        </p:sp>
      </p:grpSp>
    </p:spTree>
    <p:extLst>
      <p:ext uri="{BB962C8B-B14F-4D97-AF65-F5344CB8AC3E}">
        <p14:creationId xmlns:p14="http://schemas.microsoft.com/office/powerpoint/2010/main" val="3922014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319980" y="2212038"/>
            <a:ext cx="184666" cy="369332"/>
          </a:xfrm>
          <a:prstGeom prst="rect">
            <a:avLst/>
          </a:prstGeom>
          <a:noFill/>
        </p:spPr>
        <p:txBody>
          <a:bodyPr wrap="none" rtlCol="0">
            <a:spAutoFit/>
          </a:bodyPr>
          <a:lstStyle/>
          <a:p>
            <a:endParaRPr lang="fr-FR"/>
          </a:p>
        </p:txBody>
      </p:sp>
      <p:sp>
        <p:nvSpPr>
          <p:cNvPr id="18" name="Rectangle à coins arrondis 17"/>
          <p:cNvSpPr/>
          <p:nvPr/>
        </p:nvSpPr>
        <p:spPr>
          <a:xfrm>
            <a:off x="451631" y="5653571"/>
            <a:ext cx="10974090" cy="816351"/>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a:solidFill>
                  <a:srgbClr val="FF0000"/>
                </a:solidFill>
              </a:rPr>
              <a:t>Matériel / Annexes: /</a:t>
            </a:r>
          </a:p>
        </p:txBody>
      </p:sp>
      <p:sp>
        <p:nvSpPr>
          <p:cNvPr id="16" name="Rectangle à coins arrondis 15"/>
          <p:cNvSpPr/>
          <p:nvPr/>
        </p:nvSpPr>
        <p:spPr>
          <a:xfrm>
            <a:off x="8483830" y="1011596"/>
            <a:ext cx="2941891" cy="4285949"/>
          </a:xfrm>
          <a:prstGeom prst="roundRect">
            <a:avLst/>
          </a:prstGeom>
          <a:no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fr-FR">
                <a:solidFill>
                  <a:srgbClr val="000000"/>
                </a:solidFill>
              </a:rPr>
              <a:t>Notes personnelles</a:t>
            </a:r>
          </a:p>
          <a:p>
            <a:pPr algn="ctr"/>
            <a:endParaRPr lang="fr-FR">
              <a:solidFill>
                <a:srgbClr val="FF0000"/>
              </a:solidFill>
            </a:endParaRP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r>
              <a:rPr lang="fr-FR">
                <a:solidFill>
                  <a:schemeClr val="tx1"/>
                </a:solidFill>
              </a:rPr>
              <a:t>……………………………………………………………………………………………………………………..</a:t>
            </a:r>
          </a:p>
          <a:p>
            <a:pPr algn="ctr"/>
            <a:endParaRPr lang="fr-FR">
              <a:solidFill>
                <a:srgbClr val="FF0000"/>
              </a:solidFill>
            </a:endParaRPr>
          </a:p>
          <a:p>
            <a:pPr algn="ctr"/>
            <a:endParaRPr lang="fr-FR">
              <a:solidFill>
                <a:srgbClr val="FF0000"/>
              </a:solidFill>
            </a:endParaRPr>
          </a:p>
        </p:txBody>
      </p:sp>
      <p:sp>
        <p:nvSpPr>
          <p:cNvPr id="2" name="Espace réservé du numéro de diapositive 1"/>
          <p:cNvSpPr>
            <a:spLocks noGrp="1"/>
          </p:cNvSpPr>
          <p:nvPr>
            <p:ph type="sldNum" sz="quarter" idx="12"/>
          </p:nvPr>
        </p:nvSpPr>
        <p:spPr>
          <a:xfrm>
            <a:off x="8610600" y="6546850"/>
            <a:ext cx="2743200" cy="365125"/>
          </a:xfrm>
        </p:spPr>
        <p:txBody>
          <a:bodyPr/>
          <a:lstStyle/>
          <a:p>
            <a:fld id="{D45F35CD-BCCE-43AA-A6A5-8900209948EB}" type="slidenum">
              <a:rPr lang="en-US" smtClean="0"/>
              <a:t>37</a:t>
            </a:fld>
            <a:endParaRPr lang="en-US"/>
          </a:p>
        </p:txBody>
      </p:sp>
      <p:sp>
        <p:nvSpPr>
          <p:cNvPr id="20" name="Espace réservé du pied de page 3"/>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Moncarey &amp; A. Paul</a:t>
            </a:r>
          </a:p>
        </p:txBody>
      </p:sp>
      <p:grpSp>
        <p:nvGrpSpPr>
          <p:cNvPr id="21" name="Groupe 20">
            <a:extLst>
              <a:ext uri="{FF2B5EF4-FFF2-40B4-BE49-F238E27FC236}">
                <a16:creationId xmlns:a16="http://schemas.microsoft.com/office/drawing/2014/main" id="{44FF452D-653B-4B1A-9358-1F253313705E}"/>
              </a:ext>
            </a:extLst>
          </p:cNvPr>
          <p:cNvGrpSpPr/>
          <p:nvPr/>
        </p:nvGrpSpPr>
        <p:grpSpPr>
          <a:xfrm>
            <a:off x="10134865" y="190016"/>
            <a:ext cx="1810152" cy="744652"/>
            <a:chOff x="2462146" y="1069090"/>
            <a:chExt cx="1539297" cy="529554"/>
          </a:xfrm>
          <a:scene3d>
            <a:camera prst="orthographicFront">
              <a:rot lat="0" lon="0" rev="0"/>
            </a:camera>
            <a:lightRig rig="contrasting" dir="t">
              <a:rot lat="0" lon="0" rev="1200000"/>
            </a:lightRig>
          </a:scene3d>
        </p:grpSpPr>
        <p:sp>
          <p:nvSpPr>
            <p:cNvPr id="23" name="Rectangle : coins arrondis 22">
              <a:extLst>
                <a:ext uri="{FF2B5EF4-FFF2-40B4-BE49-F238E27FC236}">
                  <a16:creationId xmlns:a16="http://schemas.microsoft.com/office/drawing/2014/main" id="{4EBC71EF-DDCC-47EA-A20A-7DE7A1995E58}"/>
                </a:ext>
              </a:extLst>
            </p:cNvPr>
            <p:cNvSpPr/>
            <p:nvPr/>
          </p:nvSpPr>
          <p:spPr>
            <a:xfrm>
              <a:off x="2462146" y="1069090"/>
              <a:ext cx="1539297"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8575779"/>
                <a:satOff val="-35680"/>
                <a:lumOff val="8407"/>
                <a:alphaOff val="0"/>
              </a:schemeClr>
            </a:fillRef>
            <a:effectRef idx="2">
              <a:schemeClr val="accent4">
                <a:hueOff val="8575779"/>
                <a:satOff val="-35680"/>
                <a:lumOff val="8407"/>
                <a:alphaOff val="0"/>
              </a:schemeClr>
            </a:effectRef>
            <a:fontRef idx="minor">
              <a:schemeClr val="lt1"/>
            </a:fontRef>
          </p:style>
        </p:sp>
        <p:sp>
          <p:nvSpPr>
            <p:cNvPr id="24" name="Rectangle : coins arrondis 4">
              <a:extLst>
                <a:ext uri="{FF2B5EF4-FFF2-40B4-BE49-F238E27FC236}">
                  <a16:creationId xmlns:a16="http://schemas.microsoft.com/office/drawing/2014/main" id="{F0CC53C8-C3FF-45A8-8B52-15D80FF618AD}"/>
                </a:ext>
              </a:extLst>
            </p:cNvPr>
            <p:cNvSpPr txBox="1"/>
            <p:nvPr/>
          </p:nvSpPr>
          <p:spPr>
            <a:xfrm>
              <a:off x="2487997" y="1094941"/>
              <a:ext cx="1487595"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 S’approprier</a:t>
              </a:r>
              <a:endParaRPr lang="en-US" sz="1800" kern="1200"/>
            </a:p>
          </p:txBody>
        </p:sp>
      </p:grpSp>
      <p:graphicFrame>
        <p:nvGraphicFramePr>
          <p:cNvPr id="27" name="Tableau 7">
            <a:extLst>
              <a:ext uri="{FF2B5EF4-FFF2-40B4-BE49-F238E27FC236}">
                <a16:creationId xmlns:a16="http://schemas.microsoft.com/office/drawing/2014/main" id="{F88CE077-5830-4D82-B894-5053EF8B5272}"/>
              </a:ext>
            </a:extLst>
          </p:cNvPr>
          <p:cNvGraphicFramePr>
            <a:graphicFrameLocks noGrp="1"/>
          </p:cNvGraphicFramePr>
          <p:nvPr>
            <p:extLst>
              <p:ext uri="{D42A27DB-BD31-4B8C-83A1-F6EECF244321}">
                <p14:modId xmlns:p14="http://schemas.microsoft.com/office/powerpoint/2010/main" val="799369981"/>
              </p:ext>
            </p:extLst>
          </p:nvPr>
        </p:nvGraphicFramePr>
        <p:xfrm>
          <a:off x="2652765" y="1132038"/>
          <a:ext cx="5603781" cy="2621280"/>
        </p:xfrm>
        <a:graphic>
          <a:graphicData uri="http://schemas.openxmlformats.org/drawingml/2006/table">
            <a:tbl>
              <a:tblPr firstRow="1" bandRow="1">
                <a:tableStyleId>{5C22544A-7EE6-4342-B048-85BDC9FD1C3A}</a:tableStyleId>
              </a:tblPr>
              <a:tblGrid>
                <a:gridCol w="5603781">
                  <a:extLst>
                    <a:ext uri="{9D8B030D-6E8A-4147-A177-3AD203B41FA5}">
                      <a16:colId xmlns:a16="http://schemas.microsoft.com/office/drawing/2014/main" val="4261016898"/>
                    </a:ext>
                  </a:extLst>
                </a:gridCol>
              </a:tblGrid>
              <a:tr h="1080000">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600" b="0" i="1" u="none" strike="noStrike" kern="1200" cap="none" spc="0" normalizeH="0" baseline="0" noProof="0">
                          <a:ln>
                            <a:noFill/>
                          </a:ln>
                          <a:solidFill>
                            <a:srgbClr val="44546A"/>
                          </a:solidFill>
                          <a:effectLst/>
                          <a:uLnTx/>
                          <a:uFillTx/>
                          <a:latin typeface="+mn-lt"/>
                          <a:ea typeface="+mn-ea"/>
                          <a:cs typeface="+mn-cs"/>
                        </a:rPr>
                        <a:t>Par écrit, répondez aux 3 questions suivantes: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600" b="0" i="1" u="none" strike="noStrike" kern="1200" cap="none" spc="0" normalizeH="0" baseline="0" noProof="0">
                          <a:ln>
                            <a:noFill/>
                          </a:ln>
                          <a:solidFill>
                            <a:srgbClr val="44546A"/>
                          </a:solidFill>
                          <a:effectLst/>
                          <a:uLnTx/>
                          <a:uFillTx/>
                          <a:latin typeface="+mn-lt"/>
                          <a:ea typeface="+mn-ea"/>
                          <a:cs typeface="+mn-cs"/>
                        </a:rPr>
                        <a:t>Qu’avez-vous appris lors  de cette intervision:</a:t>
                      </a:r>
                      <a:endParaRPr kumimoji="0" lang="fr-FR" sz="1600" b="0" i="0" u="none" strike="noStrike" kern="1200" cap="none" spc="0" normalizeH="0" baseline="0" noProof="0">
                        <a:ln>
                          <a:noFill/>
                        </a:ln>
                        <a:solidFill>
                          <a:srgbClr val="44546A"/>
                        </a:solidFill>
                        <a:effectLst/>
                        <a:uLnTx/>
                        <a:uFillTx/>
                        <a:latin typeface="+mn-lt"/>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600" b="0" i="1" u="none" strike="noStrike" kern="1200" cap="none" spc="0" normalizeH="0" baseline="0" noProof="0">
                          <a:ln>
                            <a:noFill/>
                          </a:ln>
                          <a:solidFill>
                            <a:srgbClr val="44546A"/>
                          </a:solidFill>
                          <a:effectLst/>
                          <a:uLnTx/>
                          <a:uFillTx/>
                          <a:latin typeface="+mn-lt"/>
                          <a:ea typeface="+mn-ea"/>
                          <a:cs typeface="+mn-cs"/>
                        </a:rPr>
                        <a:t>sur vous (personnellement et/sur votre pratique)?</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600" b="0" i="1" u="none" strike="noStrike" kern="1200" cap="none" spc="0" normalizeH="0" baseline="0" noProof="0">
                          <a:ln>
                            <a:noFill/>
                          </a:ln>
                          <a:solidFill>
                            <a:srgbClr val="44546A"/>
                          </a:solidFill>
                          <a:effectLst/>
                          <a:uLnTx/>
                          <a:uFillTx/>
                          <a:latin typeface="+mn-lt"/>
                          <a:ea typeface="+mn-ea"/>
                          <a:cs typeface="+mn-cs"/>
                        </a:rPr>
                        <a:t>sur les contenus?</a:t>
                      </a: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fr-FR" sz="1600" b="0" i="1" u="none" strike="noStrike" kern="1200" cap="none" spc="0" normalizeH="0" baseline="0" noProof="0">
                          <a:ln>
                            <a:noFill/>
                          </a:ln>
                          <a:solidFill>
                            <a:srgbClr val="44546A"/>
                          </a:solidFill>
                          <a:effectLst/>
                          <a:uLnTx/>
                          <a:uFillTx/>
                          <a:latin typeface="+mn-lt"/>
                          <a:ea typeface="+mn-ea"/>
                          <a:cs typeface="+mn-cs"/>
                        </a:rPr>
                        <a:t>au niveau du processus?</a:t>
                      </a:r>
                      <a:endParaRPr kumimoji="0" lang="fr-FR" sz="800" b="0" i="0"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3533725290"/>
                  </a:ext>
                </a:extLst>
              </a:tr>
              <a:tr h="1080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600" b="0" i="0" u="none" strike="noStrike" kern="1200" cap="none" spc="0" normalizeH="0" baseline="0" noProof="0">
                          <a:ln>
                            <a:noFill/>
                          </a:ln>
                          <a:solidFill>
                            <a:srgbClr val="44546A"/>
                          </a:solidFill>
                          <a:effectLst/>
                          <a:uLnTx/>
                          <a:uFillTx/>
                          <a:latin typeface="+mn-lt"/>
                          <a:ea typeface="+mn-ea"/>
                          <a:cs typeface="+mn-cs"/>
                        </a:rPr>
                        <a:t>Laisser chacun s’exprimer.</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600" b="0" i="0" u="none" strike="noStrike" kern="1200" cap="none" spc="0" normalizeH="0" baseline="0" noProof="0">
                          <a:ln>
                            <a:noFill/>
                          </a:ln>
                          <a:solidFill>
                            <a:srgbClr val="44546A"/>
                          </a:solidFill>
                          <a:effectLst/>
                          <a:uLnTx/>
                          <a:uFillTx/>
                          <a:latin typeface="+mn-lt"/>
                          <a:ea typeface="+mn-ea"/>
                          <a:cs typeface="+mn-cs"/>
                        </a:rPr>
                        <a:t>Encourager le transfert à sa propre pratique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600" err="1">
                          <a:solidFill>
                            <a:srgbClr val="44546A"/>
                          </a:solidFill>
                        </a:rPr>
                        <a:t>Remerciements</a:t>
                      </a:r>
                      <a:r>
                        <a:rPr lang="en-US" sz="1600">
                          <a:solidFill>
                            <a:srgbClr val="44546A"/>
                          </a:solidFill>
                        </a:rPr>
                        <a:t> aux participants et au </a:t>
                      </a:r>
                      <a:r>
                        <a:rPr lang="en-US" sz="1600" err="1">
                          <a:solidFill>
                            <a:srgbClr val="44546A"/>
                          </a:solidFill>
                        </a:rPr>
                        <a:t>dépositaire</a:t>
                      </a:r>
                      <a:endParaRPr lang="en-US" sz="1600">
                        <a:solidFill>
                          <a:srgbClr val="44546A"/>
                        </a:solidFill>
                      </a:endParaRPr>
                    </a:p>
                    <a:p>
                      <a:pPr marL="171450" marR="0" lvl="0" indent="-171450" algn="l" rtl="0" eaLnBrk="1" fontAlgn="auto" latinLnBrk="0" hangingPunct="1">
                        <a:lnSpc>
                          <a:spcPct val="100000"/>
                        </a:lnSpc>
                        <a:spcBef>
                          <a:spcPts val="0"/>
                        </a:spcBef>
                        <a:spcAft>
                          <a:spcPts val="0"/>
                        </a:spcAft>
                        <a:buClrTx/>
                        <a:buSzTx/>
                        <a:buFont typeface="Arial"/>
                        <a:buChar char="•"/>
                      </a:pPr>
                      <a:r>
                        <a:rPr lang="en-US" sz="1600">
                          <a:solidFill>
                            <a:srgbClr val="44546A"/>
                          </a:solidFill>
                        </a:rPr>
                        <a:t>Mise </a:t>
                      </a:r>
                      <a:r>
                        <a:rPr lang="en-US" sz="1600" err="1">
                          <a:solidFill>
                            <a:srgbClr val="44546A"/>
                          </a:solidFill>
                        </a:rPr>
                        <a:t>en</a:t>
                      </a:r>
                      <a:r>
                        <a:rPr lang="en-US" sz="1600">
                          <a:solidFill>
                            <a:srgbClr val="44546A"/>
                          </a:solidFill>
                        </a:rPr>
                        <a:t> </a:t>
                      </a:r>
                      <a:r>
                        <a:rPr lang="en-US" sz="1600" err="1">
                          <a:solidFill>
                            <a:srgbClr val="44546A"/>
                          </a:solidFill>
                        </a:rPr>
                        <a:t>projet</a:t>
                      </a:r>
                      <a:r>
                        <a:rPr lang="en-US" sz="1600">
                          <a:solidFill>
                            <a:srgbClr val="44546A"/>
                          </a:solidFill>
                        </a:rPr>
                        <a:t> pour la suite</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fr-FR" sz="1600" b="0" i="0"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780298494"/>
                  </a:ext>
                </a:extLst>
              </a:tr>
            </a:tbl>
          </a:graphicData>
        </a:graphic>
      </p:graphicFrame>
      <p:graphicFrame>
        <p:nvGraphicFramePr>
          <p:cNvPr id="31" name="Tableau 7">
            <a:extLst>
              <a:ext uri="{FF2B5EF4-FFF2-40B4-BE49-F238E27FC236}">
                <a16:creationId xmlns:a16="http://schemas.microsoft.com/office/drawing/2014/main" id="{84FC580F-A0D1-4C60-8F78-4DC6CF121E74}"/>
              </a:ext>
            </a:extLst>
          </p:cNvPr>
          <p:cNvGraphicFramePr>
            <a:graphicFrameLocks noGrp="1"/>
          </p:cNvGraphicFramePr>
          <p:nvPr>
            <p:extLst>
              <p:ext uri="{D42A27DB-BD31-4B8C-83A1-F6EECF244321}">
                <p14:modId xmlns:p14="http://schemas.microsoft.com/office/powerpoint/2010/main" val="1396413799"/>
              </p:ext>
            </p:extLst>
          </p:nvPr>
        </p:nvGraphicFramePr>
        <p:xfrm>
          <a:off x="451631" y="1132038"/>
          <a:ext cx="1840301" cy="2711993"/>
        </p:xfrm>
        <a:graphic>
          <a:graphicData uri="http://schemas.openxmlformats.org/drawingml/2006/table">
            <a:tbl>
              <a:tblPr firstRow="1" bandRow="1">
                <a:tableStyleId>{5C22544A-7EE6-4342-B048-85BDC9FD1C3A}</a:tableStyleId>
              </a:tblPr>
              <a:tblGrid>
                <a:gridCol w="1840301">
                  <a:extLst>
                    <a:ext uri="{9D8B030D-6E8A-4147-A177-3AD203B41FA5}">
                      <a16:colId xmlns:a16="http://schemas.microsoft.com/office/drawing/2014/main" val="4261016898"/>
                    </a:ext>
                  </a:extLst>
                </a:gridCol>
              </a:tblGrid>
              <a:tr h="1415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white"/>
                          </a:solidFill>
                          <a:effectLst/>
                          <a:uLnTx/>
                          <a:uFillTx/>
                          <a:latin typeface="+mn-lt"/>
                          <a:ea typeface="+mn-ea"/>
                          <a:cs typeface="+mn-cs"/>
                        </a:rPr>
                        <a:t>Étape 1 – 3 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white"/>
                          </a:solidFill>
                          <a:effectLst/>
                          <a:uLnTx/>
                          <a:uFillTx/>
                          <a:latin typeface="+mn-lt"/>
                          <a:ea typeface="+mn-ea"/>
                          <a:cs typeface="+mn-cs"/>
                        </a:rPr>
                        <a:t>Temps de </a:t>
                      </a:r>
                      <a:r>
                        <a:rPr kumimoji="0" lang="fr-FR" sz="1600" b="0" i="0" u="none" strike="noStrike" kern="1200" cap="none" spc="0" normalizeH="0" baseline="0" noProof="0" err="1">
                          <a:ln>
                            <a:noFill/>
                          </a:ln>
                          <a:solidFill>
                            <a:prstClr val="white"/>
                          </a:solidFill>
                          <a:effectLst/>
                          <a:uLnTx/>
                          <a:uFillTx/>
                          <a:latin typeface="+mn-lt"/>
                          <a:ea typeface="+mn-ea"/>
                          <a:cs typeface="+mn-cs"/>
                        </a:rPr>
                        <a:t>rélfexion</a:t>
                      </a:r>
                      <a:r>
                        <a:rPr kumimoji="0" lang="fr-FR" sz="1600" b="0" i="0" u="none" strike="noStrike" kern="1200" cap="none" spc="0" normalizeH="0" baseline="0" noProof="0">
                          <a:ln>
                            <a:noFill/>
                          </a:ln>
                          <a:solidFill>
                            <a:prstClr val="white"/>
                          </a:solidFill>
                          <a:effectLst/>
                          <a:uLnTx/>
                          <a:uFillTx/>
                          <a:latin typeface="+mn-lt"/>
                          <a:ea typeface="+mn-ea"/>
                          <a:cs typeface="+mn-cs"/>
                        </a:rPr>
                        <a:t> </a:t>
                      </a:r>
                      <a:r>
                        <a:rPr kumimoji="0" lang="fr-FR" sz="1600" b="0" i="0" u="none" strike="noStrike" kern="1200" cap="none" spc="0" normalizeH="0" baseline="0" noProof="0" err="1">
                          <a:ln>
                            <a:noFill/>
                          </a:ln>
                          <a:solidFill>
                            <a:prstClr val="white"/>
                          </a:solidFill>
                          <a:effectLst/>
                          <a:uLnTx/>
                          <a:uFillTx/>
                          <a:latin typeface="+mn-lt"/>
                          <a:ea typeface="+mn-ea"/>
                          <a:cs typeface="+mn-cs"/>
                        </a:rPr>
                        <a:t>ind</a:t>
                      </a:r>
                      <a:endParaRPr kumimoji="0" lang="fr-FR" sz="1600" b="0" i="0" u="none" strike="noStrike" kern="1200" cap="none" spc="0" normalizeH="0" baseline="0" noProof="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33725290"/>
                  </a:ext>
                </a:extLst>
              </a:tr>
              <a:tr h="1296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white"/>
                          </a:solidFill>
                          <a:effectLst/>
                          <a:uLnTx/>
                          <a:uFillTx/>
                          <a:latin typeface="+mn-lt"/>
                          <a:ea typeface="+mn-ea"/>
                          <a:cs typeface="+mn-cs"/>
                        </a:rPr>
                        <a:t>Étape 2 – 15 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a:ln>
                            <a:noFill/>
                          </a:ln>
                          <a:solidFill>
                            <a:prstClr val="white"/>
                          </a:solidFill>
                          <a:effectLst/>
                          <a:uLnTx/>
                          <a:uFillTx/>
                          <a:latin typeface="+mn-lt"/>
                          <a:ea typeface="+mn-ea"/>
                          <a:cs typeface="+mn-cs"/>
                        </a:rPr>
                        <a:t>Tour de table et clôture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80298494"/>
                  </a:ext>
                </a:extLst>
              </a:tr>
            </a:tbl>
          </a:graphicData>
        </a:graphic>
      </p:graphicFrame>
      <p:graphicFrame>
        <p:nvGraphicFramePr>
          <p:cNvPr id="3" name="Tableau 2">
            <a:extLst>
              <a:ext uri="{FF2B5EF4-FFF2-40B4-BE49-F238E27FC236}">
                <a16:creationId xmlns:a16="http://schemas.microsoft.com/office/drawing/2014/main" id="{7EC33A27-023E-48BD-92FE-D7AF22BD7531}"/>
              </a:ext>
            </a:extLst>
          </p:cNvPr>
          <p:cNvGraphicFramePr>
            <a:graphicFrameLocks noGrp="1"/>
          </p:cNvGraphicFramePr>
          <p:nvPr>
            <p:extLst>
              <p:ext uri="{D42A27DB-BD31-4B8C-83A1-F6EECF244321}">
                <p14:modId xmlns:p14="http://schemas.microsoft.com/office/powerpoint/2010/main" val="2716235286"/>
              </p:ext>
            </p:extLst>
          </p:nvPr>
        </p:nvGraphicFramePr>
        <p:xfrm>
          <a:off x="451631" y="3893014"/>
          <a:ext cx="7804916" cy="1645920"/>
        </p:xfrm>
        <a:graphic>
          <a:graphicData uri="http://schemas.openxmlformats.org/drawingml/2006/table">
            <a:tbl>
              <a:tblPr firstRow="1" bandRow="1">
                <a:tableStyleId>{5C22544A-7EE6-4342-B048-85BDC9FD1C3A}</a:tableStyleId>
              </a:tblPr>
              <a:tblGrid>
                <a:gridCol w="3902458">
                  <a:extLst>
                    <a:ext uri="{9D8B030D-6E8A-4147-A177-3AD203B41FA5}">
                      <a16:colId xmlns:a16="http://schemas.microsoft.com/office/drawing/2014/main" val="214919874"/>
                    </a:ext>
                  </a:extLst>
                </a:gridCol>
                <a:gridCol w="3902458">
                  <a:extLst>
                    <a:ext uri="{9D8B030D-6E8A-4147-A177-3AD203B41FA5}">
                      <a16:colId xmlns:a16="http://schemas.microsoft.com/office/drawing/2014/main" val="107351475"/>
                    </a:ext>
                  </a:extLst>
                </a:gridCol>
              </a:tblGrid>
              <a:tr h="1636175">
                <a:tc>
                  <a:txBody>
                    <a:bodyPr/>
                    <a:lstStyle/>
                    <a:p>
                      <a:pPr algn="ctr"/>
                      <a:r>
                        <a:rPr lang="fr-FR" sz="1800" b="0" baseline="0"/>
                        <a:t>… </a:t>
                      </a:r>
                      <a:r>
                        <a:rPr lang="fr-FR" sz="1800" b="0" baseline="0" err="1"/>
                        <a:t>l’intervision</a:t>
                      </a:r>
                      <a:r>
                        <a:rPr lang="fr-FR" sz="1800" b="0" baseline="0"/>
                        <a:t> suivante </a:t>
                      </a:r>
                      <a:r>
                        <a:rPr lang="fr-FR" sz="1200" b="0" baseline="0"/>
                        <a:t>(cf. l’étape 4, p.16)</a:t>
                      </a:r>
                      <a:endParaRPr lang="fr-FR" sz="2800" b="0" baseline="0"/>
                    </a:p>
                    <a:p>
                      <a:pPr marL="171450" indent="-171450" algn="just">
                        <a:buFont typeface="Arial"/>
                        <a:buChar char="•"/>
                      </a:pPr>
                      <a:r>
                        <a:rPr lang="fr-FR" sz="1200" b="0" i="0"/>
                        <a:t>Phase au choix </a:t>
                      </a:r>
                      <a:r>
                        <a:rPr lang="fr-FR" sz="1200" b="0" i="1"/>
                        <a:t>:</a:t>
                      </a:r>
                    </a:p>
                    <a:p>
                      <a:pPr marL="171450" indent="-171450" algn="just">
                        <a:buFont typeface="Arial"/>
                        <a:buChar char="•"/>
                      </a:pPr>
                      <a:r>
                        <a:rPr lang="fr-FR" sz="1200" b="0" i="1"/>
                        <a:t>« Réfléchissez à un incident critique ou à une préoccupation concrète et actuelle: </a:t>
                      </a:r>
                      <a:endParaRPr lang="en-US" sz="1200" b="0" i="1"/>
                    </a:p>
                    <a:p>
                      <a:pPr marL="628650" lvl="1" indent="-171450" algn="just">
                        <a:buFont typeface="Courier New"/>
                        <a:buChar char="o"/>
                      </a:pPr>
                      <a:r>
                        <a:rPr lang="fr-FR" sz="1200" b="0" i="1"/>
                        <a:t>à présenter oralement </a:t>
                      </a:r>
                      <a:endParaRPr lang="en-US" sz="1200" b="0" i="1"/>
                    </a:p>
                    <a:p>
                      <a:pPr marL="628650" lvl="1" indent="-171450" algn="just">
                        <a:buFont typeface="Courier New"/>
                        <a:buChar char="o"/>
                      </a:pPr>
                      <a:r>
                        <a:rPr lang="en-US" sz="1200" b="0" i="1"/>
                        <a:t>o</a:t>
                      </a:r>
                      <a:r>
                        <a:rPr lang="fr-FR" sz="1200" b="0" i="1"/>
                        <a:t>u préparez un texte le/la décrivant  (</a:t>
                      </a:r>
                      <a:r>
                        <a:rPr lang="fr-FR" sz="1200" b="0" i="1" err="1"/>
                        <a:t>cfr</a:t>
                      </a:r>
                      <a:r>
                        <a:rPr lang="fr-FR" sz="1200" b="0" i="1"/>
                        <a:t> p.18)</a:t>
                      </a:r>
                      <a:endParaRPr lang="en-US" sz="1200" b="0" i="1"/>
                    </a:p>
                    <a:p>
                      <a:pPr marL="628650" lvl="1" indent="-171450" algn="just">
                        <a:buFont typeface="Courier New"/>
                        <a:buChar char="o"/>
                      </a:pPr>
                      <a:r>
                        <a:rPr lang="en-US" sz="1200" b="0" i="1"/>
                        <a:t>o</a:t>
                      </a:r>
                      <a:r>
                        <a:rPr lang="fr-FR" sz="1200" b="0" i="1"/>
                        <a:t>u filmez-vous </a:t>
                      </a:r>
                      <a:r>
                        <a:rPr lang="fr-FR" sz="700" b="0" i="1"/>
                        <a:t>(</a:t>
                      </a:r>
                      <a:r>
                        <a:rPr lang="fr-FR" sz="1200" b="0" i="1" err="1"/>
                        <a:t>cfr</a:t>
                      </a:r>
                      <a:r>
                        <a:rPr lang="fr-FR" sz="1200" b="0" i="1"/>
                        <a:t> p.20) ».</a:t>
                      </a:r>
                    </a:p>
                    <a:p>
                      <a:pPr algn="ctr"/>
                      <a:endParaRPr lang="fr-FR" sz="1200" b="0"/>
                    </a:p>
                  </a:txBody>
                  <a:tcPr>
                    <a:solidFill>
                      <a:srgbClr val="44546A"/>
                    </a:solidFill>
                  </a:tcPr>
                </a:tc>
                <a:tc>
                  <a:txBody>
                    <a:bodyPr/>
                    <a:lstStyle/>
                    <a:p>
                      <a:pPr algn="ctr"/>
                      <a:r>
                        <a:rPr lang="fr-FR" sz="1800" b="0"/>
                        <a:t>… </a:t>
                      </a:r>
                      <a:r>
                        <a:rPr lang="fr-FR" sz="1800" b="0" baseline="0"/>
                        <a:t>le futur</a:t>
                      </a:r>
                      <a:endParaRPr lang="fr-FR" sz="1200" b="0" baseline="0"/>
                    </a:p>
                    <a:p>
                      <a:pPr marL="285750" indent="-285750" algn="just">
                        <a:buFont typeface="Arial"/>
                        <a:buChar char="•"/>
                      </a:pPr>
                      <a:r>
                        <a:rPr lang="fr-FR" sz="1200" b="0"/>
                        <a:t>Souligner l’importance</a:t>
                      </a:r>
                      <a:r>
                        <a:rPr lang="fr-FR" sz="1200" b="0" baseline="0"/>
                        <a:t> de la pratique réflexive,</a:t>
                      </a:r>
                    </a:p>
                    <a:p>
                      <a:pPr marL="285750" indent="-285750" algn="just">
                        <a:buFont typeface="Arial"/>
                        <a:buChar char="•"/>
                      </a:pPr>
                      <a:r>
                        <a:rPr lang="fr-FR" sz="1200" b="0" baseline="0"/>
                        <a:t>Donner à chacun un temps de réflexion pour envisager les pistes concrètes d’occasion de pratiques réflexives (supervision, </a:t>
                      </a:r>
                      <a:r>
                        <a:rPr lang="fr-FR" sz="1200" b="0" baseline="0" err="1"/>
                        <a:t>intervision</a:t>
                      </a:r>
                      <a:r>
                        <a:rPr lang="fr-FR" sz="1200" b="0" baseline="0"/>
                        <a:t>, carnet de bord, journal créatif…),</a:t>
                      </a:r>
                    </a:p>
                    <a:p>
                      <a:pPr marL="285750" indent="-285750" algn="just">
                        <a:buFont typeface="Arial"/>
                        <a:buChar char="•"/>
                      </a:pPr>
                      <a:r>
                        <a:rPr lang="fr-FR" sz="1200" b="0" baseline="0"/>
                        <a:t>Moment de partage informel.</a:t>
                      </a:r>
                    </a:p>
                    <a:p>
                      <a:pPr marL="285750" indent="-285750" algn="just">
                        <a:buFont typeface="Arial"/>
                        <a:buChar char="•"/>
                      </a:pPr>
                      <a:endParaRPr lang="fr-FR" sz="1200" b="0"/>
                    </a:p>
                  </a:txBody>
                  <a:tcPr>
                    <a:solidFill>
                      <a:srgbClr val="44546A"/>
                    </a:solidFill>
                  </a:tcPr>
                </a:tc>
                <a:extLst>
                  <a:ext uri="{0D108BD9-81ED-4DB2-BD59-A6C34878D82A}">
                    <a16:rowId xmlns:a16="http://schemas.microsoft.com/office/drawing/2014/main" val="1705713014"/>
                  </a:ext>
                </a:extLst>
              </a:tr>
            </a:tbl>
          </a:graphicData>
        </a:graphic>
      </p:graphicFrame>
      <p:grpSp>
        <p:nvGrpSpPr>
          <p:cNvPr id="32" name="Grouper 11">
            <a:extLst>
              <a:ext uri="{FF2B5EF4-FFF2-40B4-BE49-F238E27FC236}">
                <a16:creationId xmlns:a16="http://schemas.microsoft.com/office/drawing/2014/main" id="{00EF41F5-E233-4B74-B969-7C705707114C}"/>
              </a:ext>
            </a:extLst>
          </p:cNvPr>
          <p:cNvGrpSpPr/>
          <p:nvPr/>
        </p:nvGrpSpPr>
        <p:grpSpPr>
          <a:xfrm>
            <a:off x="361949" y="4850422"/>
            <a:ext cx="647700" cy="558800"/>
            <a:chOff x="266700" y="1270000"/>
            <a:chExt cx="4864100" cy="4864100"/>
          </a:xfrm>
        </p:grpSpPr>
        <p:pic>
          <p:nvPicPr>
            <p:cNvPr id="33" name="Image 32">
              <a:extLst>
                <a:ext uri="{FF2B5EF4-FFF2-40B4-BE49-F238E27FC236}">
                  <a16:creationId xmlns:a16="http://schemas.microsoft.com/office/drawing/2014/main" id="{2E15FCE9-1128-445B-A46B-53077075B0C9}"/>
                </a:ext>
              </a:extLst>
            </p:cNvPr>
            <p:cNvPicPr>
              <a:picLocks noChangeAspect="1"/>
            </p:cNvPicPr>
            <p:nvPr/>
          </p:nvPicPr>
          <p:blipFill>
            <a:blip r:embed="rId2"/>
            <a:stretch>
              <a:fillRect/>
            </a:stretch>
          </p:blipFill>
          <p:spPr>
            <a:xfrm>
              <a:off x="812800" y="1562100"/>
              <a:ext cx="3810000" cy="3810000"/>
            </a:xfrm>
            <a:prstGeom prst="rect">
              <a:avLst/>
            </a:prstGeom>
          </p:spPr>
        </p:pic>
        <p:pic>
          <p:nvPicPr>
            <p:cNvPr id="34" name="Image 33">
              <a:extLst>
                <a:ext uri="{FF2B5EF4-FFF2-40B4-BE49-F238E27FC236}">
                  <a16:creationId xmlns:a16="http://schemas.microsoft.com/office/drawing/2014/main" id="{D182D21B-BAF8-4F58-BC23-F8EF318DA17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6454" b="89936" l="12939" r="89936"/>
                      </a14:imgEffect>
                    </a14:imgLayer>
                  </a14:imgProps>
                </a:ext>
              </a:extLst>
            </a:blip>
            <a:stretch>
              <a:fillRect/>
            </a:stretch>
          </p:blipFill>
          <p:spPr>
            <a:xfrm>
              <a:off x="266700" y="1270000"/>
              <a:ext cx="4864100" cy="4864100"/>
            </a:xfrm>
            <a:prstGeom prst="rect">
              <a:avLst/>
            </a:prstGeom>
          </p:spPr>
        </p:pic>
      </p:grpSp>
    </p:spTree>
    <p:extLst>
      <p:ext uri="{BB962C8B-B14F-4D97-AF65-F5344CB8AC3E}">
        <p14:creationId xmlns:p14="http://schemas.microsoft.com/office/powerpoint/2010/main" val="2164749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 Blondeau, S. Dondeyne, C. Moncarey &amp; A. Paul</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F35CD-BCCE-43AA-A6A5-8900209948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11" name="Connecteur droit 10">
            <a:extLst>
              <a:ext uri="{FF2B5EF4-FFF2-40B4-BE49-F238E27FC236}">
                <a16:creationId xmlns:a16="http://schemas.microsoft.com/office/drawing/2014/main" id="{68DBCFF8-965A-4E9E-99B1-F9A7B62766AF}"/>
              </a:ext>
            </a:extLst>
          </p:cNvPr>
          <p:cNvCxnSpPr>
            <a:cxnSpLocks/>
          </p:cNvCxnSpPr>
          <p:nvPr/>
        </p:nvCxnSpPr>
        <p:spPr>
          <a:xfrm>
            <a:off x="1095375" y="0"/>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E8B7156A-D4D0-48A6-8147-3D6A62BB3ED5}"/>
              </a:ext>
            </a:extLst>
          </p:cNvPr>
          <p:cNvGrpSpPr/>
          <p:nvPr/>
        </p:nvGrpSpPr>
        <p:grpSpPr>
          <a:xfrm>
            <a:off x="526493" y="22224"/>
            <a:ext cx="2749363" cy="1277940"/>
            <a:chOff x="2694056" y="288342"/>
            <a:chExt cx="1466608" cy="760375"/>
          </a:xfrm>
          <a:scene3d>
            <a:camera prst="orthographicFront">
              <a:rot lat="0" lon="0" rev="0"/>
            </a:camera>
            <a:lightRig rig="contrasting" dir="t">
              <a:rot lat="0" lon="0" rev="1200000"/>
            </a:lightRig>
          </a:scene3d>
        </p:grpSpPr>
        <p:sp>
          <p:nvSpPr>
            <p:cNvPr id="14" name="Rectangle : coins arrondis 13">
              <a:extLst>
                <a:ext uri="{FF2B5EF4-FFF2-40B4-BE49-F238E27FC236}">
                  <a16:creationId xmlns:a16="http://schemas.microsoft.com/office/drawing/2014/main" id="{B6B0916E-C0B8-4969-95BC-671C1AE2B731}"/>
                </a:ext>
              </a:extLst>
            </p:cNvPr>
            <p:cNvSpPr/>
            <p:nvPr/>
          </p:nvSpPr>
          <p:spPr>
            <a:xfrm>
              <a:off x="2694056" y="288342"/>
              <a:ext cx="1466608" cy="760375"/>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2">
              <a:schemeClr val="accent4">
                <a:hueOff val="9800891"/>
                <a:satOff val="-40777"/>
                <a:lumOff val="9608"/>
                <a:alphaOff val="0"/>
              </a:schemeClr>
            </a:effectRef>
            <a:fontRef idx="minor">
              <a:schemeClr val="lt1"/>
            </a:fontRef>
          </p:style>
        </p:sp>
        <p:sp>
          <p:nvSpPr>
            <p:cNvPr id="15" name="Rectangle : coins arrondis 4">
              <a:extLst>
                <a:ext uri="{FF2B5EF4-FFF2-40B4-BE49-F238E27FC236}">
                  <a16:creationId xmlns:a16="http://schemas.microsoft.com/office/drawing/2014/main" id="{280C087F-AFAF-41AF-83CC-D3523C4A547D}"/>
                </a:ext>
              </a:extLst>
            </p:cNvPr>
            <p:cNvSpPr txBox="1"/>
            <p:nvPr/>
          </p:nvSpPr>
          <p:spPr>
            <a:xfrm>
              <a:off x="2731174" y="325460"/>
              <a:ext cx="1392372" cy="6861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a:ea typeface="+mn-ea"/>
                  <a:cs typeface="+mn-cs"/>
                </a:rPr>
                <a:t>MÉTA RÉFLÉCHIR</a:t>
              </a:r>
            </a:p>
          </p:txBody>
        </p:sp>
      </p:grpSp>
      <p:graphicFrame>
        <p:nvGraphicFramePr>
          <p:cNvPr id="17" name="Espace réservé du contenu 8">
            <a:extLst>
              <a:ext uri="{FF2B5EF4-FFF2-40B4-BE49-F238E27FC236}">
                <a16:creationId xmlns:a16="http://schemas.microsoft.com/office/drawing/2014/main" id="{DAE8416E-1F61-4D5D-AA1F-95D5F956EF0A}"/>
              </a:ext>
            </a:extLst>
          </p:cNvPr>
          <p:cNvGraphicFramePr>
            <a:graphicFrameLocks/>
          </p:cNvGraphicFramePr>
          <p:nvPr>
            <p:extLst>
              <p:ext uri="{D42A27DB-BD31-4B8C-83A1-F6EECF244321}">
                <p14:modId xmlns:p14="http://schemas.microsoft.com/office/powerpoint/2010/main" val="1364136109"/>
              </p:ext>
            </p:extLst>
          </p:nvPr>
        </p:nvGraphicFramePr>
        <p:xfrm>
          <a:off x="9978013" y="145038"/>
          <a:ext cx="2039816" cy="91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Flèche : en arc 17">
            <a:extLst>
              <a:ext uri="{FF2B5EF4-FFF2-40B4-BE49-F238E27FC236}">
                <a16:creationId xmlns:a16="http://schemas.microsoft.com/office/drawing/2014/main" id="{B572D49F-7AC7-4ED7-BFA1-F982F2EA7EE7}"/>
              </a:ext>
            </a:extLst>
          </p:cNvPr>
          <p:cNvSpPr/>
          <p:nvPr/>
        </p:nvSpPr>
        <p:spPr>
          <a:xfrm>
            <a:off x="11193595" y="140269"/>
            <a:ext cx="616035" cy="523593"/>
          </a:xfrm>
          <a:prstGeom prst="circularArrow">
            <a:avLst>
              <a:gd name="adj1" fmla="val 5544"/>
              <a:gd name="adj2" fmla="val 330680"/>
              <a:gd name="adj3" fmla="val 14288770"/>
              <a:gd name="adj4" fmla="val 17081118"/>
              <a:gd name="adj5" fmla="val 5757"/>
            </a:avLst>
          </a:prstGeom>
          <a:solidFill>
            <a:srgbClr val="44546A"/>
          </a:solidFill>
          <a:scene3d>
            <a:camera prst="orthographicFront">
              <a:rot lat="0" lon="0" rev="0"/>
            </a:camera>
            <a:lightRig rig="contrasting" dir="t">
              <a:rot lat="0" lon="0" rev="1200000"/>
            </a:lightRig>
          </a:scene3d>
          <a:sp3d z="-300000" prstMaterial="plastic"/>
        </p:spPr>
        <p:style>
          <a:lnRef idx="1">
            <a:schemeClr val="dk1">
              <a:hueOff val="0"/>
              <a:satOff val="0"/>
              <a:lumOff val="0"/>
              <a:alphaOff val="0"/>
            </a:schemeClr>
          </a:lnRef>
          <a:fillRef idx="1">
            <a:scrgbClr r="0" g="0" b="0"/>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a:ln>
                <a:noFill/>
              </a:ln>
              <a:solidFill>
                <a:prstClr val="black">
                  <a:hueOff val="0"/>
                  <a:satOff val="0"/>
                  <a:lumOff val="0"/>
                  <a:alphaOff val="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444AA792-AC50-4CA3-B130-F1808A12E57C}"/>
              </a:ext>
            </a:extLst>
          </p:cNvPr>
          <p:cNvSpPr/>
          <p:nvPr/>
        </p:nvSpPr>
        <p:spPr>
          <a:xfrm>
            <a:off x="4038600" y="428725"/>
            <a:ext cx="3591048" cy="461665"/>
          </a:xfrm>
          <a:prstGeom prst="rect">
            <a:avLst/>
          </a:prstGeom>
          <a:solidFill>
            <a:srgbClr val="FF0000"/>
          </a:solidFill>
          <a:ln>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Calibri"/>
                <a:ea typeface="+mn-ea"/>
                <a:cs typeface="+mn-cs"/>
              </a:rPr>
              <a:t>À </a:t>
            </a:r>
            <a:r>
              <a:rPr kumimoji="0" lang="en-US" sz="2400" b="0" i="0" u="none" strike="noStrike" kern="1200" cap="none" spc="0" normalizeH="0" baseline="0" noProof="0" err="1">
                <a:ln>
                  <a:noFill/>
                </a:ln>
                <a:solidFill>
                  <a:schemeClr val="bg1"/>
                </a:solidFill>
                <a:effectLst/>
                <a:uLnTx/>
                <a:uFillTx/>
                <a:latin typeface="Calibri"/>
                <a:ea typeface="+mn-ea"/>
                <a:cs typeface="+mn-cs"/>
              </a:rPr>
              <a:t>partir</a:t>
            </a:r>
            <a:r>
              <a:rPr kumimoji="0" lang="en-US" sz="2400" b="0" i="0" u="none" strike="noStrike" kern="1200" cap="none" spc="0" normalizeH="0" baseline="0" noProof="0">
                <a:ln>
                  <a:noFill/>
                </a:ln>
                <a:solidFill>
                  <a:schemeClr val="bg1"/>
                </a:solidFill>
                <a:effectLst/>
                <a:uLnTx/>
                <a:uFillTx/>
                <a:latin typeface="Calibri"/>
                <a:ea typeface="+mn-ea"/>
                <a:cs typeface="+mn-cs"/>
              </a:rPr>
              <a:t> de la 2ème séance.</a:t>
            </a:r>
          </a:p>
        </p:txBody>
      </p:sp>
      <p:sp>
        <p:nvSpPr>
          <p:cNvPr id="16" name="Espace réservé du contenu 2">
            <a:extLst>
              <a:ext uri="{FF2B5EF4-FFF2-40B4-BE49-F238E27FC236}">
                <a16:creationId xmlns:a16="http://schemas.microsoft.com/office/drawing/2014/main" id="{E8F0415B-3200-4415-8114-A927ABF08036}"/>
              </a:ext>
            </a:extLst>
          </p:cNvPr>
          <p:cNvSpPr>
            <a:spLocks noGrp="1"/>
          </p:cNvSpPr>
          <p:nvPr>
            <p:ph idx="1"/>
          </p:nvPr>
        </p:nvSpPr>
        <p:spPr>
          <a:xfrm>
            <a:off x="596076" y="1473152"/>
            <a:ext cx="11213545" cy="1365454"/>
          </a:xfrm>
          <a:noFill/>
          <a:ln>
            <a:solidFill>
              <a:srgbClr val="44546A"/>
            </a:solidFill>
          </a:ln>
          <a:effectLst>
            <a:softEdge rad="0"/>
          </a:effectLst>
        </p:spPr>
        <p:style>
          <a:lnRef idx="1">
            <a:schemeClr val="accent2"/>
          </a:lnRef>
          <a:fillRef idx="2">
            <a:schemeClr val="accent2"/>
          </a:fillRef>
          <a:effectRef idx="1">
            <a:schemeClr val="accent2"/>
          </a:effectRef>
          <a:fontRef idx="minor">
            <a:schemeClr val="dk1"/>
          </a:fontRef>
        </p:style>
        <p:txBody>
          <a:bodyPr anchor="ctr" anchorCtr="1">
            <a:normAutofit fontScale="77500" lnSpcReduction="20000"/>
          </a:bodyPr>
          <a:lstStyle/>
          <a:p>
            <a:pPr marL="0" indent="0" algn="ctr">
              <a:buNone/>
            </a:pPr>
            <a:endParaRPr lang="fr-FR" sz="2600">
              <a:solidFill>
                <a:srgbClr val="44546A"/>
              </a:solidFill>
            </a:endParaRPr>
          </a:p>
          <a:p>
            <a:pPr marL="0" indent="0" algn="ctr">
              <a:buNone/>
            </a:pPr>
            <a:r>
              <a:rPr lang="fr-FR" sz="2600">
                <a:solidFill>
                  <a:srgbClr val="44546A"/>
                </a:solidFill>
              </a:rPr>
              <a:t>Développer sa réflexivité c’est être en mesure de porter un regard sur son action en vue de l’analyser, la problématiser, la questionner et l’évaluer (Charlier et al., 2013; Vacher, 2015), afin de réguler son agir professionnel (Charlier et al., 2013) et de devenir un praticien réflexif (Paquay &amp; Sirota, 2001).</a:t>
            </a:r>
          </a:p>
          <a:p>
            <a:pPr marL="0" indent="0" algn="ctr">
              <a:buNone/>
            </a:pPr>
            <a:endParaRPr lang="fr-FR" sz="400">
              <a:solidFill>
                <a:srgbClr val="44546A"/>
              </a:solidFill>
            </a:endParaRPr>
          </a:p>
        </p:txBody>
      </p:sp>
      <p:sp>
        <p:nvSpPr>
          <p:cNvPr id="19" name="ZoneTexte 18">
            <a:extLst>
              <a:ext uri="{FF2B5EF4-FFF2-40B4-BE49-F238E27FC236}">
                <a16:creationId xmlns:a16="http://schemas.microsoft.com/office/drawing/2014/main" id="{4C7944AF-AE01-4252-A933-315447DCDE21}"/>
              </a:ext>
            </a:extLst>
          </p:cNvPr>
          <p:cNvSpPr txBox="1"/>
          <p:nvPr/>
        </p:nvSpPr>
        <p:spPr>
          <a:xfrm>
            <a:off x="4784421" y="3513701"/>
            <a:ext cx="6527893" cy="2308324"/>
          </a:xfrm>
          <a:prstGeom prst="rect">
            <a:avLst/>
          </a:prstGeom>
          <a:solidFill>
            <a:srgbClr val="44546A"/>
          </a:solidFill>
          <a:ln>
            <a:solidFill>
              <a:srgbClr val="44546A"/>
            </a:solidFill>
          </a:ln>
          <a:effectLst>
            <a:softEdge rad="0"/>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endParaRPr lang="fr-FR">
              <a:solidFill>
                <a:schemeClr val="bg1"/>
              </a:solidFill>
            </a:endParaRPr>
          </a:p>
          <a:p>
            <a:pPr algn="ctr"/>
            <a:r>
              <a:rPr lang="fr-FR">
                <a:solidFill>
                  <a:schemeClr val="bg1"/>
                </a:solidFill>
              </a:rPr>
              <a:t>Pour les étudiants, il s’agit de mettre en perspective leurs tendances d’analyse (c’est l’analyse de l’analyse des pratiques). Par exemple, les étudiants mobilisent des éléments des domaines relationnel ou intrapersonnel dans les différentes intervisions de l’année. Et ce, autant dans le choix de la situation à analyser que dans l’analyse elle-même (</a:t>
            </a:r>
            <a:r>
              <a:rPr lang="fr-FR" err="1">
                <a:solidFill>
                  <a:schemeClr val="bg1"/>
                </a:solidFill>
              </a:rPr>
              <a:t>Boucenna</a:t>
            </a:r>
            <a:r>
              <a:rPr lang="fr-FR">
                <a:solidFill>
                  <a:schemeClr val="bg1"/>
                </a:solidFill>
              </a:rPr>
              <a:t>, 2015-2016; Vacher, 2015). </a:t>
            </a:r>
          </a:p>
          <a:p>
            <a:pPr algn="ctr"/>
            <a:endParaRPr lang="fr-FR">
              <a:solidFill>
                <a:schemeClr val="bg1"/>
              </a:solidFill>
            </a:endParaRPr>
          </a:p>
        </p:txBody>
      </p:sp>
      <p:sp>
        <p:nvSpPr>
          <p:cNvPr id="20" name="Rectangle à coins arrondis 17">
            <a:extLst>
              <a:ext uri="{FF2B5EF4-FFF2-40B4-BE49-F238E27FC236}">
                <a16:creationId xmlns:a16="http://schemas.microsoft.com/office/drawing/2014/main" id="{F7C14413-F932-4C7F-B79E-F7F3E15F46F8}"/>
              </a:ext>
            </a:extLst>
          </p:cNvPr>
          <p:cNvSpPr/>
          <p:nvPr/>
        </p:nvSpPr>
        <p:spPr>
          <a:xfrm>
            <a:off x="596076" y="3553006"/>
            <a:ext cx="3559222" cy="2088943"/>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r>
              <a:rPr lang="fr-FR">
                <a:solidFill>
                  <a:srgbClr val="FF0000"/>
                </a:solidFill>
              </a:rPr>
              <a:t>Prise de la distance par rapport aux situations déposées, prise de conscience du fait qu’on mobilise un ou plusieurs domaines (champ) de connaissances  (sociologie, psychologie, éthique,…)</a:t>
            </a:r>
            <a:endParaRPr lang="en-US">
              <a:solidFill>
                <a:srgbClr val="FF0000"/>
              </a:solidFill>
            </a:endParaRPr>
          </a:p>
          <a:p>
            <a:pPr algn="ctr"/>
            <a:endParaRPr lang="fr-FR">
              <a:solidFill>
                <a:srgbClr val="FF0000"/>
              </a:solidFill>
            </a:endParaRPr>
          </a:p>
        </p:txBody>
      </p:sp>
    </p:spTree>
    <p:extLst>
      <p:ext uri="{BB962C8B-B14F-4D97-AF65-F5344CB8AC3E}">
        <p14:creationId xmlns:p14="http://schemas.microsoft.com/office/powerpoint/2010/main" val="1992729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7319980" y="2212038"/>
            <a:ext cx="1846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Rectangle à coins arrondis 17"/>
          <p:cNvSpPr/>
          <p:nvPr/>
        </p:nvSpPr>
        <p:spPr>
          <a:xfrm>
            <a:off x="451631" y="5653571"/>
            <a:ext cx="10974090" cy="816351"/>
          </a:xfrm>
          <a:prstGeom prst="round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FF0000"/>
                </a:solidFill>
                <a:effectLst/>
                <a:uLnTx/>
                <a:uFillTx/>
                <a:latin typeface="Calibri"/>
                <a:ea typeface="+mn-ea"/>
                <a:cs typeface="+mn-cs"/>
              </a:rPr>
              <a:t>Matériel / Annexes: /</a:t>
            </a:r>
          </a:p>
        </p:txBody>
      </p:sp>
      <p:sp>
        <p:nvSpPr>
          <p:cNvPr id="16" name="Rectangle à coins arrondis 15"/>
          <p:cNvSpPr/>
          <p:nvPr/>
        </p:nvSpPr>
        <p:spPr>
          <a:xfrm>
            <a:off x="8483830" y="1011596"/>
            <a:ext cx="2941891" cy="4285949"/>
          </a:xfrm>
          <a:prstGeom prst="roundRect">
            <a:avLst/>
          </a:prstGeom>
          <a:no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000000"/>
                </a:solidFill>
                <a:effectLst/>
                <a:uLnTx/>
                <a:uFillTx/>
                <a:latin typeface="Calibri"/>
                <a:ea typeface="+mn-ea"/>
                <a:cs typeface="+mn-cs"/>
              </a:rPr>
              <a:t>Notes personnelles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p:txBody>
      </p:sp>
      <p:sp>
        <p:nvSpPr>
          <p:cNvPr id="2" name="Espace réservé du numéro de diapositive 1"/>
          <p:cNvSpPr>
            <a:spLocks noGrp="1"/>
          </p:cNvSpPr>
          <p:nvPr>
            <p:ph type="sldNum" sz="quarter" idx="12"/>
          </p:nvPr>
        </p:nvSpPr>
        <p:spPr>
          <a:xfrm>
            <a:off x="8610600" y="65468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F35CD-BCCE-43AA-A6A5-8900209948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0" name="Espace réservé du pied de page 3"/>
          <p:cNvSpPr>
            <a:spLocks noGrp="1"/>
          </p:cNvSpPr>
          <p:nvPr>
            <p:ph type="ftr" sz="quarter" idx="11"/>
          </p:nvPr>
        </p:nvSpPr>
        <p:spPr>
          <a:xfrm>
            <a:off x="4038600" y="65341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 </a:t>
            </a:r>
            <a:r>
              <a:rPr kumimoji="0" lang="en-US" sz="1200" b="0" i="0" u="none" strike="noStrike" kern="1200" cap="none" spc="0" normalizeH="0" baseline="0" noProof="0" err="1">
                <a:ln>
                  <a:noFill/>
                </a:ln>
                <a:solidFill>
                  <a:prstClr val="black">
                    <a:tint val="75000"/>
                  </a:prstClr>
                </a:solidFill>
                <a:effectLst/>
                <a:uLnTx/>
                <a:uFillTx/>
                <a:latin typeface="Calibri"/>
                <a:ea typeface="+mn-ea"/>
                <a:cs typeface="+mn-cs"/>
              </a:rPr>
              <a:t>Blondeau</a:t>
            </a: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S. </a:t>
            </a:r>
            <a:r>
              <a:rPr kumimoji="0" lang="en-US" sz="1200" b="0" i="0" u="none" strike="noStrike" kern="1200" cap="none" spc="0" normalizeH="0" baseline="0" noProof="0" err="1">
                <a:ln>
                  <a:noFill/>
                </a:ln>
                <a:solidFill>
                  <a:prstClr val="black">
                    <a:tint val="75000"/>
                  </a:prstClr>
                </a:solidFill>
                <a:effectLst/>
                <a:uLnTx/>
                <a:uFillTx/>
                <a:latin typeface="Calibri"/>
                <a:ea typeface="+mn-ea"/>
                <a:cs typeface="+mn-cs"/>
              </a:rPr>
              <a:t>Dondeyne</a:t>
            </a: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 C. Moncarey &amp; A. Paul</a:t>
            </a:r>
          </a:p>
        </p:txBody>
      </p:sp>
      <p:graphicFrame>
        <p:nvGraphicFramePr>
          <p:cNvPr id="27" name="Tableau 7">
            <a:extLst>
              <a:ext uri="{FF2B5EF4-FFF2-40B4-BE49-F238E27FC236}">
                <a16:creationId xmlns:a16="http://schemas.microsoft.com/office/drawing/2014/main" id="{F88CE077-5830-4D82-B894-5053EF8B5272}"/>
              </a:ext>
            </a:extLst>
          </p:cNvPr>
          <p:cNvGraphicFramePr>
            <a:graphicFrameLocks noGrp="1"/>
          </p:cNvGraphicFramePr>
          <p:nvPr>
            <p:extLst>
              <p:ext uri="{D42A27DB-BD31-4B8C-83A1-F6EECF244321}">
                <p14:modId xmlns:p14="http://schemas.microsoft.com/office/powerpoint/2010/main" val="1855780058"/>
              </p:ext>
            </p:extLst>
          </p:nvPr>
        </p:nvGraphicFramePr>
        <p:xfrm>
          <a:off x="2652765" y="1132038"/>
          <a:ext cx="5603781" cy="3953966"/>
        </p:xfrm>
        <a:graphic>
          <a:graphicData uri="http://schemas.openxmlformats.org/drawingml/2006/table">
            <a:tbl>
              <a:tblPr firstRow="1" bandRow="1">
                <a:tableStyleId>{5C22544A-7EE6-4342-B048-85BDC9FD1C3A}</a:tableStyleId>
              </a:tblPr>
              <a:tblGrid>
                <a:gridCol w="5603781">
                  <a:extLst>
                    <a:ext uri="{9D8B030D-6E8A-4147-A177-3AD203B41FA5}">
                      <a16:colId xmlns:a16="http://schemas.microsoft.com/office/drawing/2014/main" val="4261016898"/>
                    </a:ext>
                  </a:extLst>
                </a:gridCol>
              </a:tblGrid>
              <a:tr h="1495916">
                <a:tc>
                  <a:txBody>
                    <a:bodyPr/>
                    <a:lstStyle/>
                    <a:p>
                      <a:pPr marL="0" marR="0" lvl="0" indent="0" algn="l" rtl="0" eaLnBrk="1" fontAlgn="auto" latinLnBrk="0" hangingPunct="1">
                        <a:lnSpc>
                          <a:spcPct val="100000"/>
                        </a:lnSpc>
                        <a:spcBef>
                          <a:spcPts val="0"/>
                        </a:spcBef>
                        <a:spcAft>
                          <a:spcPts val="0"/>
                        </a:spcAft>
                        <a:buClrTx/>
                        <a:buSzTx/>
                        <a:buFontTx/>
                        <a:buNone/>
                      </a:pPr>
                      <a:r>
                        <a:rPr kumimoji="0" lang="fr-FR" sz="1600" b="0" i="1" u="none" strike="noStrike" kern="1200" cap="none" spc="0" normalizeH="0" baseline="0" noProof="0">
                          <a:ln>
                            <a:noFill/>
                          </a:ln>
                          <a:solidFill>
                            <a:srgbClr val="44546A"/>
                          </a:solidFill>
                          <a:effectLst/>
                          <a:uLnTx/>
                          <a:uFillTx/>
                          <a:latin typeface="+mn-lt"/>
                          <a:ea typeface="+mn-ea"/>
                          <a:cs typeface="+mn-cs"/>
                        </a:rPr>
                        <a:t>Reprenez les notes prises lors des séances précédentes.</a:t>
                      </a:r>
                      <a:r>
                        <a:rPr lang="fr-FR" sz="1600" b="0" i="1" u="none" strike="noStrike" kern="1200" cap="none" spc="0" normalizeH="0" baseline="0" noProof="0">
                          <a:ln>
                            <a:noFill/>
                          </a:ln>
                          <a:solidFill>
                            <a:srgbClr val="44546A"/>
                          </a:solidFill>
                          <a:effectLst/>
                          <a:uLnTx/>
                          <a:uFillTx/>
                          <a:latin typeface="+mn-lt"/>
                          <a:ea typeface="+mn-ea"/>
                          <a:cs typeface="+mn-cs"/>
                        </a:rPr>
                        <a:t> </a:t>
                      </a:r>
                      <a:r>
                        <a:rPr kumimoji="0" lang="fr-FR" sz="1600" b="0" i="1" u="none" strike="noStrike" kern="1200" cap="none" spc="0" normalizeH="0" baseline="0" noProof="0">
                          <a:ln>
                            <a:noFill/>
                          </a:ln>
                          <a:solidFill>
                            <a:srgbClr val="44546A"/>
                          </a:solidFill>
                          <a:effectLst/>
                          <a:uLnTx/>
                          <a:uFillTx/>
                          <a:latin typeface="+mn-lt"/>
                          <a:ea typeface="+mn-ea"/>
                          <a:cs typeface="+mn-cs"/>
                        </a:rPr>
                        <a:t> Listez</a:t>
                      </a:r>
                      <a:r>
                        <a:rPr lang="fr-FR" sz="1600" b="0" i="1" u="none" strike="noStrike" kern="1200" cap="none" spc="0" normalizeH="0" baseline="0" noProof="0">
                          <a:ln>
                            <a:noFill/>
                          </a:ln>
                          <a:solidFill>
                            <a:srgbClr val="44546A"/>
                          </a:solidFill>
                          <a:effectLst/>
                          <a:uLnTx/>
                          <a:uFillTx/>
                          <a:latin typeface="+mn-lt"/>
                          <a:ea typeface="+mn-ea"/>
                          <a:cs typeface="+mn-cs"/>
                        </a:rPr>
                        <a:t> </a:t>
                      </a:r>
                      <a:r>
                        <a:rPr kumimoji="0" lang="fr-FR" sz="1600" b="0" i="1" u="none" strike="noStrike" kern="1200" cap="none" spc="0" normalizeH="0" baseline="0" noProof="0">
                          <a:ln>
                            <a:noFill/>
                          </a:ln>
                          <a:solidFill>
                            <a:srgbClr val="44546A"/>
                          </a:solidFill>
                          <a:effectLst/>
                          <a:uLnTx/>
                          <a:uFillTx/>
                          <a:latin typeface="+mn-lt"/>
                          <a:ea typeface="+mn-ea"/>
                          <a:cs typeface="+mn-cs"/>
                        </a:rPr>
                        <a:t> les problématiques qui ont été analysées, vos différents apprentissages</a:t>
                      </a:r>
                      <a:r>
                        <a:rPr lang="fr-FR" sz="1600" b="0" i="1" u="none" strike="noStrike" kern="1200" cap="none" spc="0" normalizeH="0" baseline="0" noProof="0">
                          <a:ln>
                            <a:noFill/>
                          </a:ln>
                          <a:solidFill>
                            <a:srgbClr val="44546A"/>
                          </a:solidFill>
                          <a:effectLst/>
                          <a:uLnTx/>
                          <a:uFillTx/>
                          <a:latin typeface="+mn-lt"/>
                          <a:ea typeface="+mn-ea"/>
                          <a:cs typeface="+mn-cs"/>
                        </a:rPr>
                        <a:t>. </a:t>
                      </a:r>
                      <a:endParaRPr kumimoji="0" lang="fr-FR" sz="1600" b="0" i="1" u="none" strike="noStrike" kern="1200" cap="none" spc="0" normalizeH="0" baseline="0" noProof="0">
                        <a:ln>
                          <a:noFill/>
                        </a:ln>
                        <a:solidFill>
                          <a:srgbClr val="44546A"/>
                        </a:solidFill>
                        <a:effectLst/>
                        <a:uLnTx/>
                        <a:uFillTx/>
                        <a:latin typeface="+mn-lt"/>
                        <a:ea typeface="+mn-ea"/>
                        <a:cs typeface="+mn-cs"/>
                      </a:endParaRPr>
                    </a:p>
                    <a:p>
                      <a:pPr marL="285750" marR="0" lvl="0" indent="-285750" algn="l" rtl="0" eaLnBrk="1" fontAlgn="auto" latinLnBrk="0" hangingPunct="1">
                        <a:lnSpc>
                          <a:spcPct val="100000"/>
                        </a:lnSpc>
                        <a:spcBef>
                          <a:spcPts val="0"/>
                        </a:spcBef>
                        <a:spcAft>
                          <a:spcPts val="0"/>
                        </a:spcAft>
                        <a:buClrTx/>
                        <a:buSzTx/>
                        <a:buFont typeface="Arial"/>
                        <a:buChar char="•"/>
                      </a:pPr>
                      <a:r>
                        <a:rPr kumimoji="0" lang="fr-FR" sz="1600" b="0" i="1" u="none" strike="noStrike" kern="1200" cap="none" spc="0" normalizeH="0" baseline="0" noProof="0">
                          <a:ln>
                            <a:noFill/>
                          </a:ln>
                          <a:solidFill>
                            <a:srgbClr val="44546A"/>
                          </a:solidFill>
                          <a:effectLst/>
                          <a:uLnTx/>
                          <a:uFillTx/>
                          <a:latin typeface="+mn-lt"/>
                          <a:ea typeface="+mn-ea"/>
                          <a:cs typeface="+mn-cs"/>
                        </a:rPr>
                        <a:t>Que retenez-vous de tout cela ?</a:t>
                      </a:r>
                      <a:r>
                        <a:rPr lang="fr-FR" sz="1600" b="0" i="1" u="none" strike="noStrike" kern="1200" cap="none" spc="0" normalizeH="0" baseline="0" noProof="0">
                          <a:ln>
                            <a:noFill/>
                          </a:ln>
                          <a:solidFill>
                            <a:srgbClr val="44546A"/>
                          </a:solidFill>
                          <a:effectLst/>
                          <a:uLnTx/>
                          <a:uFillTx/>
                          <a:latin typeface="+mn-lt"/>
                          <a:ea typeface="+mn-ea"/>
                          <a:cs typeface="+mn-cs"/>
                        </a:rPr>
                        <a:t> </a:t>
                      </a:r>
                      <a:r>
                        <a:rPr kumimoji="0" lang="fr-FR" sz="1600" b="0" i="1" u="none" strike="noStrike" kern="1200" cap="none" spc="0" normalizeH="0" baseline="0" noProof="0">
                          <a:ln>
                            <a:noFill/>
                          </a:ln>
                          <a:solidFill>
                            <a:srgbClr val="44546A"/>
                          </a:solidFill>
                          <a:effectLst/>
                          <a:uLnTx/>
                          <a:uFillTx/>
                          <a:latin typeface="+mn-lt"/>
                          <a:ea typeface="+mn-ea"/>
                          <a:cs typeface="+mn-cs"/>
                        </a:rPr>
                        <a:t> Y a-t-il des éléments d’analyse qui reviennent souvent ?</a:t>
                      </a:r>
                      <a:r>
                        <a:rPr lang="fr-FR" sz="1600" b="0" i="1" u="none" strike="noStrike" kern="1200" cap="none" spc="0" normalizeH="0" baseline="0" noProof="0">
                          <a:ln>
                            <a:noFill/>
                          </a:ln>
                          <a:solidFill>
                            <a:srgbClr val="44546A"/>
                          </a:solidFill>
                          <a:effectLst/>
                          <a:uLnTx/>
                          <a:uFillTx/>
                          <a:latin typeface="+mn-lt"/>
                          <a:ea typeface="+mn-ea"/>
                          <a:cs typeface="+mn-cs"/>
                        </a:rPr>
                        <a:t> </a:t>
                      </a:r>
                      <a:r>
                        <a:rPr kumimoji="0" lang="fr-FR" sz="1600" b="0" i="1" u="none" strike="noStrike" kern="1200" cap="none" spc="0" normalizeH="0" baseline="0" noProof="0">
                          <a:ln>
                            <a:noFill/>
                          </a:ln>
                          <a:solidFill>
                            <a:srgbClr val="44546A"/>
                          </a:solidFill>
                          <a:effectLst/>
                          <a:uLnTx/>
                          <a:uFillTx/>
                          <a:latin typeface="+mn-lt"/>
                          <a:ea typeface="+mn-ea"/>
                          <a:cs typeface="+mn-cs"/>
                        </a:rPr>
                        <a:t> D'autres qui </a:t>
                      </a:r>
                      <a:r>
                        <a:rPr lang="fr-FR" sz="1600" b="0" i="1" u="none" strike="noStrike" kern="1200" cap="none" spc="0" normalizeH="0" baseline="0" noProof="0">
                          <a:ln>
                            <a:noFill/>
                          </a:ln>
                          <a:solidFill>
                            <a:srgbClr val="44546A"/>
                          </a:solidFill>
                          <a:effectLst/>
                          <a:uLnTx/>
                          <a:uFillTx/>
                          <a:latin typeface="+mn-lt"/>
                          <a:ea typeface="+mn-ea"/>
                          <a:cs typeface="+mn-cs"/>
                        </a:rPr>
                        <a:t>se font</a:t>
                      </a:r>
                      <a:r>
                        <a:rPr kumimoji="0" lang="fr-FR" sz="1600" b="0" i="1" u="none" strike="noStrike" kern="1200" cap="none" spc="0" normalizeH="0" baseline="0" noProof="0">
                          <a:ln>
                            <a:noFill/>
                          </a:ln>
                          <a:solidFill>
                            <a:srgbClr val="44546A"/>
                          </a:solidFill>
                          <a:effectLst/>
                          <a:uLnTx/>
                          <a:uFillTx/>
                          <a:latin typeface="+mn-lt"/>
                          <a:ea typeface="+mn-ea"/>
                          <a:cs typeface="+mn-cs"/>
                        </a:rPr>
                        <a:t> </a:t>
                      </a:r>
                      <a:r>
                        <a:rPr lang="fr-FR" sz="1600" b="0" i="1" u="none" strike="noStrike" kern="1200" cap="none" spc="0" normalizeH="0" baseline="0" noProof="0">
                          <a:ln>
                            <a:noFill/>
                          </a:ln>
                          <a:solidFill>
                            <a:srgbClr val="44546A"/>
                          </a:solidFill>
                          <a:effectLst/>
                          <a:uLnTx/>
                          <a:uFillTx/>
                          <a:latin typeface="+mn-lt"/>
                          <a:ea typeface="+mn-ea"/>
                          <a:cs typeface="+mn-cs"/>
                        </a:rPr>
                        <a:t>rares</a:t>
                      </a:r>
                      <a:r>
                        <a:rPr kumimoji="0" lang="fr-FR" sz="1600" b="0" i="1" u="none" strike="noStrike" kern="1200" cap="none" spc="0" normalizeH="0" baseline="0" noProof="0">
                          <a:ln>
                            <a:noFill/>
                          </a:ln>
                          <a:solidFill>
                            <a:srgbClr val="44546A"/>
                          </a:solidFill>
                          <a:effectLst/>
                          <a:uLnTx/>
                          <a:uFillTx/>
                          <a:latin typeface="+mn-lt"/>
                          <a:ea typeface="+mn-ea"/>
                          <a:cs typeface="+mn-cs"/>
                        </a:rPr>
                        <a:t> ? Comment pourriez-vous élargir votre réflexion ? </a:t>
                      </a:r>
                      <a:endParaRPr lang="fr-FR" sz="1600" b="0" i="1" u="none" strike="noStrike" kern="1200" cap="none" spc="0" normalizeH="0" baseline="0" noProof="0">
                        <a:ln>
                          <a:noFill/>
                        </a:ln>
                        <a:solidFill>
                          <a:srgbClr val="44546A"/>
                        </a:solidFill>
                        <a:effectLst/>
                        <a:uLnTx/>
                        <a:uFillTx/>
                        <a:latin typeface="+mn-lt"/>
                        <a:ea typeface="+mn-ea"/>
                        <a:cs typeface="+mn-cs"/>
                      </a:endParaRPr>
                    </a:p>
                    <a:p>
                      <a:pPr marL="285750" marR="0" lvl="0" indent="-285750" algn="l">
                        <a:lnSpc>
                          <a:spcPct val="100000"/>
                        </a:lnSpc>
                        <a:spcBef>
                          <a:spcPts val="0"/>
                        </a:spcBef>
                        <a:spcAft>
                          <a:spcPts val="0"/>
                        </a:spcAft>
                        <a:buClrTx/>
                        <a:buSzTx/>
                        <a:buFont typeface="Arial"/>
                        <a:buChar char="•"/>
                      </a:pPr>
                      <a:r>
                        <a:rPr kumimoji="0" lang="fr-FR" sz="1600" b="0" i="1" u="none" strike="noStrike" kern="1200" cap="none" spc="0" normalizeH="0" baseline="0" noProof="0">
                          <a:ln>
                            <a:noFill/>
                          </a:ln>
                          <a:solidFill>
                            <a:srgbClr val="44546A"/>
                          </a:solidFill>
                          <a:effectLst/>
                          <a:uLnTx/>
                          <a:uFillTx/>
                          <a:latin typeface="+mn-lt"/>
                          <a:ea typeface="+mn-ea"/>
                          <a:cs typeface="+mn-cs"/>
                        </a:rPr>
                        <a:t>Comment votre réflexion a-t-elle évolué en cours de séance et entre les séances</a:t>
                      </a:r>
                      <a:r>
                        <a:rPr lang="fr-FR" sz="1600" b="0" i="1" u="none" strike="noStrike" kern="1200" cap="none" spc="0" normalizeH="0" baseline="0" noProof="0">
                          <a:ln>
                            <a:noFill/>
                          </a:ln>
                          <a:solidFill>
                            <a:srgbClr val="44546A"/>
                          </a:solidFill>
                          <a:effectLst/>
                          <a:uLnTx/>
                          <a:uFillTx/>
                          <a:latin typeface="+mn-lt"/>
                          <a:ea typeface="+mn-ea"/>
                          <a:cs typeface="+mn-cs"/>
                        </a:rPr>
                        <a:t> </a:t>
                      </a:r>
                      <a:r>
                        <a:rPr kumimoji="0" lang="fr-FR" sz="1600" b="0" i="1" u="none" strike="noStrike" kern="1200" cap="none" spc="0" normalizeH="0" baseline="0" noProof="0">
                          <a:ln>
                            <a:noFill/>
                          </a:ln>
                          <a:solidFill>
                            <a:srgbClr val="44546A"/>
                          </a:solidFill>
                          <a:effectLst/>
                          <a:uLnTx/>
                          <a:uFillTx/>
                          <a:latin typeface="+mn-lt"/>
                          <a:ea typeface="+mn-ea"/>
                          <a:cs typeface="+mn-cs"/>
                        </a:rPr>
                        <a:t>? </a:t>
                      </a:r>
                      <a:endParaRPr lang="fr-FR" sz="1600" b="0" i="1" u="none" strike="noStrike" kern="1200" cap="none" spc="0" normalizeH="0" baseline="0" noProof="0">
                        <a:ln>
                          <a:noFill/>
                        </a:ln>
                        <a:solidFill>
                          <a:srgbClr val="44546A"/>
                        </a:solidFill>
                        <a:effectLst/>
                        <a:uLnTx/>
                        <a:uFillTx/>
                        <a:latin typeface="+mn-lt"/>
                        <a:ea typeface="+mn-ea"/>
                        <a:cs typeface="+mn-cs"/>
                      </a:endParaRPr>
                    </a:p>
                    <a:p>
                      <a:pPr marL="285750" marR="0" lvl="0" indent="-285750" algn="l">
                        <a:lnSpc>
                          <a:spcPct val="100000"/>
                        </a:lnSpc>
                        <a:spcBef>
                          <a:spcPts val="0"/>
                        </a:spcBef>
                        <a:spcAft>
                          <a:spcPts val="0"/>
                        </a:spcAft>
                        <a:buClrTx/>
                        <a:buSzTx/>
                        <a:buFont typeface="Arial"/>
                        <a:buChar char="•"/>
                      </a:pPr>
                      <a:r>
                        <a:rPr kumimoji="0" lang="fr-FR" sz="1600" b="0" i="1" u="none" strike="noStrike" kern="1200" cap="none" spc="0" normalizeH="0" baseline="0" noProof="0">
                          <a:ln>
                            <a:noFill/>
                          </a:ln>
                          <a:solidFill>
                            <a:srgbClr val="44546A"/>
                          </a:solidFill>
                          <a:effectLst/>
                          <a:uLnTx/>
                          <a:uFillTx/>
                          <a:latin typeface="+mn-lt"/>
                          <a:ea typeface="+mn-ea"/>
                          <a:cs typeface="+mn-cs"/>
                        </a:rPr>
                        <a:t>Quels ont été vos déclics, vos prises de conscience ? A quels moments ont-ils eu lieu</a:t>
                      </a:r>
                      <a:r>
                        <a:rPr lang="fr-FR" sz="1600" b="0" i="1" u="none" strike="noStrike" kern="1200" cap="none" spc="0" normalizeH="0" baseline="0" noProof="0">
                          <a:ln>
                            <a:noFill/>
                          </a:ln>
                          <a:solidFill>
                            <a:srgbClr val="44546A"/>
                          </a:solidFill>
                          <a:effectLst/>
                          <a:uLnTx/>
                          <a:uFillTx/>
                          <a:latin typeface="+mn-lt"/>
                          <a:ea typeface="+mn-ea"/>
                          <a:cs typeface="+mn-cs"/>
                        </a:rPr>
                        <a:t> ?</a:t>
                      </a:r>
                      <a:endParaRPr kumimoji="0" lang="fr-FR" sz="1600" b="0" i="1"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3533725290"/>
                  </a:ext>
                </a:extLst>
              </a:tr>
              <a:tr h="1424126">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fr-FR" sz="1600" b="0" i="0" u="none" strike="noStrike" kern="1200" cap="none" spc="0" normalizeH="0" baseline="0" noProof="0">
                          <a:ln>
                            <a:noFill/>
                          </a:ln>
                          <a:solidFill>
                            <a:srgbClr val="44546A"/>
                          </a:solidFill>
                          <a:effectLst/>
                          <a:uLnTx/>
                          <a:uFillTx/>
                          <a:latin typeface="+mn-lt"/>
                          <a:ea typeface="+mn-ea"/>
                          <a:cs typeface="+mn-cs"/>
                        </a:rPr>
                        <a:t>Laisser chacun s’exprimer.</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600" err="1">
                          <a:solidFill>
                            <a:srgbClr val="44546A"/>
                          </a:solidFill>
                        </a:rPr>
                        <a:t>Remerciements</a:t>
                      </a:r>
                      <a:r>
                        <a:rPr lang="en-US" sz="1600">
                          <a:solidFill>
                            <a:srgbClr val="44546A"/>
                          </a:solidFill>
                        </a:rPr>
                        <a:t> aux participants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600">
                          <a:solidFill>
                            <a:srgbClr val="44546A"/>
                          </a:solidFill>
                        </a:rPr>
                        <a:t>Mise </a:t>
                      </a:r>
                      <a:r>
                        <a:rPr lang="en-US" sz="1600" err="1">
                          <a:solidFill>
                            <a:srgbClr val="44546A"/>
                          </a:solidFill>
                        </a:rPr>
                        <a:t>en</a:t>
                      </a:r>
                      <a:r>
                        <a:rPr lang="en-US" sz="1600">
                          <a:solidFill>
                            <a:srgbClr val="44546A"/>
                          </a:solidFill>
                        </a:rPr>
                        <a:t> </a:t>
                      </a:r>
                      <a:r>
                        <a:rPr lang="en-US" sz="1600" err="1">
                          <a:solidFill>
                            <a:srgbClr val="44546A"/>
                          </a:solidFill>
                        </a:rPr>
                        <a:t>projet</a:t>
                      </a:r>
                      <a:r>
                        <a:rPr lang="en-US" sz="1600">
                          <a:solidFill>
                            <a:srgbClr val="44546A"/>
                          </a:solidFill>
                        </a:rPr>
                        <a:t> pour…</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fr-FR" sz="1600" b="0" i="1" u="none" strike="noStrike" kern="1200" cap="none" spc="0" normalizeH="0" baseline="0" noProof="0">
                        <a:ln>
                          <a:noFill/>
                        </a:ln>
                        <a:solidFill>
                          <a:srgbClr val="44546A"/>
                        </a:solidFill>
                        <a:effectLst/>
                        <a:uLnTx/>
                        <a:uFillTx/>
                        <a:latin typeface="+mn-lt"/>
                        <a:ea typeface="+mn-ea"/>
                        <a:cs typeface="+mn-cs"/>
                      </a:endParaRP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780298494"/>
                  </a:ext>
                </a:extLst>
              </a:tr>
            </a:tbl>
          </a:graphicData>
        </a:graphic>
      </p:graphicFrame>
      <p:graphicFrame>
        <p:nvGraphicFramePr>
          <p:cNvPr id="31" name="Tableau 7">
            <a:extLst>
              <a:ext uri="{FF2B5EF4-FFF2-40B4-BE49-F238E27FC236}">
                <a16:creationId xmlns:a16="http://schemas.microsoft.com/office/drawing/2014/main" id="{84FC580F-A0D1-4C60-8F78-4DC6CF121E74}"/>
              </a:ext>
            </a:extLst>
          </p:cNvPr>
          <p:cNvGraphicFramePr>
            <a:graphicFrameLocks noGrp="1"/>
          </p:cNvGraphicFramePr>
          <p:nvPr>
            <p:extLst>
              <p:ext uri="{D42A27DB-BD31-4B8C-83A1-F6EECF244321}">
                <p14:modId xmlns:p14="http://schemas.microsoft.com/office/powerpoint/2010/main" val="2501935013"/>
              </p:ext>
            </p:extLst>
          </p:nvPr>
        </p:nvGraphicFramePr>
        <p:xfrm>
          <a:off x="451631" y="1132039"/>
          <a:ext cx="1840301" cy="3696097"/>
        </p:xfrm>
        <a:graphic>
          <a:graphicData uri="http://schemas.openxmlformats.org/drawingml/2006/table">
            <a:tbl>
              <a:tblPr firstRow="1" bandRow="1">
                <a:tableStyleId>{5C22544A-7EE6-4342-B048-85BDC9FD1C3A}</a:tableStyleId>
              </a:tblPr>
              <a:tblGrid>
                <a:gridCol w="1840301">
                  <a:extLst>
                    <a:ext uri="{9D8B030D-6E8A-4147-A177-3AD203B41FA5}">
                      <a16:colId xmlns:a16="http://schemas.microsoft.com/office/drawing/2014/main" val="4261016898"/>
                    </a:ext>
                  </a:extLst>
                </a:gridCol>
              </a:tblGrid>
              <a:tr h="22346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white"/>
                          </a:solidFill>
                          <a:effectLst/>
                          <a:uLnTx/>
                          <a:uFillTx/>
                          <a:latin typeface="+mn-lt"/>
                          <a:ea typeface="+mn-ea"/>
                          <a:cs typeface="+mn-cs"/>
                        </a:rPr>
                        <a:t>Étape 1 – 3 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white"/>
                          </a:solidFill>
                          <a:effectLst/>
                          <a:uLnTx/>
                          <a:uFillTx/>
                          <a:latin typeface="+mn-lt"/>
                          <a:ea typeface="+mn-ea"/>
                          <a:cs typeface="+mn-cs"/>
                        </a:rPr>
                        <a:t>Temps de </a:t>
                      </a:r>
                      <a:r>
                        <a:rPr kumimoji="0" lang="fr-FR" sz="1600" b="0" i="0" u="none" strike="noStrike" kern="1200" cap="none" spc="0" normalizeH="0" baseline="0" noProof="0" err="1">
                          <a:ln>
                            <a:noFill/>
                          </a:ln>
                          <a:solidFill>
                            <a:prstClr val="white"/>
                          </a:solidFill>
                          <a:effectLst/>
                          <a:uLnTx/>
                          <a:uFillTx/>
                          <a:latin typeface="+mn-lt"/>
                          <a:ea typeface="+mn-ea"/>
                          <a:cs typeface="+mn-cs"/>
                        </a:rPr>
                        <a:t>rélfexion</a:t>
                      </a:r>
                      <a:r>
                        <a:rPr kumimoji="0" lang="fr-FR" sz="1600" b="0" i="0" u="none" strike="noStrike" kern="1200" cap="none" spc="0" normalizeH="0" baseline="0" noProof="0">
                          <a:ln>
                            <a:noFill/>
                          </a:ln>
                          <a:solidFill>
                            <a:prstClr val="white"/>
                          </a:solidFill>
                          <a:effectLst/>
                          <a:uLnTx/>
                          <a:uFillTx/>
                          <a:latin typeface="+mn-lt"/>
                          <a:ea typeface="+mn-ea"/>
                          <a:cs typeface="+mn-cs"/>
                        </a:rPr>
                        <a:t> </a:t>
                      </a:r>
                      <a:r>
                        <a:rPr kumimoji="0" lang="fr-FR" sz="1600" b="0" i="0" u="none" strike="noStrike" kern="1200" cap="none" spc="0" normalizeH="0" baseline="0" noProof="0" err="1">
                          <a:ln>
                            <a:noFill/>
                          </a:ln>
                          <a:solidFill>
                            <a:prstClr val="white"/>
                          </a:solidFill>
                          <a:effectLst/>
                          <a:uLnTx/>
                          <a:uFillTx/>
                          <a:latin typeface="+mn-lt"/>
                          <a:ea typeface="+mn-ea"/>
                          <a:cs typeface="+mn-cs"/>
                        </a:rPr>
                        <a:t>ind</a:t>
                      </a:r>
                      <a:endParaRPr kumimoji="0" lang="fr-FR" sz="1600" b="0" i="0" u="none" strike="noStrike" kern="1200" cap="none" spc="0" normalizeH="0" baseline="0" noProof="0">
                        <a:ln>
                          <a:noFill/>
                        </a:ln>
                        <a:solidFill>
                          <a:prstClr val="white"/>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533725290"/>
                  </a:ext>
                </a:extLst>
              </a:tr>
              <a:tr h="14614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white"/>
                          </a:solidFill>
                          <a:effectLst/>
                          <a:uLnTx/>
                          <a:uFillTx/>
                          <a:latin typeface="+mn-lt"/>
                          <a:ea typeface="+mn-ea"/>
                          <a:cs typeface="+mn-cs"/>
                        </a:rPr>
                        <a:t>Étape 2 – 15 Min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a:ln>
                            <a:noFill/>
                          </a:ln>
                          <a:solidFill>
                            <a:prstClr val="white"/>
                          </a:solidFill>
                          <a:effectLst/>
                          <a:uLnTx/>
                          <a:uFillTx/>
                          <a:latin typeface="+mn-lt"/>
                          <a:ea typeface="+mn-ea"/>
                          <a:cs typeface="+mn-cs"/>
                        </a:rPr>
                        <a:t>Tour de table et clôture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780298494"/>
                  </a:ext>
                </a:extLst>
              </a:tr>
            </a:tbl>
          </a:graphicData>
        </a:graphic>
      </p:graphicFrame>
      <p:grpSp>
        <p:nvGrpSpPr>
          <p:cNvPr id="19" name="Groupe 18">
            <a:extLst>
              <a:ext uri="{FF2B5EF4-FFF2-40B4-BE49-F238E27FC236}">
                <a16:creationId xmlns:a16="http://schemas.microsoft.com/office/drawing/2014/main" id="{0D51CF09-874D-4792-80C4-C230E30DC7E8}"/>
              </a:ext>
            </a:extLst>
          </p:cNvPr>
          <p:cNvGrpSpPr/>
          <p:nvPr/>
        </p:nvGrpSpPr>
        <p:grpSpPr>
          <a:xfrm>
            <a:off x="10335355" y="64229"/>
            <a:ext cx="1653309" cy="947367"/>
            <a:chOff x="2694056" y="288342"/>
            <a:chExt cx="1466608" cy="760375"/>
          </a:xfrm>
          <a:scene3d>
            <a:camera prst="orthographicFront">
              <a:rot lat="0" lon="0" rev="0"/>
            </a:camera>
            <a:lightRig rig="contrasting" dir="t">
              <a:rot lat="0" lon="0" rev="1200000"/>
            </a:lightRig>
          </a:scene3d>
        </p:grpSpPr>
        <p:sp>
          <p:nvSpPr>
            <p:cNvPr id="22" name="Rectangle : coins arrondis 21">
              <a:extLst>
                <a:ext uri="{FF2B5EF4-FFF2-40B4-BE49-F238E27FC236}">
                  <a16:creationId xmlns:a16="http://schemas.microsoft.com/office/drawing/2014/main" id="{406EC2FB-53D1-45C2-8C91-AEF91C2024DA}"/>
                </a:ext>
              </a:extLst>
            </p:cNvPr>
            <p:cNvSpPr/>
            <p:nvPr/>
          </p:nvSpPr>
          <p:spPr>
            <a:xfrm>
              <a:off x="2694056" y="288342"/>
              <a:ext cx="1466608" cy="760375"/>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2">
              <a:schemeClr val="accent4">
                <a:hueOff val="9800891"/>
                <a:satOff val="-40777"/>
                <a:lumOff val="9608"/>
                <a:alphaOff val="0"/>
              </a:schemeClr>
            </a:effectRef>
            <a:fontRef idx="minor">
              <a:schemeClr val="lt1"/>
            </a:fontRef>
          </p:style>
        </p:sp>
        <p:sp>
          <p:nvSpPr>
            <p:cNvPr id="26" name="Rectangle : coins arrondis 4">
              <a:extLst>
                <a:ext uri="{FF2B5EF4-FFF2-40B4-BE49-F238E27FC236}">
                  <a16:creationId xmlns:a16="http://schemas.microsoft.com/office/drawing/2014/main" id="{A069FE21-6EBF-4828-8B78-C3B536D4DECE}"/>
                </a:ext>
              </a:extLst>
            </p:cNvPr>
            <p:cNvSpPr txBox="1"/>
            <p:nvPr/>
          </p:nvSpPr>
          <p:spPr>
            <a:xfrm>
              <a:off x="2731174" y="325460"/>
              <a:ext cx="1392372" cy="6861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err="1"/>
                <a:t>Méta</a:t>
              </a:r>
              <a:r>
                <a:rPr lang="en-US" sz="1800" kern="1200"/>
                <a:t> </a:t>
              </a:r>
              <a:r>
                <a:rPr lang="en-US" sz="1800" kern="1200" err="1"/>
                <a:t>réfléchir</a:t>
              </a:r>
              <a:endParaRPr lang="en-US" sz="1800" kern="1200"/>
            </a:p>
          </p:txBody>
        </p:sp>
      </p:grpSp>
      <p:sp>
        <p:nvSpPr>
          <p:cNvPr id="29" name="Rectangle 28">
            <a:extLst>
              <a:ext uri="{FF2B5EF4-FFF2-40B4-BE49-F238E27FC236}">
                <a16:creationId xmlns:a16="http://schemas.microsoft.com/office/drawing/2014/main" id="{7A3D66E3-3C5A-4A09-B953-81F310048D37}"/>
              </a:ext>
            </a:extLst>
          </p:cNvPr>
          <p:cNvSpPr/>
          <p:nvPr/>
        </p:nvSpPr>
        <p:spPr>
          <a:xfrm>
            <a:off x="447552" y="206814"/>
            <a:ext cx="3591048" cy="461665"/>
          </a:xfrm>
          <a:prstGeom prst="rect">
            <a:avLst/>
          </a:prstGeom>
          <a:solidFill>
            <a:srgbClr val="FF0000"/>
          </a:solidFill>
          <a:ln>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Calibri"/>
                <a:ea typeface="+mn-ea"/>
                <a:cs typeface="+mn-cs"/>
              </a:rPr>
              <a:t>À </a:t>
            </a:r>
            <a:r>
              <a:rPr kumimoji="0" lang="en-US" sz="2400" b="0" i="0" u="none" strike="noStrike" kern="1200" cap="none" spc="0" normalizeH="0" baseline="0" noProof="0" err="1">
                <a:ln>
                  <a:noFill/>
                </a:ln>
                <a:solidFill>
                  <a:schemeClr val="bg1"/>
                </a:solidFill>
                <a:effectLst/>
                <a:uLnTx/>
                <a:uFillTx/>
                <a:latin typeface="Calibri"/>
                <a:ea typeface="+mn-ea"/>
                <a:cs typeface="+mn-cs"/>
              </a:rPr>
              <a:t>partir</a:t>
            </a:r>
            <a:r>
              <a:rPr kumimoji="0" lang="en-US" sz="2400" b="0" i="0" u="none" strike="noStrike" kern="1200" cap="none" spc="0" normalizeH="0" baseline="0" noProof="0">
                <a:ln>
                  <a:noFill/>
                </a:ln>
                <a:solidFill>
                  <a:schemeClr val="bg1"/>
                </a:solidFill>
                <a:effectLst/>
                <a:uLnTx/>
                <a:uFillTx/>
                <a:latin typeface="Calibri"/>
                <a:ea typeface="+mn-ea"/>
                <a:cs typeface="+mn-cs"/>
              </a:rPr>
              <a:t> de la 2ème séance.</a:t>
            </a:r>
          </a:p>
        </p:txBody>
      </p:sp>
    </p:spTree>
    <p:extLst>
      <p:ext uri="{BB962C8B-B14F-4D97-AF65-F5344CB8AC3E}">
        <p14:creationId xmlns:p14="http://schemas.microsoft.com/office/powerpoint/2010/main" val="331483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4546A"/>
        </a:solidFill>
        <a:effectLst/>
      </p:bgPr>
    </p:bg>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1"/>
          <p:cNvSpPr>
            <a:spLocks noGrp="1"/>
          </p:cNvSpPr>
          <p:nvPr>
            <p:ph type="title"/>
          </p:nvPr>
        </p:nvSpPr>
        <p:spPr>
          <a:xfrm>
            <a:off x="8511374" y="554356"/>
            <a:ext cx="3377183" cy="3681976"/>
          </a:xfr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r>
              <a:rPr lang="en-US" b="1">
                <a:solidFill>
                  <a:schemeClr val="bg1"/>
                </a:solidFill>
                <a:latin typeface="+mj-lt"/>
                <a:ea typeface="+mj-ea"/>
                <a:cs typeface="+mj-cs"/>
              </a:rPr>
              <a:t>Introduction</a:t>
            </a:r>
          </a:p>
        </p:txBody>
      </p:sp>
      <p:sp>
        <p:nvSpPr>
          <p:cNvPr id="5" name="Espace réservé du pied de page 4"/>
          <p:cNvSpPr>
            <a:spLocks noGrp="1"/>
          </p:cNvSpPr>
          <p:nvPr>
            <p:ph type="ftr" sz="quarter" idx="11"/>
          </p:nvPr>
        </p:nvSpPr>
        <p:spPr>
          <a:xfrm>
            <a:off x="7877318" y="5770244"/>
            <a:ext cx="4011239"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M. Blondeau, S. Dondeyne, C. Moncarey &amp; A. Paul</a:t>
            </a:r>
          </a:p>
        </p:txBody>
      </p:sp>
      <p:sp>
        <p:nvSpPr>
          <p:cNvPr id="2" name="Espace réservé du numéro de diapositive 1"/>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spcAft>
                <a:spcPts val="600"/>
              </a:spcAft>
              <a:defRPr/>
            </a:pPr>
            <a:fld id="{D45F35CD-BCCE-43AA-A6A5-8900209948EB}" type="slidenum">
              <a:rPr lang="en-US" smtClean="0">
                <a:solidFill>
                  <a:srgbClr val="FFFFFF"/>
                </a:solidFill>
                <a:latin typeface="Calibri" panose="020F0502020204030204"/>
              </a:rPr>
              <a:pPr>
                <a:spcAft>
                  <a:spcPts val="600"/>
                </a:spcAft>
                <a:defRPr/>
              </a:pPr>
              <a:t>4</a:t>
            </a:fld>
            <a:endParaRPr lang="en-US">
              <a:solidFill>
                <a:srgbClr val="FFFFFF"/>
              </a:solidFill>
              <a:latin typeface="Calibri" panose="020F0502020204030204"/>
            </a:endParaRPr>
          </a:p>
        </p:txBody>
      </p:sp>
      <p:pic>
        <p:nvPicPr>
          <p:cNvPr id="16" name="Picture 2" descr="Fibres Laser - Image gratuite sur Pixabay">
            <a:extLst>
              <a:ext uri="{FF2B5EF4-FFF2-40B4-BE49-F238E27FC236}">
                <a16:creationId xmlns:a16="http://schemas.microsoft.com/office/drawing/2014/main" id="{C4A77B36-2279-4A05-AC48-FA2E143BF3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80" r="31993"/>
          <a:stretch/>
        </p:blipFill>
        <p:spPr bwMode="auto">
          <a:xfrm>
            <a:off x="0" y="0"/>
            <a:ext cx="4972594"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2D97F779-17DD-4E53-8F89-CB78B2814CC5}"/>
              </a:ext>
            </a:extLst>
          </p:cNvPr>
          <p:cNvSpPr/>
          <p:nvPr/>
        </p:nvSpPr>
        <p:spPr>
          <a:xfrm>
            <a:off x="81607" y="6485373"/>
            <a:ext cx="4499219" cy="276999"/>
          </a:xfrm>
          <a:prstGeom prst="rect">
            <a:avLst/>
          </a:prstGeom>
        </p:spPr>
        <p:txBody>
          <a:bodyPr wrap="square">
            <a:spAutoFit/>
          </a:bodyPr>
          <a:lstStyle/>
          <a:p>
            <a:r>
              <a:rPr lang="fr-BE" sz="1200">
                <a:solidFill>
                  <a:schemeClr val="bg1"/>
                </a:solidFill>
              </a:rPr>
              <a:t>https://pixabay.com/fr/illustrations/fibres-laser-optiques-3821957/</a:t>
            </a:r>
          </a:p>
        </p:txBody>
      </p:sp>
    </p:spTree>
    <p:extLst>
      <p:ext uri="{BB962C8B-B14F-4D97-AF65-F5344CB8AC3E}">
        <p14:creationId xmlns:p14="http://schemas.microsoft.com/office/powerpoint/2010/main" val="445571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à coins arrondis 18"/>
          <p:cNvSpPr/>
          <p:nvPr/>
        </p:nvSpPr>
        <p:spPr>
          <a:xfrm>
            <a:off x="6380522" y="1710871"/>
            <a:ext cx="5260571" cy="4458606"/>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pPr algn="ctr"/>
            <a:r>
              <a:rPr lang="fr-FR">
                <a:solidFill>
                  <a:schemeClr val="tx1"/>
                </a:solidFill>
              </a:rPr>
              <a:t>…………………………………………………………………………………………………………………………………………………………………………………………………………………………………………………………………………………………………………………………………………………………………………………………………………………………………………………………………………………………………………………………………………………………………………………………………………………………………………………………………………………………………………………………………………………………………………………………………………………………………………………………………………………………………………………………………………………………………………………………………………………………………………………………………………………………………………………………</a:t>
            </a:r>
            <a:endParaRPr lang="fr-FR">
              <a:solidFill>
                <a:srgbClr val="FF0000"/>
              </a:solidFill>
            </a:endParaRPr>
          </a:p>
          <a:p>
            <a:pPr algn="ctr"/>
            <a:endParaRPr lang="fr-FR">
              <a:solidFill>
                <a:srgbClr val="FF0000"/>
              </a:solidFill>
            </a:endParaRPr>
          </a:p>
        </p:txBody>
      </p:sp>
      <p:sp>
        <p:nvSpPr>
          <p:cNvPr id="10" name="Rectangle à coins arrondis 9"/>
          <p:cNvSpPr/>
          <p:nvPr/>
        </p:nvSpPr>
        <p:spPr>
          <a:xfrm>
            <a:off x="711200" y="1710871"/>
            <a:ext cx="5260571" cy="4396920"/>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pPr algn="ctr"/>
            <a:r>
              <a:rPr lang="fr-FR">
                <a:solidFill>
                  <a:schemeClr val="tx1"/>
                </a:solidFill>
              </a:rPr>
              <a:t>…………………………………………………………………………………………………………………………………………………………………………………………………………………………………………………………………………………………………………………………………………………………………………………………………………………………………………………………………………………………………………………………………………………………………………………………………………………………………………………………………………………………………………………………………………………………………………………………………………………………………………………………………………………………………………………………………………………………………………………………………………………………………………………………………………………………………………………………</a:t>
            </a:r>
            <a:endParaRPr lang="fr-FR">
              <a:solidFill>
                <a:srgbClr val="FF0000"/>
              </a:solidFill>
            </a:endParaRPr>
          </a:p>
          <a:p>
            <a:pPr algn="ctr"/>
            <a:endParaRPr lang="fr-FR">
              <a:solidFill>
                <a:srgbClr val="FF0000"/>
              </a:solidFill>
            </a:endParaRPr>
          </a:p>
        </p:txBody>
      </p:sp>
      <p:sp>
        <p:nvSpPr>
          <p:cNvPr id="17" name="Titre 4"/>
          <p:cNvSpPr>
            <a:spLocks noGrp="1"/>
          </p:cNvSpPr>
          <p:nvPr>
            <p:ph type="title"/>
          </p:nvPr>
        </p:nvSpPr>
        <p:spPr>
          <a:xfrm>
            <a:off x="711200" y="22225"/>
            <a:ext cx="10998200" cy="1325563"/>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40</a:t>
            </a:fld>
            <a:endParaRPr lang="en-US"/>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3305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44546A"/>
        </a:solidFill>
        <a:effectLst/>
      </p:bgPr>
    </p:bg>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re 1"/>
          <p:cNvSpPr>
            <a:spLocks noGrp="1"/>
          </p:cNvSpPr>
          <p:nvPr>
            <p:ph type="title"/>
          </p:nvPr>
        </p:nvSpPr>
        <p:spPr>
          <a:xfrm>
            <a:off x="8511374" y="554356"/>
            <a:ext cx="3377183" cy="3681976"/>
          </a:xfr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r>
              <a:rPr lang="en-US" b="1" err="1">
                <a:solidFill>
                  <a:schemeClr val="bg1"/>
                </a:solidFill>
                <a:latin typeface="+mj-lt"/>
                <a:ea typeface="+mj-ea"/>
                <a:cs typeface="+mj-cs"/>
              </a:rPr>
              <a:t>Références</a:t>
            </a:r>
            <a:endParaRPr lang="en-US" b="1">
              <a:solidFill>
                <a:schemeClr val="bg1"/>
              </a:solidFill>
              <a:latin typeface="+mj-lt"/>
              <a:ea typeface="+mj-ea"/>
              <a:cs typeface="+mj-cs"/>
            </a:endParaRPr>
          </a:p>
        </p:txBody>
      </p:sp>
      <p:sp>
        <p:nvSpPr>
          <p:cNvPr id="5" name="Espace réservé du pied de page 4"/>
          <p:cNvSpPr>
            <a:spLocks noGrp="1"/>
          </p:cNvSpPr>
          <p:nvPr>
            <p:ph type="ftr" sz="quarter" idx="11"/>
          </p:nvPr>
        </p:nvSpPr>
        <p:spPr>
          <a:xfrm>
            <a:off x="7877318" y="5770244"/>
            <a:ext cx="4011239" cy="365125"/>
          </a:xfr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M. Blondeau, S. Dondeyne, C. </a:t>
            </a:r>
            <a:r>
              <a:rPr kumimoji="0" lang="en-US" sz="1200" b="0" i="0" u="none" strike="noStrike" kern="1200" cap="none" spc="0" normalizeH="0" baseline="0" noProof="0" err="1">
                <a:ln>
                  <a:noFill/>
                </a:ln>
                <a:solidFill>
                  <a:srgbClr val="FFFFFF"/>
                </a:solidFill>
                <a:effectLst/>
                <a:uLnTx/>
                <a:uFillTx/>
                <a:latin typeface="Calibri" panose="020F0502020204030204"/>
                <a:ea typeface="+mn-ea"/>
                <a:cs typeface="+mn-cs"/>
              </a:rPr>
              <a:t>Moncarey</a:t>
            </a: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 &amp; A. Paul</a:t>
            </a:r>
          </a:p>
        </p:txBody>
      </p:sp>
      <p:sp>
        <p:nvSpPr>
          <p:cNvPr id="2" name="Espace réservé du numéro de diapositive 1"/>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45F35CD-BCCE-43AA-A6A5-8900209948EB}"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2" descr="Fibres Laser - Image gratuite sur Pixabay">
            <a:extLst>
              <a:ext uri="{FF2B5EF4-FFF2-40B4-BE49-F238E27FC236}">
                <a16:creationId xmlns:a16="http://schemas.microsoft.com/office/drawing/2014/main" id="{F4E29A5B-4C24-407B-A01D-71192050E85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80" r="31993"/>
          <a:stretch/>
        </p:blipFill>
        <p:spPr bwMode="auto">
          <a:xfrm>
            <a:off x="0" y="0"/>
            <a:ext cx="49725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086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17"/>
          <p:cNvSpPr txBox="1">
            <a:spLocks/>
          </p:cNvSpPr>
          <p:nvPr/>
        </p:nvSpPr>
        <p:spPr>
          <a:xfrm>
            <a:off x="533400" y="1316039"/>
            <a:ext cx="10985500" cy="5061646"/>
          </a:xfrm>
          <a:prstGeom prst="rect">
            <a:avLst/>
          </a:prstGeom>
          <a:solidFill>
            <a:schemeClr val="bg1"/>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None/>
            </a:pPr>
            <a:endParaRPr lang="fr-FR" sz="400">
              <a:solidFill>
                <a:schemeClr val="tx1"/>
              </a:solidFill>
            </a:endParaRPr>
          </a:p>
          <a:p>
            <a:r>
              <a:rPr lang="fr-FR" sz="1400" err="1">
                <a:solidFill>
                  <a:schemeClr val="tx1"/>
                </a:solidFill>
              </a:rPr>
              <a:t>Apter</a:t>
            </a:r>
            <a:r>
              <a:rPr lang="fr-FR" sz="1400">
                <a:solidFill>
                  <a:schemeClr val="tx1"/>
                </a:solidFill>
              </a:rPr>
              <a:t>, N. (2003). </a:t>
            </a:r>
            <a:r>
              <a:rPr lang="fr-FR" sz="1400" i="1">
                <a:solidFill>
                  <a:schemeClr val="tx1"/>
                </a:solidFill>
              </a:rPr>
              <a:t>Former par l'expérience. Méthode d'action et psychodrame</a:t>
            </a:r>
            <a:r>
              <a:rPr lang="fr-FR" sz="1400">
                <a:solidFill>
                  <a:schemeClr val="tx1"/>
                </a:solidFill>
              </a:rPr>
              <a:t>. ARFOR.ch, </a:t>
            </a:r>
            <a:r>
              <a:rPr lang="fr-FR" sz="1400" err="1">
                <a:solidFill>
                  <a:schemeClr val="tx1"/>
                </a:solidFill>
              </a:rPr>
              <a:t>ass</a:t>
            </a:r>
            <a:r>
              <a:rPr lang="fr-FR" sz="1400">
                <a:solidFill>
                  <a:schemeClr val="tx1"/>
                </a:solidFill>
              </a:rPr>
              <a:t>. romande des formateurs (11), 3-4.</a:t>
            </a:r>
            <a:endParaRPr lang="en-GB" sz="1400">
              <a:solidFill>
                <a:schemeClr val="tx1"/>
              </a:solidFill>
            </a:endParaRPr>
          </a:p>
          <a:p>
            <a:r>
              <a:rPr lang="en-GB" sz="1400" err="1">
                <a:solidFill>
                  <a:schemeClr val="tx1"/>
                </a:solidFill>
              </a:rPr>
              <a:t>Ardoino</a:t>
            </a:r>
            <a:r>
              <a:rPr lang="en-GB" sz="1400">
                <a:solidFill>
                  <a:schemeClr val="tx1"/>
                </a:solidFill>
              </a:rPr>
              <a:t>, J. (1980). </a:t>
            </a:r>
            <a:r>
              <a:rPr lang="en-GB" sz="1400" i="1">
                <a:solidFill>
                  <a:schemeClr val="tx1"/>
                </a:solidFill>
              </a:rPr>
              <a:t>Education et relations. Introduction à </a:t>
            </a:r>
            <a:r>
              <a:rPr lang="en-GB" sz="1400" i="1" err="1">
                <a:solidFill>
                  <a:schemeClr val="tx1"/>
                </a:solidFill>
              </a:rPr>
              <a:t>une</a:t>
            </a:r>
            <a:r>
              <a:rPr lang="en-GB" sz="1400" i="1">
                <a:solidFill>
                  <a:schemeClr val="tx1"/>
                </a:solidFill>
              </a:rPr>
              <a:t> analyse </a:t>
            </a:r>
            <a:r>
              <a:rPr lang="en-GB" sz="1400" i="1" err="1">
                <a:solidFill>
                  <a:schemeClr val="tx1"/>
                </a:solidFill>
              </a:rPr>
              <a:t>plurielle</a:t>
            </a:r>
            <a:r>
              <a:rPr lang="en-GB" sz="1400" i="1">
                <a:solidFill>
                  <a:schemeClr val="tx1"/>
                </a:solidFill>
              </a:rPr>
              <a:t> des situations </a:t>
            </a:r>
            <a:r>
              <a:rPr lang="en-GB" sz="1400" i="1" err="1">
                <a:solidFill>
                  <a:schemeClr val="tx1"/>
                </a:solidFill>
              </a:rPr>
              <a:t>éducatives</a:t>
            </a:r>
            <a:r>
              <a:rPr lang="en-GB" sz="1400">
                <a:solidFill>
                  <a:schemeClr val="tx1"/>
                </a:solidFill>
              </a:rPr>
              <a:t>. Paris, Gauthier-Villars/</a:t>
            </a:r>
            <a:r>
              <a:rPr lang="en-GB" sz="1400" err="1">
                <a:solidFill>
                  <a:schemeClr val="tx1"/>
                </a:solidFill>
              </a:rPr>
              <a:t>Unesco</a:t>
            </a:r>
            <a:r>
              <a:rPr lang="en-GB" sz="1400">
                <a:solidFill>
                  <a:schemeClr val="tx1"/>
                </a:solidFill>
              </a:rPr>
              <a:t>.</a:t>
            </a:r>
            <a:endParaRPr lang="en-GB" sz="1400">
              <a:solidFill>
                <a:schemeClr val="tx1"/>
              </a:solidFill>
              <a:cs typeface="Calibri"/>
            </a:endParaRPr>
          </a:p>
          <a:p>
            <a:r>
              <a:rPr lang="en-GB" sz="1400" err="1">
                <a:solidFill>
                  <a:schemeClr val="tx1"/>
                </a:solidFill>
              </a:rPr>
              <a:t>Ardoino</a:t>
            </a:r>
            <a:r>
              <a:rPr lang="en-GB" sz="1400">
                <a:solidFill>
                  <a:schemeClr val="tx1"/>
                </a:solidFill>
              </a:rPr>
              <a:t>, J. (1993). </a:t>
            </a:r>
            <a:r>
              <a:rPr lang="en-GB" sz="1400" err="1">
                <a:solidFill>
                  <a:schemeClr val="tx1"/>
                </a:solidFill>
              </a:rPr>
              <a:t>L’approche</a:t>
            </a:r>
            <a:r>
              <a:rPr lang="en-GB" sz="1400">
                <a:solidFill>
                  <a:schemeClr val="tx1"/>
                </a:solidFill>
              </a:rPr>
              <a:t> </a:t>
            </a:r>
            <a:r>
              <a:rPr lang="en-GB" sz="1400" err="1">
                <a:solidFill>
                  <a:schemeClr val="tx1"/>
                </a:solidFill>
              </a:rPr>
              <a:t>multiréférentielle</a:t>
            </a:r>
            <a:r>
              <a:rPr lang="en-GB" sz="1400">
                <a:solidFill>
                  <a:schemeClr val="tx1"/>
                </a:solidFill>
              </a:rPr>
              <a:t> (</a:t>
            </a:r>
            <a:r>
              <a:rPr lang="en-GB" sz="1400" err="1">
                <a:solidFill>
                  <a:schemeClr val="tx1"/>
                </a:solidFill>
              </a:rPr>
              <a:t>plurielle</a:t>
            </a:r>
            <a:r>
              <a:rPr lang="en-GB" sz="1400">
                <a:solidFill>
                  <a:schemeClr val="tx1"/>
                </a:solidFill>
              </a:rPr>
              <a:t>) des situations </a:t>
            </a:r>
            <a:r>
              <a:rPr lang="en-GB" sz="1400" err="1">
                <a:solidFill>
                  <a:schemeClr val="tx1"/>
                </a:solidFill>
              </a:rPr>
              <a:t>éducatives</a:t>
            </a:r>
            <a:r>
              <a:rPr lang="en-GB" sz="1400">
                <a:solidFill>
                  <a:schemeClr val="tx1"/>
                </a:solidFill>
              </a:rPr>
              <a:t> et formatives, in “</a:t>
            </a:r>
            <a:r>
              <a:rPr lang="en-GB" sz="1400" i="1">
                <a:solidFill>
                  <a:schemeClr val="tx1"/>
                </a:solidFill>
              </a:rPr>
              <a:t>Pratiques de Formation-Analyses</a:t>
            </a:r>
            <a:r>
              <a:rPr lang="en-GB" sz="1400">
                <a:solidFill>
                  <a:schemeClr val="tx1"/>
                </a:solidFill>
              </a:rPr>
              <a:t>”, </a:t>
            </a:r>
            <a:r>
              <a:rPr lang="en-GB" sz="1400" err="1">
                <a:solidFill>
                  <a:schemeClr val="tx1"/>
                </a:solidFill>
              </a:rPr>
              <a:t>Université</a:t>
            </a:r>
            <a:r>
              <a:rPr lang="en-GB" sz="1400">
                <a:solidFill>
                  <a:schemeClr val="tx1"/>
                </a:solidFill>
              </a:rPr>
              <a:t> Paris 8, </a:t>
            </a:r>
            <a:r>
              <a:rPr lang="en-GB" sz="1400" i="1">
                <a:solidFill>
                  <a:schemeClr val="tx1"/>
                </a:solidFill>
              </a:rPr>
              <a:t>Formation </a:t>
            </a:r>
            <a:r>
              <a:rPr lang="en-GB" sz="1400" i="1" err="1">
                <a:solidFill>
                  <a:schemeClr val="tx1"/>
                </a:solidFill>
              </a:rPr>
              <a:t>permanente</a:t>
            </a:r>
            <a:r>
              <a:rPr lang="en-GB" sz="1400">
                <a:solidFill>
                  <a:schemeClr val="tx1"/>
                </a:solidFill>
              </a:rPr>
              <a:t>, 25-26, </a:t>
            </a:r>
            <a:r>
              <a:rPr lang="en-GB" sz="1400" err="1">
                <a:solidFill>
                  <a:schemeClr val="tx1"/>
                </a:solidFill>
              </a:rPr>
              <a:t>janvier-décembre</a:t>
            </a:r>
            <a:r>
              <a:rPr lang="en-GB" sz="1400">
                <a:solidFill>
                  <a:schemeClr val="tx1"/>
                </a:solidFill>
              </a:rPr>
              <a:t>.</a:t>
            </a:r>
            <a:endParaRPr lang="en-GB" sz="1400">
              <a:solidFill>
                <a:schemeClr val="tx1"/>
              </a:solidFill>
              <a:cs typeface="Calibri"/>
            </a:endParaRPr>
          </a:p>
          <a:p>
            <a:r>
              <a:rPr lang="fr-FR" sz="1400" err="1">
                <a:solidFill>
                  <a:schemeClr val="tx1"/>
                </a:solidFill>
              </a:rPr>
              <a:t>Baudlet</a:t>
            </a:r>
            <a:r>
              <a:rPr lang="fr-FR" sz="1400">
                <a:solidFill>
                  <a:schemeClr val="tx1"/>
                </a:solidFill>
              </a:rPr>
              <a:t>, S. (S.D.). Le forum ouvert, outils de facilitation et d'intelligence collective. Repéré à </a:t>
            </a:r>
            <a:r>
              <a:rPr lang="fr-FR" sz="1400">
                <a:solidFill>
                  <a:schemeClr val="tx1"/>
                </a:solidFill>
                <a:hlinkClick r:id="rId2">
                  <a:extLst>
                    <a:ext uri="{A12FA001-AC4F-418D-AE19-62706E023703}">
                      <ahyp:hlinkClr xmlns:ahyp="http://schemas.microsoft.com/office/drawing/2018/hyperlinkcolor" val="tx"/>
                    </a:ext>
                  </a:extLst>
                </a:hlinkClick>
              </a:rPr>
              <a:t>http://www.ciep.be/images/BoiteAOutils/FichePedagEspeluette/F.Ped.Esper82.pdf</a:t>
            </a:r>
            <a:endParaRPr lang="fr-FR" sz="1400">
              <a:solidFill>
                <a:schemeClr val="tx1"/>
              </a:solidFill>
            </a:endParaRPr>
          </a:p>
          <a:p>
            <a:r>
              <a:rPr lang="fr-FR" sz="1400">
                <a:solidFill>
                  <a:schemeClr val="tx1"/>
                </a:solidFill>
                <a:cs typeface="Calibri"/>
              </a:rPr>
              <a:t>Blondeau, M., </a:t>
            </a:r>
            <a:r>
              <a:rPr lang="fr-FR" sz="1400" err="1">
                <a:solidFill>
                  <a:schemeClr val="tx1"/>
                </a:solidFill>
                <a:cs typeface="Calibri"/>
              </a:rPr>
              <a:t>Dondeyne</a:t>
            </a:r>
            <a:r>
              <a:rPr lang="fr-FR" sz="1400">
                <a:solidFill>
                  <a:schemeClr val="tx1"/>
                </a:solidFill>
                <a:cs typeface="Calibri"/>
              </a:rPr>
              <a:t>, S., </a:t>
            </a:r>
            <a:r>
              <a:rPr lang="fr-FR" sz="1400" err="1">
                <a:solidFill>
                  <a:schemeClr val="tx1"/>
                </a:solidFill>
                <a:cs typeface="Calibri"/>
              </a:rPr>
              <a:t>Moncarey</a:t>
            </a:r>
            <a:r>
              <a:rPr lang="fr-FR" sz="1400">
                <a:solidFill>
                  <a:schemeClr val="tx1"/>
                </a:solidFill>
                <a:cs typeface="Calibri"/>
              </a:rPr>
              <a:t>, C. et Paul, A. (2021). CABLER : un dispositif de codéveloppement professionnel pour accompagner l'étudiant dans le développement de sa pratique réflexive. Dans B. </a:t>
            </a:r>
            <a:r>
              <a:rPr lang="fr-FR" sz="1400" err="1">
                <a:solidFill>
                  <a:schemeClr val="tx1"/>
                </a:solidFill>
                <a:cs typeface="Calibri"/>
              </a:rPr>
              <a:t>Raucent</a:t>
            </a:r>
            <a:r>
              <a:rPr lang="fr-FR" sz="1400">
                <a:solidFill>
                  <a:schemeClr val="tx1"/>
                </a:solidFill>
                <a:cs typeface="Calibri"/>
              </a:rPr>
              <a:t>, C. </a:t>
            </a:r>
            <a:r>
              <a:rPr lang="fr-FR" sz="1400" err="1">
                <a:solidFill>
                  <a:schemeClr val="tx1"/>
                </a:solidFill>
                <a:cs typeface="Calibri"/>
              </a:rPr>
              <a:t>Verzat</a:t>
            </a:r>
            <a:r>
              <a:rPr lang="fr-FR" sz="1400">
                <a:solidFill>
                  <a:schemeClr val="tx1"/>
                </a:solidFill>
                <a:cs typeface="Calibri"/>
              </a:rPr>
              <a:t>, C. Van </a:t>
            </a:r>
            <a:r>
              <a:rPr lang="fr-FR" sz="1400" err="1">
                <a:solidFill>
                  <a:schemeClr val="tx1"/>
                </a:solidFill>
                <a:cs typeface="Calibri"/>
              </a:rPr>
              <a:t>Niewenhoven</a:t>
            </a:r>
            <a:r>
              <a:rPr lang="fr-FR" sz="1400">
                <a:solidFill>
                  <a:schemeClr val="tx1"/>
                </a:solidFill>
                <a:cs typeface="Calibri"/>
              </a:rPr>
              <a:t> et C. </a:t>
            </a:r>
            <a:r>
              <a:rPr lang="fr-FR" sz="1400" err="1">
                <a:solidFill>
                  <a:schemeClr val="tx1"/>
                </a:solidFill>
                <a:cs typeface="Calibri"/>
              </a:rPr>
              <a:t>Jaqmot</a:t>
            </a:r>
            <a:r>
              <a:rPr lang="fr-FR" sz="1400">
                <a:solidFill>
                  <a:schemeClr val="tx1"/>
                </a:solidFill>
                <a:cs typeface="Calibri"/>
              </a:rPr>
              <a:t> (</a:t>
            </a:r>
            <a:r>
              <a:rPr lang="fr-FR" sz="1400" err="1">
                <a:solidFill>
                  <a:schemeClr val="tx1"/>
                </a:solidFill>
                <a:cs typeface="Calibri"/>
              </a:rPr>
              <a:t>dir</a:t>
            </a:r>
            <a:r>
              <a:rPr lang="fr-FR" sz="1400">
                <a:solidFill>
                  <a:schemeClr val="tx1"/>
                </a:solidFill>
                <a:cs typeface="Calibri"/>
              </a:rPr>
              <a:t>.). Accompagner des étudiants: Quels rôles pour l'enseignant ? Quels dispositifs ? Quelles mises en œuvre ? Bruxelles, Belgique : De Boeck.</a:t>
            </a:r>
            <a:endParaRPr lang="fr-FR" sz="1400">
              <a:solidFill>
                <a:schemeClr val="tx1"/>
              </a:solidFill>
            </a:endParaRPr>
          </a:p>
          <a:p>
            <a:r>
              <a:rPr lang="fr-FR" sz="1400" err="1">
                <a:solidFill>
                  <a:schemeClr val="tx1"/>
                </a:solidFill>
              </a:rPr>
              <a:t>Boucenna</a:t>
            </a:r>
            <a:r>
              <a:rPr lang="fr-FR" sz="1400">
                <a:solidFill>
                  <a:schemeClr val="tx1"/>
                </a:solidFill>
              </a:rPr>
              <a:t>, S. (2013). Le groupe de codéveloppement professionnel. In </a:t>
            </a:r>
            <a:r>
              <a:rPr lang="en-GB" sz="1400">
                <a:solidFill>
                  <a:schemeClr val="tx1"/>
                </a:solidFill>
              </a:rPr>
              <a:t>Charlier, É., Beckers, J., Boucenna, S., </a:t>
            </a:r>
            <a:r>
              <a:rPr lang="en-GB" sz="1400" err="1">
                <a:solidFill>
                  <a:schemeClr val="tx1"/>
                </a:solidFill>
              </a:rPr>
              <a:t>Biémar</a:t>
            </a:r>
            <a:r>
              <a:rPr lang="en-GB" sz="1400">
                <a:solidFill>
                  <a:schemeClr val="tx1"/>
                </a:solidFill>
              </a:rPr>
              <a:t>, S., François, N., Leroy, Ch. </a:t>
            </a:r>
            <a:r>
              <a:rPr lang="en-GB" sz="1400" i="1">
                <a:solidFill>
                  <a:schemeClr val="tx1"/>
                </a:solidFill>
              </a:rPr>
              <a:t>Comment </a:t>
            </a:r>
            <a:r>
              <a:rPr lang="en-GB" sz="1400" i="1" err="1">
                <a:solidFill>
                  <a:schemeClr val="tx1"/>
                </a:solidFill>
              </a:rPr>
              <a:t>soutenir</a:t>
            </a:r>
            <a:r>
              <a:rPr lang="en-GB" sz="1400" i="1">
                <a:solidFill>
                  <a:schemeClr val="tx1"/>
                </a:solidFill>
              </a:rPr>
              <a:t> la démarche reflexive? </a:t>
            </a:r>
            <a:r>
              <a:rPr lang="en-GB" sz="1400" i="1" err="1">
                <a:solidFill>
                  <a:schemeClr val="tx1"/>
                </a:solidFill>
              </a:rPr>
              <a:t>Outils</a:t>
            </a:r>
            <a:r>
              <a:rPr lang="en-GB" sz="1400" i="1">
                <a:solidFill>
                  <a:schemeClr val="tx1"/>
                </a:solidFill>
              </a:rPr>
              <a:t> et grilles </a:t>
            </a:r>
            <a:r>
              <a:rPr lang="en-GB" sz="1400" i="1" err="1">
                <a:solidFill>
                  <a:schemeClr val="tx1"/>
                </a:solidFill>
              </a:rPr>
              <a:t>d’analyse</a:t>
            </a:r>
            <a:r>
              <a:rPr lang="en-GB" sz="1400" i="1">
                <a:solidFill>
                  <a:schemeClr val="tx1"/>
                </a:solidFill>
              </a:rPr>
              <a:t> des pratiques</a:t>
            </a:r>
            <a:r>
              <a:rPr lang="en-GB" sz="1400">
                <a:solidFill>
                  <a:schemeClr val="tx1"/>
                </a:solidFill>
              </a:rPr>
              <a:t>. </a:t>
            </a:r>
            <a:r>
              <a:rPr lang="en-GB" sz="1400" err="1">
                <a:solidFill>
                  <a:schemeClr val="tx1"/>
                </a:solidFill>
              </a:rPr>
              <a:t>Bruxelles</a:t>
            </a:r>
            <a:r>
              <a:rPr lang="en-GB" sz="1400">
                <a:solidFill>
                  <a:schemeClr val="tx1"/>
                </a:solidFill>
              </a:rPr>
              <a:t>, Belgique : De Boeck. p. 62-68.</a:t>
            </a:r>
            <a:endParaRPr lang="en-GB" sz="1400">
              <a:solidFill>
                <a:schemeClr val="tx1"/>
              </a:solidFill>
              <a:cs typeface="Calibri"/>
            </a:endParaRPr>
          </a:p>
          <a:p>
            <a:r>
              <a:rPr lang="en-GB" sz="1400">
                <a:solidFill>
                  <a:schemeClr val="tx1"/>
                </a:solidFill>
              </a:rPr>
              <a:t>Boucenna, S. </a:t>
            </a:r>
            <a:r>
              <a:rPr lang="fr-FR" sz="1400">
                <a:solidFill>
                  <a:schemeClr val="tx1"/>
                </a:solidFill>
              </a:rPr>
              <a:t>(2015-2016). La dimension réflexive. In Van </a:t>
            </a:r>
            <a:r>
              <a:rPr lang="fr-FR" sz="1400" err="1">
                <a:solidFill>
                  <a:schemeClr val="tx1"/>
                </a:solidFill>
              </a:rPr>
              <a:t>Nieuwenhoven</a:t>
            </a:r>
            <a:r>
              <a:rPr lang="fr-FR" sz="1400">
                <a:solidFill>
                  <a:schemeClr val="tx1"/>
                </a:solidFill>
              </a:rPr>
              <a:t>, C. &amp; </a:t>
            </a:r>
            <a:r>
              <a:rPr lang="fr-FR" sz="1400" i="1">
                <a:solidFill>
                  <a:schemeClr val="tx1"/>
                </a:solidFill>
              </a:rPr>
              <a:t>al.</a:t>
            </a:r>
            <a:r>
              <a:rPr lang="fr-FR" sz="1400">
                <a:solidFill>
                  <a:schemeClr val="tx1"/>
                </a:solidFill>
              </a:rPr>
              <a:t> </a:t>
            </a:r>
            <a:r>
              <a:rPr lang="fr-FR" sz="1400" i="1">
                <a:solidFill>
                  <a:schemeClr val="tx1"/>
                </a:solidFill>
              </a:rPr>
              <a:t>Certificat d’accompagnement des pratiques professionnelles</a:t>
            </a:r>
            <a:r>
              <a:rPr lang="fr-FR" sz="1400">
                <a:solidFill>
                  <a:schemeClr val="tx1"/>
                </a:solidFill>
              </a:rPr>
              <a:t>. Université catholique de Louvain, Louvain-La-Neuve, Belgique.</a:t>
            </a:r>
            <a:endParaRPr lang="fr-FR" sz="1400">
              <a:solidFill>
                <a:schemeClr val="tx1"/>
              </a:solidFill>
              <a:cs typeface="Calibri"/>
            </a:endParaRPr>
          </a:p>
          <a:p>
            <a:r>
              <a:rPr lang="en-US" sz="1400">
                <a:solidFill>
                  <a:schemeClr val="tx1"/>
                </a:solidFill>
              </a:rPr>
              <a:t>Bronfenbrenner, U. (1979). </a:t>
            </a:r>
            <a:r>
              <a:rPr lang="en-US" sz="1400" i="1">
                <a:solidFill>
                  <a:schemeClr val="tx1"/>
                </a:solidFill>
              </a:rPr>
              <a:t>The Ecology of Human Development</a:t>
            </a:r>
            <a:r>
              <a:rPr lang="en-US" sz="1400">
                <a:solidFill>
                  <a:schemeClr val="tx1"/>
                </a:solidFill>
              </a:rPr>
              <a:t>. Harvard University Press, Cambridge, MA.</a:t>
            </a:r>
            <a:endParaRPr lang="fr-FR" sz="1400">
              <a:solidFill>
                <a:schemeClr val="tx1"/>
              </a:solidFill>
            </a:endParaRPr>
          </a:p>
          <a:p>
            <a:r>
              <a:rPr lang="fr-FR" sz="1400">
                <a:solidFill>
                  <a:schemeClr val="tx1"/>
                </a:solidFill>
                <a:cs typeface="Calibri"/>
              </a:rPr>
              <a:t>Cambier, A. C., </a:t>
            </a:r>
            <a:r>
              <a:rPr lang="fr-FR" sz="1400" err="1">
                <a:solidFill>
                  <a:schemeClr val="tx1"/>
                </a:solidFill>
                <a:cs typeface="Calibri"/>
              </a:rPr>
              <a:t>Deprit</a:t>
            </a:r>
            <a:r>
              <a:rPr lang="fr-FR" sz="1400">
                <a:solidFill>
                  <a:schemeClr val="tx1"/>
                </a:solidFill>
                <a:cs typeface="Calibri"/>
              </a:rPr>
              <a:t>, A., &amp; </a:t>
            </a:r>
            <a:r>
              <a:rPr lang="fr-FR" sz="1400" err="1">
                <a:solidFill>
                  <a:schemeClr val="tx1"/>
                </a:solidFill>
                <a:cs typeface="Calibri"/>
              </a:rPr>
              <a:t>Raucent</a:t>
            </a:r>
            <a:r>
              <a:rPr lang="fr-FR" sz="1400">
                <a:solidFill>
                  <a:schemeClr val="tx1"/>
                </a:solidFill>
                <a:cs typeface="Calibri"/>
              </a:rPr>
              <a:t>, B. (2020). Les cahiers du LLL-N° 11-Accompagner l'étudiant· e dans le cadre de son stage. </a:t>
            </a:r>
            <a:endParaRPr lang="en-GB" sz="1400">
              <a:solidFill>
                <a:schemeClr val="tx1"/>
              </a:solidFill>
            </a:endParaRPr>
          </a:p>
          <a:p>
            <a:r>
              <a:rPr lang="en-GB" sz="1400">
                <a:solidFill>
                  <a:schemeClr val="tx1"/>
                </a:solidFill>
              </a:rPr>
              <a:t>Charlier, É. (2012). Former des </a:t>
            </a:r>
            <a:r>
              <a:rPr lang="en-GB" sz="1400" err="1">
                <a:solidFill>
                  <a:schemeClr val="tx1"/>
                </a:solidFill>
              </a:rPr>
              <a:t>enseignants</a:t>
            </a:r>
            <a:r>
              <a:rPr lang="en-GB" sz="1400">
                <a:solidFill>
                  <a:schemeClr val="tx1"/>
                </a:solidFill>
              </a:rPr>
              <a:t> </a:t>
            </a:r>
            <a:r>
              <a:rPr lang="en-GB" sz="1400" err="1">
                <a:solidFill>
                  <a:schemeClr val="tx1"/>
                </a:solidFill>
              </a:rPr>
              <a:t>professionnels</a:t>
            </a:r>
            <a:r>
              <a:rPr lang="en-GB" sz="1400">
                <a:solidFill>
                  <a:schemeClr val="tx1"/>
                </a:solidFill>
              </a:rPr>
              <a:t> pour </a:t>
            </a:r>
            <a:r>
              <a:rPr lang="en-GB" sz="1400" err="1">
                <a:solidFill>
                  <a:schemeClr val="tx1"/>
                </a:solidFill>
              </a:rPr>
              <a:t>une</a:t>
            </a:r>
            <a:r>
              <a:rPr lang="en-GB" sz="1400">
                <a:solidFill>
                  <a:schemeClr val="tx1"/>
                </a:solidFill>
              </a:rPr>
              <a:t> formation </a:t>
            </a:r>
            <a:r>
              <a:rPr lang="en-GB" sz="1400" err="1">
                <a:solidFill>
                  <a:schemeClr val="tx1"/>
                </a:solidFill>
              </a:rPr>
              <a:t>continuée</a:t>
            </a:r>
            <a:r>
              <a:rPr lang="en-GB" sz="1400">
                <a:solidFill>
                  <a:schemeClr val="tx1"/>
                </a:solidFill>
              </a:rPr>
              <a:t> </a:t>
            </a:r>
            <a:r>
              <a:rPr lang="en-GB" sz="1400" err="1">
                <a:solidFill>
                  <a:schemeClr val="tx1"/>
                </a:solidFill>
              </a:rPr>
              <a:t>articulée</a:t>
            </a:r>
            <a:r>
              <a:rPr lang="en-GB" sz="1400">
                <a:solidFill>
                  <a:schemeClr val="tx1"/>
                </a:solidFill>
              </a:rPr>
              <a:t> à la pratique. In </a:t>
            </a:r>
            <a:r>
              <a:rPr lang="en-GB" sz="1400" err="1">
                <a:solidFill>
                  <a:schemeClr val="tx1"/>
                </a:solidFill>
              </a:rPr>
              <a:t>Paquay</a:t>
            </a:r>
            <a:r>
              <a:rPr lang="en-GB" sz="1400">
                <a:solidFill>
                  <a:schemeClr val="tx1"/>
                </a:solidFill>
              </a:rPr>
              <a:t>, L. &amp; al. </a:t>
            </a:r>
            <a:r>
              <a:rPr lang="en-GB" sz="1400" i="1">
                <a:solidFill>
                  <a:schemeClr val="tx1"/>
                </a:solidFill>
              </a:rPr>
              <a:t>Former des </a:t>
            </a:r>
            <a:r>
              <a:rPr lang="en-GB" sz="1400" i="1" err="1">
                <a:solidFill>
                  <a:schemeClr val="tx1"/>
                </a:solidFill>
              </a:rPr>
              <a:t>enseignants</a:t>
            </a:r>
            <a:r>
              <a:rPr lang="en-GB" sz="1400" i="1">
                <a:solidFill>
                  <a:schemeClr val="tx1"/>
                </a:solidFill>
              </a:rPr>
              <a:t> </a:t>
            </a:r>
            <a:r>
              <a:rPr lang="en-GB" sz="1400" i="1" err="1">
                <a:solidFill>
                  <a:schemeClr val="tx1"/>
                </a:solidFill>
              </a:rPr>
              <a:t>professionnels</a:t>
            </a:r>
            <a:r>
              <a:rPr lang="en-GB" sz="1400" i="1">
                <a:solidFill>
                  <a:schemeClr val="tx1"/>
                </a:solidFill>
              </a:rPr>
              <a:t> Quelles </a:t>
            </a:r>
            <a:r>
              <a:rPr lang="en-GB" sz="1400" i="1" err="1">
                <a:solidFill>
                  <a:schemeClr val="tx1"/>
                </a:solidFill>
              </a:rPr>
              <a:t>stratégies</a:t>
            </a:r>
            <a:r>
              <a:rPr lang="en-GB" sz="1400" i="1">
                <a:solidFill>
                  <a:schemeClr val="tx1"/>
                </a:solidFill>
              </a:rPr>
              <a:t>? Quelles </a:t>
            </a:r>
            <a:r>
              <a:rPr lang="en-GB" sz="1400" i="1" err="1">
                <a:solidFill>
                  <a:schemeClr val="tx1"/>
                </a:solidFill>
              </a:rPr>
              <a:t>compétences</a:t>
            </a:r>
            <a:r>
              <a:rPr lang="en-GB" sz="1400" i="1">
                <a:solidFill>
                  <a:schemeClr val="tx1"/>
                </a:solidFill>
              </a:rPr>
              <a:t>?</a:t>
            </a:r>
            <a:r>
              <a:rPr lang="en-GB" sz="1400">
                <a:solidFill>
                  <a:schemeClr val="tx1"/>
                </a:solidFill>
              </a:rPr>
              <a:t>. </a:t>
            </a:r>
            <a:r>
              <a:rPr lang="en-GB" sz="1400" err="1">
                <a:solidFill>
                  <a:schemeClr val="tx1"/>
                </a:solidFill>
              </a:rPr>
              <a:t>Bruxelles</a:t>
            </a:r>
            <a:r>
              <a:rPr lang="en-GB" sz="1400">
                <a:solidFill>
                  <a:schemeClr val="tx1"/>
                </a:solidFill>
              </a:rPr>
              <a:t>, Belgique : De Boeck Supérieur. p.119-143.</a:t>
            </a:r>
            <a:endParaRPr lang="en-GB" sz="1400">
              <a:solidFill>
                <a:schemeClr val="tx1"/>
              </a:solidFill>
              <a:cs typeface="Calibri"/>
            </a:endParaRPr>
          </a:p>
          <a:p>
            <a:r>
              <a:rPr lang="en-GB" sz="1400">
                <a:solidFill>
                  <a:schemeClr val="tx1"/>
                </a:solidFill>
              </a:rPr>
              <a:t>Charlier, É., Beckers, J., Boucenna, S., </a:t>
            </a:r>
            <a:r>
              <a:rPr lang="en-GB" sz="1400" err="1">
                <a:solidFill>
                  <a:schemeClr val="tx1"/>
                </a:solidFill>
              </a:rPr>
              <a:t>Biémar</a:t>
            </a:r>
            <a:r>
              <a:rPr lang="en-GB" sz="1400">
                <a:solidFill>
                  <a:schemeClr val="tx1"/>
                </a:solidFill>
              </a:rPr>
              <a:t>, S., François, N., Leroy, Ch. (2013). </a:t>
            </a:r>
            <a:r>
              <a:rPr lang="en-GB" sz="1400" i="1">
                <a:solidFill>
                  <a:schemeClr val="tx1"/>
                </a:solidFill>
              </a:rPr>
              <a:t>Comment </a:t>
            </a:r>
            <a:r>
              <a:rPr lang="en-GB" sz="1400" i="1" err="1">
                <a:solidFill>
                  <a:schemeClr val="tx1"/>
                </a:solidFill>
              </a:rPr>
              <a:t>soutenir</a:t>
            </a:r>
            <a:r>
              <a:rPr lang="en-GB" sz="1400" i="1">
                <a:solidFill>
                  <a:schemeClr val="tx1"/>
                </a:solidFill>
              </a:rPr>
              <a:t> la démarche reflexive? </a:t>
            </a:r>
            <a:r>
              <a:rPr lang="en-GB" sz="1400" i="1" err="1">
                <a:solidFill>
                  <a:schemeClr val="tx1"/>
                </a:solidFill>
              </a:rPr>
              <a:t>Outils</a:t>
            </a:r>
            <a:r>
              <a:rPr lang="en-GB" sz="1400" i="1">
                <a:solidFill>
                  <a:schemeClr val="tx1"/>
                </a:solidFill>
              </a:rPr>
              <a:t> et grilles </a:t>
            </a:r>
            <a:r>
              <a:rPr lang="en-GB" sz="1400" i="1" err="1">
                <a:solidFill>
                  <a:schemeClr val="tx1"/>
                </a:solidFill>
              </a:rPr>
              <a:t>d’analyse</a:t>
            </a:r>
            <a:r>
              <a:rPr lang="en-GB" sz="1400" i="1">
                <a:solidFill>
                  <a:schemeClr val="tx1"/>
                </a:solidFill>
              </a:rPr>
              <a:t> des pratiques</a:t>
            </a:r>
            <a:r>
              <a:rPr lang="en-GB" sz="1400">
                <a:solidFill>
                  <a:schemeClr val="tx1"/>
                </a:solidFill>
              </a:rPr>
              <a:t>. </a:t>
            </a:r>
            <a:r>
              <a:rPr lang="en-GB" sz="1400" err="1">
                <a:solidFill>
                  <a:schemeClr val="tx1"/>
                </a:solidFill>
              </a:rPr>
              <a:t>Bruxelles</a:t>
            </a:r>
            <a:r>
              <a:rPr lang="en-GB" sz="1400">
                <a:solidFill>
                  <a:schemeClr val="tx1"/>
                </a:solidFill>
              </a:rPr>
              <a:t>, Belgique : De Boeck.</a:t>
            </a:r>
            <a:endParaRPr lang="en-GB" sz="1400">
              <a:solidFill>
                <a:schemeClr val="tx1"/>
              </a:solidFill>
              <a:cs typeface="Calibri"/>
            </a:endParaRPr>
          </a:p>
          <a:p>
            <a:r>
              <a:rPr lang="en-GB" sz="1400">
                <a:solidFill>
                  <a:schemeClr val="tx1"/>
                </a:solidFill>
                <a:ea typeface="+mn-lt"/>
                <a:cs typeface="+mn-lt"/>
              </a:rPr>
              <a:t>Charlier, É., Beckers, J., Boucenna, S., </a:t>
            </a:r>
            <a:r>
              <a:rPr lang="en-GB" sz="1400" err="1">
                <a:solidFill>
                  <a:schemeClr val="tx1"/>
                </a:solidFill>
                <a:ea typeface="+mn-lt"/>
                <a:cs typeface="+mn-lt"/>
              </a:rPr>
              <a:t>Biémar</a:t>
            </a:r>
            <a:r>
              <a:rPr lang="en-GB" sz="1400">
                <a:solidFill>
                  <a:schemeClr val="tx1"/>
                </a:solidFill>
                <a:ea typeface="+mn-lt"/>
                <a:cs typeface="+mn-lt"/>
              </a:rPr>
              <a:t>, S., François, N., Leroy, Ch. (2020). </a:t>
            </a:r>
            <a:r>
              <a:rPr lang="en-GB" sz="1400" i="1">
                <a:solidFill>
                  <a:schemeClr val="tx1"/>
                </a:solidFill>
                <a:ea typeface="+mn-lt"/>
                <a:cs typeface="+mn-lt"/>
              </a:rPr>
              <a:t>Comment </a:t>
            </a:r>
            <a:r>
              <a:rPr lang="en-GB" sz="1400" i="1" err="1">
                <a:solidFill>
                  <a:schemeClr val="tx1"/>
                </a:solidFill>
                <a:ea typeface="+mn-lt"/>
                <a:cs typeface="+mn-lt"/>
              </a:rPr>
              <a:t>soutenir</a:t>
            </a:r>
            <a:r>
              <a:rPr lang="en-GB" sz="1400" i="1">
                <a:solidFill>
                  <a:schemeClr val="tx1"/>
                </a:solidFill>
                <a:ea typeface="+mn-lt"/>
                <a:cs typeface="+mn-lt"/>
              </a:rPr>
              <a:t> la démarche reflexive? </a:t>
            </a:r>
            <a:r>
              <a:rPr lang="en-GB" sz="1400" i="1" err="1">
                <a:solidFill>
                  <a:schemeClr val="tx1"/>
                </a:solidFill>
                <a:ea typeface="+mn-lt"/>
                <a:cs typeface="+mn-lt"/>
              </a:rPr>
              <a:t>Outils</a:t>
            </a:r>
            <a:r>
              <a:rPr lang="en-GB" sz="1400" i="1">
                <a:solidFill>
                  <a:schemeClr val="tx1"/>
                </a:solidFill>
                <a:ea typeface="+mn-lt"/>
                <a:cs typeface="+mn-lt"/>
              </a:rPr>
              <a:t> et grilles </a:t>
            </a:r>
            <a:r>
              <a:rPr lang="en-GB" sz="1400" i="1" err="1">
                <a:solidFill>
                  <a:schemeClr val="tx1"/>
                </a:solidFill>
                <a:ea typeface="+mn-lt"/>
                <a:cs typeface="+mn-lt"/>
              </a:rPr>
              <a:t>d’analyse</a:t>
            </a:r>
            <a:r>
              <a:rPr lang="en-GB" sz="1400" i="1">
                <a:solidFill>
                  <a:schemeClr val="tx1"/>
                </a:solidFill>
                <a:ea typeface="+mn-lt"/>
                <a:cs typeface="+mn-lt"/>
              </a:rPr>
              <a:t> des pratiques</a:t>
            </a:r>
            <a:r>
              <a:rPr lang="en-GB" sz="1400">
                <a:solidFill>
                  <a:schemeClr val="tx1"/>
                </a:solidFill>
                <a:ea typeface="+mn-lt"/>
                <a:cs typeface="+mn-lt"/>
              </a:rPr>
              <a:t>. </a:t>
            </a:r>
            <a:r>
              <a:rPr lang="en-GB" sz="1400" err="1">
                <a:solidFill>
                  <a:schemeClr val="tx1"/>
                </a:solidFill>
                <a:ea typeface="+mn-lt"/>
                <a:cs typeface="+mn-lt"/>
              </a:rPr>
              <a:t>Bruxelles</a:t>
            </a:r>
            <a:r>
              <a:rPr lang="en-GB" sz="1400">
                <a:solidFill>
                  <a:schemeClr val="tx1"/>
                </a:solidFill>
                <a:ea typeface="+mn-lt"/>
                <a:cs typeface="+mn-lt"/>
              </a:rPr>
              <a:t>, Belgique : De Boeck.</a:t>
            </a:r>
            <a:endParaRPr lang="en-GB" sz="1400">
              <a:solidFill>
                <a:schemeClr val="tx1"/>
              </a:solidFill>
            </a:endParaRPr>
          </a:p>
          <a:p>
            <a:r>
              <a:rPr lang="fr-FR" sz="1400" err="1">
                <a:solidFill>
                  <a:schemeClr val="tx1"/>
                </a:solidFill>
              </a:rPr>
              <a:t>Doidinho</a:t>
            </a:r>
            <a:r>
              <a:rPr lang="fr-FR" sz="1400">
                <a:solidFill>
                  <a:schemeClr val="tx1"/>
                </a:solidFill>
              </a:rPr>
              <a:t> </a:t>
            </a:r>
            <a:r>
              <a:rPr lang="fr-FR" sz="1400" err="1">
                <a:solidFill>
                  <a:schemeClr val="tx1"/>
                </a:solidFill>
              </a:rPr>
              <a:t>Vicoso</a:t>
            </a:r>
            <a:r>
              <a:rPr lang="fr-FR" sz="1400">
                <a:solidFill>
                  <a:schemeClr val="tx1"/>
                </a:solidFill>
              </a:rPr>
              <a:t>, M.-H. (2016). Le co-développement pour soutenir l’insertion professionnelle des enseignants débutants. In </a:t>
            </a:r>
            <a:r>
              <a:rPr lang="fr-FR" sz="1400" i="1">
                <a:solidFill>
                  <a:schemeClr val="tx1"/>
                </a:solidFill>
              </a:rPr>
              <a:t>L’accompagnement des pratiques professionnelles enseignantes</a:t>
            </a:r>
            <a:r>
              <a:rPr lang="fr-FR" sz="1400">
                <a:solidFill>
                  <a:schemeClr val="tx1"/>
                </a:solidFill>
              </a:rPr>
              <a:t>: actes de colloque. Bruxelles, Belgique: Haute Ecole Galilée.</a:t>
            </a:r>
            <a:endParaRPr lang="fr-FR" sz="1400">
              <a:solidFill>
                <a:schemeClr val="tx1"/>
              </a:solidFill>
              <a:cs typeface="Calibri"/>
            </a:endParaRPr>
          </a:p>
        </p:txBody>
      </p:sp>
      <p:sp>
        <p:nvSpPr>
          <p:cNvPr id="2" name="Titre 1"/>
          <p:cNvSpPr>
            <a:spLocks noGrp="1"/>
          </p:cNvSpPr>
          <p:nvPr>
            <p:ph type="title"/>
          </p:nvPr>
        </p:nvSpPr>
        <p:spPr>
          <a:xfrm>
            <a:off x="533399" y="-3175"/>
            <a:ext cx="10985499" cy="1325563"/>
          </a:xfr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nl-BE"/>
              <a:t>Références</a:t>
            </a:r>
            <a:endParaRPr lang="en-US"/>
          </a:p>
        </p:txBody>
      </p:sp>
      <p:sp>
        <p:nvSpPr>
          <p:cNvPr id="5" name="Espace réservé du pied de page 4"/>
          <p:cNvSpPr>
            <a:spLocks noGrp="1"/>
          </p:cNvSpPr>
          <p:nvPr>
            <p:ph type="ftr" sz="quarter" idx="11"/>
          </p:nvPr>
        </p:nvSpPr>
        <p:spPr>
          <a:xfrm>
            <a:off x="4038600" y="6377684"/>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3" name="Espace réservé du numéro de diapositive 2"/>
          <p:cNvSpPr>
            <a:spLocks noGrp="1"/>
          </p:cNvSpPr>
          <p:nvPr>
            <p:ph type="sldNum" sz="quarter" idx="12"/>
          </p:nvPr>
        </p:nvSpPr>
        <p:spPr>
          <a:xfrm>
            <a:off x="8610600" y="6496050"/>
            <a:ext cx="2743200" cy="365125"/>
          </a:xfrm>
        </p:spPr>
        <p:txBody>
          <a:bodyPr/>
          <a:lstStyle/>
          <a:p>
            <a:fld id="{D45F35CD-BCCE-43AA-A6A5-8900209948EB}" type="slidenum">
              <a:rPr lang="en-US" smtClean="0"/>
              <a:t>42</a:t>
            </a:fld>
            <a:endParaRPr lang="en-US"/>
          </a:p>
        </p:txBody>
      </p:sp>
      <p:cxnSp>
        <p:nvCxnSpPr>
          <p:cNvPr id="7" name="Connecteur droit 6">
            <a:extLst>
              <a:ext uri="{FF2B5EF4-FFF2-40B4-BE49-F238E27FC236}">
                <a16:creationId xmlns:a16="http://schemas.microsoft.com/office/drawing/2014/main" id="{E935C999-7885-4D35-A742-B23E1572DE50}"/>
              </a:ext>
            </a:extLst>
          </p:cNvPr>
          <p:cNvCxnSpPr>
            <a:cxnSpLocks/>
          </p:cNvCxnSpPr>
          <p:nvPr/>
        </p:nvCxnSpPr>
        <p:spPr>
          <a:xfrm>
            <a:off x="1095375" y="0"/>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7829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17"/>
          <p:cNvSpPr txBox="1">
            <a:spLocks/>
          </p:cNvSpPr>
          <p:nvPr/>
        </p:nvSpPr>
        <p:spPr>
          <a:xfrm>
            <a:off x="363311" y="1327150"/>
            <a:ext cx="11155589" cy="5207000"/>
          </a:xfrm>
          <a:prstGeom prst="rect">
            <a:avLst/>
          </a:prstGeom>
          <a:solidFill>
            <a:schemeClr val="bg1"/>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GB" sz="400">
              <a:solidFill>
                <a:schemeClr val="tx1"/>
              </a:solidFill>
            </a:endParaRPr>
          </a:p>
          <a:p>
            <a:pPr lvl="0"/>
            <a:r>
              <a:rPr lang="fr-FR" sz="1400">
                <a:solidFill>
                  <a:schemeClr val="tx1"/>
                </a:solidFill>
              </a:rPr>
              <a:t>Donnay, J. &amp; Charlier, E. (2008). </a:t>
            </a:r>
            <a:r>
              <a:rPr lang="fr-FR" sz="1400" i="1">
                <a:solidFill>
                  <a:schemeClr val="tx1"/>
                </a:solidFill>
              </a:rPr>
              <a:t>Apprendre par l’analyse de pratiques : initiation au compagnonnage réflexif </a:t>
            </a:r>
            <a:r>
              <a:rPr lang="fr-FR" sz="1400">
                <a:solidFill>
                  <a:schemeClr val="tx1"/>
                </a:solidFill>
              </a:rPr>
              <a:t>(2</a:t>
            </a:r>
            <a:r>
              <a:rPr lang="fr-FR" sz="1400" baseline="30000">
                <a:solidFill>
                  <a:schemeClr val="tx1"/>
                </a:solidFill>
              </a:rPr>
              <a:t>e</a:t>
            </a:r>
            <a:r>
              <a:rPr lang="fr-FR" sz="1400">
                <a:solidFill>
                  <a:schemeClr val="tx1"/>
                </a:solidFill>
              </a:rPr>
              <a:t> éd.). Namur, Belgique: Presses universitaires de Namur.</a:t>
            </a:r>
            <a:endParaRPr lang="fr-FR" sz="1400">
              <a:solidFill>
                <a:schemeClr val="tx1"/>
              </a:solidFill>
              <a:cs typeface="Calibri"/>
            </a:endParaRPr>
          </a:p>
          <a:p>
            <a:r>
              <a:rPr lang="fr-FR" sz="1400">
                <a:solidFill>
                  <a:schemeClr val="tx1"/>
                </a:solidFill>
              </a:rPr>
              <a:t>Flandin, S. (2016). Utiliser la vidéo en formation à distance et en présentiel. In </a:t>
            </a:r>
            <a:r>
              <a:rPr lang="fr-FR" sz="1400" i="1">
                <a:solidFill>
                  <a:schemeClr val="tx1"/>
                </a:solidFill>
              </a:rPr>
              <a:t>L’accompagnement des pratiques professionnelles enseignantes</a:t>
            </a:r>
            <a:r>
              <a:rPr lang="fr-FR" sz="1400">
                <a:solidFill>
                  <a:schemeClr val="tx1"/>
                </a:solidFill>
              </a:rPr>
              <a:t>: actes de colloque. Bruxelles, Belgique: Haute Ecole Galilée.</a:t>
            </a:r>
            <a:endParaRPr lang="fr-FR" sz="1400">
              <a:solidFill>
                <a:schemeClr val="tx1"/>
              </a:solidFill>
              <a:cs typeface="Calibri"/>
            </a:endParaRPr>
          </a:p>
          <a:p>
            <a:r>
              <a:rPr lang="fr-FR" sz="1400">
                <a:solidFill>
                  <a:schemeClr val="tx1"/>
                </a:solidFill>
              </a:rPr>
              <a:t>Fondation Roi Baudouin. (2006). Méthodes participatives, un guide pour l'utilisateur, le World Café. Repéré à </a:t>
            </a:r>
            <a:r>
              <a:rPr lang="fr-FR" sz="1400">
                <a:solidFill>
                  <a:schemeClr val="tx1"/>
                </a:solidFill>
                <a:hlinkClick r:id="rId2">
                  <a:extLst>
                    <a:ext uri="{A12FA001-AC4F-418D-AE19-62706E023703}">
                      <ahyp:hlinkClr xmlns:ahyp="http://schemas.microsoft.com/office/drawing/2018/hyperlinkcolor" val="tx"/>
                    </a:ext>
                  </a:extLst>
                </a:hlinkClick>
              </a:rPr>
              <a:t>http://www.uvcw.be/no_index/actualite/5749-99328161683109302014103617994337118559.pdf</a:t>
            </a:r>
            <a:r>
              <a:rPr lang="fr-FR" sz="1400">
                <a:solidFill>
                  <a:schemeClr val="tx1"/>
                </a:solidFill>
              </a:rPr>
              <a:t>.</a:t>
            </a:r>
            <a:endParaRPr lang="fr-FR" sz="1400">
              <a:solidFill>
                <a:schemeClr val="tx1"/>
              </a:solidFill>
              <a:cs typeface="Calibri"/>
            </a:endParaRPr>
          </a:p>
          <a:p>
            <a:r>
              <a:rPr lang="fr-FR" sz="1400">
                <a:solidFill>
                  <a:schemeClr val="tx1"/>
                </a:solidFill>
              </a:rPr>
              <a:t>Frenay, M. &amp; Bédard, D. (2004). Des dispositifs de formation s'inscrivant dans la perspective d'un apprentissage et d'un enseignement contextualisé pour favoriser la construction de connaissances et leur transfert. In </a:t>
            </a:r>
            <a:r>
              <a:rPr lang="fr-FR" sz="1400" err="1">
                <a:solidFill>
                  <a:schemeClr val="tx1"/>
                </a:solidFill>
              </a:rPr>
              <a:t>Presseau</a:t>
            </a:r>
            <a:r>
              <a:rPr lang="fr-FR" sz="1400">
                <a:solidFill>
                  <a:schemeClr val="tx1"/>
                </a:solidFill>
              </a:rPr>
              <a:t>, A. &amp; Frenay, M. (</a:t>
            </a:r>
            <a:r>
              <a:rPr lang="fr-FR" sz="1400" err="1">
                <a:solidFill>
                  <a:schemeClr val="tx1"/>
                </a:solidFill>
              </a:rPr>
              <a:t>dir</a:t>
            </a:r>
            <a:r>
              <a:rPr lang="fr-FR" sz="1400">
                <a:solidFill>
                  <a:schemeClr val="tx1"/>
                </a:solidFill>
              </a:rPr>
              <a:t>). </a:t>
            </a:r>
            <a:r>
              <a:rPr lang="fr-FR" sz="1400" i="1">
                <a:solidFill>
                  <a:schemeClr val="tx1"/>
                </a:solidFill>
              </a:rPr>
              <a:t>Le transfert des apprentissages ; comprendre pour mieux intervenir</a:t>
            </a:r>
            <a:r>
              <a:rPr lang="fr-FR" sz="1400">
                <a:solidFill>
                  <a:schemeClr val="tx1"/>
                </a:solidFill>
              </a:rPr>
              <a:t>. p.241-268. Québec. Canada.</a:t>
            </a:r>
            <a:endParaRPr lang="fr-BE" sz="1400">
              <a:solidFill>
                <a:schemeClr val="tx1"/>
              </a:solidFill>
            </a:endParaRPr>
          </a:p>
          <a:p>
            <a:r>
              <a:rPr lang="fr-BE" sz="1400" err="1">
                <a:solidFill>
                  <a:schemeClr val="tx1"/>
                </a:solidFill>
              </a:rPr>
              <a:t>Glasser</a:t>
            </a:r>
            <a:r>
              <a:rPr lang="fr-BE" sz="1400">
                <a:solidFill>
                  <a:schemeClr val="tx1"/>
                </a:solidFill>
              </a:rPr>
              <a:t>, W; (1997). </a:t>
            </a:r>
            <a:r>
              <a:rPr lang="fr-BE" sz="1400" i="1">
                <a:solidFill>
                  <a:schemeClr val="tx1"/>
                </a:solidFill>
              </a:rPr>
              <a:t>La théorie du choix. Connue précédemment sous le nom de Théorie du Contrôle</a:t>
            </a:r>
            <a:r>
              <a:rPr lang="fr-BE" sz="1400">
                <a:solidFill>
                  <a:schemeClr val="tx1"/>
                </a:solidFill>
              </a:rPr>
              <a:t> . Montréal, Canada : La Chenelière.</a:t>
            </a:r>
            <a:endParaRPr lang="fr-BE" sz="1400">
              <a:solidFill>
                <a:schemeClr val="tx1"/>
              </a:solidFill>
              <a:cs typeface="Calibri"/>
            </a:endParaRPr>
          </a:p>
          <a:p>
            <a:r>
              <a:rPr lang="fr-BE" sz="1400">
                <a:solidFill>
                  <a:schemeClr val="tx1"/>
                </a:solidFill>
              </a:rPr>
              <a:t>Houssaye, J. (1988), </a:t>
            </a:r>
            <a:r>
              <a:rPr lang="fr-BE" sz="1400" i="1" err="1">
                <a:solidFill>
                  <a:schemeClr val="tx1"/>
                </a:solidFill>
              </a:rPr>
              <a:t>Théorie</a:t>
            </a:r>
            <a:r>
              <a:rPr lang="fr-BE" sz="1400" i="1">
                <a:solidFill>
                  <a:schemeClr val="tx1"/>
                </a:solidFill>
              </a:rPr>
              <a:t> et pratique de l'</a:t>
            </a:r>
            <a:r>
              <a:rPr lang="fr-BE" sz="1400" i="1" err="1">
                <a:solidFill>
                  <a:schemeClr val="tx1"/>
                </a:solidFill>
              </a:rPr>
              <a:t>éducation</a:t>
            </a:r>
            <a:r>
              <a:rPr lang="fr-BE" sz="1400" i="1">
                <a:solidFill>
                  <a:schemeClr val="tx1"/>
                </a:solidFill>
              </a:rPr>
              <a:t> scolaire, le triangle </a:t>
            </a:r>
            <a:r>
              <a:rPr lang="fr-BE" sz="1400" i="1" err="1">
                <a:solidFill>
                  <a:schemeClr val="tx1"/>
                </a:solidFill>
              </a:rPr>
              <a:t>pédagogique</a:t>
            </a:r>
            <a:r>
              <a:rPr lang="fr-BE" sz="1400" i="1">
                <a:solidFill>
                  <a:schemeClr val="tx1"/>
                </a:solidFill>
              </a:rPr>
              <a:t>. </a:t>
            </a:r>
            <a:r>
              <a:rPr lang="fr-BE" sz="1400">
                <a:solidFill>
                  <a:schemeClr val="tx1"/>
                </a:solidFill>
              </a:rPr>
              <a:t>Berne, Suisse : Peter Lang.</a:t>
            </a:r>
            <a:endParaRPr lang="en-GB" sz="1400">
              <a:solidFill>
                <a:schemeClr val="tx1"/>
              </a:solidFill>
            </a:endParaRPr>
          </a:p>
          <a:p>
            <a:r>
              <a:rPr lang="en-GB" sz="1400">
                <a:solidFill>
                  <a:schemeClr val="tx1"/>
                </a:solidFill>
              </a:rPr>
              <a:t>Jobin, A.-M. (2008). </a:t>
            </a:r>
            <a:r>
              <a:rPr lang="en-GB" sz="1400" i="1" err="1">
                <a:solidFill>
                  <a:schemeClr val="tx1"/>
                </a:solidFill>
              </a:rPr>
              <a:t>Fantaisies</a:t>
            </a:r>
            <a:r>
              <a:rPr lang="en-GB" sz="1400" i="1">
                <a:solidFill>
                  <a:schemeClr val="tx1"/>
                </a:solidFill>
              </a:rPr>
              <a:t> &amp; </a:t>
            </a:r>
            <a:r>
              <a:rPr lang="en-GB" sz="1400" i="1" err="1">
                <a:solidFill>
                  <a:schemeClr val="tx1"/>
                </a:solidFill>
              </a:rPr>
              <a:t>gribouillis</a:t>
            </a:r>
            <a:r>
              <a:rPr lang="en-GB" sz="1400" i="1">
                <a:solidFill>
                  <a:schemeClr val="tx1"/>
                </a:solidFill>
              </a:rPr>
              <a:t>. 85 </a:t>
            </a:r>
            <a:r>
              <a:rPr lang="en-GB" sz="1400" i="1" err="1">
                <a:solidFill>
                  <a:schemeClr val="tx1"/>
                </a:solidFill>
              </a:rPr>
              <a:t>activités</a:t>
            </a:r>
            <a:r>
              <a:rPr lang="en-GB" sz="1400" i="1">
                <a:solidFill>
                  <a:schemeClr val="tx1"/>
                </a:solidFill>
              </a:rPr>
              <a:t> </a:t>
            </a:r>
            <a:r>
              <a:rPr lang="en-GB" sz="1400" i="1" err="1">
                <a:solidFill>
                  <a:schemeClr val="tx1"/>
                </a:solidFill>
              </a:rPr>
              <a:t>créatives</a:t>
            </a:r>
            <a:r>
              <a:rPr lang="en-GB" sz="1400" i="1">
                <a:solidFill>
                  <a:schemeClr val="tx1"/>
                </a:solidFill>
              </a:rPr>
              <a:t> pour </a:t>
            </a:r>
            <a:r>
              <a:rPr lang="en-GB" sz="1400" i="1" err="1">
                <a:solidFill>
                  <a:schemeClr val="tx1"/>
                </a:solidFill>
              </a:rPr>
              <a:t>tous</a:t>
            </a:r>
            <a:r>
              <a:rPr lang="en-GB" sz="1400">
                <a:solidFill>
                  <a:schemeClr val="tx1"/>
                </a:solidFill>
              </a:rPr>
              <a:t>. Montréal, Canada: du Roseau. </a:t>
            </a:r>
            <a:endParaRPr lang="en-GB" sz="1400">
              <a:solidFill>
                <a:schemeClr val="tx1"/>
              </a:solidFill>
              <a:cs typeface="Calibri"/>
            </a:endParaRPr>
          </a:p>
          <a:p>
            <a:r>
              <a:rPr lang="en-GB" sz="1400">
                <a:solidFill>
                  <a:schemeClr val="tx1"/>
                </a:solidFill>
              </a:rPr>
              <a:t>Jobin, A.-M. (2012). </a:t>
            </a:r>
            <a:r>
              <a:rPr lang="en-GB" sz="1400" i="1" err="1">
                <a:solidFill>
                  <a:schemeClr val="tx1"/>
                </a:solidFill>
              </a:rPr>
              <a:t>Exercices</a:t>
            </a:r>
            <a:r>
              <a:rPr lang="en-GB" sz="1400" i="1">
                <a:solidFill>
                  <a:schemeClr val="tx1"/>
                </a:solidFill>
              </a:rPr>
              <a:t> </a:t>
            </a:r>
            <a:r>
              <a:rPr lang="en-GB" sz="1400" i="1" err="1">
                <a:solidFill>
                  <a:schemeClr val="tx1"/>
                </a:solidFill>
              </a:rPr>
              <a:t>créatifs</a:t>
            </a:r>
            <a:r>
              <a:rPr lang="en-GB" sz="1400" i="1">
                <a:solidFill>
                  <a:schemeClr val="tx1"/>
                </a:solidFill>
              </a:rPr>
              <a:t> zen</a:t>
            </a:r>
            <a:r>
              <a:rPr lang="en-GB" sz="1400">
                <a:solidFill>
                  <a:schemeClr val="tx1"/>
                </a:solidFill>
              </a:rPr>
              <a:t>. Montréal, Québec: Le jour. </a:t>
            </a:r>
            <a:endParaRPr lang="en-GB" sz="1400">
              <a:solidFill>
                <a:schemeClr val="tx1"/>
              </a:solidFill>
              <a:cs typeface="Calibri"/>
            </a:endParaRPr>
          </a:p>
          <a:p>
            <a:r>
              <a:rPr lang="en-GB" sz="1400">
                <a:solidFill>
                  <a:schemeClr val="tx1"/>
                </a:solidFill>
                <a:latin typeface="Calibri"/>
                <a:cs typeface="Calibri"/>
              </a:rPr>
              <a:t>Leblanc, S. &amp; </a:t>
            </a:r>
            <a:r>
              <a:rPr lang="en-GB" sz="1400" err="1">
                <a:solidFill>
                  <a:schemeClr val="tx1"/>
                </a:solidFill>
                <a:latin typeface="Calibri"/>
                <a:cs typeface="Calibri"/>
              </a:rPr>
              <a:t>Sève</a:t>
            </a:r>
            <a:r>
              <a:rPr lang="en-GB" sz="1400">
                <a:solidFill>
                  <a:schemeClr val="tx1"/>
                </a:solidFill>
                <a:latin typeface="Calibri"/>
                <a:cs typeface="Calibri"/>
              </a:rPr>
              <a:t>, C. (2012). </a:t>
            </a:r>
            <a:r>
              <a:rPr lang="en-GB" sz="1400" err="1">
                <a:solidFill>
                  <a:schemeClr val="tx1"/>
                </a:solidFill>
                <a:latin typeface="Calibri"/>
                <a:cs typeface="Calibri"/>
              </a:rPr>
              <a:t>Vidéo</a:t>
            </a:r>
            <a:r>
              <a:rPr lang="en-GB" sz="1400">
                <a:solidFill>
                  <a:schemeClr val="tx1"/>
                </a:solidFill>
                <a:latin typeface="Calibri"/>
                <a:cs typeface="Calibri"/>
              </a:rPr>
              <a:t> formation et construction de </a:t>
            </a:r>
            <a:r>
              <a:rPr lang="en-GB" sz="1400" err="1">
                <a:solidFill>
                  <a:schemeClr val="tx1"/>
                </a:solidFill>
                <a:latin typeface="Calibri"/>
                <a:cs typeface="Calibri"/>
              </a:rPr>
              <a:t>l’expérience</a:t>
            </a:r>
            <a:r>
              <a:rPr lang="en-GB" sz="1400">
                <a:solidFill>
                  <a:schemeClr val="tx1"/>
                </a:solidFill>
                <a:latin typeface="Calibri"/>
                <a:cs typeface="Calibri"/>
              </a:rPr>
              <a:t> </a:t>
            </a:r>
            <a:r>
              <a:rPr lang="en-GB" sz="1400" err="1">
                <a:solidFill>
                  <a:schemeClr val="tx1"/>
                </a:solidFill>
                <a:latin typeface="Calibri"/>
                <a:cs typeface="Calibri"/>
              </a:rPr>
              <a:t>professionnelle</a:t>
            </a:r>
            <a:r>
              <a:rPr lang="en-GB" sz="1400">
                <a:solidFill>
                  <a:schemeClr val="tx1"/>
                </a:solidFill>
                <a:latin typeface="Calibri"/>
                <a:cs typeface="Calibri"/>
              </a:rPr>
              <a:t>. </a:t>
            </a:r>
            <a:r>
              <a:rPr lang="en-GB" sz="1400" i="1">
                <a:solidFill>
                  <a:schemeClr val="tx1"/>
                </a:solidFill>
                <a:latin typeface="Calibri"/>
                <a:cs typeface="Calibri"/>
              </a:rPr>
              <a:t>Recherche et Formation, 70(2), </a:t>
            </a:r>
            <a:r>
              <a:rPr lang="en-GB" sz="1400">
                <a:solidFill>
                  <a:schemeClr val="tx1"/>
                </a:solidFill>
                <a:latin typeface="Calibri"/>
                <a:cs typeface="Calibri"/>
              </a:rPr>
              <a:t>42-60.</a:t>
            </a:r>
          </a:p>
          <a:p>
            <a:r>
              <a:rPr lang="fr-FR" sz="1400">
                <a:solidFill>
                  <a:schemeClr val="tx1"/>
                </a:solidFill>
                <a:latin typeface="Calibri"/>
                <a:ea typeface="Droid Serif" panose="02020600060500020200" pitchFamily="18" charset="0"/>
                <a:cs typeface="Calibri"/>
              </a:rPr>
              <a:t>Leclerc, C., Bourassa, B. &amp;  </a:t>
            </a:r>
            <a:r>
              <a:rPr lang="fr-FR" sz="1400" err="1">
                <a:solidFill>
                  <a:schemeClr val="tx1"/>
                </a:solidFill>
                <a:latin typeface="Calibri"/>
                <a:ea typeface="Droid Serif" panose="02020600060500020200" pitchFamily="18" charset="0"/>
                <a:cs typeface="Calibri"/>
              </a:rPr>
              <a:t>Filteau</a:t>
            </a:r>
            <a:r>
              <a:rPr lang="fr-FR" sz="1400">
                <a:solidFill>
                  <a:schemeClr val="tx1"/>
                </a:solidFill>
                <a:latin typeface="Calibri"/>
                <a:ea typeface="Droid Serif" panose="02020600060500020200" pitchFamily="18" charset="0"/>
                <a:cs typeface="Calibri"/>
              </a:rPr>
              <a:t>, O. (2010). </a:t>
            </a:r>
            <a:r>
              <a:rPr lang="fr-CA" sz="1400">
                <a:solidFill>
                  <a:schemeClr val="tx1"/>
                </a:solidFill>
                <a:latin typeface="Calibri"/>
                <a:ea typeface="Droid Serif" panose="02020600060500020200" pitchFamily="18" charset="0"/>
                <a:cs typeface="Calibri"/>
              </a:rPr>
              <a:t>Utilisation de la méthode des incidents critiques dans une perspective d’explicitation, d’analyse critique et de transformation des pratiques professionnelles. </a:t>
            </a:r>
            <a:r>
              <a:rPr lang="fr-CA" sz="1400" i="1">
                <a:solidFill>
                  <a:schemeClr val="tx1"/>
                </a:solidFill>
                <a:latin typeface="Calibri"/>
                <a:ea typeface="Droid Serif" panose="02020600060500020200" pitchFamily="18" charset="0"/>
                <a:cs typeface="Calibri"/>
              </a:rPr>
              <a:t>Éducation et francophonie </a:t>
            </a:r>
            <a:r>
              <a:rPr lang="fr-CA" sz="1400">
                <a:solidFill>
                  <a:schemeClr val="tx1"/>
                </a:solidFill>
                <a:latin typeface="Calibri"/>
                <a:ea typeface="Droid Serif" panose="02020600060500020200" pitchFamily="18" charset="0"/>
                <a:cs typeface="Calibri"/>
              </a:rPr>
              <a:t>XXXVIII(1), printemps, 11-32.</a:t>
            </a:r>
          </a:p>
          <a:p>
            <a:r>
              <a:rPr lang="fr-FR" altLang="fr-FR" sz="1400" err="1">
                <a:solidFill>
                  <a:schemeClr val="tx1"/>
                </a:solidFill>
                <a:latin typeface="Calibri"/>
                <a:cs typeface="Calibri"/>
              </a:rPr>
              <a:t>Lepineux</a:t>
            </a:r>
            <a:r>
              <a:rPr lang="fr-FR" altLang="fr-FR" sz="1400">
                <a:solidFill>
                  <a:schemeClr val="tx1"/>
                </a:solidFill>
                <a:latin typeface="Calibri"/>
                <a:cs typeface="Calibri"/>
              </a:rPr>
              <a:t>, R., </a:t>
            </a:r>
            <a:r>
              <a:rPr lang="fr-FR" altLang="fr-FR" sz="1400" err="1">
                <a:solidFill>
                  <a:schemeClr val="tx1"/>
                </a:solidFill>
                <a:latin typeface="Calibri"/>
                <a:cs typeface="Calibri"/>
              </a:rPr>
              <a:t>Soleilhac</a:t>
            </a:r>
            <a:r>
              <a:rPr lang="fr-FR" altLang="fr-FR" sz="1400">
                <a:solidFill>
                  <a:schemeClr val="tx1"/>
                </a:solidFill>
                <a:latin typeface="Calibri"/>
                <a:cs typeface="Calibri"/>
              </a:rPr>
              <a:t>, N. &amp; </a:t>
            </a:r>
            <a:r>
              <a:rPr lang="fr-FR" altLang="fr-FR" sz="1400" err="1">
                <a:solidFill>
                  <a:schemeClr val="tx1"/>
                </a:solidFill>
                <a:latin typeface="Calibri"/>
                <a:cs typeface="Calibri"/>
              </a:rPr>
              <a:t>Zerah</a:t>
            </a:r>
            <a:r>
              <a:rPr lang="fr-FR" altLang="fr-FR" sz="1400">
                <a:solidFill>
                  <a:schemeClr val="tx1"/>
                </a:solidFill>
                <a:latin typeface="Calibri"/>
                <a:cs typeface="Calibri"/>
              </a:rPr>
              <a:t>, A. (1993). </a:t>
            </a:r>
            <a:r>
              <a:rPr lang="fr-FR" altLang="fr-FR" sz="1400" i="1">
                <a:solidFill>
                  <a:schemeClr val="tx1"/>
                </a:solidFill>
                <a:latin typeface="Calibri"/>
                <a:cs typeface="Calibri"/>
              </a:rPr>
              <a:t>La Programmation </a:t>
            </a:r>
            <a:r>
              <a:rPr lang="fr-FR" altLang="fr-FR" sz="1400" i="1" err="1">
                <a:solidFill>
                  <a:schemeClr val="tx1"/>
                </a:solidFill>
                <a:latin typeface="Calibri"/>
                <a:cs typeface="Calibri"/>
              </a:rPr>
              <a:t>Neuro-Linguistique</a:t>
            </a:r>
            <a:r>
              <a:rPr lang="fr-FR" altLang="fr-FR" sz="1400" i="1">
                <a:solidFill>
                  <a:schemeClr val="tx1"/>
                </a:solidFill>
                <a:latin typeface="Calibri"/>
                <a:cs typeface="Calibri"/>
              </a:rPr>
              <a:t> : Méthodes d’études et de stratégies d’apprentissage avec la PNL</a:t>
            </a:r>
            <a:r>
              <a:rPr lang="fr-FR" altLang="fr-FR" sz="1400">
                <a:solidFill>
                  <a:schemeClr val="tx1"/>
                </a:solidFill>
                <a:latin typeface="Calibri"/>
                <a:cs typeface="Calibri"/>
              </a:rPr>
              <a:t>, Paris, Nathan, </a:t>
            </a:r>
            <a:r>
              <a:rPr lang="fr-FR" altLang="fr-FR" sz="1050">
                <a:solidFill>
                  <a:schemeClr val="tx1"/>
                </a:solidFill>
                <a:latin typeface="Calibri"/>
                <a:cs typeface="Calibri"/>
              </a:rPr>
              <a:t>coll.</a:t>
            </a:r>
            <a:r>
              <a:rPr lang="fr-FR" altLang="fr-FR" sz="1400">
                <a:solidFill>
                  <a:schemeClr val="tx1"/>
                </a:solidFill>
                <a:latin typeface="Calibri"/>
                <a:cs typeface="Calibri"/>
              </a:rPr>
              <a:t> « Pédagogie ».</a:t>
            </a:r>
            <a:endParaRPr lang="fr-FR" sz="1400">
              <a:solidFill>
                <a:schemeClr val="tx1"/>
              </a:solidFill>
              <a:ea typeface="+mn-lt"/>
              <a:cs typeface="+mn-lt"/>
            </a:endParaRPr>
          </a:p>
          <a:p>
            <a:r>
              <a:rPr lang="fr-FR" sz="1400">
                <a:solidFill>
                  <a:schemeClr val="tx1"/>
                </a:solidFill>
                <a:ea typeface="+mn-lt"/>
                <a:cs typeface="+mn-lt"/>
              </a:rPr>
              <a:t>Maes, O., Paul, A., </a:t>
            </a:r>
            <a:r>
              <a:rPr lang="fr-FR" sz="1400" err="1">
                <a:solidFill>
                  <a:schemeClr val="tx1"/>
                </a:solidFill>
                <a:ea typeface="+mn-lt"/>
                <a:cs typeface="+mn-lt"/>
              </a:rPr>
              <a:t>Watteyne</a:t>
            </a:r>
            <a:r>
              <a:rPr lang="fr-FR" sz="1400">
                <a:solidFill>
                  <a:schemeClr val="tx1"/>
                </a:solidFill>
                <a:ea typeface="+mn-lt"/>
                <a:cs typeface="+mn-lt"/>
              </a:rPr>
              <a:t>, M. et </a:t>
            </a:r>
            <a:r>
              <a:rPr lang="fr-FR" sz="1400" err="1">
                <a:solidFill>
                  <a:schemeClr val="tx1"/>
                </a:solidFill>
                <a:ea typeface="+mn-lt"/>
                <a:cs typeface="+mn-lt"/>
              </a:rPr>
              <a:t>Doidinho</a:t>
            </a:r>
            <a:r>
              <a:rPr lang="fr-FR" sz="1400">
                <a:solidFill>
                  <a:schemeClr val="tx1"/>
                </a:solidFill>
                <a:ea typeface="+mn-lt"/>
                <a:cs typeface="+mn-lt"/>
              </a:rPr>
              <a:t> </a:t>
            </a:r>
            <a:r>
              <a:rPr lang="fr-FR" sz="1400" err="1">
                <a:solidFill>
                  <a:schemeClr val="tx1"/>
                </a:solidFill>
                <a:ea typeface="+mn-lt"/>
                <a:cs typeface="+mn-lt"/>
              </a:rPr>
              <a:t>Vicoso</a:t>
            </a:r>
            <a:r>
              <a:rPr lang="fr-FR" sz="1400">
                <a:solidFill>
                  <a:schemeClr val="tx1"/>
                </a:solidFill>
                <a:ea typeface="+mn-lt"/>
                <a:cs typeface="+mn-lt"/>
              </a:rPr>
              <a:t>, M-H. (2018). Quels facteurs de protection soutiennent les enseignants débutants ? Les dispositifs d'insertion en font-ils partie ? Dans Van </a:t>
            </a:r>
            <a:r>
              <a:rPr lang="fr-FR" sz="1400" err="1">
                <a:solidFill>
                  <a:schemeClr val="tx1"/>
                </a:solidFill>
                <a:ea typeface="+mn-lt"/>
                <a:cs typeface="+mn-lt"/>
              </a:rPr>
              <a:t>Nieuwenhoven</a:t>
            </a:r>
            <a:r>
              <a:rPr lang="fr-FR" sz="1400">
                <a:solidFill>
                  <a:schemeClr val="tx1"/>
                </a:solidFill>
                <a:ea typeface="+mn-lt"/>
                <a:cs typeface="+mn-lt"/>
              </a:rPr>
              <a:t>, C., </a:t>
            </a:r>
            <a:r>
              <a:rPr lang="fr-FR" sz="1400" err="1">
                <a:solidFill>
                  <a:schemeClr val="tx1"/>
                </a:solidFill>
                <a:ea typeface="+mn-lt"/>
                <a:cs typeface="+mn-lt"/>
              </a:rPr>
              <a:t>Colognesi</a:t>
            </a:r>
            <a:r>
              <a:rPr lang="fr-FR" sz="1400">
                <a:solidFill>
                  <a:schemeClr val="tx1"/>
                </a:solidFill>
                <a:ea typeface="+mn-lt"/>
                <a:cs typeface="+mn-lt"/>
              </a:rPr>
              <a:t>, S. et </a:t>
            </a:r>
            <a:r>
              <a:rPr lang="fr-FR" sz="1400" err="1">
                <a:solidFill>
                  <a:schemeClr val="tx1"/>
                </a:solidFill>
                <a:ea typeface="+mn-lt"/>
                <a:cs typeface="+mn-lt"/>
              </a:rPr>
              <a:t>Beausaert</a:t>
            </a:r>
            <a:r>
              <a:rPr lang="fr-FR" sz="1400">
                <a:solidFill>
                  <a:schemeClr val="tx1"/>
                </a:solidFill>
                <a:ea typeface="+mn-lt"/>
                <a:cs typeface="+mn-lt"/>
              </a:rPr>
              <a:t>, S. (</a:t>
            </a:r>
            <a:r>
              <a:rPr lang="fr-FR" sz="1400" err="1">
                <a:solidFill>
                  <a:schemeClr val="tx1"/>
                </a:solidFill>
                <a:ea typeface="+mn-lt"/>
                <a:cs typeface="+mn-lt"/>
              </a:rPr>
              <a:t>dir</a:t>
            </a:r>
            <a:r>
              <a:rPr lang="fr-FR" sz="1400">
                <a:solidFill>
                  <a:schemeClr val="tx1"/>
                </a:solidFill>
                <a:ea typeface="+mn-lt"/>
                <a:cs typeface="+mn-lt"/>
              </a:rPr>
              <a:t>.), </a:t>
            </a:r>
            <a:r>
              <a:rPr lang="fr-FR" sz="1400" i="1">
                <a:solidFill>
                  <a:schemeClr val="tx1"/>
                </a:solidFill>
                <a:ea typeface="+mn-lt"/>
                <a:cs typeface="+mn-lt"/>
              </a:rPr>
              <a:t>Accompagner les pratiques des enseignants. Un défi pour le développement professionnel en formation initiale, en insertion et en cours de carrière</a:t>
            </a:r>
            <a:r>
              <a:rPr lang="fr-FR" sz="1400">
                <a:solidFill>
                  <a:schemeClr val="tx1"/>
                </a:solidFill>
                <a:ea typeface="+mn-lt"/>
                <a:cs typeface="+mn-lt"/>
              </a:rPr>
              <a:t> (p. 145-15</a:t>
            </a:r>
            <a:r>
              <a:rPr lang="fr-FR" sz="1400" i="1">
                <a:solidFill>
                  <a:schemeClr val="tx1"/>
                </a:solidFill>
                <a:ea typeface="+mn-lt"/>
                <a:cs typeface="+mn-lt"/>
              </a:rPr>
              <a:t>9).</a:t>
            </a:r>
            <a:r>
              <a:rPr lang="fr-FR" sz="1400">
                <a:solidFill>
                  <a:schemeClr val="tx1"/>
                </a:solidFill>
                <a:ea typeface="+mn-lt"/>
                <a:cs typeface="+mn-lt"/>
              </a:rPr>
              <a:t> Louvain-la-Neuve, Belgique : Presses universitaires de Louvain. </a:t>
            </a:r>
            <a:endParaRPr lang="fr-FR" altLang="fr-FR" sz="1400">
              <a:solidFill>
                <a:schemeClr val="tx1"/>
              </a:solidFill>
              <a:latin typeface="Calibri"/>
              <a:cs typeface="Calibri"/>
            </a:endParaRPr>
          </a:p>
          <a:p>
            <a:r>
              <a:rPr lang="en-GB" sz="1400">
                <a:solidFill>
                  <a:schemeClr val="tx1"/>
                </a:solidFill>
                <a:latin typeface="Calibri"/>
                <a:cs typeface="Calibri"/>
              </a:rPr>
              <a:t>M</a:t>
            </a:r>
            <a:r>
              <a:rPr lang="fr-FR" sz="1400" err="1">
                <a:solidFill>
                  <a:schemeClr val="tx1"/>
                </a:solidFill>
                <a:latin typeface="Calibri"/>
                <a:cs typeface="Calibri"/>
              </a:rPr>
              <a:t>ax-Neef</a:t>
            </a:r>
            <a:r>
              <a:rPr lang="fr-FR" sz="1400">
                <a:solidFill>
                  <a:schemeClr val="tx1"/>
                </a:solidFill>
                <a:latin typeface="Calibri"/>
                <a:cs typeface="Calibri"/>
              </a:rPr>
              <a:t>, Elizalde &amp; </a:t>
            </a:r>
            <a:r>
              <a:rPr lang="fr-FR" sz="1400" err="1">
                <a:solidFill>
                  <a:schemeClr val="tx1"/>
                </a:solidFill>
                <a:latin typeface="Calibri"/>
                <a:cs typeface="Calibri"/>
              </a:rPr>
              <a:t>Hopenhayn</a:t>
            </a:r>
            <a:r>
              <a:rPr lang="fr-FR" sz="1400">
                <a:solidFill>
                  <a:schemeClr val="tx1"/>
                </a:solidFill>
                <a:latin typeface="Calibri"/>
                <a:cs typeface="Calibri"/>
              </a:rPr>
              <a:t> </a:t>
            </a:r>
            <a:r>
              <a:rPr lang="fr-FR" sz="1400">
                <a:solidFill>
                  <a:schemeClr val="tx1"/>
                </a:solidFill>
              </a:rPr>
              <a:t>(1986) cités par </a:t>
            </a:r>
            <a:r>
              <a:rPr lang="fr-FR" sz="1400" err="1">
                <a:solidFill>
                  <a:schemeClr val="tx1"/>
                </a:solidFill>
              </a:rPr>
              <a:t>Mikolajczak</a:t>
            </a:r>
            <a:r>
              <a:rPr lang="fr-FR" sz="1400">
                <a:solidFill>
                  <a:schemeClr val="tx1"/>
                </a:solidFill>
              </a:rPr>
              <a:t>, M. </a:t>
            </a:r>
            <a:r>
              <a:rPr lang="fr-FR" sz="1400" err="1">
                <a:solidFill>
                  <a:schemeClr val="tx1"/>
                </a:solidFill>
              </a:rPr>
              <a:t>Quoidbach</a:t>
            </a:r>
            <a:r>
              <a:rPr lang="fr-FR" sz="1400">
                <a:solidFill>
                  <a:schemeClr val="tx1"/>
                </a:solidFill>
              </a:rPr>
              <a:t>, J. </a:t>
            </a:r>
            <a:r>
              <a:rPr lang="fr-FR" sz="1400" err="1">
                <a:solidFill>
                  <a:schemeClr val="tx1"/>
                </a:solidFill>
              </a:rPr>
              <a:t>Kotsou</a:t>
            </a:r>
            <a:r>
              <a:rPr lang="fr-FR" sz="1400">
                <a:solidFill>
                  <a:schemeClr val="tx1"/>
                </a:solidFill>
              </a:rPr>
              <a:t>, I., </a:t>
            </a:r>
            <a:r>
              <a:rPr lang="fr-FR" sz="1400" err="1">
                <a:solidFill>
                  <a:schemeClr val="tx1"/>
                </a:solidFill>
              </a:rPr>
              <a:t>Nélis</a:t>
            </a:r>
            <a:r>
              <a:rPr lang="fr-FR" sz="1400">
                <a:solidFill>
                  <a:schemeClr val="tx1"/>
                </a:solidFill>
              </a:rPr>
              <a:t>, D. (2009). </a:t>
            </a:r>
            <a:r>
              <a:rPr lang="fr-FR" sz="1400" i="1">
                <a:solidFill>
                  <a:schemeClr val="tx1"/>
                </a:solidFill>
              </a:rPr>
              <a:t>Les compétences émotionnelles</a:t>
            </a:r>
            <a:r>
              <a:rPr lang="fr-FR" sz="1400">
                <a:solidFill>
                  <a:schemeClr val="tx1"/>
                </a:solidFill>
              </a:rPr>
              <a:t>, p.124.  Paris, France : Dunod</a:t>
            </a:r>
            <a:endParaRPr lang="en-GB" sz="1400">
              <a:solidFill>
                <a:schemeClr val="tx1"/>
              </a:solidFill>
            </a:endParaRPr>
          </a:p>
        </p:txBody>
      </p:sp>
      <p:sp>
        <p:nvSpPr>
          <p:cNvPr id="2" name="Titre 1"/>
          <p:cNvSpPr>
            <a:spLocks noGrp="1"/>
          </p:cNvSpPr>
          <p:nvPr>
            <p:ph type="title"/>
          </p:nvPr>
        </p:nvSpPr>
        <p:spPr>
          <a:xfrm>
            <a:off x="533399" y="-3175"/>
            <a:ext cx="10985499" cy="1325563"/>
          </a:xfr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nl-BE"/>
              <a:t>Références</a:t>
            </a:r>
            <a:endParaRPr lang="en-US"/>
          </a:p>
        </p:txBody>
      </p:sp>
      <p:sp>
        <p:nvSpPr>
          <p:cNvPr id="5" name="Espace réservé du pied de page 4"/>
          <p:cNvSpPr>
            <a:spLocks noGrp="1"/>
          </p:cNvSpPr>
          <p:nvPr>
            <p:ph type="ftr" sz="quarter" idx="11"/>
          </p:nvPr>
        </p:nvSpPr>
        <p:spPr>
          <a:xfrm>
            <a:off x="4038600" y="6534150"/>
            <a:ext cx="4114800" cy="365125"/>
          </a:xfrm>
        </p:spPr>
        <p:txBody>
          <a:bodyPr/>
          <a:lstStyle/>
          <a:p>
            <a:r>
              <a:rPr lang="en-US"/>
              <a:t>M. </a:t>
            </a:r>
            <a:r>
              <a:rPr lang="en-US" err="1"/>
              <a:t>Blondeau</a:t>
            </a:r>
            <a:r>
              <a:rPr lang="en-US"/>
              <a:t>, S. </a:t>
            </a:r>
            <a:r>
              <a:rPr lang="en-US" err="1"/>
              <a:t>Dondeyne</a:t>
            </a:r>
            <a:r>
              <a:rPr lang="en-US"/>
              <a:t>, C. </a:t>
            </a:r>
            <a:r>
              <a:rPr lang="en-US" err="1"/>
              <a:t>Moncarey</a:t>
            </a:r>
            <a:r>
              <a:rPr lang="en-US"/>
              <a:t> &amp; A. Paul</a:t>
            </a:r>
          </a:p>
        </p:txBody>
      </p:sp>
      <p:sp>
        <p:nvSpPr>
          <p:cNvPr id="3" name="Espace réservé du numéro de diapositive 2"/>
          <p:cNvSpPr>
            <a:spLocks noGrp="1"/>
          </p:cNvSpPr>
          <p:nvPr>
            <p:ph type="sldNum" sz="quarter" idx="12"/>
          </p:nvPr>
        </p:nvSpPr>
        <p:spPr>
          <a:xfrm>
            <a:off x="8610600" y="6496050"/>
            <a:ext cx="2743200" cy="365125"/>
          </a:xfrm>
        </p:spPr>
        <p:txBody>
          <a:bodyPr/>
          <a:lstStyle/>
          <a:p>
            <a:fld id="{D45F35CD-BCCE-43AA-A6A5-8900209948EB}" type="slidenum">
              <a:rPr lang="en-US" smtClean="0"/>
              <a:t>43</a:t>
            </a:fld>
            <a:endParaRPr lang="en-US"/>
          </a:p>
        </p:txBody>
      </p:sp>
      <p:cxnSp>
        <p:nvCxnSpPr>
          <p:cNvPr id="7" name="Connecteur droit 6">
            <a:extLst>
              <a:ext uri="{FF2B5EF4-FFF2-40B4-BE49-F238E27FC236}">
                <a16:creationId xmlns:a16="http://schemas.microsoft.com/office/drawing/2014/main" id="{433330E5-0F34-4C10-A5B6-5163D528C6F9}"/>
              </a:ext>
            </a:extLst>
          </p:cNvPr>
          <p:cNvCxnSpPr>
            <a:cxnSpLocks/>
          </p:cNvCxnSpPr>
          <p:nvPr/>
        </p:nvCxnSpPr>
        <p:spPr>
          <a:xfrm>
            <a:off x="1095375" y="0"/>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825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17"/>
          <p:cNvSpPr txBox="1">
            <a:spLocks/>
          </p:cNvSpPr>
          <p:nvPr/>
        </p:nvSpPr>
        <p:spPr>
          <a:xfrm>
            <a:off x="533400" y="1330325"/>
            <a:ext cx="10985500" cy="482190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GB" sz="1400" err="1">
                <a:solidFill>
                  <a:schemeClr val="tx1"/>
                </a:solidFill>
              </a:rPr>
              <a:t>Nève</a:t>
            </a:r>
            <a:r>
              <a:rPr lang="en-GB" sz="1400">
                <a:solidFill>
                  <a:schemeClr val="tx1"/>
                </a:solidFill>
              </a:rPr>
              <a:t> </a:t>
            </a:r>
            <a:r>
              <a:rPr lang="en-GB" sz="1400" err="1">
                <a:solidFill>
                  <a:schemeClr val="tx1"/>
                </a:solidFill>
              </a:rPr>
              <a:t>Hanquet</a:t>
            </a:r>
            <a:r>
              <a:rPr lang="en-GB" sz="1400">
                <a:solidFill>
                  <a:schemeClr val="tx1"/>
                </a:solidFill>
              </a:rPr>
              <a:t>, C. &amp; </a:t>
            </a:r>
            <a:r>
              <a:rPr lang="en-GB" sz="1400" err="1">
                <a:solidFill>
                  <a:schemeClr val="tx1"/>
                </a:solidFill>
              </a:rPr>
              <a:t>Crespel</a:t>
            </a:r>
            <a:r>
              <a:rPr lang="en-GB" sz="1400">
                <a:solidFill>
                  <a:schemeClr val="tx1"/>
                </a:solidFill>
              </a:rPr>
              <a:t>, A. (2014). </a:t>
            </a:r>
            <a:r>
              <a:rPr lang="en-GB" sz="1400" i="1" err="1">
                <a:solidFill>
                  <a:schemeClr val="tx1"/>
                </a:solidFill>
              </a:rPr>
              <a:t>Gérer</a:t>
            </a:r>
            <a:r>
              <a:rPr lang="en-GB" sz="1400" i="1">
                <a:solidFill>
                  <a:schemeClr val="tx1"/>
                </a:solidFill>
              </a:rPr>
              <a:t> </a:t>
            </a:r>
            <a:r>
              <a:rPr lang="en-GB" sz="1400" i="1" err="1">
                <a:solidFill>
                  <a:schemeClr val="tx1"/>
                </a:solidFill>
              </a:rPr>
              <a:t>l’humain</a:t>
            </a:r>
            <a:r>
              <a:rPr lang="en-GB" sz="1400" i="1">
                <a:solidFill>
                  <a:schemeClr val="tx1"/>
                </a:solidFill>
              </a:rPr>
              <a:t>: </a:t>
            </a:r>
            <a:r>
              <a:rPr lang="en-GB" sz="1400" i="1" err="1">
                <a:solidFill>
                  <a:schemeClr val="tx1"/>
                </a:solidFill>
              </a:rPr>
              <a:t>l’art</a:t>
            </a:r>
            <a:r>
              <a:rPr lang="en-GB" sz="1400" i="1">
                <a:solidFill>
                  <a:schemeClr val="tx1"/>
                </a:solidFill>
              </a:rPr>
              <a:t> de </a:t>
            </a:r>
            <a:r>
              <a:rPr lang="en-GB" sz="1400" i="1" err="1">
                <a:solidFill>
                  <a:schemeClr val="tx1"/>
                </a:solidFill>
              </a:rPr>
              <a:t>créer</a:t>
            </a:r>
            <a:r>
              <a:rPr lang="en-GB" sz="1400" i="1">
                <a:solidFill>
                  <a:schemeClr val="tx1"/>
                </a:solidFill>
              </a:rPr>
              <a:t> du </a:t>
            </a:r>
            <a:r>
              <a:rPr lang="en-GB" sz="1400" i="1" err="1">
                <a:solidFill>
                  <a:schemeClr val="tx1"/>
                </a:solidFill>
              </a:rPr>
              <a:t>ressort</a:t>
            </a:r>
            <a:r>
              <a:rPr lang="en-GB" sz="1400" i="1">
                <a:solidFill>
                  <a:schemeClr val="tx1"/>
                </a:solidFill>
              </a:rPr>
              <a:t>? Le </a:t>
            </a:r>
            <a:r>
              <a:rPr lang="en-GB" sz="1400" i="1" err="1">
                <a:solidFill>
                  <a:schemeClr val="tx1"/>
                </a:solidFill>
              </a:rPr>
              <a:t>modèle</a:t>
            </a:r>
            <a:r>
              <a:rPr lang="en-GB" sz="1400" i="1">
                <a:solidFill>
                  <a:schemeClr val="tx1"/>
                </a:solidFill>
              </a:rPr>
              <a:t> ARC© </a:t>
            </a:r>
            <a:r>
              <a:rPr lang="en-GB" sz="1400" i="1" err="1">
                <a:solidFill>
                  <a:schemeClr val="tx1"/>
                </a:solidFill>
              </a:rPr>
              <a:t>en</a:t>
            </a:r>
            <a:r>
              <a:rPr lang="en-GB" sz="1400" i="1">
                <a:solidFill>
                  <a:schemeClr val="tx1"/>
                </a:solidFill>
              </a:rPr>
              <a:t> action</a:t>
            </a:r>
            <a:r>
              <a:rPr lang="en-GB" sz="1400">
                <a:solidFill>
                  <a:schemeClr val="tx1"/>
                </a:solidFill>
              </a:rPr>
              <a:t>. CFIP, Contact n°109, p.1-3.</a:t>
            </a:r>
            <a:endParaRPr lang="en-GB" sz="1400">
              <a:solidFill>
                <a:schemeClr val="tx1"/>
              </a:solidFill>
              <a:cs typeface="Calibri"/>
            </a:endParaRPr>
          </a:p>
          <a:p>
            <a:r>
              <a:rPr lang="en-GB" sz="1400" err="1">
                <a:solidFill>
                  <a:schemeClr val="tx1"/>
                </a:solidFill>
              </a:rPr>
              <a:t>Pastré</a:t>
            </a:r>
            <a:r>
              <a:rPr lang="en-GB" sz="1400">
                <a:solidFill>
                  <a:schemeClr val="tx1"/>
                </a:solidFill>
              </a:rPr>
              <a:t>, P. (2008). La </a:t>
            </a:r>
            <a:r>
              <a:rPr lang="en-GB" sz="1400" err="1">
                <a:solidFill>
                  <a:schemeClr val="tx1"/>
                </a:solidFill>
              </a:rPr>
              <a:t>didactique</a:t>
            </a:r>
            <a:r>
              <a:rPr lang="en-GB" sz="1400">
                <a:solidFill>
                  <a:schemeClr val="tx1"/>
                </a:solidFill>
              </a:rPr>
              <a:t> </a:t>
            </a:r>
            <a:r>
              <a:rPr lang="en-GB" sz="1400" err="1">
                <a:solidFill>
                  <a:schemeClr val="tx1"/>
                </a:solidFill>
              </a:rPr>
              <a:t>professionnelles</a:t>
            </a:r>
            <a:r>
              <a:rPr lang="en-GB" sz="1400">
                <a:solidFill>
                  <a:schemeClr val="tx1"/>
                </a:solidFill>
              </a:rPr>
              <a:t>: </a:t>
            </a:r>
            <a:r>
              <a:rPr lang="en-GB" sz="1400" err="1">
                <a:solidFill>
                  <a:schemeClr val="tx1"/>
                </a:solidFill>
              </a:rPr>
              <a:t>origines</a:t>
            </a:r>
            <a:r>
              <a:rPr lang="en-GB" sz="1400">
                <a:solidFill>
                  <a:schemeClr val="tx1"/>
                </a:solidFill>
              </a:rPr>
              <a:t>, </a:t>
            </a:r>
            <a:r>
              <a:rPr lang="en-GB" sz="1400" err="1">
                <a:solidFill>
                  <a:schemeClr val="tx1"/>
                </a:solidFill>
              </a:rPr>
              <a:t>fondements</a:t>
            </a:r>
            <a:r>
              <a:rPr lang="en-GB" sz="1400">
                <a:solidFill>
                  <a:schemeClr val="tx1"/>
                </a:solidFill>
              </a:rPr>
              <a:t>, perspectives. </a:t>
            </a:r>
            <a:r>
              <a:rPr lang="en-GB" sz="1400" i="1">
                <a:solidFill>
                  <a:schemeClr val="tx1"/>
                </a:solidFill>
              </a:rPr>
              <a:t>Travail et </a:t>
            </a:r>
            <a:r>
              <a:rPr lang="en-GB" sz="1400" i="1" err="1">
                <a:solidFill>
                  <a:schemeClr val="tx1"/>
                </a:solidFill>
              </a:rPr>
              <a:t>Apprentissage</a:t>
            </a:r>
            <a:r>
              <a:rPr lang="en-GB" sz="1400" i="1">
                <a:solidFill>
                  <a:schemeClr val="tx1"/>
                </a:solidFill>
              </a:rPr>
              <a:t>, Revue de </a:t>
            </a:r>
            <a:r>
              <a:rPr lang="en-GB" sz="1400" i="1" err="1">
                <a:solidFill>
                  <a:schemeClr val="tx1"/>
                </a:solidFill>
              </a:rPr>
              <a:t>didactique</a:t>
            </a:r>
            <a:r>
              <a:rPr lang="en-GB" sz="1400" i="1">
                <a:solidFill>
                  <a:schemeClr val="tx1"/>
                </a:solidFill>
              </a:rPr>
              <a:t> </a:t>
            </a:r>
            <a:r>
              <a:rPr lang="en-GB" sz="1400" i="1" err="1">
                <a:solidFill>
                  <a:schemeClr val="tx1"/>
                </a:solidFill>
              </a:rPr>
              <a:t>professionnelle</a:t>
            </a:r>
            <a:r>
              <a:rPr lang="en-GB" sz="1400" i="1">
                <a:solidFill>
                  <a:schemeClr val="tx1"/>
                </a:solidFill>
              </a:rPr>
              <a:t>.</a:t>
            </a:r>
            <a:r>
              <a:rPr lang="en-GB" sz="1400">
                <a:solidFill>
                  <a:schemeClr val="tx1"/>
                </a:solidFill>
              </a:rPr>
              <a:t> Editions Raison et Passions.</a:t>
            </a:r>
            <a:endParaRPr lang="fr-BE" sz="1400">
              <a:solidFill>
                <a:schemeClr val="tx1"/>
              </a:solidFill>
            </a:endParaRPr>
          </a:p>
          <a:p>
            <a:r>
              <a:rPr lang="en-GB" sz="1400">
                <a:solidFill>
                  <a:schemeClr val="tx1"/>
                </a:solidFill>
              </a:rPr>
              <a:t>Paul, M. (2004). </a:t>
            </a:r>
            <a:r>
              <a:rPr lang="en-GB" sz="1400" i="1" err="1">
                <a:solidFill>
                  <a:schemeClr val="tx1"/>
                </a:solidFill>
              </a:rPr>
              <a:t>L’accompagnement</a:t>
            </a:r>
            <a:r>
              <a:rPr lang="en-GB" sz="1400" i="1">
                <a:solidFill>
                  <a:schemeClr val="tx1"/>
                </a:solidFill>
              </a:rPr>
              <a:t> : </a:t>
            </a:r>
            <a:r>
              <a:rPr lang="en-GB" sz="1400" i="1" err="1">
                <a:solidFill>
                  <a:schemeClr val="tx1"/>
                </a:solidFill>
              </a:rPr>
              <a:t>une</a:t>
            </a:r>
            <a:r>
              <a:rPr lang="en-GB" sz="1400" i="1">
                <a:solidFill>
                  <a:schemeClr val="tx1"/>
                </a:solidFill>
              </a:rPr>
              <a:t> posture </a:t>
            </a:r>
            <a:r>
              <a:rPr lang="en-GB" sz="1400" i="1" err="1">
                <a:solidFill>
                  <a:schemeClr val="tx1"/>
                </a:solidFill>
              </a:rPr>
              <a:t>professionnelle</a:t>
            </a:r>
            <a:r>
              <a:rPr lang="en-GB" sz="1400" i="1">
                <a:solidFill>
                  <a:schemeClr val="tx1"/>
                </a:solidFill>
              </a:rPr>
              <a:t> </a:t>
            </a:r>
            <a:r>
              <a:rPr lang="en-GB" sz="1400" i="1" err="1">
                <a:solidFill>
                  <a:schemeClr val="tx1"/>
                </a:solidFill>
              </a:rPr>
              <a:t>spécifique</a:t>
            </a:r>
            <a:r>
              <a:rPr lang="en-GB" sz="1400" i="1">
                <a:solidFill>
                  <a:schemeClr val="tx1"/>
                </a:solidFill>
              </a:rPr>
              <a:t>.</a:t>
            </a:r>
            <a:r>
              <a:rPr lang="en-GB" sz="1400">
                <a:solidFill>
                  <a:schemeClr val="tx1"/>
                </a:solidFill>
              </a:rPr>
              <a:t> Paris, France : </a:t>
            </a:r>
            <a:r>
              <a:rPr lang="en-GB" sz="1400" err="1">
                <a:solidFill>
                  <a:schemeClr val="tx1"/>
                </a:solidFill>
              </a:rPr>
              <a:t>L’Harmattan</a:t>
            </a:r>
            <a:r>
              <a:rPr lang="en-GB" sz="1400">
                <a:solidFill>
                  <a:schemeClr val="tx1"/>
                </a:solidFill>
              </a:rPr>
              <a:t>.</a:t>
            </a:r>
            <a:endParaRPr lang="fr-BE" sz="1400">
              <a:solidFill>
                <a:schemeClr val="tx1"/>
              </a:solidFill>
            </a:endParaRPr>
          </a:p>
          <a:p>
            <a:r>
              <a:rPr lang="en-GB" sz="1400">
                <a:solidFill>
                  <a:schemeClr val="tx1"/>
                </a:solidFill>
                <a:cs typeface="Calibri"/>
              </a:rPr>
              <a:t>Paul, M. (2020). La démarche </a:t>
            </a:r>
            <a:r>
              <a:rPr lang="en-GB" sz="1400" err="1">
                <a:solidFill>
                  <a:schemeClr val="tx1"/>
                </a:solidFill>
                <a:cs typeface="Calibri"/>
              </a:rPr>
              <a:t>d'accompagnement</a:t>
            </a:r>
            <a:r>
              <a:rPr lang="en-GB" sz="1400">
                <a:solidFill>
                  <a:schemeClr val="tx1"/>
                </a:solidFill>
                <a:cs typeface="Calibri"/>
              </a:rPr>
              <a:t>. </a:t>
            </a:r>
            <a:r>
              <a:rPr lang="en-GB" sz="1400" err="1">
                <a:solidFill>
                  <a:schemeClr val="tx1"/>
                </a:solidFill>
                <a:cs typeface="Calibri"/>
              </a:rPr>
              <a:t>Repères</a:t>
            </a:r>
            <a:r>
              <a:rPr lang="en-GB" sz="1400">
                <a:solidFill>
                  <a:schemeClr val="tx1"/>
                </a:solidFill>
                <a:cs typeface="Calibri"/>
              </a:rPr>
              <a:t> </a:t>
            </a:r>
            <a:r>
              <a:rPr lang="en-GB" sz="1400" err="1">
                <a:solidFill>
                  <a:schemeClr val="tx1"/>
                </a:solidFill>
                <a:cs typeface="Calibri"/>
              </a:rPr>
              <a:t>méthodologiques</a:t>
            </a:r>
            <a:r>
              <a:rPr lang="en-GB" sz="1400">
                <a:solidFill>
                  <a:schemeClr val="tx1"/>
                </a:solidFill>
                <a:cs typeface="Calibri"/>
              </a:rPr>
              <a:t> et </a:t>
            </a:r>
            <a:r>
              <a:rPr lang="en-GB" sz="1400" err="1">
                <a:solidFill>
                  <a:schemeClr val="tx1"/>
                </a:solidFill>
                <a:cs typeface="Calibri"/>
              </a:rPr>
              <a:t>ressources</a:t>
            </a:r>
            <a:r>
              <a:rPr lang="en-GB" sz="1400">
                <a:solidFill>
                  <a:schemeClr val="tx1"/>
                </a:solidFill>
                <a:cs typeface="Calibri"/>
              </a:rPr>
              <a:t> </a:t>
            </a:r>
            <a:r>
              <a:rPr lang="en-GB" sz="1400" err="1">
                <a:solidFill>
                  <a:schemeClr val="tx1"/>
                </a:solidFill>
                <a:cs typeface="Calibri"/>
              </a:rPr>
              <a:t>théoriques</a:t>
            </a:r>
            <a:r>
              <a:rPr lang="en-GB" sz="1400">
                <a:solidFill>
                  <a:schemeClr val="tx1"/>
                </a:solidFill>
                <a:cs typeface="Calibri"/>
              </a:rPr>
              <a:t>.  </a:t>
            </a:r>
            <a:r>
              <a:rPr lang="en-GB" sz="1400" err="1">
                <a:solidFill>
                  <a:schemeClr val="tx1"/>
                </a:solidFill>
                <a:cs typeface="Calibri"/>
              </a:rPr>
              <a:t>Bruxelles</a:t>
            </a:r>
            <a:r>
              <a:rPr lang="en-GB" sz="1400">
                <a:solidFill>
                  <a:schemeClr val="tx1"/>
                </a:solidFill>
                <a:cs typeface="Calibri"/>
              </a:rPr>
              <a:t>, </a:t>
            </a:r>
            <a:r>
              <a:rPr lang="en-GB" sz="1400" err="1">
                <a:solidFill>
                  <a:schemeClr val="tx1"/>
                </a:solidFill>
                <a:cs typeface="Calibri"/>
              </a:rPr>
              <a:t>Belgique</a:t>
            </a:r>
            <a:r>
              <a:rPr lang="en-GB" sz="1400">
                <a:solidFill>
                  <a:schemeClr val="tx1"/>
                </a:solidFill>
                <a:cs typeface="Calibri"/>
              </a:rPr>
              <a:t> : De </a:t>
            </a:r>
            <a:r>
              <a:rPr lang="en-GB" sz="1400" err="1">
                <a:solidFill>
                  <a:schemeClr val="tx1"/>
                </a:solidFill>
                <a:cs typeface="Calibri"/>
              </a:rPr>
              <a:t>Boeck</a:t>
            </a:r>
            <a:r>
              <a:rPr lang="en-GB" sz="1400">
                <a:solidFill>
                  <a:schemeClr val="tx1"/>
                </a:solidFill>
                <a:cs typeface="Calibri"/>
              </a:rPr>
              <a:t> </a:t>
            </a:r>
            <a:r>
              <a:rPr lang="en-GB" sz="1400" err="1">
                <a:solidFill>
                  <a:schemeClr val="tx1"/>
                </a:solidFill>
                <a:cs typeface="Calibri"/>
              </a:rPr>
              <a:t>supérieur</a:t>
            </a:r>
            <a:r>
              <a:rPr lang="en-GB" sz="1400">
                <a:solidFill>
                  <a:schemeClr val="tx1"/>
                </a:solidFill>
                <a:cs typeface="Calibri"/>
              </a:rPr>
              <a:t>.</a:t>
            </a:r>
            <a:endParaRPr lang="en-GB" sz="1400">
              <a:solidFill>
                <a:schemeClr val="tx1"/>
              </a:solidFill>
            </a:endParaRPr>
          </a:p>
          <a:p>
            <a:r>
              <a:rPr lang="en-GB" sz="1400">
                <a:solidFill>
                  <a:schemeClr val="tx1"/>
                </a:solidFill>
              </a:rPr>
              <a:t>Payette, A. (2000). </a:t>
            </a:r>
            <a:r>
              <a:rPr lang="en-GB" sz="1400" i="1">
                <a:solidFill>
                  <a:schemeClr val="tx1"/>
                </a:solidFill>
              </a:rPr>
              <a:t>Le </a:t>
            </a:r>
            <a:r>
              <a:rPr lang="en-GB" sz="1400" i="1" err="1">
                <a:solidFill>
                  <a:schemeClr val="tx1"/>
                </a:solidFill>
              </a:rPr>
              <a:t>codéveloppement</a:t>
            </a:r>
            <a:r>
              <a:rPr lang="en-GB" sz="1400" i="1">
                <a:solidFill>
                  <a:schemeClr val="tx1"/>
                </a:solidFill>
              </a:rPr>
              <a:t>: </a:t>
            </a:r>
            <a:r>
              <a:rPr lang="en-GB" sz="1400" i="1" err="1">
                <a:solidFill>
                  <a:schemeClr val="tx1"/>
                </a:solidFill>
              </a:rPr>
              <a:t>une</a:t>
            </a:r>
            <a:r>
              <a:rPr lang="en-GB" sz="1400" i="1">
                <a:solidFill>
                  <a:schemeClr val="tx1"/>
                </a:solidFill>
              </a:rPr>
              <a:t> </a:t>
            </a:r>
            <a:r>
              <a:rPr lang="en-GB" sz="1400" i="1" err="1">
                <a:solidFill>
                  <a:schemeClr val="tx1"/>
                </a:solidFill>
              </a:rPr>
              <a:t>approche</a:t>
            </a:r>
            <a:r>
              <a:rPr lang="en-GB" sz="1400" i="1">
                <a:solidFill>
                  <a:schemeClr val="tx1"/>
                </a:solidFill>
              </a:rPr>
              <a:t> </a:t>
            </a:r>
            <a:r>
              <a:rPr lang="en-GB" sz="1400" i="1" err="1">
                <a:solidFill>
                  <a:schemeClr val="tx1"/>
                </a:solidFill>
              </a:rPr>
              <a:t>graduée</a:t>
            </a:r>
            <a:r>
              <a:rPr lang="en-GB" sz="1400">
                <a:solidFill>
                  <a:schemeClr val="tx1"/>
                </a:solidFill>
              </a:rPr>
              <a:t>. Interactions, Revue </a:t>
            </a:r>
            <a:r>
              <a:rPr lang="en-GB" sz="1400" err="1">
                <a:solidFill>
                  <a:schemeClr val="tx1"/>
                </a:solidFill>
              </a:rPr>
              <a:t>semestrielle</a:t>
            </a:r>
            <a:r>
              <a:rPr lang="en-GB" sz="1400">
                <a:solidFill>
                  <a:schemeClr val="tx1"/>
                </a:solidFill>
              </a:rPr>
              <a:t> </a:t>
            </a:r>
            <a:r>
              <a:rPr lang="en-GB" sz="1400" err="1">
                <a:solidFill>
                  <a:schemeClr val="tx1"/>
                </a:solidFill>
              </a:rPr>
              <a:t>en</a:t>
            </a:r>
            <a:r>
              <a:rPr lang="en-GB" sz="1400">
                <a:solidFill>
                  <a:schemeClr val="tx1"/>
                </a:solidFill>
              </a:rPr>
              <a:t> </a:t>
            </a:r>
            <a:r>
              <a:rPr lang="en-GB" sz="1400" err="1">
                <a:solidFill>
                  <a:schemeClr val="tx1"/>
                </a:solidFill>
              </a:rPr>
              <a:t>psychologie</a:t>
            </a:r>
            <a:r>
              <a:rPr lang="en-GB" sz="1400">
                <a:solidFill>
                  <a:schemeClr val="tx1"/>
                </a:solidFill>
              </a:rPr>
              <a:t> des relations </a:t>
            </a:r>
            <a:r>
              <a:rPr lang="en-GB" sz="1400" err="1">
                <a:solidFill>
                  <a:schemeClr val="tx1"/>
                </a:solidFill>
              </a:rPr>
              <a:t>humaines</a:t>
            </a:r>
            <a:r>
              <a:rPr lang="en-GB" sz="1400">
                <a:solidFill>
                  <a:schemeClr val="tx1"/>
                </a:solidFill>
              </a:rPr>
              <a:t>, Vol 4, N°2, </a:t>
            </a:r>
            <a:r>
              <a:rPr lang="en-GB" sz="1400" err="1">
                <a:solidFill>
                  <a:schemeClr val="tx1"/>
                </a:solidFill>
              </a:rPr>
              <a:t>automne</a:t>
            </a:r>
            <a:r>
              <a:rPr lang="en-GB" sz="1400">
                <a:solidFill>
                  <a:schemeClr val="tx1"/>
                </a:solidFill>
              </a:rPr>
              <a:t> 2000, Sherbrooke.</a:t>
            </a:r>
            <a:endParaRPr lang="fr-FR" sz="1400">
              <a:solidFill>
                <a:schemeClr val="tx1"/>
              </a:solidFill>
              <a:ea typeface="Droid Serif" panose="02020600060500020200" pitchFamily="18" charset="0"/>
              <a:cs typeface="Calibri"/>
            </a:endParaRPr>
          </a:p>
          <a:p>
            <a:r>
              <a:rPr lang="fr-FR" sz="1400">
                <a:solidFill>
                  <a:schemeClr val="tx1"/>
                </a:solidFill>
                <a:ea typeface="Droid Serif" panose="02020600060500020200" pitchFamily="18" charset="0"/>
                <a:cs typeface="Calibri"/>
              </a:rPr>
              <a:t>Payette, A., Champagne, C. (2010). </a:t>
            </a:r>
            <a:r>
              <a:rPr lang="fr-FR" sz="1400" i="1">
                <a:solidFill>
                  <a:schemeClr val="tx1"/>
                </a:solidFill>
                <a:ea typeface="Droid Serif" panose="02020600060500020200" pitchFamily="18" charset="0"/>
                <a:cs typeface="Calibri"/>
              </a:rPr>
              <a:t>Le groupe de codéveloppement professionnel</a:t>
            </a:r>
            <a:r>
              <a:rPr lang="fr-FR" sz="1400">
                <a:solidFill>
                  <a:schemeClr val="tx1"/>
                </a:solidFill>
                <a:ea typeface="Droid Serif" panose="02020600060500020200" pitchFamily="18" charset="0"/>
                <a:cs typeface="Calibri"/>
              </a:rPr>
              <a:t>. Québec: PUQ.</a:t>
            </a:r>
            <a:endParaRPr lang="en-GB" sz="1400">
              <a:solidFill>
                <a:schemeClr val="tx1"/>
              </a:solidFill>
              <a:cs typeface="Calibri"/>
            </a:endParaRPr>
          </a:p>
          <a:p>
            <a:r>
              <a:rPr lang="fr-FR" sz="1400">
                <a:solidFill>
                  <a:schemeClr val="tx1"/>
                </a:solidFill>
              </a:rPr>
              <a:t>Photographie du métier d’instituteur primaire (2014). Bruxelles: </a:t>
            </a:r>
            <a:r>
              <a:rPr lang="fr-FR" sz="1400" err="1">
                <a:solidFill>
                  <a:schemeClr val="tx1"/>
                </a:solidFill>
              </a:rPr>
              <a:t>SeGEC</a:t>
            </a:r>
            <a:r>
              <a:rPr lang="fr-FR" sz="1400">
                <a:solidFill>
                  <a:schemeClr val="tx1"/>
                </a:solidFill>
              </a:rPr>
              <a:t>/</a:t>
            </a:r>
            <a:r>
              <a:rPr lang="fr-FR" sz="1400" err="1">
                <a:solidFill>
                  <a:schemeClr val="tx1"/>
                </a:solidFill>
              </a:rPr>
              <a:t>FédESuC</a:t>
            </a:r>
            <a:r>
              <a:rPr lang="fr-FR" sz="1400">
                <a:solidFill>
                  <a:schemeClr val="tx1"/>
                </a:solidFill>
              </a:rPr>
              <a:t>. </a:t>
            </a:r>
            <a:r>
              <a:rPr lang="fr-FR" sz="1400" err="1">
                <a:solidFill>
                  <a:schemeClr val="tx1"/>
                </a:solidFill>
              </a:rPr>
              <a:t>Répéré</a:t>
            </a:r>
            <a:r>
              <a:rPr lang="fr-FR" sz="1400">
                <a:solidFill>
                  <a:schemeClr val="tx1"/>
                </a:solidFill>
              </a:rPr>
              <a:t> à </a:t>
            </a:r>
            <a:r>
              <a:rPr lang="fr-FR" sz="1400">
                <a:solidFill>
                  <a:schemeClr val="tx1"/>
                </a:solidFill>
                <a:hlinkClick r:id="rId2">
                  <a:extLst>
                    <a:ext uri="{A12FA001-AC4F-418D-AE19-62706E023703}">
                      <ahyp:hlinkClr xmlns:ahyp="http://schemas.microsoft.com/office/drawing/2018/hyperlinkcolor" val="tx"/>
                    </a:ext>
                  </a:extLst>
                </a:hlinkClick>
              </a:rPr>
              <a:t>http://enseignement.catholique.be/segec/index.php?id=2057</a:t>
            </a:r>
            <a:endParaRPr lang="fr-FR" sz="1400">
              <a:solidFill>
                <a:schemeClr val="tx1"/>
              </a:solidFill>
            </a:endParaRPr>
          </a:p>
          <a:p>
            <a:r>
              <a:rPr lang="fr-FR" sz="1400">
                <a:solidFill>
                  <a:schemeClr val="tx1"/>
                </a:solidFill>
              </a:rPr>
              <a:t>Rogers, C. (2013). </a:t>
            </a:r>
            <a:r>
              <a:rPr lang="fr-FR" sz="1400" i="1">
                <a:solidFill>
                  <a:schemeClr val="tx1"/>
                </a:solidFill>
              </a:rPr>
              <a:t>Liberté pour apprendre</a:t>
            </a:r>
            <a:r>
              <a:rPr lang="fr-FR" sz="1400">
                <a:solidFill>
                  <a:schemeClr val="tx1"/>
                </a:solidFill>
              </a:rPr>
              <a:t>. (4</a:t>
            </a:r>
            <a:r>
              <a:rPr lang="fr-FR" sz="1400" baseline="30000">
                <a:solidFill>
                  <a:schemeClr val="tx1"/>
                </a:solidFill>
              </a:rPr>
              <a:t>e </a:t>
            </a:r>
            <a:r>
              <a:rPr lang="fr-FR" sz="1400">
                <a:solidFill>
                  <a:schemeClr val="tx1"/>
                </a:solidFill>
              </a:rPr>
              <a:t>éd). Malakoff, France. Dunod.</a:t>
            </a:r>
            <a:endParaRPr lang="fr-BE" sz="1400">
              <a:solidFill>
                <a:schemeClr val="tx1"/>
              </a:solidFill>
            </a:endParaRPr>
          </a:p>
          <a:p>
            <a:r>
              <a:rPr lang="en-GB" sz="1400" err="1">
                <a:solidFill>
                  <a:schemeClr val="tx1"/>
                </a:solidFill>
              </a:rPr>
              <a:t>Théôret</a:t>
            </a:r>
            <a:r>
              <a:rPr lang="en-GB" sz="1400">
                <a:solidFill>
                  <a:schemeClr val="tx1"/>
                </a:solidFill>
              </a:rPr>
              <a:t>, M. &amp; Leroux, M. (2014). </a:t>
            </a:r>
            <a:r>
              <a:rPr lang="en-GB" sz="1400" i="1">
                <a:solidFill>
                  <a:schemeClr val="tx1"/>
                </a:solidFill>
              </a:rPr>
              <a:t>Comment </a:t>
            </a:r>
            <a:r>
              <a:rPr lang="en-GB" sz="1400" i="1" err="1">
                <a:solidFill>
                  <a:schemeClr val="tx1"/>
                </a:solidFill>
              </a:rPr>
              <a:t>améliorer</a:t>
            </a:r>
            <a:r>
              <a:rPr lang="en-GB" sz="1400" i="1">
                <a:solidFill>
                  <a:schemeClr val="tx1"/>
                </a:solidFill>
              </a:rPr>
              <a:t> le bien-</a:t>
            </a:r>
            <a:r>
              <a:rPr lang="en-GB" sz="1400" i="1" err="1">
                <a:solidFill>
                  <a:schemeClr val="tx1"/>
                </a:solidFill>
              </a:rPr>
              <a:t>être</a:t>
            </a:r>
            <a:r>
              <a:rPr lang="en-GB" sz="1400" i="1">
                <a:solidFill>
                  <a:schemeClr val="tx1"/>
                </a:solidFill>
              </a:rPr>
              <a:t> et la santé des </a:t>
            </a:r>
            <a:r>
              <a:rPr lang="en-GB" sz="1400" i="1" err="1">
                <a:solidFill>
                  <a:schemeClr val="tx1"/>
                </a:solidFill>
              </a:rPr>
              <a:t>enseignants</a:t>
            </a:r>
            <a:r>
              <a:rPr lang="en-GB" sz="1400" i="1">
                <a:solidFill>
                  <a:schemeClr val="tx1"/>
                </a:solidFill>
              </a:rPr>
              <a:t>?</a:t>
            </a:r>
            <a:r>
              <a:rPr lang="en-GB" sz="1400">
                <a:solidFill>
                  <a:schemeClr val="tx1"/>
                </a:solidFill>
              </a:rPr>
              <a:t>. Louvain-La-</a:t>
            </a:r>
            <a:r>
              <a:rPr lang="en-GB" sz="1400" err="1">
                <a:solidFill>
                  <a:schemeClr val="tx1"/>
                </a:solidFill>
              </a:rPr>
              <a:t>Neuve</a:t>
            </a:r>
            <a:r>
              <a:rPr lang="en-GB" sz="1400">
                <a:solidFill>
                  <a:schemeClr val="tx1"/>
                </a:solidFill>
              </a:rPr>
              <a:t>, </a:t>
            </a:r>
            <a:r>
              <a:rPr lang="en-GB" sz="1400" err="1">
                <a:solidFill>
                  <a:schemeClr val="tx1"/>
                </a:solidFill>
              </a:rPr>
              <a:t>Belgique</a:t>
            </a:r>
            <a:r>
              <a:rPr lang="en-GB" sz="1400">
                <a:solidFill>
                  <a:schemeClr val="tx1"/>
                </a:solidFill>
              </a:rPr>
              <a:t> : De </a:t>
            </a:r>
            <a:r>
              <a:rPr lang="en-GB" sz="1400" err="1">
                <a:solidFill>
                  <a:schemeClr val="tx1"/>
                </a:solidFill>
              </a:rPr>
              <a:t>Boeck</a:t>
            </a:r>
            <a:r>
              <a:rPr lang="en-GB" sz="1400">
                <a:solidFill>
                  <a:schemeClr val="tx1"/>
                </a:solidFill>
              </a:rPr>
              <a:t>.</a:t>
            </a:r>
            <a:endParaRPr lang="en-GB" sz="1400">
              <a:solidFill>
                <a:schemeClr val="tx1"/>
              </a:solidFill>
              <a:cs typeface="Calibri"/>
            </a:endParaRPr>
          </a:p>
          <a:p>
            <a:r>
              <a:rPr lang="en-GB" sz="1400">
                <a:solidFill>
                  <a:schemeClr val="tx1"/>
                </a:solidFill>
              </a:rPr>
              <a:t>Tremblay, L. (2008). </a:t>
            </a:r>
            <a:r>
              <a:rPr lang="en-GB" sz="1400" i="1">
                <a:solidFill>
                  <a:schemeClr val="tx1"/>
                </a:solidFill>
              </a:rPr>
              <a:t>La relation </a:t>
            </a:r>
            <a:r>
              <a:rPr lang="en-GB" sz="1400" i="1" err="1">
                <a:solidFill>
                  <a:schemeClr val="tx1"/>
                </a:solidFill>
              </a:rPr>
              <a:t>d’aide</a:t>
            </a:r>
            <a:r>
              <a:rPr lang="en-GB" sz="1400" i="1">
                <a:solidFill>
                  <a:schemeClr val="tx1"/>
                </a:solidFill>
              </a:rPr>
              <a:t>. </a:t>
            </a:r>
            <a:r>
              <a:rPr lang="en-GB" sz="1400" i="1" err="1">
                <a:solidFill>
                  <a:schemeClr val="tx1"/>
                </a:solidFill>
              </a:rPr>
              <a:t>Développer</a:t>
            </a:r>
            <a:r>
              <a:rPr lang="en-GB" sz="1400" i="1">
                <a:solidFill>
                  <a:schemeClr val="tx1"/>
                </a:solidFill>
              </a:rPr>
              <a:t> des </a:t>
            </a:r>
            <a:r>
              <a:rPr lang="en-GB" sz="1400" i="1" err="1">
                <a:solidFill>
                  <a:schemeClr val="tx1"/>
                </a:solidFill>
              </a:rPr>
              <a:t>compétences</a:t>
            </a:r>
            <a:r>
              <a:rPr lang="en-GB" sz="1400" i="1">
                <a:solidFill>
                  <a:schemeClr val="tx1"/>
                </a:solidFill>
              </a:rPr>
              <a:t> pour </a:t>
            </a:r>
            <a:r>
              <a:rPr lang="en-GB" sz="1400" i="1" err="1">
                <a:solidFill>
                  <a:schemeClr val="tx1"/>
                </a:solidFill>
              </a:rPr>
              <a:t>mieux</a:t>
            </a:r>
            <a:r>
              <a:rPr lang="en-GB" sz="1400" i="1">
                <a:solidFill>
                  <a:schemeClr val="tx1"/>
                </a:solidFill>
              </a:rPr>
              <a:t> aider. </a:t>
            </a:r>
            <a:r>
              <a:rPr lang="en-GB" sz="1400" err="1">
                <a:solidFill>
                  <a:schemeClr val="tx1"/>
                </a:solidFill>
              </a:rPr>
              <a:t>Chronique</a:t>
            </a:r>
            <a:r>
              <a:rPr lang="en-GB" sz="1400">
                <a:solidFill>
                  <a:schemeClr val="tx1"/>
                </a:solidFill>
              </a:rPr>
              <a:t> </a:t>
            </a:r>
            <a:r>
              <a:rPr lang="en-GB" sz="1400" err="1">
                <a:solidFill>
                  <a:schemeClr val="tx1"/>
                </a:solidFill>
              </a:rPr>
              <a:t>sociale</a:t>
            </a:r>
            <a:r>
              <a:rPr lang="en-GB" sz="1400">
                <a:solidFill>
                  <a:schemeClr val="tx1"/>
                </a:solidFill>
              </a:rPr>
              <a:t>. Les </a:t>
            </a:r>
            <a:r>
              <a:rPr lang="en-GB" sz="1400" err="1">
                <a:solidFill>
                  <a:schemeClr val="tx1"/>
                </a:solidFill>
              </a:rPr>
              <a:t>éditions</a:t>
            </a:r>
            <a:r>
              <a:rPr lang="en-GB" sz="1400">
                <a:solidFill>
                  <a:schemeClr val="tx1"/>
                </a:solidFill>
              </a:rPr>
              <a:t> Saint-Martin.</a:t>
            </a:r>
          </a:p>
          <a:p>
            <a:r>
              <a:rPr lang="fr-FR" sz="1400" err="1">
                <a:solidFill>
                  <a:schemeClr val="tx1"/>
                </a:solidFill>
              </a:rPr>
              <a:t>Ulsamer</a:t>
            </a:r>
            <a:r>
              <a:rPr lang="fr-FR" sz="1400">
                <a:solidFill>
                  <a:schemeClr val="tx1"/>
                </a:solidFill>
              </a:rPr>
              <a:t>, B. (2005). </a:t>
            </a:r>
            <a:r>
              <a:rPr lang="fr-FR" sz="1400" i="1">
                <a:solidFill>
                  <a:schemeClr val="tx1"/>
                </a:solidFill>
              </a:rPr>
              <a:t>Manuel des constellations familiales. Introduction à la pratique de la théorie systémique de Bert </a:t>
            </a:r>
            <a:r>
              <a:rPr lang="fr-FR" sz="1400" i="1" err="1">
                <a:solidFill>
                  <a:schemeClr val="tx1"/>
                </a:solidFill>
              </a:rPr>
              <a:t>Hellinger</a:t>
            </a:r>
            <a:r>
              <a:rPr lang="fr-FR" sz="1400">
                <a:solidFill>
                  <a:schemeClr val="tx1"/>
                </a:solidFill>
              </a:rPr>
              <a:t>. Editions Jouvence. </a:t>
            </a:r>
            <a:r>
              <a:rPr lang="fr-FR" sz="1400" err="1">
                <a:solidFill>
                  <a:schemeClr val="tx1"/>
                </a:solidFill>
              </a:rPr>
              <a:t>Chène</a:t>
            </a:r>
            <a:r>
              <a:rPr lang="fr-FR" sz="1400">
                <a:solidFill>
                  <a:schemeClr val="tx1"/>
                </a:solidFill>
              </a:rPr>
              <a:t> Bourg, Suisse.</a:t>
            </a:r>
            <a:endParaRPr lang="en-GB" sz="1400">
              <a:solidFill>
                <a:schemeClr val="tx1"/>
              </a:solidFill>
            </a:endParaRPr>
          </a:p>
          <a:p>
            <a:r>
              <a:rPr lang="en-GB" sz="1400" err="1">
                <a:solidFill>
                  <a:schemeClr val="tx1"/>
                </a:solidFill>
              </a:rPr>
              <a:t>Université</a:t>
            </a:r>
            <a:r>
              <a:rPr lang="en-GB" sz="1400">
                <a:solidFill>
                  <a:schemeClr val="tx1"/>
                </a:solidFill>
              </a:rPr>
              <a:t> de </a:t>
            </a:r>
            <a:r>
              <a:rPr lang="en-GB" sz="1400" err="1">
                <a:solidFill>
                  <a:schemeClr val="tx1"/>
                </a:solidFill>
              </a:rPr>
              <a:t>Paix</a:t>
            </a:r>
            <a:r>
              <a:rPr lang="en-GB" sz="1400">
                <a:solidFill>
                  <a:schemeClr val="tx1"/>
                </a:solidFill>
              </a:rPr>
              <a:t> </a:t>
            </a:r>
            <a:r>
              <a:rPr lang="en-GB" sz="1400" err="1">
                <a:solidFill>
                  <a:schemeClr val="tx1"/>
                </a:solidFill>
              </a:rPr>
              <a:t>asbl</a:t>
            </a:r>
            <a:r>
              <a:rPr lang="en-GB" sz="1400">
                <a:solidFill>
                  <a:schemeClr val="tx1"/>
                </a:solidFill>
              </a:rPr>
              <a:t> (2010). </a:t>
            </a:r>
            <a:r>
              <a:rPr lang="en-GB" sz="1400" i="1" err="1">
                <a:solidFill>
                  <a:schemeClr val="tx1"/>
                </a:solidFill>
              </a:rPr>
              <a:t>Graines</a:t>
            </a:r>
            <a:r>
              <a:rPr lang="en-GB" sz="1400" i="1">
                <a:solidFill>
                  <a:schemeClr val="tx1"/>
                </a:solidFill>
              </a:rPr>
              <a:t> de </a:t>
            </a:r>
            <a:r>
              <a:rPr lang="en-GB" sz="1400" i="1" err="1">
                <a:solidFill>
                  <a:schemeClr val="tx1"/>
                </a:solidFill>
              </a:rPr>
              <a:t>médiateurs</a:t>
            </a:r>
            <a:r>
              <a:rPr lang="en-GB" sz="1400" i="1">
                <a:solidFill>
                  <a:schemeClr val="tx1"/>
                </a:solidFill>
              </a:rPr>
              <a:t> II. </a:t>
            </a:r>
            <a:r>
              <a:rPr lang="en-GB" sz="1400" i="1" err="1">
                <a:solidFill>
                  <a:schemeClr val="tx1"/>
                </a:solidFill>
              </a:rPr>
              <a:t>Accompagner</a:t>
            </a:r>
            <a:r>
              <a:rPr lang="en-GB" sz="1400" i="1">
                <a:solidFill>
                  <a:schemeClr val="tx1"/>
                </a:solidFill>
              </a:rPr>
              <a:t> les enfants dans </a:t>
            </a:r>
            <a:r>
              <a:rPr lang="en-GB" sz="1400" i="1" err="1">
                <a:solidFill>
                  <a:schemeClr val="tx1"/>
                </a:solidFill>
              </a:rPr>
              <a:t>l’apprentissage</a:t>
            </a:r>
            <a:r>
              <a:rPr lang="en-GB" sz="1400" i="1">
                <a:solidFill>
                  <a:schemeClr val="tx1"/>
                </a:solidFill>
              </a:rPr>
              <a:t> de la gestion positive des </a:t>
            </a:r>
            <a:r>
              <a:rPr lang="en-GB" sz="1400" i="1" err="1">
                <a:solidFill>
                  <a:schemeClr val="tx1"/>
                </a:solidFill>
              </a:rPr>
              <a:t>conflits</a:t>
            </a:r>
            <a:r>
              <a:rPr lang="en-GB" sz="1400">
                <a:solidFill>
                  <a:schemeClr val="tx1"/>
                </a:solidFill>
              </a:rPr>
              <a:t>. Namur, </a:t>
            </a:r>
            <a:r>
              <a:rPr lang="en-GB" sz="1400" err="1">
                <a:solidFill>
                  <a:schemeClr val="tx1"/>
                </a:solidFill>
              </a:rPr>
              <a:t>Belgique</a:t>
            </a:r>
            <a:r>
              <a:rPr lang="en-GB" sz="1400">
                <a:solidFill>
                  <a:schemeClr val="tx1"/>
                </a:solidFill>
              </a:rPr>
              <a:t> : </a:t>
            </a:r>
            <a:r>
              <a:rPr lang="en-GB" sz="1400" err="1">
                <a:solidFill>
                  <a:schemeClr val="tx1"/>
                </a:solidFill>
              </a:rPr>
              <a:t>Fondation</a:t>
            </a:r>
            <a:r>
              <a:rPr lang="en-GB" sz="1400">
                <a:solidFill>
                  <a:schemeClr val="tx1"/>
                </a:solidFill>
              </a:rPr>
              <a:t> </a:t>
            </a:r>
            <a:r>
              <a:rPr lang="en-GB" sz="1400" err="1">
                <a:solidFill>
                  <a:schemeClr val="tx1"/>
                </a:solidFill>
              </a:rPr>
              <a:t>Bernheim</a:t>
            </a:r>
            <a:r>
              <a:rPr lang="en-GB" sz="1400">
                <a:solidFill>
                  <a:schemeClr val="tx1"/>
                </a:solidFill>
              </a:rPr>
              <a:t>.</a:t>
            </a:r>
            <a:endParaRPr lang="fr-FR" sz="1400">
              <a:solidFill>
                <a:schemeClr val="tx1"/>
              </a:solidFill>
            </a:endParaRPr>
          </a:p>
          <a:p>
            <a:r>
              <a:rPr lang="fr-FR" sz="1400">
                <a:solidFill>
                  <a:schemeClr val="tx1"/>
                </a:solidFill>
              </a:rPr>
              <a:t>Vacher, Y. (2015). </a:t>
            </a:r>
            <a:r>
              <a:rPr lang="fr-FR" sz="1400" i="1">
                <a:solidFill>
                  <a:schemeClr val="tx1"/>
                </a:solidFill>
              </a:rPr>
              <a:t>Construire une pratique réflexive. Comprendre et Agir</a:t>
            </a:r>
            <a:r>
              <a:rPr lang="fr-FR" sz="1400">
                <a:solidFill>
                  <a:schemeClr val="tx1"/>
                </a:solidFill>
              </a:rPr>
              <a:t>. Bruxelles, Belgique: De Boeck.</a:t>
            </a:r>
          </a:p>
          <a:p>
            <a:r>
              <a:rPr lang="fr-FR" sz="1400">
                <a:solidFill>
                  <a:schemeClr val="tx1"/>
                </a:solidFill>
              </a:rPr>
              <a:t>Van </a:t>
            </a:r>
            <a:r>
              <a:rPr lang="fr-FR" sz="1400" err="1">
                <a:solidFill>
                  <a:schemeClr val="tx1"/>
                </a:solidFill>
              </a:rPr>
              <a:t>Nieuwenhoven</a:t>
            </a:r>
            <a:r>
              <a:rPr lang="fr-FR" sz="1400">
                <a:solidFill>
                  <a:schemeClr val="tx1"/>
                </a:solidFill>
              </a:rPr>
              <a:t>, C. &amp; </a:t>
            </a:r>
            <a:r>
              <a:rPr lang="fr-FR" sz="1400" i="1">
                <a:solidFill>
                  <a:schemeClr val="tx1"/>
                </a:solidFill>
              </a:rPr>
              <a:t>al.</a:t>
            </a:r>
            <a:r>
              <a:rPr lang="fr-FR" sz="1400">
                <a:solidFill>
                  <a:schemeClr val="tx1"/>
                </a:solidFill>
              </a:rPr>
              <a:t> (2015-2016). </a:t>
            </a:r>
            <a:r>
              <a:rPr lang="fr-FR" sz="1400" i="1">
                <a:solidFill>
                  <a:schemeClr val="tx1"/>
                </a:solidFill>
              </a:rPr>
              <a:t>Accompagnement des pratiques professionnelles: formation des superviseurs d’étudiants en stage</a:t>
            </a:r>
            <a:r>
              <a:rPr lang="fr-FR" sz="1400">
                <a:solidFill>
                  <a:schemeClr val="tx1"/>
                </a:solidFill>
              </a:rPr>
              <a:t>. Document non publié. Université catholique de Louvain, Louvain-La-Neuve, Belgique (Certificat d’accompagnement des pratiques professionnelles).</a:t>
            </a:r>
          </a:p>
          <a:p>
            <a:r>
              <a:rPr lang="fr-FR" sz="1400">
                <a:solidFill>
                  <a:schemeClr val="tx1"/>
                </a:solidFill>
              </a:rPr>
              <a:t>Van </a:t>
            </a:r>
            <a:r>
              <a:rPr lang="fr-FR" sz="1400" err="1">
                <a:solidFill>
                  <a:schemeClr val="tx1"/>
                </a:solidFill>
              </a:rPr>
              <a:t>Nieuwenhoven</a:t>
            </a:r>
            <a:r>
              <a:rPr lang="fr-FR" sz="1400">
                <a:solidFill>
                  <a:schemeClr val="tx1"/>
                </a:solidFill>
              </a:rPr>
              <a:t>, C. &amp; </a:t>
            </a:r>
            <a:r>
              <a:rPr lang="fr-FR" sz="1400" i="1">
                <a:solidFill>
                  <a:schemeClr val="tx1"/>
                </a:solidFill>
              </a:rPr>
              <a:t>al.</a:t>
            </a:r>
            <a:r>
              <a:rPr lang="fr-FR" sz="1400">
                <a:solidFill>
                  <a:schemeClr val="tx1"/>
                </a:solidFill>
              </a:rPr>
              <a:t> (2015-2016). </a:t>
            </a:r>
            <a:r>
              <a:rPr lang="fr-FR" sz="1400" i="1">
                <a:solidFill>
                  <a:schemeClr val="tx1"/>
                </a:solidFill>
              </a:rPr>
              <a:t>Certificat d’accompagnement des pratiques professionnelles</a:t>
            </a:r>
            <a:r>
              <a:rPr lang="fr-FR" sz="1400">
                <a:solidFill>
                  <a:schemeClr val="tx1"/>
                </a:solidFill>
              </a:rPr>
              <a:t>.  Université catholique de Louvain, Louvain-La-Neuve.</a:t>
            </a:r>
            <a:endParaRPr lang="en-GB" sz="1400">
              <a:solidFill>
                <a:schemeClr val="tx1"/>
              </a:solidFill>
            </a:endParaRPr>
          </a:p>
          <a:p>
            <a:r>
              <a:rPr lang="en-GB" sz="1400">
                <a:solidFill>
                  <a:schemeClr val="tx1"/>
                </a:solidFill>
              </a:rPr>
              <a:t>Van </a:t>
            </a:r>
            <a:r>
              <a:rPr lang="en-GB" sz="1400" err="1">
                <a:solidFill>
                  <a:schemeClr val="tx1"/>
                </a:solidFill>
              </a:rPr>
              <a:t>Nieuwenhoven</a:t>
            </a:r>
            <a:r>
              <a:rPr lang="en-GB" sz="1400">
                <a:solidFill>
                  <a:schemeClr val="tx1"/>
                </a:solidFill>
              </a:rPr>
              <a:t> C. &amp; </a:t>
            </a:r>
            <a:r>
              <a:rPr lang="en-GB" sz="1400" err="1">
                <a:solidFill>
                  <a:schemeClr val="tx1"/>
                </a:solidFill>
              </a:rPr>
              <a:t>Doidinho-Vicoso</a:t>
            </a:r>
            <a:r>
              <a:rPr lang="en-GB" sz="1400">
                <a:solidFill>
                  <a:schemeClr val="tx1"/>
                </a:solidFill>
              </a:rPr>
              <a:t> M.-H. (2015), </a:t>
            </a:r>
            <a:r>
              <a:rPr lang="en-GB" sz="1400" err="1">
                <a:solidFill>
                  <a:schemeClr val="tx1"/>
                </a:solidFill>
              </a:rPr>
              <a:t>Quel</a:t>
            </a:r>
            <a:r>
              <a:rPr lang="en-GB" sz="1400">
                <a:solidFill>
                  <a:schemeClr val="tx1"/>
                </a:solidFill>
              </a:rPr>
              <a:t> regard les </a:t>
            </a:r>
            <a:r>
              <a:rPr lang="en-GB" sz="1400" err="1">
                <a:solidFill>
                  <a:schemeClr val="tx1"/>
                </a:solidFill>
              </a:rPr>
              <a:t>enseignants</a:t>
            </a:r>
            <a:r>
              <a:rPr lang="en-GB" sz="1400">
                <a:solidFill>
                  <a:schemeClr val="tx1"/>
                </a:solidFill>
              </a:rPr>
              <a:t> novices portent-</a:t>
            </a:r>
            <a:r>
              <a:rPr lang="en-GB" sz="1400" err="1">
                <a:solidFill>
                  <a:schemeClr val="tx1"/>
                </a:solidFill>
              </a:rPr>
              <a:t>ils</a:t>
            </a:r>
            <a:r>
              <a:rPr lang="en-GB" sz="1400">
                <a:solidFill>
                  <a:schemeClr val="tx1"/>
                </a:solidFill>
              </a:rPr>
              <a:t> sur </a:t>
            </a:r>
            <a:r>
              <a:rPr lang="en-GB" sz="1400" err="1">
                <a:solidFill>
                  <a:schemeClr val="tx1"/>
                </a:solidFill>
              </a:rPr>
              <a:t>leurs</a:t>
            </a:r>
            <a:r>
              <a:rPr lang="en-GB" sz="1400">
                <a:solidFill>
                  <a:schemeClr val="tx1"/>
                </a:solidFill>
              </a:rPr>
              <a:t> </a:t>
            </a:r>
            <a:r>
              <a:rPr lang="en-GB" sz="1400" err="1">
                <a:solidFill>
                  <a:schemeClr val="tx1"/>
                </a:solidFill>
              </a:rPr>
              <a:t>difficultés</a:t>
            </a:r>
            <a:r>
              <a:rPr lang="en-GB" sz="1400">
                <a:solidFill>
                  <a:schemeClr val="tx1"/>
                </a:solidFill>
              </a:rPr>
              <a:t> et sur les </a:t>
            </a:r>
            <a:r>
              <a:rPr lang="en-GB" sz="1400" err="1">
                <a:solidFill>
                  <a:schemeClr val="tx1"/>
                </a:solidFill>
              </a:rPr>
              <a:t>apports</a:t>
            </a:r>
            <a:r>
              <a:rPr lang="en-GB" sz="1400">
                <a:solidFill>
                  <a:schemeClr val="tx1"/>
                </a:solidFill>
              </a:rPr>
              <a:t> d’un </a:t>
            </a:r>
            <a:r>
              <a:rPr lang="en-GB" sz="1400" err="1">
                <a:solidFill>
                  <a:schemeClr val="tx1"/>
                </a:solidFill>
              </a:rPr>
              <a:t>dispositif</a:t>
            </a:r>
            <a:r>
              <a:rPr lang="en-GB" sz="1400">
                <a:solidFill>
                  <a:schemeClr val="tx1"/>
                </a:solidFill>
              </a:rPr>
              <a:t> de </a:t>
            </a:r>
            <a:r>
              <a:rPr lang="en-GB" sz="1400" err="1">
                <a:solidFill>
                  <a:schemeClr val="tx1"/>
                </a:solidFill>
              </a:rPr>
              <a:t>codéveloppement</a:t>
            </a:r>
            <a:r>
              <a:rPr lang="en-GB" sz="1400">
                <a:solidFill>
                  <a:schemeClr val="tx1"/>
                </a:solidFill>
              </a:rPr>
              <a:t>?, in Cohen, P.-F. &amp; Belair, L. </a:t>
            </a:r>
            <a:r>
              <a:rPr lang="en-GB" sz="1400" i="1">
                <a:solidFill>
                  <a:schemeClr val="tx1"/>
                </a:solidFill>
              </a:rPr>
              <a:t>Evaluation et </a:t>
            </a:r>
            <a:r>
              <a:rPr lang="en-GB" sz="1400" i="1" err="1">
                <a:solidFill>
                  <a:schemeClr val="tx1"/>
                </a:solidFill>
              </a:rPr>
              <a:t>autoévaluation</a:t>
            </a:r>
            <a:r>
              <a:rPr lang="en-GB" sz="1400" i="1">
                <a:solidFill>
                  <a:schemeClr val="tx1"/>
                </a:solidFill>
              </a:rPr>
              <a:t>: </a:t>
            </a:r>
            <a:r>
              <a:rPr lang="en-GB" sz="1400" i="1" err="1">
                <a:solidFill>
                  <a:schemeClr val="tx1"/>
                </a:solidFill>
              </a:rPr>
              <a:t>quels</a:t>
            </a:r>
            <a:r>
              <a:rPr lang="en-GB" sz="1400" i="1">
                <a:solidFill>
                  <a:schemeClr val="tx1"/>
                </a:solidFill>
              </a:rPr>
              <a:t> </a:t>
            </a:r>
            <a:r>
              <a:rPr lang="en-GB" sz="1400" i="1" err="1">
                <a:solidFill>
                  <a:schemeClr val="tx1"/>
                </a:solidFill>
              </a:rPr>
              <a:t>espaces</a:t>
            </a:r>
            <a:r>
              <a:rPr lang="en-GB" sz="1400" i="1">
                <a:solidFill>
                  <a:schemeClr val="tx1"/>
                </a:solidFill>
              </a:rPr>
              <a:t> de formation?</a:t>
            </a:r>
            <a:r>
              <a:rPr lang="en-GB" sz="1400">
                <a:solidFill>
                  <a:schemeClr val="tx1"/>
                </a:solidFill>
              </a:rPr>
              <a:t>. </a:t>
            </a:r>
            <a:r>
              <a:rPr lang="en-GB" sz="1400" err="1">
                <a:solidFill>
                  <a:schemeClr val="tx1"/>
                </a:solidFill>
              </a:rPr>
              <a:t>Bruxelles</a:t>
            </a:r>
            <a:r>
              <a:rPr lang="en-GB" sz="1400">
                <a:solidFill>
                  <a:schemeClr val="tx1"/>
                </a:solidFill>
              </a:rPr>
              <a:t>, </a:t>
            </a:r>
            <a:r>
              <a:rPr lang="en-GB" sz="1400" err="1">
                <a:solidFill>
                  <a:schemeClr val="tx1"/>
                </a:solidFill>
              </a:rPr>
              <a:t>Belgique</a:t>
            </a:r>
            <a:r>
              <a:rPr lang="en-GB" sz="1400">
                <a:solidFill>
                  <a:schemeClr val="tx1"/>
                </a:solidFill>
              </a:rPr>
              <a:t> : De </a:t>
            </a:r>
            <a:r>
              <a:rPr lang="en-GB" sz="1400" err="1">
                <a:solidFill>
                  <a:schemeClr val="tx1"/>
                </a:solidFill>
              </a:rPr>
              <a:t>Boeck</a:t>
            </a:r>
            <a:r>
              <a:rPr lang="en-GB" sz="1400">
                <a:solidFill>
                  <a:schemeClr val="tx1"/>
                </a:solidFill>
              </a:rPr>
              <a:t>. p.241-258.</a:t>
            </a:r>
            <a:endParaRPr lang="en-GB" sz="1400">
              <a:solidFill>
                <a:schemeClr val="tx1"/>
              </a:solidFill>
              <a:cs typeface="Calibri"/>
            </a:endParaRPr>
          </a:p>
          <a:p>
            <a:r>
              <a:rPr lang="fr-FR" sz="1400">
                <a:solidFill>
                  <a:schemeClr val="tx1"/>
                </a:solidFill>
              </a:rPr>
              <a:t>Vygotsky, L. (1933). </a:t>
            </a:r>
            <a:r>
              <a:rPr lang="fr-FR" sz="1400" i="1">
                <a:solidFill>
                  <a:schemeClr val="tx1"/>
                </a:solidFill>
              </a:rPr>
              <a:t>La dynamique du développement intellectuel de l'élève en lien avec l'enseignement</a:t>
            </a:r>
            <a:r>
              <a:rPr lang="fr-FR" sz="1400">
                <a:solidFill>
                  <a:schemeClr val="tx1"/>
                </a:solidFill>
              </a:rPr>
              <a:t>. Traduction de </a:t>
            </a:r>
            <a:r>
              <a:rPr lang="fr-FR" sz="1400" err="1">
                <a:solidFill>
                  <a:schemeClr val="tx1"/>
                </a:solidFill>
              </a:rPr>
              <a:t>Ludmila</a:t>
            </a:r>
            <a:r>
              <a:rPr lang="fr-FR" sz="1400">
                <a:solidFill>
                  <a:schemeClr val="tx1"/>
                </a:solidFill>
              </a:rPr>
              <a:t> </a:t>
            </a:r>
            <a:r>
              <a:rPr lang="fr-FR" sz="1400" err="1">
                <a:solidFill>
                  <a:schemeClr val="tx1"/>
                </a:solidFill>
              </a:rPr>
              <a:t>Chaiguerova</a:t>
            </a:r>
            <a:r>
              <a:rPr lang="fr-FR" sz="1400">
                <a:solidFill>
                  <a:schemeClr val="tx1"/>
                </a:solidFill>
              </a:rPr>
              <a:t>. </a:t>
            </a:r>
            <a:endParaRPr lang="fr-FR" sz="1800">
              <a:solidFill>
                <a:schemeClr val="tx1"/>
              </a:solidFill>
            </a:endParaRPr>
          </a:p>
          <a:p>
            <a:r>
              <a:rPr lang="fr-FR" sz="1400">
                <a:solidFill>
                  <a:schemeClr val="tx1"/>
                </a:solidFill>
                <a:cs typeface="Calibri"/>
              </a:rPr>
              <a:t>Wenger-</a:t>
            </a:r>
            <a:r>
              <a:rPr lang="fr-FR" sz="1400" err="1">
                <a:solidFill>
                  <a:schemeClr val="tx1"/>
                </a:solidFill>
                <a:cs typeface="Calibri"/>
              </a:rPr>
              <a:t>Trayner</a:t>
            </a:r>
            <a:r>
              <a:rPr lang="fr-FR" sz="1400">
                <a:solidFill>
                  <a:schemeClr val="tx1"/>
                </a:solidFill>
                <a:cs typeface="Calibri"/>
              </a:rPr>
              <a:t>, E &amp; Wenger-</a:t>
            </a:r>
            <a:r>
              <a:rPr lang="fr-FR" sz="1400" err="1">
                <a:solidFill>
                  <a:schemeClr val="tx1"/>
                </a:solidFill>
                <a:cs typeface="Calibri"/>
              </a:rPr>
              <a:t>Trayner</a:t>
            </a:r>
            <a:r>
              <a:rPr lang="fr-FR" sz="1400">
                <a:solidFill>
                  <a:schemeClr val="tx1"/>
                </a:solidFill>
                <a:cs typeface="Calibri"/>
              </a:rPr>
              <a:t>, B. (2015). </a:t>
            </a:r>
            <a:r>
              <a:rPr lang="fr-FR" sz="1400" err="1">
                <a:solidFill>
                  <a:schemeClr val="tx1"/>
                </a:solidFill>
                <a:cs typeface="Calibri"/>
              </a:rPr>
              <a:t>Communieties</a:t>
            </a:r>
            <a:r>
              <a:rPr lang="fr-FR" sz="1400">
                <a:solidFill>
                  <a:schemeClr val="tx1"/>
                </a:solidFill>
                <a:cs typeface="Calibri"/>
              </a:rPr>
              <a:t> of </a:t>
            </a:r>
            <a:r>
              <a:rPr lang="fr-FR" sz="1400" err="1">
                <a:solidFill>
                  <a:schemeClr val="tx1"/>
                </a:solidFill>
                <a:cs typeface="Calibri"/>
              </a:rPr>
              <a:t>pratice</a:t>
            </a:r>
            <a:r>
              <a:rPr lang="fr-FR" sz="1400">
                <a:solidFill>
                  <a:schemeClr val="tx1"/>
                </a:solidFill>
                <a:cs typeface="Calibri"/>
              </a:rPr>
              <a:t>: a brief introduction. Leadership Workshop. </a:t>
            </a:r>
            <a:r>
              <a:rPr lang="fr-FR" sz="1400" err="1">
                <a:solidFill>
                  <a:schemeClr val="tx1"/>
                </a:solidFill>
                <a:cs typeface="Calibri"/>
              </a:rPr>
              <a:t>University</a:t>
            </a:r>
            <a:r>
              <a:rPr lang="fr-FR" sz="1400">
                <a:solidFill>
                  <a:schemeClr val="tx1"/>
                </a:solidFill>
                <a:cs typeface="Calibri"/>
              </a:rPr>
              <a:t> of Oregon, 1-8. </a:t>
            </a:r>
            <a:r>
              <a:rPr lang="fr-FR" sz="1400" err="1">
                <a:ea typeface="+mn-lt"/>
                <a:cs typeface="+mn-lt"/>
                <a:hlinkClick r:id="rId3"/>
              </a:rPr>
              <a:t>Communities</a:t>
            </a:r>
            <a:r>
              <a:rPr lang="fr-FR" sz="1400">
                <a:ea typeface="+mn-lt"/>
                <a:cs typeface="+mn-lt"/>
                <a:hlinkClick r:id="rId3"/>
              </a:rPr>
              <a:t> of practice: A brief introduction (uoregon.edu)</a:t>
            </a:r>
            <a:endParaRPr lang="fr-FR" sz="1400">
              <a:solidFill>
                <a:schemeClr val="tx1"/>
              </a:solidFill>
              <a:cs typeface="Calibri"/>
            </a:endParaRPr>
          </a:p>
        </p:txBody>
      </p:sp>
      <p:sp>
        <p:nvSpPr>
          <p:cNvPr id="2" name="Titre 1"/>
          <p:cNvSpPr>
            <a:spLocks noGrp="1"/>
          </p:cNvSpPr>
          <p:nvPr>
            <p:ph type="title"/>
          </p:nvPr>
        </p:nvSpPr>
        <p:spPr>
          <a:xfrm>
            <a:off x="533399" y="-3175"/>
            <a:ext cx="10985499" cy="1325563"/>
          </a:xfr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nl-BE"/>
              <a:t>Références</a:t>
            </a:r>
            <a:endParaRPr lang="en-US"/>
          </a:p>
        </p:txBody>
      </p:sp>
      <p:sp>
        <p:nvSpPr>
          <p:cNvPr id="5" name="Espace réservé du pied de page 4"/>
          <p:cNvSpPr>
            <a:spLocks noGrp="1"/>
          </p:cNvSpPr>
          <p:nvPr>
            <p:ph type="ftr" sz="quarter" idx="11"/>
          </p:nvPr>
        </p:nvSpPr>
        <p:spPr>
          <a:xfrm>
            <a:off x="4038600" y="6331427"/>
            <a:ext cx="4114800" cy="365125"/>
          </a:xfrm>
        </p:spPr>
        <p:txBody>
          <a:bodyPr/>
          <a:lstStyle/>
          <a:p>
            <a:r>
              <a:rPr lang="en-US"/>
              <a:t>M. </a:t>
            </a:r>
            <a:r>
              <a:rPr lang="en-US" err="1"/>
              <a:t>Blondeau</a:t>
            </a:r>
            <a:r>
              <a:rPr lang="en-US"/>
              <a:t>, S. </a:t>
            </a:r>
            <a:r>
              <a:rPr lang="en-US" err="1"/>
              <a:t>Dondeyne</a:t>
            </a:r>
            <a:r>
              <a:rPr lang="en-US"/>
              <a:t>, C. </a:t>
            </a:r>
            <a:r>
              <a:rPr lang="en-US" err="1"/>
              <a:t>Moncarey</a:t>
            </a:r>
            <a:r>
              <a:rPr lang="en-US"/>
              <a:t> &amp; A. Paul</a:t>
            </a:r>
          </a:p>
        </p:txBody>
      </p:sp>
      <p:sp>
        <p:nvSpPr>
          <p:cNvPr id="3" name="Espace réservé du numéro de diapositive 2"/>
          <p:cNvSpPr>
            <a:spLocks noGrp="1"/>
          </p:cNvSpPr>
          <p:nvPr>
            <p:ph type="sldNum" sz="quarter" idx="12"/>
          </p:nvPr>
        </p:nvSpPr>
        <p:spPr>
          <a:xfrm>
            <a:off x="8610600" y="6496050"/>
            <a:ext cx="2743200" cy="365125"/>
          </a:xfrm>
        </p:spPr>
        <p:txBody>
          <a:bodyPr/>
          <a:lstStyle/>
          <a:p>
            <a:fld id="{D45F35CD-BCCE-43AA-A6A5-8900209948EB}" type="slidenum">
              <a:rPr lang="en-US" smtClean="0"/>
              <a:t>44</a:t>
            </a:fld>
            <a:endParaRPr lang="en-US"/>
          </a:p>
        </p:txBody>
      </p:sp>
      <p:cxnSp>
        <p:nvCxnSpPr>
          <p:cNvPr id="7" name="Connecteur droit 6">
            <a:extLst>
              <a:ext uri="{FF2B5EF4-FFF2-40B4-BE49-F238E27FC236}">
                <a16:creationId xmlns:a16="http://schemas.microsoft.com/office/drawing/2014/main" id="{DEB3BE09-C8E0-4F14-9F99-A60E67121C35}"/>
              </a:ext>
            </a:extLst>
          </p:cNvPr>
          <p:cNvCxnSpPr>
            <a:cxnSpLocks/>
          </p:cNvCxnSpPr>
          <p:nvPr/>
        </p:nvCxnSpPr>
        <p:spPr>
          <a:xfrm>
            <a:off x="1095375" y="0"/>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171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44546A"/>
        </a:solidFill>
        <a:effectLst/>
      </p:bgPr>
    </p:bg>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re 1"/>
          <p:cNvSpPr>
            <a:spLocks noGrp="1"/>
          </p:cNvSpPr>
          <p:nvPr>
            <p:ph type="title"/>
          </p:nvPr>
        </p:nvSpPr>
        <p:spPr>
          <a:xfrm>
            <a:off x="8511374" y="554356"/>
            <a:ext cx="3377183" cy="3681976"/>
          </a:xfr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r>
              <a:rPr lang="en-US" b="1">
                <a:solidFill>
                  <a:schemeClr val="bg1"/>
                </a:solidFill>
                <a:latin typeface="+mj-lt"/>
                <a:ea typeface="+mj-ea"/>
                <a:cs typeface="+mj-cs"/>
              </a:rPr>
              <a:t>Annexes</a:t>
            </a:r>
          </a:p>
        </p:txBody>
      </p:sp>
      <p:sp>
        <p:nvSpPr>
          <p:cNvPr id="5" name="Espace réservé du pied de page 4"/>
          <p:cNvSpPr>
            <a:spLocks noGrp="1"/>
          </p:cNvSpPr>
          <p:nvPr>
            <p:ph type="ftr" sz="quarter" idx="11"/>
          </p:nvPr>
        </p:nvSpPr>
        <p:spPr>
          <a:xfrm>
            <a:off x="7877318" y="5770244"/>
            <a:ext cx="4011239" cy="365125"/>
          </a:xfrm>
          <a:noFill/>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M. Blondeau, S. Dondeyne, C. </a:t>
            </a:r>
            <a:r>
              <a:rPr kumimoji="0" lang="en-US" sz="1200" b="0" i="0" u="none" strike="noStrike" kern="1200" cap="none" spc="0" normalizeH="0" baseline="0" noProof="0" err="1">
                <a:ln>
                  <a:noFill/>
                </a:ln>
                <a:solidFill>
                  <a:srgbClr val="FFFFFF"/>
                </a:solidFill>
                <a:effectLst/>
                <a:uLnTx/>
                <a:uFillTx/>
                <a:latin typeface="Calibri" panose="020F0502020204030204"/>
                <a:ea typeface="+mn-ea"/>
                <a:cs typeface="+mn-cs"/>
              </a:rPr>
              <a:t>Moncarey</a:t>
            </a:r>
            <a:r>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t> &amp; A. Paul</a:t>
            </a:r>
          </a:p>
        </p:txBody>
      </p:sp>
      <p:sp>
        <p:nvSpPr>
          <p:cNvPr id="2" name="Espace réservé du numéro de diapositive 1"/>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D45F35CD-BCCE-43AA-A6A5-8900209948EB}"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2" descr="Fibres Laser - Image gratuite sur Pixabay">
            <a:extLst>
              <a:ext uri="{FF2B5EF4-FFF2-40B4-BE49-F238E27FC236}">
                <a16:creationId xmlns:a16="http://schemas.microsoft.com/office/drawing/2014/main" id="{6C19BAA9-2930-451B-A6A9-0B25A85E3D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280" r="31993"/>
          <a:stretch/>
        </p:blipFill>
        <p:spPr bwMode="auto">
          <a:xfrm>
            <a:off x="0" y="0"/>
            <a:ext cx="49725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3719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Fibres Laser - Image gratuite sur Pixabay">
            <a:extLst>
              <a:ext uri="{FF2B5EF4-FFF2-40B4-BE49-F238E27FC236}">
                <a16:creationId xmlns:a16="http://schemas.microsoft.com/office/drawing/2014/main" id="{6C19BAA9-2930-451B-A6A9-0B25A85E3D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95" r="35364" b="369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re 1"/>
          <p:cNvSpPr>
            <a:spLocks noGrp="1"/>
          </p:cNvSpPr>
          <p:nvPr>
            <p:ph type="title"/>
          </p:nvPr>
        </p:nvSpPr>
        <p:spPr>
          <a:xfrm>
            <a:off x="477981" y="1122363"/>
            <a:ext cx="4023360" cy="3204134"/>
          </a:xfr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r>
              <a:rPr lang="en-US" sz="4800" err="1">
                <a:solidFill>
                  <a:schemeClr val="bg1"/>
                </a:solidFill>
                <a:latin typeface="+mj-lt"/>
                <a:ea typeface="+mj-ea"/>
                <a:cs typeface="+mj-cs"/>
              </a:rPr>
              <a:t>Annexe</a:t>
            </a:r>
            <a:r>
              <a:rPr lang="en-US" sz="4800">
                <a:solidFill>
                  <a:schemeClr val="bg1"/>
                </a:solidFill>
                <a:latin typeface="+mj-lt"/>
                <a:ea typeface="+mj-ea"/>
                <a:cs typeface="+mj-cs"/>
              </a:rPr>
              <a:t> 1:  </a:t>
            </a:r>
            <a:r>
              <a:rPr lang="en-US" sz="4800" err="1">
                <a:solidFill>
                  <a:schemeClr val="bg1"/>
                </a:solidFill>
                <a:latin typeface="+mj-lt"/>
                <a:ea typeface="+mj-ea"/>
                <a:cs typeface="+mj-cs"/>
              </a:rPr>
              <a:t>Récapitulatif</a:t>
            </a:r>
            <a:r>
              <a:rPr lang="en-US" sz="4800">
                <a:solidFill>
                  <a:schemeClr val="bg1"/>
                </a:solidFill>
                <a:latin typeface="+mj-lt"/>
                <a:ea typeface="+mj-ea"/>
                <a:cs typeface="+mj-cs"/>
              </a:rPr>
              <a:t> du </a:t>
            </a:r>
            <a:r>
              <a:rPr lang="en-US" sz="4800" err="1">
                <a:solidFill>
                  <a:schemeClr val="bg1"/>
                </a:solidFill>
                <a:latin typeface="+mj-lt"/>
                <a:ea typeface="+mj-ea"/>
                <a:cs typeface="+mj-cs"/>
              </a:rPr>
              <a:t>dispositif</a:t>
            </a:r>
            <a:endParaRPr lang="en-US" sz="4800">
              <a:solidFill>
                <a:schemeClr val="bg1"/>
              </a:solidFill>
              <a:latin typeface="+mj-lt"/>
              <a:ea typeface="+mj-ea"/>
              <a:cs typeface="+mj-cs"/>
            </a:endParaRPr>
          </a:p>
        </p:txBody>
      </p:sp>
      <p:sp>
        <p:nvSpPr>
          <p:cNvPr id="46"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8"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a:xfrm>
            <a:off x="1692321" y="6356350"/>
            <a:ext cx="2809017" cy="365125"/>
          </a:xfrm>
        </p:spPr>
        <p:txBody>
          <a:bodyPr vert="horz" lIns="91440" tIns="45720" rIns="91440" bIns="45720" rtlCol="0" anchor="ctr">
            <a:normAutofit/>
          </a:bodyPr>
          <a:lstStyle/>
          <a:p>
            <a:pPr algn="r">
              <a:lnSpc>
                <a:spcPct val="90000"/>
              </a:lnSpc>
              <a:spcAft>
                <a:spcPts val="600"/>
              </a:spcAft>
              <a:defRPr/>
            </a:pPr>
            <a:r>
              <a:rPr lang="en-US" sz="1000" kern="1200">
                <a:solidFill>
                  <a:schemeClr val="tx1">
                    <a:lumMod val="50000"/>
                    <a:lumOff val="50000"/>
                  </a:schemeClr>
                </a:solidFill>
                <a:latin typeface="Calibri" panose="020F0502020204030204"/>
                <a:ea typeface="+mn-ea"/>
                <a:cs typeface="+mn-cs"/>
              </a:rPr>
              <a:t>M. Blondeau, S. Dondeyne, C. Moncarey &amp; A. Paul</a:t>
            </a:r>
          </a:p>
        </p:txBody>
      </p:sp>
      <p:sp>
        <p:nvSpPr>
          <p:cNvPr id="2" name="Espace réservé du numéro de diapositive 1"/>
          <p:cNvSpPr>
            <a:spLocks noGrp="1"/>
          </p:cNvSpPr>
          <p:nvPr>
            <p:ph type="sldNum" sz="quarter" idx="12"/>
          </p:nvPr>
        </p:nvSpPr>
        <p:spPr>
          <a:xfrm>
            <a:off x="8970819" y="6356350"/>
            <a:ext cx="2743200" cy="365125"/>
          </a:xfrm>
          <a:prstGeom prst="ellipse">
            <a:avLst/>
          </a:prstGeom>
        </p:spPr>
        <p:txBody>
          <a:bodyPr vert="horz" lIns="91440" tIns="45720" rIns="91440" bIns="45720" rtlCol="0" anchor="ctr">
            <a:normAutofit/>
          </a:bodyPr>
          <a:lstStyle/>
          <a:p>
            <a:pPr>
              <a:lnSpc>
                <a:spcPct val="90000"/>
              </a:lnSpc>
              <a:spcAft>
                <a:spcPts val="600"/>
              </a:spcAft>
              <a:defRPr/>
            </a:pPr>
            <a:fld id="{D45F35CD-BCCE-43AA-A6A5-8900209948EB}" type="slidenum">
              <a:rPr lang="en-US">
                <a:solidFill>
                  <a:schemeClr val="bg1"/>
                </a:solidFill>
                <a:latin typeface="Calibri" panose="020F0502020204030204"/>
              </a:rPr>
              <a:pPr>
                <a:lnSpc>
                  <a:spcPct val="90000"/>
                </a:lnSpc>
                <a:spcAft>
                  <a:spcPts val="600"/>
                </a:spcAft>
                <a:defRPr/>
              </a:pPr>
              <a:t>46</a:t>
            </a:fld>
            <a:endParaRPr lang="en-US">
              <a:solidFill>
                <a:schemeClr val="bg1"/>
              </a:solidFill>
              <a:latin typeface="Calibri" panose="020F0502020204030204"/>
            </a:endParaRPr>
          </a:p>
        </p:txBody>
      </p:sp>
    </p:spTree>
    <p:extLst>
      <p:ext uri="{BB962C8B-B14F-4D97-AF65-F5344CB8AC3E}">
        <p14:creationId xmlns:p14="http://schemas.microsoft.com/office/powerpoint/2010/main" val="2871482267"/>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gauche 11"/>
          <p:cNvSpPr/>
          <p:nvPr/>
        </p:nvSpPr>
        <p:spPr>
          <a:xfrm flipH="1">
            <a:off x="607906" y="2070734"/>
            <a:ext cx="2507930" cy="1036190"/>
          </a:xfrm>
          <a:prstGeom prst="leftArrow">
            <a:avLst>
              <a:gd name="adj1" fmla="val 40866"/>
              <a:gd name="adj2" fmla="val 50000"/>
            </a:avLst>
          </a:prstGeom>
          <a:solidFill>
            <a:srgbClr val="44546A"/>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BE"/>
              <a:t>Phase préparatoire</a:t>
            </a:r>
            <a:endParaRPr lang="en-US"/>
          </a:p>
        </p:txBody>
      </p:sp>
      <p:sp>
        <p:nvSpPr>
          <p:cNvPr id="11" name="Flèche gauche 11"/>
          <p:cNvSpPr/>
          <p:nvPr/>
        </p:nvSpPr>
        <p:spPr>
          <a:xfrm flipH="1">
            <a:off x="8610600" y="3022050"/>
            <a:ext cx="3251846" cy="722048"/>
          </a:xfrm>
          <a:prstGeom prst="leftArrow">
            <a:avLst>
              <a:gd name="adj1" fmla="val 40866"/>
              <a:gd name="adj2" fmla="val 50000"/>
            </a:avLst>
          </a:prstGeom>
          <a:solidFill>
            <a:srgbClr val="44546A"/>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BE"/>
              <a:t>Prochain stage</a:t>
            </a:r>
            <a:endParaRPr lang="en-US"/>
          </a:p>
        </p:txBody>
      </p:sp>
      <p:graphicFrame>
        <p:nvGraphicFramePr>
          <p:cNvPr id="10" name="Espace réservé du contenu 8"/>
          <p:cNvGraphicFramePr>
            <a:graphicFrameLocks/>
          </p:cNvGraphicFramePr>
          <p:nvPr>
            <p:extLst>
              <p:ext uri="{D42A27DB-BD31-4B8C-83A1-F6EECF244321}">
                <p14:modId xmlns:p14="http://schemas.microsoft.com/office/powerpoint/2010/main" val="1702956337"/>
              </p:ext>
            </p:extLst>
          </p:nvPr>
        </p:nvGraphicFramePr>
        <p:xfrm>
          <a:off x="3691476" y="3224333"/>
          <a:ext cx="9086940" cy="2999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Espace réservé du contenu 8"/>
          <p:cNvGraphicFramePr>
            <a:graphicFrameLocks noGrp="1"/>
          </p:cNvGraphicFramePr>
          <p:nvPr>
            <p:ph idx="1"/>
            <p:extLst>
              <p:ext uri="{D42A27DB-BD31-4B8C-83A1-F6EECF244321}">
                <p14:modId xmlns:p14="http://schemas.microsoft.com/office/powerpoint/2010/main" val="3153950768"/>
              </p:ext>
            </p:extLst>
          </p:nvPr>
        </p:nvGraphicFramePr>
        <p:xfrm>
          <a:off x="-1215902" y="2637658"/>
          <a:ext cx="10292068" cy="38905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Espace réservé du pied de page 2"/>
          <p:cNvSpPr>
            <a:spLocks noGrp="1"/>
          </p:cNvSpPr>
          <p:nvPr>
            <p:ph type="ftr" sz="quarter" idx="11"/>
          </p:nvPr>
        </p:nvSpPr>
        <p:spPr>
          <a:xfrm>
            <a:off x="5497945" y="6368987"/>
            <a:ext cx="4114800" cy="365125"/>
          </a:xfrm>
        </p:spPr>
        <p:txBody>
          <a:bodyPr/>
          <a:lstStyle/>
          <a:p>
            <a:r>
              <a:rPr lang="en-US"/>
              <a:t>M. Blondeau, S. Dondeyne, C. Moncarey &amp; A. Paul</a:t>
            </a:r>
          </a:p>
        </p:txBody>
      </p:sp>
      <p:sp>
        <p:nvSpPr>
          <p:cNvPr id="13" name="Titre 1"/>
          <p:cNvSpPr txBox="1">
            <a:spLocks/>
          </p:cNvSpPr>
          <p:nvPr/>
        </p:nvSpPr>
        <p:spPr>
          <a:xfrm>
            <a:off x="511463" y="136524"/>
            <a:ext cx="8272315" cy="1325563"/>
          </a:xfrm>
          <a:prstGeom prst="rect">
            <a:avLst/>
          </a:prstGeo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BE"/>
              <a:t>Phases de la séance d’intervision</a:t>
            </a:r>
            <a:endParaRPr lang="en-US"/>
          </a:p>
        </p:txBody>
      </p:sp>
      <p:sp>
        <p:nvSpPr>
          <p:cNvPr id="2" name="Espace réservé du numéro de diapositive 1"/>
          <p:cNvSpPr>
            <a:spLocks noGrp="1"/>
          </p:cNvSpPr>
          <p:nvPr>
            <p:ph type="sldNum" sz="quarter" idx="12"/>
          </p:nvPr>
        </p:nvSpPr>
        <p:spPr/>
        <p:txBody>
          <a:bodyPr/>
          <a:lstStyle/>
          <a:p>
            <a:fld id="{D45F35CD-BCCE-43AA-A6A5-8900209948EB}" type="slidenum">
              <a:rPr lang="en-US" smtClean="0"/>
              <a:t>47</a:t>
            </a:fld>
            <a:endParaRPr lang="en-US"/>
          </a:p>
        </p:txBody>
      </p:sp>
      <p:cxnSp>
        <p:nvCxnSpPr>
          <p:cNvPr id="18" name="Connecteur droit 17">
            <a:extLst>
              <a:ext uri="{FF2B5EF4-FFF2-40B4-BE49-F238E27FC236}">
                <a16:creationId xmlns:a16="http://schemas.microsoft.com/office/drawing/2014/main" id="{66984A8B-1001-44D8-ACB5-56CC8F94A567}"/>
              </a:ext>
            </a:extLst>
          </p:cNvPr>
          <p:cNvCxnSpPr>
            <a:cxnSpLocks/>
          </p:cNvCxnSpPr>
          <p:nvPr/>
        </p:nvCxnSpPr>
        <p:spPr>
          <a:xfrm>
            <a:off x="873702" y="139699"/>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lèche gauche 11"/>
          <p:cNvSpPr/>
          <p:nvPr/>
        </p:nvSpPr>
        <p:spPr>
          <a:xfrm flipH="1">
            <a:off x="4939644" y="2480573"/>
            <a:ext cx="2897275" cy="948427"/>
          </a:xfrm>
          <a:prstGeom prst="leftArrow">
            <a:avLst>
              <a:gd name="adj1" fmla="val 40866"/>
              <a:gd name="adj2" fmla="val 50000"/>
            </a:avLst>
          </a:prstGeom>
          <a:solidFill>
            <a:srgbClr val="44546A"/>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BE"/>
              <a:t>Prochain stage</a:t>
            </a:r>
            <a:endParaRPr lang="en-US"/>
          </a:p>
        </p:txBody>
      </p:sp>
      <p:sp>
        <p:nvSpPr>
          <p:cNvPr id="14" name="ZoneTexte 13">
            <a:extLst>
              <a:ext uri="{FF2B5EF4-FFF2-40B4-BE49-F238E27FC236}">
                <a16:creationId xmlns:a16="http://schemas.microsoft.com/office/drawing/2014/main" id="{04883334-D66C-4790-BF92-FB9ED47BD7DE}"/>
              </a:ext>
            </a:extLst>
          </p:cNvPr>
          <p:cNvSpPr txBox="1"/>
          <p:nvPr/>
        </p:nvSpPr>
        <p:spPr>
          <a:xfrm>
            <a:off x="9146017" y="93042"/>
            <a:ext cx="2832359" cy="2986266"/>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1600">
                <a:solidFill>
                  <a:schemeClr val="bg1"/>
                </a:solidFill>
              </a:rPr>
              <a:t>CABLER: inspiré du </a:t>
            </a:r>
            <a:r>
              <a:rPr lang="fr-FR" sz="1600" err="1">
                <a:solidFill>
                  <a:schemeClr val="bg1"/>
                </a:solidFill>
              </a:rPr>
              <a:t>co</a:t>
            </a:r>
            <a:r>
              <a:rPr lang="fr-FR" sz="1600">
                <a:solidFill>
                  <a:schemeClr val="bg1"/>
                </a:solidFill>
              </a:rPr>
              <a:t>-développement </a:t>
            </a:r>
            <a:r>
              <a:rPr lang="fr-FR" sz="1000">
                <a:solidFill>
                  <a:schemeClr val="bg1"/>
                </a:solidFill>
              </a:rPr>
              <a:t>(</a:t>
            </a:r>
            <a:r>
              <a:rPr lang="pt-BR" sz="1000">
                <a:solidFill>
                  <a:schemeClr val="bg1"/>
                </a:solidFill>
              </a:rPr>
              <a:t>Doidinho </a:t>
            </a:r>
            <a:r>
              <a:rPr lang="pt-BR" sz="1000" err="1">
                <a:solidFill>
                  <a:schemeClr val="bg1"/>
                </a:solidFill>
              </a:rPr>
              <a:t>Vicoso</a:t>
            </a:r>
            <a:r>
              <a:rPr lang="pt-BR" sz="1000">
                <a:solidFill>
                  <a:schemeClr val="bg1"/>
                </a:solidFill>
              </a:rPr>
              <a:t>, 2016;</a:t>
            </a:r>
            <a:r>
              <a:rPr lang="fr-FR" sz="1000">
                <a:solidFill>
                  <a:schemeClr val="bg1"/>
                </a:solidFill>
              </a:rPr>
              <a:t>  </a:t>
            </a:r>
            <a:r>
              <a:rPr lang="fr-FR" sz="1000" err="1">
                <a:solidFill>
                  <a:schemeClr val="bg1"/>
                </a:solidFill>
              </a:rPr>
              <a:t>Lorand</a:t>
            </a:r>
            <a:r>
              <a:rPr lang="fr-FR" sz="1000">
                <a:solidFill>
                  <a:schemeClr val="bg1"/>
                </a:solidFill>
              </a:rPr>
              <a:t>, communication personnelle, 15 décembre 2015; </a:t>
            </a:r>
            <a:r>
              <a:rPr lang="pt-BR" sz="1000">
                <a:solidFill>
                  <a:schemeClr val="bg1"/>
                </a:solidFill>
              </a:rPr>
              <a:t> </a:t>
            </a:r>
            <a:r>
              <a:rPr lang="pt-BR" sz="1000" err="1">
                <a:solidFill>
                  <a:schemeClr val="bg1"/>
                </a:solidFill>
              </a:rPr>
              <a:t>Payette</a:t>
            </a:r>
            <a:r>
              <a:rPr lang="pt-BR" sz="1000">
                <a:solidFill>
                  <a:schemeClr val="bg1"/>
                </a:solidFill>
              </a:rPr>
              <a:t>, 2000)</a:t>
            </a:r>
            <a:r>
              <a:rPr lang="fr-FR" sz="1600">
                <a:solidFill>
                  <a:schemeClr val="bg1"/>
                </a:solidFill>
              </a:rPr>
              <a:t>, de </a:t>
            </a:r>
            <a:r>
              <a:rPr lang="fr-FR" sz="1600" err="1">
                <a:solidFill>
                  <a:schemeClr val="bg1"/>
                </a:solidFill>
              </a:rPr>
              <a:t>l’intervision</a:t>
            </a:r>
            <a:r>
              <a:rPr lang="fr-FR" sz="1600">
                <a:solidFill>
                  <a:schemeClr val="bg1"/>
                </a:solidFill>
              </a:rPr>
              <a:t> </a:t>
            </a:r>
            <a:r>
              <a:rPr lang="fr-FR" sz="1000">
                <a:solidFill>
                  <a:schemeClr val="bg1"/>
                </a:solidFill>
              </a:rPr>
              <a:t>(De Ryck, 2005) </a:t>
            </a:r>
            <a:r>
              <a:rPr lang="fr-FR" sz="1600">
                <a:solidFill>
                  <a:schemeClr val="bg1"/>
                </a:solidFill>
              </a:rPr>
              <a:t>et du modèle ARPPEGE </a:t>
            </a:r>
            <a:r>
              <a:rPr lang="fr-BE" sz="1000">
                <a:solidFill>
                  <a:schemeClr val="bg1"/>
                </a:solidFill>
              </a:rPr>
              <a:t>(</a:t>
            </a:r>
            <a:r>
              <a:rPr lang="fr-FR" sz="1000">
                <a:solidFill>
                  <a:schemeClr val="bg1"/>
                </a:solidFill>
              </a:rPr>
              <a:t>Vacher, 2015; </a:t>
            </a:r>
            <a:r>
              <a:rPr lang="fr-FR" sz="1000" err="1">
                <a:solidFill>
                  <a:schemeClr val="bg1"/>
                </a:solidFill>
              </a:rPr>
              <a:t>Boucenna</a:t>
            </a:r>
            <a:r>
              <a:rPr lang="fr-FR" sz="1000">
                <a:solidFill>
                  <a:schemeClr val="bg1"/>
                </a:solidFill>
              </a:rPr>
              <a:t>, 2015-2016</a:t>
            </a:r>
            <a:r>
              <a:rPr lang="fr-BE" sz="1000">
                <a:solidFill>
                  <a:schemeClr val="bg1"/>
                </a:solidFill>
              </a:rPr>
              <a:t>)</a:t>
            </a:r>
            <a:r>
              <a:rPr lang="fr-FR" sz="1600">
                <a:solidFill>
                  <a:schemeClr val="bg1"/>
                </a:solidFill>
              </a:rPr>
              <a:t>.</a:t>
            </a:r>
          </a:p>
        </p:txBody>
      </p:sp>
    </p:spTree>
    <p:extLst>
      <p:ext uri="{BB962C8B-B14F-4D97-AF65-F5344CB8AC3E}">
        <p14:creationId xmlns:p14="http://schemas.microsoft.com/office/powerpoint/2010/main" val="4006272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91CF2F5-AD05-4C6E-9A16-7BA6EBC78F2E}"/>
              </a:ext>
            </a:extLst>
          </p:cNvPr>
          <p:cNvSpPr>
            <a:spLocks noGrp="1"/>
          </p:cNvSpPr>
          <p:nvPr>
            <p:ph type="ftr" sz="quarter" idx="11"/>
          </p:nvPr>
        </p:nvSpPr>
        <p:spPr>
          <a:xfrm>
            <a:off x="4038600" y="6411805"/>
            <a:ext cx="4114800" cy="365125"/>
          </a:xfrm>
        </p:spPr>
        <p:txBody>
          <a:bodyPr/>
          <a:lstStyle/>
          <a:p>
            <a:r>
              <a:rPr lang="en-US"/>
              <a:t>M. Blondeau, S. Dondeyne, C. </a:t>
            </a:r>
            <a:r>
              <a:rPr lang="en-US" err="1"/>
              <a:t>Moncarey</a:t>
            </a:r>
            <a:r>
              <a:rPr lang="en-US"/>
              <a:t> &amp; A. Paul</a:t>
            </a:r>
          </a:p>
        </p:txBody>
      </p:sp>
      <p:sp>
        <p:nvSpPr>
          <p:cNvPr id="3" name="Espace réservé du numéro de diapositive 2">
            <a:extLst>
              <a:ext uri="{FF2B5EF4-FFF2-40B4-BE49-F238E27FC236}">
                <a16:creationId xmlns:a16="http://schemas.microsoft.com/office/drawing/2014/main" id="{1AB40269-2B67-4F87-8561-E324B10B8442}"/>
              </a:ext>
            </a:extLst>
          </p:cNvPr>
          <p:cNvSpPr>
            <a:spLocks noGrp="1"/>
          </p:cNvSpPr>
          <p:nvPr>
            <p:ph type="sldNum" sz="quarter" idx="12"/>
          </p:nvPr>
        </p:nvSpPr>
        <p:spPr/>
        <p:txBody>
          <a:bodyPr/>
          <a:lstStyle/>
          <a:p>
            <a:fld id="{D45F35CD-BCCE-43AA-A6A5-8900209948EB}" type="slidenum">
              <a:rPr lang="en-US" smtClean="0"/>
              <a:t>48</a:t>
            </a:fld>
            <a:endParaRPr lang="en-US"/>
          </a:p>
        </p:txBody>
      </p:sp>
      <p:graphicFrame>
        <p:nvGraphicFramePr>
          <p:cNvPr id="5" name="Espace réservé du contenu 3">
            <a:extLst>
              <a:ext uri="{FF2B5EF4-FFF2-40B4-BE49-F238E27FC236}">
                <a16:creationId xmlns:a16="http://schemas.microsoft.com/office/drawing/2014/main" id="{662103D3-A79F-47F4-813A-6DFD4DA791C9}"/>
              </a:ext>
            </a:extLst>
          </p:cNvPr>
          <p:cNvGraphicFramePr>
            <a:graphicFrameLocks/>
          </p:cNvGraphicFramePr>
          <p:nvPr>
            <p:extLst>
              <p:ext uri="{D42A27DB-BD31-4B8C-83A1-F6EECF244321}">
                <p14:modId xmlns:p14="http://schemas.microsoft.com/office/powerpoint/2010/main" val="4178279357"/>
              </p:ext>
            </p:extLst>
          </p:nvPr>
        </p:nvGraphicFramePr>
        <p:xfrm>
          <a:off x="253007" y="83258"/>
          <a:ext cx="11640117" cy="6370808"/>
        </p:xfrm>
        <a:graphic>
          <a:graphicData uri="http://schemas.openxmlformats.org/drawingml/2006/table">
            <a:tbl>
              <a:tblPr firstRow="1" bandRow="1">
                <a:tableStyleId>{FABFCF23-3B69-468F-B69F-88F6DE6A72F2}</a:tableStyleId>
              </a:tblPr>
              <a:tblGrid>
                <a:gridCol w="1819224">
                  <a:extLst>
                    <a:ext uri="{9D8B030D-6E8A-4147-A177-3AD203B41FA5}">
                      <a16:colId xmlns:a16="http://schemas.microsoft.com/office/drawing/2014/main" val="20000"/>
                    </a:ext>
                  </a:extLst>
                </a:gridCol>
                <a:gridCol w="5907885">
                  <a:extLst>
                    <a:ext uri="{9D8B030D-6E8A-4147-A177-3AD203B41FA5}">
                      <a16:colId xmlns:a16="http://schemas.microsoft.com/office/drawing/2014/main" val="20001"/>
                    </a:ext>
                  </a:extLst>
                </a:gridCol>
                <a:gridCol w="3042841">
                  <a:extLst>
                    <a:ext uri="{9D8B030D-6E8A-4147-A177-3AD203B41FA5}">
                      <a16:colId xmlns:a16="http://schemas.microsoft.com/office/drawing/2014/main" val="20002"/>
                    </a:ext>
                  </a:extLst>
                </a:gridCol>
                <a:gridCol w="870167">
                  <a:extLst>
                    <a:ext uri="{9D8B030D-6E8A-4147-A177-3AD203B41FA5}">
                      <a16:colId xmlns:a16="http://schemas.microsoft.com/office/drawing/2014/main" val="20003"/>
                    </a:ext>
                  </a:extLst>
                </a:gridCol>
              </a:tblGrid>
              <a:tr h="336002">
                <a:tc>
                  <a:txBody>
                    <a:bodyPr/>
                    <a:lstStyle/>
                    <a:p>
                      <a:r>
                        <a:rPr lang="fr-FR" sz="1600">
                          <a:solidFill>
                            <a:schemeClr val="bg1"/>
                          </a:solidFill>
                          <a:latin typeface="Frutiger LT Pro 57 Condensed"/>
                          <a:cs typeface="Frutiger LT Pro 57 Condensed"/>
                        </a:rPr>
                        <a:t>Étapes</a:t>
                      </a: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44546A"/>
                    </a:solidFill>
                  </a:tcPr>
                </a:tc>
                <a:tc>
                  <a:txBody>
                    <a:bodyPr/>
                    <a:lstStyle/>
                    <a:p>
                      <a:r>
                        <a:rPr lang="fr-FR" sz="1600">
                          <a:solidFill>
                            <a:schemeClr val="bg1"/>
                          </a:solidFill>
                          <a:latin typeface="Frutiger LT Pro 57 Condensed"/>
                          <a:cs typeface="Frutiger LT Pro 57 Condensed"/>
                        </a:rPr>
                        <a:t>Explications</a:t>
                      </a: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44546A"/>
                    </a:solidFill>
                  </a:tcPr>
                </a:tc>
                <a:tc>
                  <a:txBody>
                    <a:bodyPr/>
                    <a:lstStyle/>
                    <a:p>
                      <a:r>
                        <a:rPr lang="fr-FR" sz="1600">
                          <a:solidFill>
                            <a:schemeClr val="bg1"/>
                          </a:solidFill>
                          <a:latin typeface="Frutiger LT Pro 57 Condensed"/>
                          <a:cs typeface="Frutiger LT Pro 57 Condensed"/>
                        </a:rPr>
                        <a:t>Dispositif</a:t>
                      </a: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44546A"/>
                    </a:solidFill>
                  </a:tcPr>
                </a:tc>
                <a:tc>
                  <a:txBody>
                    <a:bodyPr/>
                    <a:lstStyle/>
                    <a:p>
                      <a:r>
                        <a:rPr lang="fr-FR" sz="1600">
                          <a:solidFill>
                            <a:schemeClr val="bg1"/>
                          </a:solidFill>
                          <a:latin typeface="Frutiger LT Pro 57 Condensed"/>
                          <a:cs typeface="Frutiger LT Pro 57 Condensed"/>
                        </a:rPr>
                        <a:t>Tps</a:t>
                      </a: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44546A"/>
                    </a:solidFill>
                  </a:tcPr>
                </a:tc>
                <a:extLst>
                  <a:ext uri="{0D108BD9-81ED-4DB2-BD59-A6C34878D82A}">
                    <a16:rowId xmlns:a16="http://schemas.microsoft.com/office/drawing/2014/main" val="10000"/>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200">
                          <a:solidFill>
                            <a:srgbClr val="44546A"/>
                          </a:solidFill>
                          <a:latin typeface="Frutiger LT Pro 57 Condensed"/>
                          <a:cs typeface="Frutiger LT Pro 57 Condensed"/>
                        </a:rPr>
                        <a:t>Accueil</a:t>
                      </a:r>
                    </a:p>
                    <a:p>
                      <a:r>
                        <a:rPr lang="fr-FR" sz="1200" baseline="0">
                          <a:solidFill>
                            <a:srgbClr val="44546A"/>
                          </a:solidFill>
                          <a:latin typeface="Frutiger LT Pro 57 Condensed"/>
                          <a:cs typeface="Frutiger LT Pro 57 Condensed"/>
                        </a:rPr>
                        <a:t>Mise en place, balisage du cadre éthique</a:t>
                      </a:r>
                    </a:p>
                    <a:p>
                      <a:r>
                        <a:rPr lang="fr-FR" sz="1200" baseline="0">
                          <a:solidFill>
                            <a:srgbClr val="44546A"/>
                          </a:solidFill>
                          <a:latin typeface="Frutiger LT Pro 57 Condensed"/>
                          <a:cs typeface="Frutiger LT Pro 57 Condensed"/>
                        </a:rPr>
                        <a:t>Communication des objectifs, présentation brève des différentes étapes du </a:t>
                      </a:r>
                      <a:r>
                        <a:rPr lang="fr-FR" sz="1200" baseline="0" err="1">
                          <a:solidFill>
                            <a:srgbClr val="44546A"/>
                          </a:solidFill>
                          <a:latin typeface="Frutiger LT Pro 57 Condensed"/>
                          <a:cs typeface="Frutiger LT Pro 57 Condensed"/>
                        </a:rPr>
                        <a:t>co-dév</a:t>
                      </a:r>
                      <a:r>
                        <a:rPr lang="fr-FR" sz="1200" baseline="0">
                          <a:solidFill>
                            <a:srgbClr val="44546A"/>
                          </a:solidFill>
                          <a:latin typeface="Frutiger LT Pro 57 Condensed"/>
                          <a:cs typeface="Frutiger LT Pro 57 Condensed"/>
                        </a:rPr>
                        <a:t>’</a:t>
                      </a:r>
                      <a:endParaRPr lang="fr-FR" sz="12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pPr marL="0" indent="0">
                        <a:buFontTx/>
                        <a:buNone/>
                      </a:pPr>
                      <a:r>
                        <a:rPr lang="fr-FR" sz="1200">
                          <a:solidFill>
                            <a:srgbClr val="44546A"/>
                          </a:solidFill>
                          <a:latin typeface="Frutiger LT Pro 57 Condensed"/>
                          <a:cs typeface="Frutiger LT Pro 57 Condensed"/>
                        </a:rPr>
                        <a:t>- À tous,</a:t>
                      </a:r>
                      <a:r>
                        <a:rPr lang="fr-FR" sz="1200" baseline="0">
                          <a:solidFill>
                            <a:srgbClr val="44546A"/>
                          </a:solidFill>
                          <a:latin typeface="Frutiger LT Pro 57 Condensed"/>
                          <a:cs typeface="Frutiger LT Pro 57 Condensed"/>
                        </a:rPr>
                        <a:t> </a:t>
                      </a:r>
                    </a:p>
                    <a:p>
                      <a:pPr marL="0" indent="0">
                        <a:buFontTx/>
                        <a:buNone/>
                      </a:pPr>
                      <a:r>
                        <a:rPr lang="fr-FR" sz="1200" baseline="0">
                          <a:solidFill>
                            <a:srgbClr val="44546A"/>
                          </a:solidFill>
                          <a:latin typeface="Frutiger LT Pro 57 Condensed"/>
                          <a:cs typeface="Frutiger LT Pro 57 Condensed"/>
                        </a:rPr>
                        <a:t>- En cercle sur des chaises, sans tables, l’animateur près d’un tableau</a:t>
                      </a:r>
                      <a:endParaRPr lang="fr-FR" sz="12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endParaRPr lang="fr-FR" sz="1400">
                        <a:solidFill>
                          <a:srgbClr val="44546A"/>
                        </a:solidFill>
                        <a:latin typeface="Frutiger LT Pro 57 Condensed"/>
                        <a:cs typeface="Frutiger LT Pro 57 Condensed"/>
                      </a:endParaRPr>
                    </a:p>
                    <a:p>
                      <a:r>
                        <a:rPr lang="fr-FR" sz="1400">
                          <a:solidFill>
                            <a:srgbClr val="44546A"/>
                          </a:solidFill>
                          <a:latin typeface="Frutiger LT Pro 57 Condensed"/>
                          <a:cs typeface="Frutiger LT Pro 57 Condensed"/>
                        </a:rPr>
                        <a:t>10’</a:t>
                      </a: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200">
                          <a:solidFill>
                            <a:srgbClr val="44546A"/>
                          </a:solidFill>
                          <a:latin typeface="Frutiger LT Pro 57 Condensed"/>
                          <a:cs typeface="Frutiger LT Pro 57 Condensed"/>
                        </a:rPr>
                        <a:t>Présentation succincte des sujets (un </a:t>
                      </a:r>
                      <a:r>
                        <a:rPr lang="fr-FR" sz="1200" i="1">
                          <a:solidFill>
                            <a:srgbClr val="44546A"/>
                          </a:solidFill>
                          <a:latin typeface="Frutiger LT Pro 57 Condensed"/>
                          <a:cs typeface="Frutiger LT Pro 57 Condensed"/>
                        </a:rPr>
                        <a:t>pitch</a:t>
                      </a:r>
                      <a:r>
                        <a:rPr lang="fr-FR" sz="1200">
                          <a:solidFill>
                            <a:srgbClr val="44546A"/>
                          </a:solidFill>
                          <a:latin typeface="Frutiger LT Pro 57 Condensed"/>
                          <a:cs typeface="Frutiger LT Pro 57 Condensed"/>
                        </a:rPr>
                        <a:t>), l’animateur écrit les sujets au tableau, choix d’un sujet </a:t>
                      </a:r>
                      <a:r>
                        <a:rPr lang="fr-FR" sz="1050">
                          <a:solidFill>
                            <a:srgbClr val="44546A"/>
                          </a:solidFill>
                          <a:latin typeface="Frutiger LT Pro 57 Condensed"/>
                          <a:cs typeface="Frutiger LT Pro 57 Condensed"/>
                        </a:rPr>
                        <a:t>(celui dont le sujet a été choisi s’appelle le dépositaire)</a:t>
                      </a:r>
                      <a:endParaRPr lang="fr-FR" sz="12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endParaRPr lang="fr-FR" sz="1200">
                        <a:solidFill>
                          <a:srgbClr val="44546A"/>
                        </a:solidFill>
                        <a:latin typeface="Frutiger LT Pro 57 Condensed"/>
                        <a:cs typeface="Frutiger LT Pro 57 Condensed"/>
                      </a:endParaRPr>
                    </a:p>
                    <a:p>
                      <a:r>
                        <a:rPr lang="fr-FR" sz="1200">
                          <a:solidFill>
                            <a:srgbClr val="44546A"/>
                          </a:solidFill>
                          <a:latin typeface="Frutiger LT Pro 57 Condensed"/>
                          <a:cs typeface="Frutiger LT Pro 57 Condensed"/>
                        </a:rPr>
                        <a:t>- Tour</a:t>
                      </a:r>
                      <a:r>
                        <a:rPr lang="fr-FR" sz="1200" baseline="0">
                          <a:solidFill>
                            <a:srgbClr val="44546A"/>
                          </a:solidFill>
                          <a:latin typeface="Frutiger LT Pro 57 Condensed"/>
                          <a:cs typeface="Frutiger LT Pro 57 Condensed"/>
                        </a:rPr>
                        <a:t> de table</a:t>
                      </a:r>
                      <a:endParaRPr lang="fr-FR" sz="12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endParaRPr lang="fr-FR" sz="1400">
                        <a:solidFill>
                          <a:srgbClr val="44546A"/>
                        </a:solidFill>
                        <a:latin typeface="Frutiger LT Pro 57 Condensed"/>
                        <a:cs typeface="Frutiger LT Pro 57 Condensed"/>
                      </a:endParaRPr>
                    </a:p>
                    <a:p>
                      <a:r>
                        <a:rPr lang="fr-FR" sz="1400">
                          <a:solidFill>
                            <a:srgbClr val="44546A"/>
                          </a:solidFill>
                          <a:latin typeface="Frutiger LT Pro 57 Condensed"/>
                          <a:cs typeface="Frutiger LT Pro 57 Condensed"/>
                        </a:rPr>
                        <a:t>10’</a:t>
                      </a: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200">
                          <a:solidFill>
                            <a:srgbClr val="44546A"/>
                          </a:solidFill>
                          <a:latin typeface="Frutiger LT Pro 57 Condensed"/>
                          <a:cs typeface="Frutiger LT Pro 57 Condensed"/>
                        </a:rPr>
                        <a:t>Description de la situation par le dépositaire pendant 5 min</a:t>
                      </a: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200">
                          <a:solidFill>
                            <a:srgbClr val="44546A"/>
                          </a:solidFill>
                          <a:latin typeface="Frutiger LT Pro 57 Condensed"/>
                          <a:cs typeface="Frutiger LT Pro 57 Condensed"/>
                        </a:rPr>
                        <a:t>- Exposé</a:t>
                      </a:r>
                      <a:r>
                        <a:rPr lang="fr-FR" sz="1200" baseline="0">
                          <a:solidFill>
                            <a:srgbClr val="44546A"/>
                          </a:solidFill>
                          <a:latin typeface="Frutiger LT Pro 57 Condensed"/>
                          <a:cs typeface="Frutiger LT Pro 57 Condensed"/>
                        </a:rPr>
                        <a:t> du dépositaire</a:t>
                      </a:r>
                      <a:endParaRPr lang="fr-FR" sz="12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400">
                          <a:solidFill>
                            <a:srgbClr val="44546A"/>
                          </a:solidFill>
                          <a:latin typeface="Frutiger LT Pro 57 Condensed"/>
                          <a:cs typeface="Frutiger LT Pro 57 Condensed"/>
                        </a:rPr>
                        <a:t>6’</a:t>
                      </a: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200">
                          <a:solidFill>
                            <a:srgbClr val="44546A"/>
                          </a:solidFill>
                          <a:latin typeface="Frutiger LT Pro 57 Condensed"/>
                          <a:cs typeface="Frutiger LT Pro 57 Condensed"/>
                        </a:rPr>
                        <a:t>Questions de</a:t>
                      </a:r>
                      <a:r>
                        <a:rPr lang="fr-FR" sz="1200" baseline="0">
                          <a:solidFill>
                            <a:srgbClr val="44546A"/>
                          </a:solidFill>
                          <a:latin typeface="Frutiger LT Pro 57 Condensed"/>
                          <a:cs typeface="Frutiger LT Pro 57 Condensed"/>
                        </a:rPr>
                        <a:t> clarification</a:t>
                      </a:r>
                      <a:r>
                        <a:rPr lang="fr-FR" sz="1200">
                          <a:solidFill>
                            <a:srgbClr val="44546A"/>
                          </a:solidFill>
                          <a:latin typeface="Frutiger LT Pro 57 Condensed"/>
                          <a:cs typeface="Frutiger LT Pro 57 Condensed"/>
                        </a:rPr>
                        <a:t> du groupe (pas de jugement), réponses du dépositaire</a:t>
                      </a: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200">
                          <a:solidFill>
                            <a:srgbClr val="44546A"/>
                          </a:solidFill>
                          <a:latin typeface="Frutiger LT Pro 57 Condensed"/>
                          <a:cs typeface="Frutiger LT Pro 57 Condensed"/>
                        </a:rPr>
                        <a:t>- Tous</a:t>
                      </a: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400">
                          <a:solidFill>
                            <a:srgbClr val="44546A"/>
                          </a:solidFill>
                          <a:latin typeface="Frutiger LT Pro 57 Condensed"/>
                          <a:cs typeface="Frutiger LT Pro 57 Condensed"/>
                        </a:rPr>
                        <a:t>10</a:t>
                      </a:r>
                      <a:r>
                        <a:rPr lang="fr-FR" sz="1400" baseline="0">
                          <a:solidFill>
                            <a:srgbClr val="44546A"/>
                          </a:solidFill>
                          <a:latin typeface="Frutiger LT Pro 57 Condensed"/>
                          <a:cs typeface="Frutiger LT Pro 57 Condensed"/>
                        </a:rPr>
                        <a:t>-15’</a:t>
                      </a:r>
                      <a:endParaRPr lang="fr-FR" sz="14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pPr marL="0" indent="0">
                        <a:buFont typeface="Wingdings" charset="0"/>
                        <a:buNone/>
                      </a:pPr>
                      <a:r>
                        <a:rPr lang="fr-FR" sz="1200">
                          <a:solidFill>
                            <a:srgbClr val="44546A"/>
                          </a:solidFill>
                          <a:latin typeface="Frutiger LT Pro 57 Condensed"/>
                          <a:cs typeface="Frutiger LT Pro 57 Condensed"/>
                          <a:sym typeface="Wingdings"/>
                        </a:rPr>
                        <a:t>Emission du problème, l’animateur écrit chaque problématisation au tableau</a:t>
                      </a:r>
                    </a:p>
                    <a:p>
                      <a:pPr marL="0" indent="0">
                        <a:buFont typeface="Wingdings" charset="0"/>
                        <a:buNone/>
                      </a:pPr>
                      <a:r>
                        <a:rPr lang="fr-FR" sz="1200">
                          <a:solidFill>
                            <a:srgbClr val="44546A"/>
                          </a:solidFill>
                          <a:latin typeface="Frutiger LT Pro 57 Condensed"/>
                          <a:cs typeface="Frutiger LT Pro 57 Condensed"/>
                          <a:sym typeface="Wingdings"/>
                        </a:rPr>
                        <a:t>Accord sur la problématisation:</a:t>
                      </a:r>
                      <a:r>
                        <a:rPr lang="fr-FR" sz="1200" baseline="0">
                          <a:solidFill>
                            <a:srgbClr val="44546A"/>
                          </a:solidFill>
                          <a:latin typeface="Frutiger LT Pro 57 Condensed"/>
                          <a:cs typeface="Frutiger LT Pro 57 Condensed"/>
                        </a:rPr>
                        <a:t> </a:t>
                      </a:r>
                      <a:r>
                        <a:rPr lang="fr-FR" sz="1200">
                          <a:solidFill>
                            <a:srgbClr val="44546A"/>
                          </a:solidFill>
                          <a:latin typeface="Frutiger LT Pro 57 Condensed"/>
                          <a:cs typeface="Frutiger LT Pro 57 Condensed"/>
                          <a:sym typeface="Wingdings"/>
                        </a:rPr>
                        <a:t> </a:t>
                      </a:r>
                      <a:r>
                        <a:rPr lang="fr-FR" sz="1050">
                          <a:solidFill>
                            <a:srgbClr val="44546A"/>
                          </a:solidFill>
                          <a:latin typeface="Frutiger LT Pro 57 Condensed"/>
                          <a:cs typeface="Frutiger LT Pro 57 Condensed"/>
                          <a:sym typeface="Wingdings"/>
                        </a:rPr>
                        <a:t>souvent</a:t>
                      </a:r>
                      <a:r>
                        <a:rPr lang="fr-FR" sz="1050" baseline="0">
                          <a:solidFill>
                            <a:srgbClr val="44546A"/>
                          </a:solidFill>
                          <a:latin typeface="Frutiger LT Pro 57 Condensed"/>
                          <a:cs typeface="Frutiger LT Pro 57 Condensed"/>
                          <a:sym typeface="Wingdings"/>
                        </a:rPr>
                        <a:t> celle formulée par le dépositaire est reprise pour l’étape suivante</a:t>
                      </a:r>
                      <a:endParaRPr lang="fr-FR" sz="105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200">
                          <a:solidFill>
                            <a:srgbClr val="44546A"/>
                          </a:solidFill>
                          <a:latin typeface="Frutiger LT Pro 57 Condensed"/>
                          <a:cs typeface="Frutiger LT Pro 57 Condensed"/>
                        </a:rPr>
                        <a:t>- Tour de table</a:t>
                      </a:r>
                    </a:p>
                    <a:p>
                      <a:pPr marL="0" indent="0">
                        <a:buFontTx/>
                        <a:buNone/>
                      </a:pPr>
                      <a:r>
                        <a:rPr lang="fr-FR" sz="1200">
                          <a:solidFill>
                            <a:srgbClr val="44546A"/>
                          </a:solidFill>
                          <a:latin typeface="Frutiger LT Pro 57 Condensed"/>
                          <a:cs typeface="Frutiger LT Pro 57 Condensed"/>
                        </a:rPr>
                        <a:t>- Dépositaire</a:t>
                      </a:r>
                      <a:r>
                        <a:rPr lang="fr-FR" sz="1200" baseline="0">
                          <a:solidFill>
                            <a:srgbClr val="44546A"/>
                          </a:solidFill>
                          <a:latin typeface="Frutiger LT Pro 57 Condensed"/>
                          <a:cs typeface="Frutiger LT Pro 57 Condensed"/>
                        </a:rPr>
                        <a:t> à la fin </a:t>
                      </a:r>
                    </a:p>
                    <a:p>
                      <a:pPr marL="0" indent="0">
                        <a:buFontTx/>
                        <a:buNone/>
                      </a:pPr>
                      <a:r>
                        <a:rPr lang="fr-FR" sz="1200" baseline="0">
                          <a:solidFill>
                            <a:srgbClr val="44546A"/>
                          </a:solidFill>
                          <a:latin typeface="Frutiger LT Pro 57 Condensed"/>
                          <a:cs typeface="Frutiger LT Pro 57 Condensed"/>
                        </a:rPr>
                        <a:t>- Tous</a:t>
                      </a:r>
                      <a:endParaRPr lang="fr-FR" sz="12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endParaRPr lang="fr-FR" sz="1400">
                        <a:solidFill>
                          <a:srgbClr val="44546A"/>
                        </a:solidFill>
                        <a:latin typeface="Frutiger LT Pro 57 Condensed"/>
                        <a:cs typeface="Frutiger LT Pro 57 Condensed"/>
                      </a:endParaRPr>
                    </a:p>
                    <a:p>
                      <a:r>
                        <a:rPr lang="fr-FR" sz="1400">
                          <a:solidFill>
                            <a:srgbClr val="44546A"/>
                          </a:solidFill>
                          <a:latin typeface="Frutiger LT Pro 57 Condensed"/>
                          <a:cs typeface="Frutiger LT Pro 57 Condensed"/>
                        </a:rPr>
                        <a:t>10-15’</a:t>
                      </a: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200">
                          <a:solidFill>
                            <a:srgbClr val="44546A"/>
                          </a:solidFill>
                          <a:latin typeface="Frutiger LT Pro 57 Condensed"/>
                          <a:cs typeface="Frutiger LT Pro 57 Condensed"/>
                        </a:rPr>
                        <a:t>Dessin / schéma de la problématisation avec mots clés</a:t>
                      </a:r>
                    </a:p>
                    <a:p>
                      <a:pPr lvl="0">
                        <a:buNone/>
                      </a:pPr>
                      <a:r>
                        <a:rPr lang="fr-FR" sz="1200">
                          <a:solidFill>
                            <a:srgbClr val="44546A"/>
                          </a:solidFill>
                          <a:latin typeface="Frutiger LT Pro 57 Condensed"/>
                          <a:cs typeface="Frutiger LT Pro 57 Condensed"/>
                        </a:rPr>
                        <a:t>Confrontation à un modèle théorique en lien à la problématique</a:t>
                      </a:r>
                    </a:p>
                    <a:p>
                      <a:r>
                        <a:rPr lang="fr-FR" sz="1200">
                          <a:solidFill>
                            <a:srgbClr val="44546A"/>
                          </a:solidFill>
                          <a:latin typeface="Frutiger LT Pro 57 Condensed"/>
                          <a:cs typeface="Frutiger LT Pro 57 Condensed"/>
                        </a:rPr>
                        <a:t>Présentation</a:t>
                      </a:r>
                      <a:r>
                        <a:rPr lang="fr-FR" sz="1200" baseline="0">
                          <a:solidFill>
                            <a:srgbClr val="44546A"/>
                          </a:solidFill>
                          <a:latin typeface="Frutiger LT Pro 57 Condensed"/>
                          <a:cs typeface="Frutiger LT Pro 57 Condensed"/>
                        </a:rPr>
                        <a:t> du dessin / schéma</a:t>
                      </a:r>
                      <a:endParaRPr lang="fr-FR" sz="1200">
                        <a:solidFill>
                          <a:srgbClr val="44546A"/>
                        </a:solidFill>
                        <a:latin typeface="Frutiger LT Pro 57 Condensed"/>
                        <a:cs typeface="Frutiger LT Pro 57 Condensed"/>
                      </a:endParaRPr>
                    </a:p>
                    <a:p>
                      <a:pPr marL="0" indent="0">
                        <a:buFont typeface="Wingdings" charset="0"/>
                        <a:buNone/>
                      </a:pPr>
                      <a:endParaRPr lang="fr-FR" sz="105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200">
                          <a:solidFill>
                            <a:srgbClr val="44546A"/>
                          </a:solidFill>
                          <a:latin typeface="Frutiger LT Pro 57 Condensed"/>
                          <a:cs typeface="Frutiger LT Pro 57 Condensed"/>
                        </a:rPr>
                        <a:t>- Individuel </a:t>
                      </a:r>
                    </a:p>
                    <a:p>
                      <a:pPr marL="0" indent="0">
                        <a:buFontTx/>
                        <a:buNone/>
                      </a:pPr>
                      <a:r>
                        <a:rPr lang="fr-FR" sz="1200">
                          <a:solidFill>
                            <a:srgbClr val="44546A"/>
                          </a:solidFill>
                          <a:latin typeface="Frutiger LT Pro 57 Condensed"/>
                          <a:cs typeface="Frutiger LT Pro 57 Condensed"/>
                        </a:rPr>
                        <a:t>- Par groupes</a:t>
                      </a:r>
                    </a:p>
                    <a:p>
                      <a:pPr marL="0" indent="0">
                        <a:buFontTx/>
                        <a:buNone/>
                      </a:pPr>
                      <a:r>
                        <a:rPr lang="fr-FR" sz="1200">
                          <a:solidFill>
                            <a:srgbClr val="44546A"/>
                          </a:solidFill>
                          <a:latin typeface="Frutiger LT Pro 57 Condensed"/>
                          <a:cs typeface="Frutiger LT Pro 57 Condensed"/>
                        </a:rPr>
                        <a:t>-</a:t>
                      </a:r>
                      <a:r>
                        <a:rPr lang="fr-FR" sz="1200" baseline="0">
                          <a:solidFill>
                            <a:srgbClr val="44546A"/>
                          </a:solidFill>
                          <a:latin typeface="Frutiger LT Pro 57 Condensed"/>
                          <a:cs typeface="Frutiger LT Pro 57 Condensed"/>
                        </a:rPr>
                        <a:t> </a:t>
                      </a:r>
                      <a:r>
                        <a:rPr lang="fr-FR" sz="1200">
                          <a:solidFill>
                            <a:srgbClr val="44546A"/>
                          </a:solidFill>
                          <a:latin typeface="Frutiger LT Pro 57 Condensed"/>
                          <a:cs typeface="Frutiger LT Pro 57 Condensed"/>
                        </a:rPr>
                        <a:t>Chaque groupe présente</a:t>
                      </a: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rgbClr val="44546A"/>
                          </a:solidFill>
                          <a:latin typeface="Frutiger LT Pro 57 Condensed"/>
                          <a:cs typeface="Frutiger LT Pro 57 Condensed"/>
                        </a:rPr>
                        <a:t>15’</a:t>
                      </a:r>
                    </a:p>
                    <a:p>
                      <a:endParaRPr lang="fr-FR" sz="14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674980144"/>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charset="0"/>
                        <a:buNone/>
                        <a:tabLst/>
                        <a:defRPr/>
                      </a:pPr>
                      <a:r>
                        <a:rPr lang="fr-FR" sz="1200">
                          <a:solidFill>
                            <a:srgbClr val="44546A"/>
                          </a:solidFill>
                          <a:latin typeface="Frutiger LT Pro 57 Condensed"/>
                          <a:cs typeface="Frutiger LT Pro 57 Condensed"/>
                        </a:rPr>
                        <a:t>Élaboration de pistes, d’un plan d’action possible, l’animateur prend note au tableau</a:t>
                      </a:r>
                    </a:p>
                    <a:p>
                      <a:pPr marL="0" indent="0">
                        <a:buFont typeface="Wingdings" charset="0"/>
                        <a:buNone/>
                      </a:pPr>
                      <a:endParaRPr lang="fr-FR" sz="105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200">
                          <a:solidFill>
                            <a:srgbClr val="44546A"/>
                          </a:solidFill>
                          <a:latin typeface="Frutiger LT Pro 57 Condensed"/>
                          <a:cs typeface="Frutiger LT Pro 57 Condensed"/>
                        </a:rPr>
                        <a:t>- Individuel</a:t>
                      </a:r>
                    </a:p>
                    <a:p>
                      <a:r>
                        <a:rPr lang="fr-FR" sz="1200">
                          <a:solidFill>
                            <a:srgbClr val="44546A"/>
                          </a:solidFill>
                          <a:latin typeface="Frutiger LT Pro 57 Condensed"/>
                          <a:cs typeface="Frutiger LT Pro 57 Condensed"/>
                        </a:rPr>
                        <a:t>- Tour de table</a:t>
                      </a:r>
                    </a:p>
                    <a:p>
                      <a:r>
                        <a:rPr lang="fr-FR" sz="1200">
                          <a:solidFill>
                            <a:srgbClr val="44546A"/>
                          </a:solidFill>
                          <a:latin typeface="Frutiger LT Pro 57 Condensed"/>
                          <a:cs typeface="Frutiger LT Pro 57 Condensed"/>
                        </a:rPr>
                        <a:t>- Dépositaire</a:t>
                      </a:r>
                      <a:r>
                        <a:rPr lang="fr-FR" sz="1200" baseline="0">
                          <a:solidFill>
                            <a:srgbClr val="44546A"/>
                          </a:solidFill>
                          <a:latin typeface="Frutiger LT Pro 57 Condensed"/>
                          <a:cs typeface="Frutiger LT Pro 57 Condensed"/>
                        </a:rPr>
                        <a:t> à la fin</a:t>
                      </a:r>
                      <a:endParaRPr lang="fr-FR" sz="12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rgbClr val="44546A"/>
                          </a:solidFill>
                          <a:latin typeface="Frutiger LT Pro 57 Condensed"/>
                          <a:cs typeface="Frutiger LT Pro 57 Condensed"/>
                        </a:rPr>
                        <a:t>15’</a:t>
                      </a:r>
                    </a:p>
                    <a:p>
                      <a:endParaRPr lang="fr-FR" sz="14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203118902"/>
                  </a:ext>
                </a:extLst>
              </a:tr>
              <a:tr h="698706">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pPr marL="0" indent="0">
                        <a:buFont typeface="Wingdings" charset="0"/>
                        <a:buNone/>
                      </a:pPr>
                      <a:r>
                        <a:rPr lang="fr-FR" sz="1200">
                          <a:solidFill>
                            <a:srgbClr val="44546A"/>
                          </a:solidFill>
                          <a:latin typeface="Frutiger LT Pro 57 Condensed"/>
                          <a:cs typeface="Frutiger LT Pro 57 Condensed"/>
                        </a:rPr>
                        <a:t>Réflexion sur les apprentissages faits en cours de séance sur : soi, les contenus et le processus</a:t>
                      </a: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200">
                          <a:solidFill>
                            <a:srgbClr val="44546A"/>
                          </a:solidFill>
                          <a:latin typeface="Frutiger LT Pro 57 Condensed"/>
                          <a:cs typeface="Frutiger LT Pro 57 Condensed"/>
                        </a:rPr>
                        <a:t>- Individuel</a:t>
                      </a:r>
                    </a:p>
                    <a:p>
                      <a:r>
                        <a:rPr lang="fr-FR" sz="1200">
                          <a:solidFill>
                            <a:srgbClr val="44546A"/>
                          </a:solidFill>
                          <a:latin typeface="Frutiger LT Pro 57 Condensed"/>
                          <a:cs typeface="Frutiger LT Pro 57 Condensed"/>
                        </a:rPr>
                        <a:t>- Tour de table</a:t>
                      </a: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r>
                        <a:rPr lang="fr-FR" sz="1400">
                          <a:solidFill>
                            <a:srgbClr val="44546A"/>
                          </a:solidFill>
                          <a:latin typeface="Frutiger LT Pro 57 Condensed"/>
                          <a:cs typeface="Frutiger LT Pro 57 Condensed"/>
                        </a:rPr>
                        <a:t>10’</a:t>
                      </a: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2770633024"/>
                  </a:ext>
                </a:extLst>
              </a:tr>
            </a:tbl>
          </a:graphicData>
        </a:graphic>
      </p:graphicFrame>
      <p:pic>
        <p:nvPicPr>
          <p:cNvPr id="6" name="Image 5">
            <a:extLst>
              <a:ext uri="{FF2B5EF4-FFF2-40B4-BE49-F238E27FC236}">
                <a16:creationId xmlns:a16="http://schemas.microsoft.com/office/drawing/2014/main" id="{077FB383-7829-4B8F-A036-928648B55B7B}"/>
              </a:ext>
            </a:extLst>
          </p:cNvPr>
          <p:cNvPicPr>
            <a:picLocks noChangeAspect="1"/>
          </p:cNvPicPr>
          <p:nvPr/>
        </p:nvPicPr>
        <p:blipFill>
          <a:blip r:embed="rId2"/>
          <a:stretch>
            <a:fillRect/>
          </a:stretch>
        </p:blipFill>
        <p:spPr>
          <a:xfrm>
            <a:off x="214826" y="414352"/>
            <a:ext cx="1871214" cy="762436"/>
          </a:xfrm>
          <a:prstGeom prst="rect">
            <a:avLst/>
          </a:prstGeom>
        </p:spPr>
      </p:pic>
      <p:grpSp>
        <p:nvGrpSpPr>
          <p:cNvPr id="7" name="Groupe 6">
            <a:extLst>
              <a:ext uri="{FF2B5EF4-FFF2-40B4-BE49-F238E27FC236}">
                <a16:creationId xmlns:a16="http://schemas.microsoft.com/office/drawing/2014/main" id="{972C3158-3DE1-4346-ABE1-40B860DD8D0D}"/>
              </a:ext>
            </a:extLst>
          </p:cNvPr>
          <p:cNvGrpSpPr/>
          <p:nvPr/>
        </p:nvGrpSpPr>
        <p:grpSpPr>
          <a:xfrm>
            <a:off x="253009" y="1176787"/>
            <a:ext cx="1797733" cy="738696"/>
            <a:chOff x="5772169" y="628151"/>
            <a:chExt cx="1456668" cy="560334"/>
          </a:xfrm>
          <a:solidFill>
            <a:schemeClr val="accent6">
              <a:lumMod val="75000"/>
            </a:schemeClr>
          </a:solidFill>
          <a:scene3d>
            <a:camera prst="orthographicFront">
              <a:rot lat="0" lon="0" rev="0"/>
            </a:camera>
            <a:lightRig rig="contrasting" dir="t">
              <a:rot lat="0" lon="0" rev="1200000"/>
            </a:lightRig>
          </a:scene3d>
        </p:grpSpPr>
        <p:sp>
          <p:nvSpPr>
            <p:cNvPr id="8" name="Rectangle : coins arrondis 7">
              <a:extLst>
                <a:ext uri="{FF2B5EF4-FFF2-40B4-BE49-F238E27FC236}">
                  <a16:creationId xmlns:a16="http://schemas.microsoft.com/office/drawing/2014/main" id="{048D8C03-1F95-4E84-9C94-3552DEC49AD3}"/>
                </a:ext>
              </a:extLst>
            </p:cNvPr>
            <p:cNvSpPr/>
            <p:nvPr/>
          </p:nvSpPr>
          <p:spPr>
            <a:xfrm>
              <a:off x="5772169" y="628151"/>
              <a:ext cx="1456668" cy="56033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1400127"/>
                <a:satOff val="-5825"/>
                <a:lumOff val="1373"/>
                <a:alphaOff val="0"/>
              </a:schemeClr>
            </a:effectRef>
            <a:fontRef idx="minor">
              <a:schemeClr val="lt1"/>
            </a:fontRef>
          </p:style>
        </p:sp>
        <p:sp>
          <p:nvSpPr>
            <p:cNvPr id="9" name="Rectangle : coins arrondis 4">
              <a:extLst>
                <a:ext uri="{FF2B5EF4-FFF2-40B4-BE49-F238E27FC236}">
                  <a16:creationId xmlns:a16="http://schemas.microsoft.com/office/drawing/2014/main" id="{57626900-426E-4E31-9C61-7CA21E6D3E33}"/>
                </a:ext>
              </a:extLst>
            </p:cNvPr>
            <p:cNvSpPr txBox="1"/>
            <p:nvPr/>
          </p:nvSpPr>
          <p:spPr>
            <a:xfrm>
              <a:off x="5799522" y="655504"/>
              <a:ext cx="1401962" cy="505628"/>
            </a:xfrm>
            <a:prstGeom prst="rect">
              <a:avLst/>
            </a:prstGeom>
            <a:grpFill/>
            <a:sp3d>
              <a:bevelT/>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600" kern="1200"/>
                <a:t>CHOISIR LE SUJET</a:t>
              </a:r>
              <a:endParaRPr lang="en-US" sz="1600" kern="1200"/>
            </a:p>
          </p:txBody>
        </p:sp>
      </p:grpSp>
      <p:grpSp>
        <p:nvGrpSpPr>
          <p:cNvPr id="10" name="Groupe 9">
            <a:extLst>
              <a:ext uri="{FF2B5EF4-FFF2-40B4-BE49-F238E27FC236}">
                <a16:creationId xmlns:a16="http://schemas.microsoft.com/office/drawing/2014/main" id="{3067767D-2929-4E63-8F7A-991218A568C8}"/>
              </a:ext>
            </a:extLst>
          </p:cNvPr>
          <p:cNvGrpSpPr/>
          <p:nvPr/>
        </p:nvGrpSpPr>
        <p:grpSpPr>
          <a:xfrm>
            <a:off x="253009" y="1951543"/>
            <a:ext cx="1797733" cy="738696"/>
            <a:chOff x="5514525" y="1079610"/>
            <a:chExt cx="811967" cy="405983"/>
          </a:xfrm>
          <a:scene3d>
            <a:camera prst="orthographicFront">
              <a:rot lat="0" lon="0" rev="0"/>
            </a:camera>
            <a:lightRig rig="contrasting" dir="t">
              <a:rot lat="0" lon="0" rev="1200000"/>
            </a:lightRig>
          </a:scene3d>
        </p:grpSpPr>
        <p:sp>
          <p:nvSpPr>
            <p:cNvPr id="11" name="Rectangle : coins arrondis 10">
              <a:extLst>
                <a:ext uri="{FF2B5EF4-FFF2-40B4-BE49-F238E27FC236}">
                  <a16:creationId xmlns:a16="http://schemas.microsoft.com/office/drawing/2014/main" id="{C51E1190-8508-44E3-B2FD-F3E9ADBD6282}"/>
                </a:ext>
              </a:extLst>
            </p:cNvPr>
            <p:cNvSpPr/>
            <p:nvPr/>
          </p:nvSpPr>
          <p:spPr>
            <a:xfrm>
              <a:off x="5514525" y="1079610"/>
              <a:ext cx="811967" cy="405983"/>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2450223"/>
                <a:satOff val="-10194"/>
                <a:lumOff val="2402"/>
                <a:alphaOff val="0"/>
              </a:schemeClr>
            </a:fillRef>
            <a:effectRef idx="2">
              <a:schemeClr val="accent4">
                <a:hueOff val="2450223"/>
                <a:satOff val="-10194"/>
                <a:lumOff val="2402"/>
                <a:alphaOff val="0"/>
              </a:schemeClr>
            </a:effectRef>
            <a:fontRef idx="minor">
              <a:schemeClr val="lt1"/>
            </a:fontRef>
          </p:style>
        </p:sp>
        <p:sp>
          <p:nvSpPr>
            <p:cNvPr id="12" name="Rectangle : coins arrondis 4">
              <a:extLst>
                <a:ext uri="{FF2B5EF4-FFF2-40B4-BE49-F238E27FC236}">
                  <a16:creationId xmlns:a16="http://schemas.microsoft.com/office/drawing/2014/main" id="{CF7947EE-60B5-47E1-AE21-0815B316B94B}"/>
                </a:ext>
              </a:extLst>
            </p:cNvPr>
            <p:cNvSpPr txBox="1"/>
            <p:nvPr/>
          </p:nvSpPr>
          <p:spPr>
            <a:xfrm>
              <a:off x="5534343" y="1099428"/>
              <a:ext cx="772331" cy="3663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600" kern="1200">
                  <a:solidFill>
                    <a:schemeClr val="tx1"/>
                  </a:solidFill>
                </a:rPr>
                <a:t>DÉCRIRE</a:t>
              </a:r>
              <a:endParaRPr lang="en-US" sz="1600" kern="1200">
                <a:solidFill>
                  <a:schemeClr val="tx1"/>
                </a:solidFill>
              </a:endParaRPr>
            </a:p>
          </p:txBody>
        </p:sp>
      </p:grpSp>
      <p:grpSp>
        <p:nvGrpSpPr>
          <p:cNvPr id="13" name="Groupe 12">
            <a:extLst>
              <a:ext uri="{FF2B5EF4-FFF2-40B4-BE49-F238E27FC236}">
                <a16:creationId xmlns:a16="http://schemas.microsoft.com/office/drawing/2014/main" id="{80777C5C-1D54-4790-BB70-E7BA38F93FEE}"/>
              </a:ext>
            </a:extLst>
          </p:cNvPr>
          <p:cNvGrpSpPr/>
          <p:nvPr/>
        </p:nvGrpSpPr>
        <p:grpSpPr>
          <a:xfrm>
            <a:off x="253007" y="2714845"/>
            <a:ext cx="1797733" cy="714155"/>
            <a:chOff x="6233833" y="2597109"/>
            <a:chExt cx="1059108" cy="529554"/>
          </a:xfrm>
          <a:scene3d>
            <a:camera prst="orthographicFront">
              <a:rot lat="0" lon="0" rev="0"/>
            </a:camera>
            <a:lightRig rig="contrasting" dir="t">
              <a:rot lat="0" lon="0" rev="1200000"/>
            </a:lightRig>
          </a:scene3d>
        </p:grpSpPr>
        <p:sp>
          <p:nvSpPr>
            <p:cNvPr id="14" name="Rectangle : coins arrondis 13">
              <a:extLst>
                <a:ext uri="{FF2B5EF4-FFF2-40B4-BE49-F238E27FC236}">
                  <a16:creationId xmlns:a16="http://schemas.microsoft.com/office/drawing/2014/main" id="{27C80467-DF51-486C-8F56-53C7A3AEE324}"/>
                </a:ext>
              </a:extLst>
            </p:cNvPr>
            <p:cNvSpPr/>
            <p:nvPr/>
          </p:nvSpPr>
          <p:spPr>
            <a:xfrm>
              <a:off x="6233833" y="2597109"/>
              <a:ext cx="1059108"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3675334"/>
                <a:satOff val="-15291"/>
                <a:lumOff val="3603"/>
                <a:alphaOff val="0"/>
              </a:schemeClr>
            </a:fillRef>
            <a:effectRef idx="2">
              <a:schemeClr val="accent4">
                <a:hueOff val="3675334"/>
                <a:satOff val="-15291"/>
                <a:lumOff val="3603"/>
                <a:alphaOff val="0"/>
              </a:schemeClr>
            </a:effectRef>
            <a:fontRef idx="minor">
              <a:schemeClr val="lt1"/>
            </a:fontRef>
          </p:style>
        </p:sp>
        <p:sp>
          <p:nvSpPr>
            <p:cNvPr id="15" name="Rectangle : coins arrondis 4">
              <a:extLst>
                <a:ext uri="{FF2B5EF4-FFF2-40B4-BE49-F238E27FC236}">
                  <a16:creationId xmlns:a16="http://schemas.microsoft.com/office/drawing/2014/main" id="{2E3B8737-9350-4FB4-8CA6-BDA182EFF096}"/>
                </a:ext>
              </a:extLst>
            </p:cNvPr>
            <p:cNvSpPr txBox="1"/>
            <p:nvPr/>
          </p:nvSpPr>
          <p:spPr>
            <a:xfrm>
              <a:off x="6259684" y="2622960"/>
              <a:ext cx="1007406"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600" kern="1200"/>
                <a:t>CLARIFIER</a:t>
              </a:r>
              <a:endParaRPr lang="en-US" sz="1600" kern="1200"/>
            </a:p>
          </p:txBody>
        </p:sp>
      </p:grpSp>
      <p:grpSp>
        <p:nvGrpSpPr>
          <p:cNvPr id="16" name="Groupe 15">
            <a:extLst>
              <a:ext uri="{FF2B5EF4-FFF2-40B4-BE49-F238E27FC236}">
                <a16:creationId xmlns:a16="http://schemas.microsoft.com/office/drawing/2014/main" id="{239B0AA9-C691-421D-A6C5-254B4A956479}"/>
              </a:ext>
            </a:extLst>
          </p:cNvPr>
          <p:cNvGrpSpPr/>
          <p:nvPr/>
        </p:nvGrpSpPr>
        <p:grpSpPr>
          <a:xfrm>
            <a:off x="253007" y="3452675"/>
            <a:ext cx="1797733" cy="739561"/>
            <a:chOff x="5060179" y="3361011"/>
            <a:chExt cx="1517712" cy="529554"/>
          </a:xfrm>
          <a:scene3d>
            <a:camera prst="orthographicFront">
              <a:rot lat="0" lon="0" rev="0"/>
            </a:camera>
            <a:lightRig rig="contrasting" dir="t">
              <a:rot lat="0" lon="0" rev="1200000"/>
            </a:lightRig>
          </a:scene3d>
        </p:grpSpPr>
        <p:sp>
          <p:nvSpPr>
            <p:cNvPr id="17" name="Rectangle : coins arrondis 16">
              <a:extLst>
                <a:ext uri="{FF2B5EF4-FFF2-40B4-BE49-F238E27FC236}">
                  <a16:creationId xmlns:a16="http://schemas.microsoft.com/office/drawing/2014/main" id="{FD731347-90B4-4053-B2ED-472AD74D0EDC}"/>
                </a:ext>
              </a:extLst>
            </p:cNvPr>
            <p:cNvSpPr/>
            <p:nvPr/>
          </p:nvSpPr>
          <p:spPr>
            <a:xfrm>
              <a:off x="5060179" y="3361011"/>
              <a:ext cx="151771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4900445"/>
                <a:satOff val="-20388"/>
                <a:lumOff val="4804"/>
                <a:alphaOff val="0"/>
              </a:schemeClr>
            </a:fillRef>
            <a:effectRef idx="2">
              <a:schemeClr val="accent4">
                <a:hueOff val="4900445"/>
                <a:satOff val="-20388"/>
                <a:lumOff val="4804"/>
                <a:alphaOff val="0"/>
              </a:schemeClr>
            </a:effectRef>
            <a:fontRef idx="minor">
              <a:schemeClr val="lt1"/>
            </a:fontRef>
          </p:style>
        </p:sp>
        <p:sp>
          <p:nvSpPr>
            <p:cNvPr id="18" name="Rectangle : coins arrondis 4">
              <a:extLst>
                <a:ext uri="{FF2B5EF4-FFF2-40B4-BE49-F238E27FC236}">
                  <a16:creationId xmlns:a16="http://schemas.microsoft.com/office/drawing/2014/main" id="{242F0DBF-5A58-48D1-B0FF-E16070FBF210}"/>
                </a:ext>
              </a:extLst>
            </p:cNvPr>
            <p:cNvSpPr txBox="1"/>
            <p:nvPr/>
          </p:nvSpPr>
          <p:spPr>
            <a:xfrm>
              <a:off x="5086030" y="3386862"/>
              <a:ext cx="146601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600" kern="1200"/>
                <a:t>PROBLÉMATISER</a:t>
              </a:r>
            </a:p>
          </p:txBody>
        </p:sp>
      </p:grpSp>
      <p:grpSp>
        <p:nvGrpSpPr>
          <p:cNvPr id="19" name="Groupe 18">
            <a:extLst>
              <a:ext uri="{FF2B5EF4-FFF2-40B4-BE49-F238E27FC236}">
                <a16:creationId xmlns:a16="http://schemas.microsoft.com/office/drawing/2014/main" id="{6B9A77B4-616D-4FAA-9FA7-A5279928456A}"/>
              </a:ext>
            </a:extLst>
          </p:cNvPr>
          <p:cNvGrpSpPr/>
          <p:nvPr/>
        </p:nvGrpSpPr>
        <p:grpSpPr>
          <a:xfrm>
            <a:off x="253007" y="4228296"/>
            <a:ext cx="1797733" cy="738761"/>
            <a:chOff x="3370918" y="2950776"/>
            <a:chExt cx="1400162" cy="529554"/>
          </a:xfrm>
          <a:scene3d>
            <a:camera prst="orthographicFront">
              <a:rot lat="0" lon="0" rev="0"/>
            </a:camera>
            <a:lightRig rig="contrasting" dir="t">
              <a:rot lat="0" lon="0" rev="1200000"/>
            </a:lightRig>
          </a:scene3d>
        </p:grpSpPr>
        <p:sp>
          <p:nvSpPr>
            <p:cNvPr id="20" name="Rectangle : coins arrondis 19">
              <a:extLst>
                <a:ext uri="{FF2B5EF4-FFF2-40B4-BE49-F238E27FC236}">
                  <a16:creationId xmlns:a16="http://schemas.microsoft.com/office/drawing/2014/main" id="{934D009F-2442-4AB9-BBE6-DA2F3BCEE607}"/>
                </a:ext>
              </a:extLst>
            </p:cNvPr>
            <p:cNvSpPr/>
            <p:nvPr/>
          </p:nvSpPr>
          <p:spPr>
            <a:xfrm>
              <a:off x="3370918" y="2950776"/>
              <a:ext cx="140016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6125556"/>
                <a:satOff val="-25486"/>
                <a:lumOff val="6005"/>
                <a:alphaOff val="0"/>
              </a:schemeClr>
            </a:fillRef>
            <a:effectRef idx="2">
              <a:schemeClr val="accent4">
                <a:hueOff val="6125556"/>
                <a:satOff val="-25486"/>
                <a:lumOff val="6005"/>
                <a:alphaOff val="0"/>
              </a:schemeClr>
            </a:effectRef>
            <a:fontRef idx="minor">
              <a:schemeClr val="lt1"/>
            </a:fontRef>
          </p:style>
        </p:sp>
        <p:sp>
          <p:nvSpPr>
            <p:cNvPr id="21" name="Rectangle : coins arrondis 4">
              <a:extLst>
                <a:ext uri="{FF2B5EF4-FFF2-40B4-BE49-F238E27FC236}">
                  <a16:creationId xmlns:a16="http://schemas.microsoft.com/office/drawing/2014/main" id="{96A42824-7AA6-44A1-AE94-6F971D6F31BF}"/>
                </a:ext>
              </a:extLst>
            </p:cNvPr>
            <p:cNvSpPr txBox="1"/>
            <p:nvPr/>
          </p:nvSpPr>
          <p:spPr>
            <a:xfrm>
              <a:off x="3396769" y="2976627"/>
              <a:ext cx="134846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600" kern="1200"/>
                <a:t> CO-ANALYSER</a:t>
              </a:r>
            </a:p>
          </p:txBody>
        </p:sp>
      </p:grpSp>
      <p:grpSp>
        <p:nvGrpSpPr>
          <p:cNvPr id="22" name="Groupe 21">
            <a:extLst>
              <a:ext uri="{FF2B5EF4-FFF2-40B4-BE49-F238E27FC236}">
                <a16:creationId xmlns:a16="http://schemas.microsoft.com/office/drawing/2014/main" id="{10898908-FBDB-49D8-A3D6-A952187F424E}"/>
              </a:ext>
            </a:extLst>
          </p:cNvPr>
          <p:cNvGrpSpPr/>
          <p:nvPr/>
        </p:nvGrpSpPr>
        <p:grpSpPr>
          <a:xfrm>
            <a:off x="236002" y="4984866"/>
            <a:ext cx="1830457" cy="696347"/>
            <a:chOff x="2819899" y="1903773"/>
            <a:chExt cx="1300785" cy="529554"/>
          </a:xfrm>
          <a:scene3d>
            <a:camera prst="orthographicFront">
              <a:rot lat="0" lon="0" rev="0"/>
            </a:camera>
            <a:lightRig rig="contrasting" dir="t">
              <a:rot lat="0" lon="0" rev="1200000"/>
            </a:lightRig>
          </a:scene3d>
        </p:grpSpPr>
        <p:sp>
          <p:nvSpPr>
            <p:cNvPr id="23" name="Rectangle : coins arrondis 22">
              <a:extLst>
                <a:ext uri="{FF2B5EF4-FFF2-40B4-BE49-F238E27FC236}">
                  <a16:creationId xmlns:a16="http://schemas.microsoft.com/office/drawing/2014/main" id="{5F12CAE0-A781-4A7F-94E0-FCB9A8806A78}"/>
                </a:ext>
              </a:extLst>
            </p:cNvPr>
            <p:cNvSpPr/>
            <p:nvPr/>
          </p:nvSpPr>
          <p:spPr>
            <a:xfrm>
              <a:off x="2819899" y="1903773"/>
              <a:ext cx="1300785"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7350668"/>
                <a:satOff val="-30583"/>
                <a:lumOff val="7206"/>
                <a:alphaOff val="0"/>
              </a:schemeClr>
            </a:fillRef>
            <a:effectRef idx="2">
              <a:schemeClr val="accent4">
                <a:hueOff val="7350668"/>
                <a:satOff val="-30583"/>
                <a:lumOff val="7206"/>
                <a:alphaOff val="0"/>
              </a:schemeClr>
            </a:effectRef>
            <a:fontRef idx="minor">
              <a:schemeClr val="lt1"/>
            </a:fontRef>
          </p:style>
        </p:sp>
        <p:sp>
          <p:nvSpPr>
            <p:cNvPr id="24" name="Rectangle : coins arrondis 4">
              <a:extLst>
                <a:ext uri="{FF2B5EF4-FFF2-40B4-BE49-F238E27FC236}">
                  <a16:creationId xmlns:a16="http://schemas.microsoft.com/office/drawing/2014/main" id="{4E4221C0-B8D9-417A-8D5A-752E24494D72}"/>
                </a:ext>
              </a:extLst>
            </p:cNvPr>
            <p:cNvSpPr txBox="1"/>
            <p:nvPr/>
          </p:nvSpPr>
          <p:spPr>
            <a:xfrm>
              <a:off x="2845750" y="1929624"/>
              <a:ext cx="1249083"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600" kern="1200"/>
                <a:t>RÉINVESTIR</a:t>
              </a:r>
            </a:p>
          </p:txBody>
        </p:sp>
      </p:grpSp>
      <p:grpSp>
        <p:nvGrpSpPr>
          <p:cNvPr id="25" name="Groupe 24">
            <a:extLst>
              <a:ext uri="{FF2B5EF4-FFF2-40B4-BE49-F238E27FC236}">
                <a16:creationId xmlns:a16="http://schemas.microsoft.com/office/drawing/2014/main" id="{59D83924-9604-4091-9AFA-3501A26BDFED}"/>
              </a:ext>
            </a:extLst>
          </p:cNvPr>
          <p:cNvGrpSpPr/>
          <p:nvPr/>
        </p:nvGrpSpPr>
        <p:grpSpPr>
          <a:xfrm>
            <a:off x="236002" y="5711999"/>
            <a:ext cx="1830457" cy="761844"/>
            <a:chOff x="2462146" y="1069090"/>
            <a:chExt cx="1539297" cy="529554"/>
          </a:xfrm>
          <a:scene3d>
            <a:camera prst="orthographicFront">
              <a:rot lat="0" lon="0" rev="0"/>
            </a:camera>
            <a:lightRig rig="contrasting" dir="t">
              <a:rot lat="0" lon="0" rev="1200000"/>
            </a:lightRig>
          </a:scene3d>
        </p:grpSpPr>
        <p:sp>
          <p:nvSpPr>
            <p:cNvPr id="26" name="Rectangle : coins arrondis 25">
              <a:extLst>
                <a:ext uri="{FF2B5EF4-FFF2-40B4-BE49-F238E27FC236}">
                  <a16:creationId xmlns:a16="http://schemas.microsoft.com/office/drawing/2014/main" id="{18019A36-A2CD-4004-AC59-204372F32F1B}"/>
                </a:ext>
              </a:extLst>
            </p:cNvPr>
            <p:cNvSpPr/>
            <p:nvPr/>
          </p:nvSpPr>
          <p:spPr>
            <a:xfrm>
              <a:off x="2462146" y="1069090"/>
              <a:ext cx="1539297"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8575779"/>
                <a:satOff val="-35680"/>
                <a:lumOff val="8407"/>
                <a:alphaOff val="0"/>
              </a:schemeClr>
            </a:fillRef>
            <a:effectRef idx="2">
              <a:schemeClr val="accent4">
                <a:hueOff val="8575779"/>
                <a:satOff val="-35680"/>
                <a:lumOff val="8407"/>
                <a:alphaOff val="0"/>
              </a:schemeClr>
            </a:effectRef>
            <a:fontRef idx="minor">
              <a:schemeClr val="lt1"/>
            </a:fontRef>
          </p:style>
        </p:sp>
        <p:sp>
          <p:nvSpPr>
            <p:cNvPr id="27" name="Rectangle : coins arrondis 4">
              <a:extLst>
                <a:ext uri="{FF2B5EF4-FFF2-40B4-BE49-F238E27FC236}">
                  <a16:creationId xmlns:a16="http://schemas.microsoft.com/office/drawing/2014/main" id="{0851B273-93C3-4038-8EBC-D00ACA5E6B3B}"/>
                </a:ext>
              </a:extLst>
            </p:cNvPr>
            <p:cNvSpPr txBox="1"/>
            <p:nvPr/>
          </p:nvSpPr>
          <p:spPr>
            <a:xfrm>
              <a:off x="2487997" y="1094941"/>
              <a:ext cx="1487595"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600" kern="1200"/>
                <a:t> S’APPROPRIER</a:t>
              </a:r>
              <a:endParaRPr lang="en-US" sz="1600" kern="1200"/>
            </a:p>
          </p:txBody>
        </p:sp>
      </p:grpSp>
    </p:spTree>
    <p:extLst>
      <p:ext uri="{BB962C8B-B14F-4D97-AF65-F5344CB8AC3E}">
        <p14:creationId xmlns:p14="http://schemas.microsoft.com/office/powerpoint/2010/main" val="19860179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991CF2F5-AD05-4C6E-9A16-7BA6EBC78F2E}"/>
              </a:ext>
            </a:extLst>
          </p:cNvPr>
          <p:cNvSpPr>
            <a:spLocks noGrp="1"/>
          </p:cNvSpPr>
          <p:nvPr>
            <p:ph type="ftr" sz="quarter" idx="11"/>
          </p:nvPr>
        </p:nvSpPr>
        <p:spPr>
          <a:xfrm>
            <a:off x="4038600" y="6411805"/>
            <a:ext cx="4114800" cy="365125"/>
          </a:xfrm>
        </p:spPr>
        <p:txBody>
          <a:bodyPr/>
          <a:lstStyle/>
          <a:p>
            <a:r>
              <a:rPr lang="en-US"/>
              <a:t>M. Blondeau, S. Dondeyne, C. </a:t>
            </a:r>
            <a:r>
              <a:rPr lang="en-US" err="1"/>
              <a:t>Moncarey</a:t>
            </a:r>
            <a:r>
              <a:rPr lang="en-US"/>
              <a:t> &amp; A. Paul</a:t>
            </a:r>
          </a:p>
        </p:txBody>
      </p:sp>
      <p:graphicFrame>
        <p:nvGraphicFramePr>
          <p:cNvPr id="5" name="Espace réservé du contenu 3">
            <a:extLst>
              <a:ext uri="{FF2B5EF4-FFF2-40B4-BE49-F238E27FC236}">
                <a16:creationId xmlns:a16="http://schemas.microsoft.com/office/drawing/2014/main" id="{662103D3-A79F-47F4-813A-6DFD4DA791C9}"/>
              </a:ext>
            </a:extLst>
          </p:cNvPr>
          <p:cNvGraphicFramePr>
            <a:graphicFrameLocks/>
          </p:cNvGraphicFramePr>
          <p:nvPr>
            <p:extLst>
              <p:ext uri="{D42A27DB-BD31-4B8C-83A1-F6EECF244321}">
                <p14:modId xmlns:p14="http://schemas.microsoft.com/office/powerpoint/2010/main" val="2315278924"/>
              </p:ext>
            </p:extLst>
          </p:nvPr>
        </p:nvGraphicFramePr>
        <p:xfrm>
          <a:off x="253007" y="83258"/>
          <a:ext cx="11501028" cy="6384002"/>
        </p:xfrm>
        <a:graphic>
          <a:graphicData uri="http://schemas.openxmlformats.org/drawingml/2006/table">
            <a:tbl>
              <a:tblPr firstRow="1" bandRow="1">
                <a:tableStyleId>{FABFCF23-3B69-468F-B69F-88F6DE6A72F2}</a:tableStyleId>
              </a:tblPr>
              <a:tblGrid>
                <a:gridCol w="2707733">
                  <a:extLst>
                    <a:ext uri="{9D8B030D-6E8A-4147-A177-3AD203B41FA5}">
                      <a16:colId xmlns:a16="http://schemas.microsoft.com/office/drawing/2014/main" val="20000"/>
                    </a:ext>
                  </a:extLst>
                </a:gridCol>
                <a:gridCol w="8793295">
                  <a:extLst>
                    <a:ext uri="{9D8B030D-6E8A-4147-A177-3AD203B41FA5}">
                      <a16:colId xmlns:a16="http://schemas.microsoft.com/office/drawing/2014/main" val="20001"/>
                    </a:ext>
                  </a:extLst>
                </a:gridCol>
              </a:tblGrid>
              <a:tr h="336002">
                <a:tc>
                  <a:txBody>
                    <a:bodyPr/>
                    <a:lstStyle/>
                    <a:p>
                      <a:r>
                        <a:rPr lang="fr-FR" sz="1600">
                          <a:solidFill>
                            <a:schemeClr val="bg1"/>
                          </a:solidFill>
                          <a:latin typeface="Frutiger LT Pro 57 Condensed"/>
                          <a:cs typeface="Frutiger LT Pro 57 Condensed"/>
                        </a:rPr>
                        <a:t>Étapes</a:t>
                      </a: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44546A"/>
                    </a:solidFill>
                  </a:tcPr>
                </a:tc>
                <a:tc>
                  <a:txBody>
                    <a:bodyPr/>
                    <a:lstStyle/>
                    <a:p>
                      <a:r>
                        <a:rPr lang="fr-FR" sz="1600">
                          <a:solidFill>
                            <a:schemeClr val="bg1"/>
                          </a:solidFill>
                          <a:latin typeface="Frutiger LT Pro 57 Condensed"/>
                          <a:cs typeface="Frutiger LT Pro 57 Condensed"/>
                        </a:rPr>
                        <a:t>Notes</a:t>
                      </a:r>
                    </a:p>
                  </a:txBody>
                  <a:tcP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rgbClr val="44546A"/>
                    </a:solidFill>
                  </a:tcPr>
                </a:tc>
                <a:extLst>
                  <a:ext uri="{0D108BD9-81ED-4DB2-BD59-A6C34878D82A}">
                    <a16:rowId xmlns:a16="http://schemas.microsoft.com/office/drawing/2014/main" val="10000"/>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endParaRPr lang="fr-FR" sz="12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endParaRPr lang="fr-FR" sz="12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endParaRPr lang="fr-FR" sz="12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endParaRPr lang="fr-FR" sz="12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pPr marL="0" indent="0">
                        <a:buFont typeface="Wingdings" charset="0"/>
                        <a:buNone/>
                      </a:pPr>
                      <a:endParaRPr lang="fr-FR" sz="105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pPr marL="0" indent="0">
                        <a:buFont typeface="Wingdings" charset="0"/>
                        <a:buNone/>
                      </a:pPr>
                      <a:endParaRPr lang="fr-FR" sz="105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674980144"/>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pPr marL="0" indent="0">
                        <a:buFont typeface="Wingdings" charset="0"/>
                        <a:buNone/>
                      </a:pPr>
                      <a:endParaRPr lang="fr-FR" sz="105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1203118902"/>
                  </a:ext>
                </a:extLst>
              </a:tr>
              <a:tr h="756000">
                <a:tc>
                  <a:txBody>
                    <a:bodyPr/>
                    <a:lstStyle/>
                    <a:p>
                      <a:endParaRPr lang="fr-FR">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tc>
                  <a:txBody>
                    <a:bodyPr/>
                    <a:lstStyle/>
                    <a:p>
                      <a:pPr marL="0" indent="0">
                        <a:buFont typeface="Wingdings" charset="0"/>
                        <a:buNone/>
                      </a:pPr>
                      <a:endParaRPr lang="fr-FR" sz="1200">
                        <a:solidFill>
                          <a:srgbClr val="44546A"/>
                        </a:solidFill>
                        <a:latin typeface="Frutiger LT Pro 57 Condensed"/>
                        <a:cs typeface="Frutiger LT Pro 57 Condensed"/>
                      </a:endParaRPr>
                    </a:p>
                  </a:txBody>
                  <a:tcPr anchor="ctr">
                    <a:lnL w="12700" cap="flat" cmpd="sng" algn="ctr">
                      <a:solidFill>
                        <a:srgbClr val="44546A"/>
                      </a:solidFill>
                      <a:prstDash val="solid"/>
                      <a:round/>
                      <a:headEnd type="none" w="med" len="med"/>
                      <a:tailEnd type="none" w="med" len="med"/>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solidFill>
                      <a:schemeClr val="bg1"/>
                    </a:solidFill>
                  </a:tcPr>
                </a:tc>
                <a:extLst>
                  <a:ext uri="{0D108BD9-81ED-4DB2-BD59-A6C34878D82A}">
                    <a16:rowId xmlns:a16="http://schemas.microsoft.com/office/drawing/2014/main" val="2770633024"/>
                  </a:ext>
                </a:extLst>
              </a:tr>
            </a:tbl>
          </a:graphicData>
        </a:graphic>
      </p:graphicFrame>
      <p:pic>
        <p:nvPicPr>
          <p:cNvPr id="6" name="Image 5">
            <a:extLst>
              <a:ext uri="{FF2B5EF4-FFF2-40B4-BE49-F238E27FC236}">
                <a16:creationId xmlns:a16="http://schemas.microsoft.com/office/drawing/2014/main" id="{077FB383-7829-4B8F-A036-928648B55B7B}"/>
              </a:ext>
            </a:extLst>
          </p:cNvPr>
          <p:cNvPicPr>
            <a:picLocks noChangeAspect="1"/>
          </p:cNvPicPr>
          <p:nvPr/>
        </p:nvPicPr>
        <p:blipFill>
          <a:blip r:embed="rId2"/>
          <a:stretch>
            <a:fillRect/>
          </a:stretch>
        </p:blipFill>
        <p:spPr>
          <a:xfrm>
            <a:off x="214826" y="414352"/>
            <a:ext cx="1871214" cy="762436"/>
          </a:xfrm>
          <a:prstGeom prst="rect">
            <a:avLst/>
          </a:prstGeom>
        </p:spPr>
      </p:pic>
      <p:grpSp>
        <p:nvGrpSpPr>
          <p:cNvPr id="7" name="Groupe 6">
            <a:extLst>
              <a:ext uri="{FF2B5EF4-FFF2-40B4-BE49-F238E27FC236}">
                <a16:creationId xmlns:a16="http://schemas.microsoft.com/office/drawing/2014/main" id="{972C3158-3DE1-4346-ABE1-40B860DD8D0D}"/>
              </a:ext>
            </a:extLst>
          </p:cNvPr>
          <p:cNvGrpSpPr/>
          <p:nvPr/>
        </p:nvGrpSpPr>
        <p:grpSpPr>
          <a:xfrm>
            <a:off x="253009" y="1176787"/>
            <a:ext cx="1797733" cy="738696"/>
            <a:chOff x="5772169" y="628151"/>
            <a:chExt cx="1456668" cy="560334"/>
          </a:xfrm>
          <a:solidFill>
            <a:schemeClr val="accent6">
              <a:lumMod val="75000"/>
            </a:schemeClr>
          </a:solidFill>
          <a:scene3d>
            <a:camera prst="orthographicFront">
              <a:rot lat="0" lon="0" rev="0"/>
            </a:camera>
            <a:lightRig rig="contrasting" dir="t">
              <a:rot lat="0" lon="0" rev="1200000"/>
            </a:lightRig>
          </a:scene3d>
        </p:grpSpPr>
        <p:sp>
          <p:nvSpPr>
            <p:cNvPr id="8" name="Rectangle : coins arrondis 7">
              <a:extLst>
                <a:ext uri="{FF2B5EF4-FFF2-40B4-BE49-F238E27FC236}">
                  <a16:creationId xmlns:a16="http://schemas.microsoft.com/office/drawing/2014/main" id="{048D8C03-1F95-4E84-9C94-3552DEC49AD3}"/>
                </a:ext>
              </a:extLst>
            </p:cNvPr>
            <p:cNvSpPr/>
            <p:nvPr/>
          </p:nvSpPr>
          <p:spPr>
            <a:xfrm>
              <a:off x="5772169" y="628151"/>
              <a:ext cx="1456668" cy="56033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1400127"/>
                <a:satOff val="-5825"/>
                <a:lumOff val="1373"/>
                <a:alphaOff val="0"/>
              </a:schemeClr>
            </a:effectRef>
            <a:fontRef idx="minor">
              <a:schemeClr val="lt1"/>
            </a:fontRef>
          </p:style>
        </p:sp>
        <p:sp>
          <p:nvSpPr>
            <p:cNvPr id="9" name="Rectangle : coins arrondis 4">
              <a:extLst>
                <a:ext uri="{FF2B5EF4-FFF2-40B4-BE49-F238E27FC236}">
                  <a16:creationId xmlns:a16="http://schemas.microsoft.com/office/drawing/2014/main" id="{57626900-426E-4E31-9C61-7CA21E6D3E33}"/>
                </a:ext>
              </a:extLst>
            </p:cNvPr>
            <p:cNvSpPr txBox="1"/>
            <p:nvPr/>
          </p:nvSpPr>
          <p:spPr>
            <a:xfrm>
              <a:off x="5799522" y="655504"/>
              <a:ext cx="1401962" cy="505628"/>
            </a:xfrm>
            <a:prstGeom prst="rect">
              <a:avLst/>
            </a:prstGeom>
            <a:grpFill/>
            <a:sp3d>
              <a:bevelT/>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600" kern="1200"/>
                <a:t>CHOISIR LE SUJET</a:t>
              </a:r>
              <a:endParaRPr lang="en-US" sz="1600" kern="1200"/>
            </a:p>
          </p:txBody>
        </p:sp>
      </p:grpSp>
      <p:grpSp>
        <p:nvGrpSpPr>
          <p:cNvPr id="10" name="Groupe 9">
            <a:extLst>
              <a:ext uri="{FF2B5EF4-FFF2-40B4-BE49-F238E27FC236}">
                <a16:creationId xmlns:a16="http://schemas.microsoft.com/office/drawing/2014/main" id="{3067767D-2929-4E63-8F7A-991218A568C8}"/>
              </a:ext>
            </a:extLst>
          </p:cNvPr>
          <p:cNvGrpSpPr/>
          <p:nvPr/>
        </p:nvGrpSpPr>
        <p:grpSpPr>
          <a:xfrm>
            <a:off x="253009" y="1951543"/>
            <a:ext cx="1797733" cy="738696"/>
            <a:chOff x="5514525" y="1079610"/>
            <a:chExt cx="811967" cy="405983"/>
          </a:xfrm>
          <a:scene3d>
            <a:camera prst="orthographicFront">
              <a:rot lat="0" lon="0" rev="0"/>
            </a:camera>
            <a:lightRig rig="contrasting" dir="t">
              <a:rot lat="0" lon="0" rev="1200000"/>
            </a:lightRig>
          </a:scene3d>
        </p:grpSpPr>
        <p:sp>
          <p:nvSpPr>
            <p:cNvPr id="11" name="Rectangle : coins arrondis 10">
              <a:extLst>
                <a:ext uri="{FF2B5EF4-FFF2-40B4-BE49-F238E27FC236}">
                  <a16:creationId xmlns:a16="http://schemas.microsoft.com/office/drawing/2014/main" id="{C51E1190-8508-44E3-B2FD-F3E9ADBD6282}"/>
                </a:ext>
              </a:extLst>
            </p:cNvPr>
            <p:cNvSpPr/>
            <p:nvPr/>
          </p:nvSpPr>
          <p:spPr>
            <a:xfrm>
              <a:off x="5514525" y="1079610"/>
              <a:ext cx="811967" cy="405983"/>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2450223"/>
                <a:satOff val="-10194"/>
                <a:lumOff val="2402"/>
                <a:alphaOff val="0"/>
              </a:schemeClr>
            </a:fillRef>
            <a:effectRef idx="2">
              <a:schemeClr val="accent4">
                <a:hueOff val="2450223"/>
                <a:satOff val="-10194"/>
                <a:lumOff val="2402"/>
                <a:alphaOff val="0"/>
              </a:schemeClr>
            </a:effectRef>
            <a:fontRef idx="minor">
              <a:schemeClr val="lt1"/>
            </a:fontRef>
          </p:style>
        </p:sp>
        <p:sp>
          <p:nvSpPr>
            <p:cNvPr id="12" name="Rectangle : coins arrondis 4">
              <a:extLst>
                <a:ext uri="{FF2B5EF4-FFF2-40B4-BE49-F238E27FC236}">
                  <a16:creationId xmlns:a16="http://schemas.microsoft.com/office/drawing/2014/main" id="{CF7947EE-60B5-47E1-AE21-0815B316B94B}"/>
                </a:ext>
              </a:extLst>
            </p:cNvPr>
            <p:cNvSpPr txBox="1"/>
            <p:nvPr/>
          </p:nvSpPr>
          <p:spPr>
            <a:xfrm>
              <a:off x="5534343" y="1099428"/>
              <a:ext cx="772331" cy="36634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BE" sz="1600" kern="1200">
                  <a:solidFill>
                    <a:schemeClr val="tx1"/>
                  </a:solidFill>
                </a:rPr>
                <a:t>DÉCRIRE</a:t>
              </a:r>
              <a:endParaRPr lang="en-US" sz="1600" kern="1200">
                <a:solidFill>
                  <a:schemeClr val="tx1"/>
                </a:solidFill>
              </a:endParaRPr>
            </a:p>
          </p:txBody>
        </p:sp>
      </p:grpSp>
      <p:grpSp>
        <p:nvGrpSpPr>
          <p:cNvPr id="13" name="Groupe 12">
            <a:extLst>
              <a:ext uri="{FF2B5EF4-FFF2-40B4-BE49-F238E27FC236}">
                <a16:creationId xmlns:a16="http://schemas.microsoft.com/office/drawing/2014/main" id="{80777C5C-1D54-4790-BB70-E7BA38F93FEE}"/>
              </a:ext>
            </a:extLst>
          </p:cNvPr>
          <p:cNvGrpSpPr/>
          <p:nvPr/>
        </p:nvGrpSpPr>
        <p:grpSpPr>
          <a:xfrm>
            <a:off x="253007" y="2714845"/>
            <a:ext cx="1797733" cy="714155"/>
            <a:chOff x="6233833" y="2597109"/>
            <a:chExt cx="1059108" cy="529554"/>
          </a:xfrm>
          <a:scene3d>
            <a:camera prst="orthographicFront">
              <a:rot lat="0" lon="0" rev="0"/>
            </a:camera>
            <a:lightRig rig="contrasting" dir="t">
              <a:rot lat="0" lon="0" rev="1200000"/>
            </a:lightRig>
          </a:scene3d>
        </p:grpSpPr>
        <p:sp>
          <p:nvSpPr>
            <p:cNvPr id="14" name="Rectangle : coins arrondis 13">
              <a:extLst>
                <a:ext uri="{FF2B5EF4-FFF2-40B4-BE49-F238E27FC236}">
                  <a16:creationId xmlns:a16="http://schemas.microsoft.com/office/drawing/2014/main" id="{27C80467-DF51-486C-8F56-53C7A3AEE324}"/>
                </a:ext>
              </a:extLst>
            </p:cNvPr>
            <p:cNvSpPr/>
            <p:nvPr/>
          </p:nvSpPr>
          <p:spPr>
            <a:xfrm>
              <a:off x="6233833" y="2597109"/>
              <a:ext cx="1059108"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3675334"/>
                <a:satOff val="-15291"/>
                <a:lumOff val="3603"/>
                <a:alphaOff val="0"/>
              </a:schemeClr>
            </a:fillRef>
            <a:effectRef idx="2">
              <a:schemeClr val="accent4">
                <a:hueOff val="3675334"/>
                <a:satOff val="-15291"/>
                <a:lumOff val="3603"/>
                <a:alphaOff val="0"/>
              </a:schemeClr>
            </a:effectRef>
            <a:fontRef idx="minor">
              <a:schemeClr val="lt1"/>
            </a:fontRef>
          </p:style>
        </p:sp>
        <p:sp>
          <p:nvSpPr>
            <p:cNvPr id="15" name="Rectangle : coins arrondis 4">
              <a:extLst>
                <a:ext uri="{FF2B5EF4-FFF2-40B4-BE49-F238E27FC236}">
                  <a16:creationId xmlns:a16="http://schemas.microsoft.com/office/drawing/2014/main" id="{2E3B8737-9350-4FB4-8CA6-BDA182EFF096}"/>
                </a:ext>
              </a:extLst>
            </p:cNvPr>
            <p:cNvSpPr txBox="1"/>
            <p:nvPr/>
          </p:nvSpPr>
          <p:spPr>
            <a:xfrm>
              <a:off x="6259684" y="2622960"/>
              <a:ext cx="1007406"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600" kern="1200"/>
                <a:t>CLARIFIER</a:t>
              </a:r>
              <a:endParaRPr lang="en-US" sz="1600" kern="1200"/>
            </a:p>
          </p:txBody>
        </p:sp>
      </p:grpSp>
      <p:grpSp>
        <p:nvGrpSpPr>
          <p:cNvPr id="16" name="Groupe 15">
            <a:extLst>
              <a:ext uri="{FF2B5EF4-FFF2-40B4-BE49-F238E27FC236}">
                <a16:creationId xmlns:a16="http://schemas.microsoft.com/office/drawing/2014/main" id="{239B0AA9-C691-421D-A6C5-254B4A956479}"/>
              </a:ext>
            </a:extLst>
          </p:cNvPr>
          <p:cNvGrpSpPr/>
          <p:nvPr/>
        </p:nvGrpSpPr>
        <p:grpSpPr>
          <a:xfrm>
            <a:off x="253007" y="3452675"/>
            <a:ext cx="1797733" cy="739561"/>
            <a:chOff x="5060179" y="3361011"/>
            <a:chExt cx="1517712" cy="529554"/>
          </a:xfrm>
          <a:scene3d>
            <a:camera prst="orthographicFront">
              <a:rot lat="0" lon="0" rev="0"/>
            </a:camera>
            <a:lightRig rig="contrasting" dir="t">
              <a:rot lat="0" lon="0" rev="1200000"/>
            </a:lightRig>
          </a:scene3d>
        </p:grpSpPr>
        <p:sp>
          <p:nvSpPr>
            <p:cNvPr id="17" name="Rectangle : coins arrondis 16">
              <a:extLst>
                <a:ext uri="{FF2B5EF4-FFF2-40B4-BE49-F238E27FC236}">
                  <a16:creationId xmlns:a16="http://schemas.microsoft.com/office/drawing/2014/main" id="{FD731347-90B4-4053-B2ED-472AD74D0EDC}"/>
                </a:ext>
              </a:extLst>
            </p:cNvPr>
            <p:cNvSpPr/>
            <p:nvPr/>
          </p:nvSpPr>
          <p:spPr>
            <a:xfrm>
              <a:off x="5060179" y="3361011"/>
              <a:ext cx="151771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4900445"/>
                <a:satOff val="-20388"/>
                <a:lumOff val="4804"/>
                <a:alphaOff val="0"/>
              </a:schemeClr>
            </a:fillRef>
            <a:effectRef idx="2">
              <a:schemeClr val="accent4">
                <a:hueOff val="4900445"/>
                <a:satOff val="-20388"/>
                <a:lumOff val="4804"/>
                <a:alphaOff val="0"/>
              </a:schemeClr>
            </a:effectRef>
            <a:fontRef idx="minor">
              <a:schemeClr val="lt1"/>
            </a:fontRef>
          </p:style>
        </p:sp>
        <p:sp>
          <p:nvSpPr>
            <p:cNvPr id="18" name="Rectangle : coins arrondis 4">
              <a:extLst>
                <a:ext uri="{FF2B5EF4-FFF2-40B4-BE49-F238E27FC236}">
                  <a16:creationId xmlns:a16="http://schemas.microsoft.com/office/drawing/2014/main" id="{242F0DBF-5A58-48D1-B0FF-E16070FBF210}"/>
                </a:ext>
              </a:extLst>
            </p:cNvPr>
            <p:cNvSpPr txBox="1"/>
            <p:nvPr/>
          </p:nvSpPr>
          <p:spPr>
            <a:xfrm>
              <a:off x="5086030" y="3386862"/>
              <a:ext cx="146601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600" kern="1200"/>
                <a:t>PROBLÉMATISER</a:t>
              </a:r>
            </a:p>
          </p:txBody>
        </p:sp>
      </p:grpSp>
      <p:grpSp>
        <p:nvGrpSpPr>
          <p:cNvPr id="19" name="Groupe 18">
            <a:extLst>
              <a:ext uri="{FF2B5EF4-FFF2-40B4-BE49-F238E27FC236}">
                <a16:creationId xmlns:a16="http://schemas.microsoft.com/office/drawing/2014/main" id="{6B9A77B4-616D-4FAA-9FA7-A5279928456A}"/>
              </a:ext>
            </a:extLst>
          </p:cNvPr>
          <p:cNvGrpSpPr/>
          <p:nvPr/>
        </p:nvGrpSpPr>
        <p:grpSpPr>
          <a:xfrm>
            <a:off x="253007" y="4228296"/>
            <a:ext cx="1797733" cy="738761"/>
            <a:chOff x="3370918" y="2950776"/>
            <a:chExt cx="1400162" cy="529554"/>
          </a:xfrm>
          <a:scene3d>
            <a:camera prst="orthographicFront">
              <a:rot lat="0" lon="0" rev="0"/>
            </a:camera>
            <a:lightRig rig="contrasting" dir="t">
              <a:rot lat="0" lon="0" rev="1200000"/>
            </a:lightRig>
          </a:scene3d>
        </p:grpSpPr>
        <p:sp>
          <p:nvSpPr>
            <p:cNvPr id="20" name="Rectangle : coins arrondis 19">
              <a:extLst>
                <a:ext uri="{FF2B5EF4-FFF2-40B4-BE49-F238E27FC236}">
                  <a16:creationId xmlns:a16="http://schemas.microsoft.com/office/drawing/2014/main" id="{934D009F-2442-4AB9-BBE6-DA2F3BCEE607}"/>
                </a:ext>
              </a:extLst>
            </p:cNvPr>
            <p:cNvSpPr/>
            <p:nvPr/>
          </p:nvSpPr>
          <p:spPr>
            <a:xfrm>
              <a:off x="3370918" y="2950776"/>
              <a:ext cx="140016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6125556"/>
                <a:satOff val="-25486"/>
                <a:lumOff val="6005"/>
                <a:alphaOff val="0"/>
              </a:schemeClr>
            </a:fillRef>
            <a:effectRef idx="2">
              <a:schemeClr val="accent4">
                <a:hueOff val="6125556"/>
                <a:satOff val="-25486"/>
                <a:lumOff val="6005"/>
                <a:alphaOff val="0"/>
              </a:schemeClr>
            </a:effectRef>
            <a:fontRef idx="minor">
              <a:schemeClr val="lt1"/>
            </a:fontRef>
          </p:style>
        </p:sp>
        <p:sp>
          <p:nvSpPr>
            <p:cNvPr id="21" name="Rectangle : coins arrondis 4">
              <a:extLst>
                <a:ext uri="{FF2B5EF4-FFF2-40B4-BE49-F238E27FC236}">
                  <a16:creationId xmlns:a16="http://schemas.microsoft.com/office/drawing/2014/main" id="{96A42824-7AA6-44A1-AE94-6F971D6F31BF}"/>
                </a:ext>
              </a:extLst>
            </p:cNvPr>
            <p:cNvSpPr txBox="1"/>
            <p:nvPr/>
          </p:nvSpPr>
          <p:spPr>
            <a:xfrm>
              <a:off x="3396769" y="2976627"/>
              <a:ext cx="134846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600" kern="1200"/>
                <a:t> CO-ANALYSER</a:t>
              </a:r>
            </a:p>
          </p:txBody>
        </p:sp>
      </p:grpSp>
      <p:grpSp>
        <p:nvGrpSpPr>
          <p:cNvPr id="22" name="Groupe 21">
            <a:extLst>
              <a:ext uri="{FF2B5EF4-FFF2-40B4-BE49-F238E27FC236}">
                <a16:creationId xmlns:a16="http://schemas.microsoft.com/office/drawing/2014/main" id="{10898908-FBDB-49D8-A3D6-A952187F424E}"/>
              </a:ext>
            </a:extLst>
          </p:cNvPr>
          <p:cNvGrpSpPr/>
          <p:nvPr/>
        </p:nvGrpSpPr>
        <p:grpSpPr>
          <a:xfrm>
            <a:off x="236002" y="4984866"/>
            <a:ext cx="1830457" cy="696347"/>
            <a:chOff x="2819899" y="1903773"/>
            <a:chExt cx="1300785" cy="529554"/>
          </a:xfrm>
          <a:scene3d>
            <a:camera prst="orthographicFront">
              <a:rot lat="0" lon="0" rev="0"/>
            </a:camera>
            <a:lightRig rig="contrasting" dir="t">
              <a:rot lat="0" lon="0" rev="1200000"/>
            </a:lightRig>
          </a:scene3d>
        </p:grpSpPr>
        <p:sp>
          <p:nvSpPr>
            <p:cNvPr id="23" name="Rectangle : coins arrondis 22">
              <a:extLst>
                <a:ext uri="{FF2B5EF4-FFF2-40B4-BE49-F238E27FC236}">
                  <a16:creationId xmlns:a16="http://schemas.microsoft.com/office/drawing/2014/main" id="{5F12CAE0-A781-4A7F-94E0-FCB9A8806A78}"/>
                </a:ext>
              </a:extLst>
            </p:cNvPr>
            <p:cNvSpPr/>
            <p:nvPr/>
          </p:nvSpPr>
          <p:spPr>
            <a:xfrm>
              <a:off x="2819899" y="1903773"/>
              <a:ext cx="1300785"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7350668"/>
                <a:satOff val="-30583"/>
                <a:lumOff val="7206"/>
                <a:alphaOff val="0"/>
              </a:schemeClr>
            </a:fillRef>
            <a:effectRef idx="2">
              <a:schemeClr val="accent4">
                <a:hueOff val="7350668"/>
                <a:satOff val="-30583"/>
                <a:lumOff val="7206"/>
                <a:alphaOff val="0"/>
              </a:schemeClr>
            </a:effectRef>
            <a:fontRef idx="minor">
              <a:schemeClr val="lt1"/>
            </a:fontRef>
          </p:style>
        </p:sp>
        <p:sp>
          <p:nvSpPr>
            <p:cNvPr id="24" name="Rectangle : coins arrondis 4">
              <a:extLst>
                <a:ext uri="{FF2B5EF4-FFF2-40B4-BE49-F238E27FC236}">
                  <a16:creationId xmlns:a16="http://schemas.microsoft.com/office/drawing/2014/main" id="{4E4221C0-B8D9-417A-8D5A-752E24494D72}"/>
                </a:ext>
              </a:extLst>
            </p:cNvPr>
            <p:cNvSpPr txBox="1"/>
            <p:nvPr/>
          </p:nvSpPr>
          <p:spPr>
            <a:xfrm>
              <a:off x="2845750" y="1929624"/>
              <a:ext cx="1249083"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600" kern="1200"/>
                <a:t>RÉINVESTIR</a:t>
              </a:r>
            </a:p>
          </p:txBody>
        </p:sp>
      </p:grpSp>
      <p:grpSp>
        <p:nvGrpSpPr>
          <p:cNvPr id="25" name="Groupe 24">
            <a:extLst>
              <a:ext uri="{FF2B5EF4-FFF2-40B4-BE49-F238E27FC236}">
                <a16:creationId xmlns:a16="http://schemas.microsoft.com/office/drawing/2014/main" id="{59D83924-9604-4091-9AFA-3501A26BDFED}"/>
              </a:ext>
            </a:extLst>
          </p:cNvPr>
          <p:cNvGrpSpPr/>
          <p:nvPr/>
        </p:nvGrpSpPr>
        <p:grpSpPr>
          <a:xfrm>
            <a:off x="236002" y="5711999"/>
            <a:ext cx="1830457" cy="761844"/>
            <a:chOff x="2462146" y="1069090"/>
            <a:chExt cx="1539297" cy="529554"/>
          </a:xfrm>
          <a:scene3d>
            <a:camera prst="orthographicFront">
              <a:rot lat="0" lon="0" rev="0"/>
            </a:camera>
            <a:lightRig rig="contrasting" dir="t">
              <a:rot lat="0" lon="0" rev="1200000"/>
            </a:lightRig>
          </a:scene3d>
        </p:grpSpPr>
        <p:sp>
          <p:nvSpPr>
            <p:cNvPr id="26" name="Rectangle : coins arrondis 25">
              <a:extLst>
                <a:ext uri="{FF2B5EF4-FFF2-40B4-BE49-F238E27FC236}">
                  <a16:creationId xmlns:a16="http://schemas.microsoft.com/office/drawing/2014/main" id="{18019A36-A2CD-4004-AC59-204372F32F1B}"/>
                </a:ext>
              </a:extLst>
            </p:cNvPr>
            <p:cNvSpPr/>
            <p:nvPr/>
          </p:nvSpPr>
          <p:spPr>
            <a:xfrm>
              <a:off x="2462146" y="1069090"/>
              <a:ext cx="1539297"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8575779"/>
                <a:satOff val="-35680"/>
                <a:lumOff val="8407"/>
                <a:alphaOff val="0"/>
              </a:schemeClr>
            </a:fillRef>
            <a:effectRef idx="2">
              <a:schemeClr val="accent4">
                <a:hueOff val="8575779"/>
                <a:satOff val="-35680"/>
                <a:lumOff val="8407"/>
                <a:alphaOff val="0"/>
              </a:schemeClr>
            </a:effectRef>
            <a:fontRef idx="minor">
              <a:schemeClr val="lt1"/>
            </a:fontRef>
          </p:style>
        </p:sp>
        <p:sp>
          <p:nvSpPr>
            <p:cNvPr id="27" name="Rectangle : coins arrondis 4">
              <a:extLst>
                <a:ext uri="{FF2B5EF4-FFF2-40B4-BE49-F238E27FC236}">
                  <a16:creationId xmlns:a16="http://schemas.microsoft.com/office/drawing/2014/main" id="{0851B273-93C3-4038-8EBC-D00ACA5E6B3B}"/>
                </a:ext>
              </a:extLst>
            </p:cNvPr>
            <p:cNvSpPr txBox="1"/>
            <p:nvPr/>
          </p:nvSpPr>
          <p:spPr>
            <a:xfrm>
              <a:off x="2487997" y="1094941"/>
              <a:ext cx="1487595"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600" kern="1200"/>
                <a:t> S’APPROPRIER</a:t>
              </a:r>
              <a:endParaRPr lang="en-US" sz="1600" kern="1200"/>
            </a:p>
          </p:txBody>
        </p:sp>
      </p:grpSp>
      <p:sp>
        <p:nvSpPr>
          <p:cNvPr id="28" name="ZoneTexte 27">
            <a:extLst>
              <a:ext uri="{FF2B5EF4-FFF2-40B4-BE49-F238E27FC236}">
                <a16:creationId xmlns:a16="http://schemas.microsoft.com/office/drawing/2014/main" id="{C5A23121-7B3B-45A8-9C22-9045D93EA817}"/>
              </a:ext>
            </a:extLst>
          </p:cNvPr>
          <p:cNvSpPr txBox="1"/>
          <p:nvPr/>
        </p:nvSpPr>
        <p:spPr>
          <a:xfrm>
            <a:off x="253007" y="6491866"/>
            <a:ext cx="2189316" cy="369332"/>
          </a:xfrm>
          <a:prstGeom prst="rect">
            <a:avLst/>
          </a:prstGeom>
          <a:solidFill>
            <a:schemeClr val="bg1"/>
          </a:solidFill>
        </p:spPr>
        <p:txBody>
          <a:bodyPr wrap="square" rtlCol="0">
            <a:spAutoFit/>
          </a:bodyPr>
          <a:lstStyle/>
          <a:p>
            <a:r>
              <a:rPr lang="fr-BE">
                <a:solidFill>
                  <a:srgbClr val="44546A"/>
                </a:solidFill>
              </a:rPr>
              <a:t>Date: </a:t>
            </a:r>
          </a:p>
        </p:txBody>
      </p:sp>
      <p:sp>
        <p:nvSpPr>
          <p:cNvPr id="29" name="ZoneTexte 28">
            <a:extLst>
              <a:ext uri="{FF2B5EF4-FFF2-40B4-BE49-F238E27FC236}">
                <a16:creationId xmlns:a16="http://schemas.microsoft.com/office/drawing/2014/main" id="{4E81FEC1-48CF-4377-AEEC-C609EB54AF49}"/>
              </a:ext>
            </a:extLst>
          </p:cNvPr>
          <p:cNvSpPr txBox="1"/>
          <p:nvPr/>
        </p:nvSpPr>
        <p:spPr>
          <a:xfrm>
            <a:off x="7936225" y="6474635"/>
            <a:ext cx="3098720" cy="369332"/>
          </a:xfrm>
          <a:prstGeom prst="rect">
            <a:avLst/>
          </a:prstGeom>
          <a:solidFill>
            <a:schemeClr val="bg1"/>
          </a:solidFill>
        </p:spPr>
        <p:txBody>
          <a:bodyPr wrap="square" rtlCol="0">
            <a:spAutoFit/>
          </a:bodyPr>
          <a:lstStyle/>
          <a:p>
            <a:r>
              <a:rPr lang="fr-BE">
                <a:solidFill>
                  <a:srgbClr val="44546A"/>
                </a:solidFill>
              </a:rPr>
              <a:t>Groupe : </a:t>
            </a:r>
          </a:p>
        </p:txBody>
      </p:sp>
    </p:spTree>
    <p:extLst>
      <p:ext uri="{BB962C8B-B14F-4D97-AF65-F5344CB8AC3E}">
        <p14:creationId xmlns:p14="http://schemas.microsoft.com/office/powerpoint/2010/main" val="3774161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a:lstStyle/>
          <a:p>
            <a:r>
              <a:rPr lang="en-US"/>
              <a:t>M. Blondeau, S. Dondeyne, C. Moncarey &amp; A. Paul</a:t>
            </a:r>
          </a:p>
        </p:txBody>
      </p:sp>
      <p:sp>
        <p:nvSpPr>
          <p:cNvPr id="5" name="Espace réservé du numéro de diapositive 4"/>
          <p:cNvSpPr>
            <a:spLocks noGrp="1"/>
          </p:cNvSpPr>
          <p:nvPr>
            <p:ph type="sldNum" sz="quarter" idx="12"/>
          </p:nvPr>
        </p:nvSpPr>
        <p:spPr/>
        <p:txBody>
          <a:bodyPr/>
          <a:lstStyle/>
          <a:p>
            <a:fld id="{D45F35CD-BCCE-43AA-A6A5-8900209948EB}" type="slidenum">
              <a:rPr lang="en-US" smtClean="0"/>
              <a:t>5</a:t>
            </a:fld>
            <a:endParaRPr lang="en-US"/>
          </a:p>
        </p:txBody>
      </p:sp>
      <p:sp>
        <p:nvSpPr>
          <p:cNvPr id="3" name="Espace réservé du contenu 2"/>
          <p:cNvSpPr>
            <a:spLocks noGrp="1"/>
          </p:cNvSpPr>
          <p:nvPr>
            <p:ph sz="half" idx="4294967295"/>
          </p:nvPr>
        </p:nvSpPr>
        <p:spPr>
          <a:xfrm>
            <a:off x="520699" y="1588537"/>
            <a:ext cx="11023587" cy="1577975"/>
          </a:xfrm>
          <a:ln/>
        </p:spPr>
        <p:style>
          <a:lnRef idx="2">
            <a:schemeClr val="dk1"/>
          </a:lnRef>
          <a:fillRef idx="1">
            <a:schemeClr val="lt1"/>
          </a:fillRef>
          <a:effectRef idx="0">
            <a:schemeClr val="dk1"/>
          </a:effectRef>
          <a:fontRef idx="minor">
            <a:schemeClr val="dk1"/>
          </a:fontRef>
        </p:style>
        <p:txBody>
          <a:bodyPr>
            <a:noAutofit/>
          </a:bodyPr>
          <a:lstStyle/>
          <a:p>
            <a:pPr marL="0" lvl="0" indent="0" algn="ctr">
              <a:buNone/>
            </a:pPr>
            <a:endParaRPr lang="fr-FR" sz="400">
              <a:solidFill>
                <a:schemeClr val="tx1"/>
              </a:solidFill>
            </a:endParaRPr>
          </a:p>
          <a:p>
            <a:pPr marL="0" lvl="0" indent="0" algn="ctr">
              <a:buNone/>
            </a:pPr>
            <a:r>
              <a:rPr lang="fr-FR" sz="2000">
                <a:solidFill>
                  <a:schemeClr val="tx1"/>
                </a:solidFill>
              </a:rPr>
              <a:t>De quoi s'agit-il?</a:t>
            </a:r>
          </a:p>
          <a:p>
            <a:pPr marL="0" lvl="0" indent="0" algn="ctr">
              <a:buNone/>
            </a:pPr>
            <a:r>
              <a:rPr lang="fr-FR" sz="1800">
                <a:solidFill>
                  <a:schemeClr val="tx1"/>
                </a:solidFill>
              </a:rPr>
              <a:t>L’intervision est un outil de formation qui permet le développement de compétences professionnelles par le retour sur l'action au sein d'un groupe de pairs au moyen d'une procédure précise. </a:t>
            </a:r>
          </a:p>
          <a:p>
            <a:pPr marL="457200" lvl="1" indent="0" algn="ctr">
              <a:buNone/>
            </a:pPr>
            <a:endParaRPr lang="en-US" sz="200">
              <a:solidFill>
                <a:schemeClr val="tx1"/>
              </a:solidFill>
            </a:endParaRPr>
          </a:p>
          <a:p>
            <a:pPr marL="457200" lvl="1" indent="0" algn="just">
              <a:buNone/>
            </a:pPr>
            <a:endParaRPr lang="fr-FR" sz="1200">
              <a:solidFill>
                <a:schemeClr val="tx1"/>
              </a:solidFill>
            </a:endParaRPr>
          </a:p>
        </p:txBody>
      </p:sp>
      <p:sp>
        <p:nvSpPr>
          <p:cNvPr id="4" name="ZoneTexte 3"/>
          <p:cNvSpPr txBox="1"/>
          <p:nvPr/>
        </p:nvSpPr>
        <p:spPr>
          <a:xfrm>
            <a:off x="6096000" y="3678338"/>
            <a:ext cx="5448300" cy="243143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fr-FR" sz="1600" i="1">
                <a:solidFill>
                  <a:schemeClr val="tx1"/>
                </a:solidFill>
              </a:rPr>
              <a:t>Quid</a:t>
            </a:r>
            <a:r>
              <a:rPr lang="fr-FR" sz="1600">
                <a:solidFill>
                  <a:schemeClr val="tx1"/>
                </a:solidFill>
              </a:rPr>
              <a:t> de l’animateur?</a:t>
            </a:r>
          </a:p>
          <a:p>
            <a:pPr lvl="0"/>
            <a:endParaRPr lang="fr-FR" sz="500">
              <a:solidFill>
                <a:schemeClr val="tx1"/>
              </a:solidFill>
            </a:endParaRPr>
          </a:p>
          <a:p>
            <a:pPr lvl="0"/>
            <a:endParaRPr lang="en-US" sz="400">
              <a:solidFill>
                <a:schemeClr val="tx1"/>
              </a:solidFill>
            </a:endParaRPr>
          </a:p>
          <a:p>
            <a:pPr algn="just"/>
            <a:r>
              <a:rPr lang="fr-FR" sz="1400">
                <a:solidFill>
                  <a:schemeClr val="tx1"/>
                </a:solidFill>
              </a:rPr>
              <a:t>Cet outil est destiné à des superviseurs qui accompagnent des pratiques professionnelles émergentes dans un champ de l'éducation (logopèdes, enseignants, psychologues...).</a:t>
            </a:r>
          </a:p>
          <a:p>
            <a:pPr algn="just"/>
            <a:endParaRPr lang="fr-FR" sz="500">
              <a:solidFill>
                <a:schemeClr val="tx1"/>
              </a:solidFill>
            </a:endParaRPr>
          </a:p>
          <a:p>
            <a:pPr algn="just"/>
            <a:endParaRPr lang="fr-FR" sz="500">
              <a:solidFill>
                <a:schemeClr val="tx1"/>
              </a:solidFill>
            </a:endParaRPr>
          </a:p>
          <a:p>
            <a:pPr algn="just"/>
            <a:endParaRPr lang="fr-FR" sz="500">
              <a:solidFill>
                <a:schemeClr val="tx1"/>
              </a:solidFill>
            </a:endParaRPr>
          </a:p>
          <a:p>
            <a:pPr algn="just"/>
            <a:endParaRPr lang="fr-FR" sz="500">
              <a:solidFill>
                <a:schemeClr val="tx1"/>
              </a:solidFill>
            </a:endParaRPr>
          </a:p>
          <a:p>
            <a:pPr algn="just"/>
            <a:endParaRPr lang="fr-FR" sz="500">
              <a:solidFill>
                <a:schemeClr val="tx1"/>
              </a:solidFill>
            </a:endParaRPr>
          </a:p>
          <a:p>
            <a:pPr algn="just"/>
            <a:r>
              <a:rPr lang="fr-FR" sz="1400">
                <a:solidFill>
                  <a:schemeClr val="tx1"/>
                </a:solidFill>
              </a:rPr>
              <a:t>L’animateur veillera à adopter une posture de retrait, à être garant du cadre et du bon déroulement mais veillera à ce que les participants trouvent eux-mêmes les pistes de solutions sans intervenir en tant qu’expert.</a:t>
            </a:r>
          </a:p>
          <a:p>
            <a:pPr algn="just"/>
            <a:endParaRPr lang="fr-FR" sz="500">
              <a:solidFill>
                <a:schemeClr val="tx1"/>
              </a:solidFill>
            </a:endParaRPr>
          </a:p>
        </p:txBody>
      </p:sp>
      <p:sp>
        <p:nvSpPr>
          <p:cNvPr id="7" name="ZoneTexte 6"/>
          <p:cNvSpPr txBox="1"/>
          <p:nvPr/>
        </p:nvSpPr>
        <p:spPr>
          <a:xfrm>
            <a:off x="558800" y="3678338"/>
            <a:ext cx="5207000" cy="241604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fr-FR" sz="1600">
                <a:solidFill>
                  <a:schemeClr val="tx1"/>
                </a:solidFill>
              </a:rPr>
              <a:t>Quelle est l'utilité pour l'étudiant ?</a:t>
            </a:r>
          </a:p>
          <a:p>
            <a:pPr lvl="0"/>
            <a:endParaRPr lang="en-US" sz="500">
              <a:solidFill>
                <a:schemeClr val="tx1"/>
              </a:solidFill>
            </a:endParaRPr>
          </a:p>
          <a:p>
            <a:pPr marL="171450" indent="-171450" algn="just">
              <a:buFont typeface="Arial"/>
              <a:buChar char="•"/>
            </a:pPr>
            <a:r>
              <a:rPr lang="fr-FR" sz="1400" u="sng">
                <a:solidFill>
                  <a:schemeClr val="tx1"/>
                </a:solidFill>
              </a:rPr>
              <a:t>Construire</a:t>
            </a:r>
            <a:r>
              <a:rPr lang="fr-FR" sz="1400">
                <a:solidFill>
                  <a:schemeClr val="tx1"/>
                </a:solidFill>
              </a:rPr>
              <a:t> collectivement l'intelligibilité d'une situation particulière ou d'un incident critique. La dimension sociale de l’apprentissage permet un enrichissement de la réflexion individuelle.</a:t>
            </a:r>
            <a:endParaRPr lang="en-US" sz="2400">
              <a:solidFill>
                <a:schemeClr val="tx1"/>
              </a:solidFill>
            </a:endParaRPr>
          </a:p>
          <a:p>
            <a:pPr marL="171450" indent="-171450" algn="just">
              <a:buFont typeface="Arial"/>
              <a:buChar char="•"/>
            </a:pPr>
            <a:r>
              <a:rPr lang="fr-FR" sz="1400" u="sng">
                <a:solidFill>
                  <a:schemeClr val="tx1"/>
                </a:solidFill>
              </a:rPr>
              <a:t>Réfléchir</a:t>
            </a:r>
            <a:r>
              <a:rPr lang="fr-FR" sz="1400">
                <a:solidFill>
                  <a:schemeClr val="tx1"/>
                </a:solidFill>
              </a:rPr>
              <a:t> sur sa pratique grâce à la pratique de l'autre et aux interactions du groupe.</a:t>
            </a:r>
            <a:endParaRPr lang="en-US" sz="2400">
              <a:solidFill>
                <a:schemeClr val="tx1"/>
              </a:solidFill>
            </a:endParaRPr>
          </a:p>
          <a:p>
            <a:pPr marL="171450" indent="-171450" algn="just">
              <a:buFont typeface="Arial"/>
              <a:buChar char="•"/>
            </a:pPr>
            <a:r>
              <a:rPr lang="fr-FR" sz="1400" u="sng">
                <a:solidFill>
                  <a:schemeClr val="tx1"/>
                </a:solidFill>
              </a:rPr>
              <a:t>Transférer</a:t>
            </a:r>
            <a:r>
              <a:rPr lang="fr-FR" sz="1400">
                <a:solidFill>
                  <a:schemeClr val="tx1"/>
                </a:solidFill>
              </a:rPr>
              <a:t> les réflexions et les solutions proposées dans son propre contexte de stage.</a:t>
            </a:r>
          </a:p>
          <a:p>
            <a:pPr marL="171450" indent="-171450" algn="just">
              <a:buFont typeface="Arial"/>
              <a:buChar char="•"/>
            </a:pPr>
            <a:r>
              <a:rPr lang="fr-FR" sz="1400" u="sng">
                <a:solidFill>
                  <a:schemeClr val="tx1"/>
                </a:solidFill>
              </a:rPr>
              <a:t>Réinvestir</a:t>
            </a:r>
            <a:r>
              <a:rPr lang="fr-FR" sz="1400">
                <a:solidFill>
                  <a:schemeClr val="tx1"/>
                </a:solidFill>
              </a:rPr>
              <a:t> dans sa pratique.</a:t>
            </a:r>
          </a:p>
          <a:p>
            <a:pPr lvl="1" algn="just"/>
            <a:endParaRPr lang="fr-FR" sz="500">
              <a:solidFill>
                <a:schemeClr val="tx1"/>
              </a:solidFill>
            </a:endParaRPr>
          </a:p>
        </p:txBody>
      </p:sp>
      <p:sp>
        <p:nvSpPr>
          <p:cNvPr id="16" name="Titre 1">
            <a:extLst>
              <a:ext uri="{FF2B5EF4-FFF2-40B4-BE49-F238E27FC236}">
                <a16:creationId xmlns:a16="http://schemas.microsoft.com/office/drawing/2014/main" id="{E003FD61-F78D-44F1-B598-8293A1BDB3E1}"/>
              </a:ext>
            </a:extLst>
          </p:cNvPr>
          <p:cNvSpPr txBox="1">
            <a:spLocks/>
          </p:cNvSpPr>
          <p:nvPr/>
        </p:nvSpPr>
        <p:spPr>
          <a:xfrm>
            <a:off x="520699" y="-1"/>
            <a:ext cx="11023587" cy="1577975"/>
          </a:xfrm>
          <a:prstGeom prst="rect">
            <a:avLst/>
          </a:prstGeo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nl-BE" err="1"/>
              <a:t>Introduction</a:t>
            </a:r>
            <a:endParaRPr lang="en-US"/>
          </a:p>
        </p:txBody>
      </p:sp>
      <p:cxnSp>
        <p:nvCxnSpPr>
          <p:cNvPr id="10" name="Connecteur droit 9">
            <a:extLst>
              <a:ext uri="{FF2B5EF4-FFF2-40B4-BE49-F238E27FC236}">
                <a16:creationId xmlns:a16="http://schemas.microsoft.com/office/drawing/2014/main" id="{53FDA326-BBA7-4A9D-89B1-6168D8C67CAB}"/>
              </a:ext>
            </a:extLst>
          </p:cNvPr>
          <p:cNvCxnSpPr>
            <a:cxnSpLocks/>
          </p:cNvCxnSpPr>
          <p:nvPr/>
        </p:nvCxnSpPr>
        <p:spPr>
          <a:xfrm>
            <a:off x="1138858" y="0"/>
            <a:ext cx="0" cy="16006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52555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à coins arrondis 18"/>
          <p:cNvSpPr/>
          <p:nvPr/>
        </p:nvSpPr>
        <p:spPr>
          <a:xfrm>
            <a:off x="6380522" y="1710871"/>
            <a:ext cx="5260571" cy="4458606"/>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pPr algn="ctr"/>
            <a:r>
              <a:rPr lang="fr-FR">
                <a:solidFill>
                  <a:schemeClr val="tx1"/>
                </a:solidFill>
              </a:rPr>
              <a:t>…………………………………………………………………………………………………………………………………………………………………………………………………………………………………………………………………………………………………………………………………………………………………………………………………………………………………………………………………………………………………………………………………………………………………………………………………………………………………………………………………………………………………………………………………………………………………………………………………………………………………………………………………………………………………………………………………………………………………………………………………………………………………………………………………………………………………………………………</a:t>
            </a:r>
            <a:endParaRPr lang="fr-FR">
              <a:solidFill>
                <a:srgbClr val="FF0000"/>
              </a:solidFill>
            </a:endParaRPr>
          </a:p>
          <a:p>
            <a:pPr algn="ctr"/>
            <a:endParaRPr lang="fr-FR">
              <a:solidFill>
                <a:srgbClr val="FF0000"/>
              </a:solidFill>
            </a:endParaRPr>
          </a:p>
        </p:txBody>
      </p:sp>
      <p:sp>
        <p:nvSpPr>
          <p:cNvPr id="10" name="Rectangle à coins arrondis 9"/>
          <p:cNvSpPr/>
          <p:nvPr/>
        </p:nvSpPr>
        <p:spPr>
          <a:xfrm>
            <a:off x="711200" y="1710871"/>
            <a:ext cx="5260571" cy="4396920"/>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pPr algn="ctr"/>
            <a:r>
              <a:rPr lang="fr-FR">
                <a:solidFill>
                  <a:schemeClr val="tx1"/>
                </a:solidFill>
              </a:rPr>
              <a:t>…………………………………………………………………………………………………………………………………………………………………………………………………………………………………………………………………………………………………………………………………………………………………………………………………………………………………………………………………………………………………………………………………………………………………………………………………………………………………………………………………………………………………………………………………………………………………………………………………………………………………………………………………………………………………………………………………………………………………………………………………………………………………………………………………………………………………………………………</a:t>
            </a:r>
            <a:endParaRPr lang="fr-FR">
              <a:solidFill>
                <a:srgbClr val="FF0000"/>
              </a:solidFill>
            </a:endParaRPr>
          </a:p>
          <a:p>
            <a:pPr algn="ctr"/>
            <a:endParaRPr lang="fr-FR">
              <a:solidFill>
                <a:srgbClr val="FF0000"/>
              </a:solidFill>
            </a:endParaRPr>
          </a:p>
        </p:txBody>
      </p:sp>
      <p:sp>
        <p:nvSpPr>
          <p:cNvPr id="17" name="Titre 4"/>
          <p:cNvSpPr>
            <a:spLocks noGrp="1"/>
          </p:cNvSpPr>
          <p:nvPr>
            <p:ph type="title"/>
          </p:nvPr>
        </p:nvSpPr>
        <p:spPr>
          <a:xfrm>
            <a:off x="711200" y="22225"/>
            <a:ext cx="10998200" cy="1325563"/>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50</a:t>
            </a:fld>
            <a:endParaRPr lang="en-US"/>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487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2" descr="Fibres Laser - Image gratuite sur Pixabay">
            <a:extLst>
              <a:ext uri="{FF2B5EF4-FFF2-40B4-BE49-F238E27FC236}">
                <a16:creationId xmlns:a16="http://schemas.microsoft.com/office/drawing/2014/main" id="{6C19BAA9-2930-451B-A6A9-0B25A85E3D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95" r="35364" b="369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re 1"/>
          <p:cNvSpPr>
            <a:spLocks noGrp="1"/>
          </p:cNvSpPr>
          <p:nvPr>
            <p:ph type="title"/>
          </p:nvPr>
        </p:nvSpPr>
        <p:spPr>
          <a:xfrm>
            <a:off x="477981" y="1122363"/>
            <a:ext cx="4023360" cy="3204134"/>
          </a:xfr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r>
              <a:rPr lang="en-US" sz="4800" err="1">
                <a:solidFill>
                  <a:schemeClr val="bg1"/>
                </a:solidFill>
                <a:latin typeface="+mj-lt"/>
                <a:ea typeface="+mj-ea"/>
                <a:cs typeface="+mj-cs"/>
              </a:rPr>
              <a:t>Annexe</a:t>
            </a:r>
            <a:r>
              <a:rPr lang="en-US" sz="4800">
                <a:solidFill>
                  <a:schemeClr val="bg1"/>
                </a:solidFill>
                <a:latin typeface="+mj-lt"/>
                <a:ea typeface="+mj-ea"/>
                <a:cs typeface="+mj-cs"/>
              </a:rPr>
              <a:t> 2:  Carnet de </a:t>
            </a:r>
            <a:r>
              <a:rPr lang="en-US" sz="4800" err="1">
                <a:solidFill>
                  <a:schemeClr val="bg1"/>
                </a:solidFill>
                <a:latin typeface="+mj-lt"/>
                <a:ea typeface="+mj-ea"/>
                <a:cs typeface="+mj-cs"/>
              </a:rPr>
              <a:t>l’étudiant</a:t>
            </a:r>
            <a:endParaRPr lang="en-US" sz="4800">
              <a:solidFill>
                <a:schemeClr val="bg1"/>
              </a:solidFill>
              <a:latin typeface="+mj-lt"/>
              <a:ea typeface="+mj-ea"/>
              <a:cs typeface="+mj-cs"/>
            </a:endParaRPr>
          </a:p>
        </p:txBody>
      </p:sp>
      <p:sp>
        <p:nvSpPr>
          <p:cNvPr id="46"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a:xfrm>
            <a:off x="1692321" y="6356350"/>
            <a:ext cx="2809017" cy="365125"/>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M. Blondeau, S. Dondeyne, C. Moncarey &amp; A. Paul</a:t>
            </a:r>
          </a:p>
        </p:txBody>
      </p:sp>
      <p:sp>
        <p:nvSpPr>
          <p:cNvPr id="2" name="Espace réservé du numéro de diapositive 1"/>
          <p:cNvSpPr>
            <a:spLocks noGrp="1"/>
          </p:cNvSpPr>
          <p:nvPr>
            <p:ph type="sldNum" sz="quarter" idx="12"/>
          </p:nvPr>
        </p:nvSpPr>
        <p:spPr>
          <a:xfrm>
            <a:off x="8970819" y="6356350"/>
            <a:ext cx="2743200"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D45F35CD-BCCE-43AA-A6A5-8900209948EB}"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51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349776"/>
      </p:ext>
    </p:extLst>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F07FCD-121A-4EBE-A3CB-70C4998A4090}"/>
              </a:ext>
            </a:extLst>
          </p:cNvPr>
          <p:cNvSpPr>
            <a:spLocks noGrp="1"/>
          </p:cNvSpPr>
          <p:nvPr>
            <p:ph type="ftr" sz="quarter" idx="11"/>
          </p:nvPr>
        </p:nvSpPr>
        <p:spPr/>
        <p:txBody>
          <a:bodyPr/>
          <a:lstStyle/>
          <a:p>
            <a:r>
              <a:rPr lang="en-US"/>
              <a:t>M. Blondeau, S. Dondeyne, C. Moncarey &amp; A. Paul</a:t>
            </a:r>
          </a:p>
        </p:txBody>
      </p:sp>
      <p:sp>
        <p:nvSpPr>
          <p:cNvPr id="3" name="Slide Number Placeholder 2">
            <a:extLst>
              <a:ext uri="{FF2B5EF4-FFF2-40B4-BE49-F238E27FC236}">
                <a16:creationId xmlns:a16="http://schemas.microsoft.com/office/drawing/2014/main" id="{9A7764AB-FF48-4CB6-9EAC-0C55C26D5017}"/>
              </a:ext>
            </a:extLst>
          </p:cNvPr>
          <p:cNvSpPr>
            <a:spLocks noGrp="1"/>
          </p:cNvSpPr>
          <p:nvPr>
            <p:ph type="sldNum" sz="quarter" idx="12"/>
          </p:nvPr>
        </p:nvSpPr>
        <p:spPr/>
        <p:txBody>
          <a:bodyPr/>
          <a:lstStyle/>
          <a:p>
            <a:fld id="{D45F35CD-BCCE-43AA-A6A5-8900209948EB}" type="slidenum">
              <a:rPr lang="en-US" smtClean="0"/>
              <a:t>52</a:t>
            </a:fld>
            <a:endParaRPr lang="en-US"/>
          </a:p>
        </p:txBody>
      </p:sp>
    </p:spTree>
    <p:extLst>
      <p:ext uri="{BB962C8B-B14F-4D97-AF65-F5344CB8AC3E}">
        <p14:creationId xmlns:p14="http://schemas.microsoft.com/office/powerpoint/2010/main" val="20581438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ibres Laser - Image gratuite sur Pixabay">
            <a:extLst>
              <a:ext uri="{FF2B5EF4-FFF2-40B4-BE49-F238E27FC236}">
                <a16:creationId xmlns:a16="http://schemas.microsoft.com/office/drawing/2014/main" id="{6C19BAA9-2930-451B-A6A9-0B25A85E3D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95" r="35364" b="369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p:cNvSpPr>
            <a:spLocks noGrp="1"/>
          </p:cNvSpPr>
          <p:nvPr>
            <p:ph type="title"/>
          </p:nvPr>
        </p:nvSpPr>
        <p:spPr>
          <a:xfrm>
            <a:off x="458169" y="1479021"/>
            <a:ext cx="4023360" cy="3204134"/>
          </a:xfr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lgn="ctr"/>
            <a:r>
              <a:rPr lang="en-US" sz="5400">
                <a:solidFill>
                  <a:schemeClr val="bg1"/>
                </a:solidFill>
                <a:latin typeface="+mj-lt"/>
                <a:ea typeface="+mj-ea"/>
                <a:cs typeface="+mj-cs"/>
              </a:rPr>
              <a:t>CABLER :</a:t>
            </a:r>
            <a:br>
              <a:rPr lang="en-US" sz="5400">
                <a:solidFill>
                  <a:schemeClr val="bg1"/>
                </a:solidFill>
                <a:latin typeface="+mj-lt"/>
                <a:ea typeface="+mj-ea"/>
                <a:cs typeface="+mj-cs"/>
              </a:rPr>
            </a:br>
            <a:r>
              <a:rPr lang="en-US" sz="5400">
                <a:solidFill>
                  <a:schemeClr val="bg1"/>
                </a:solidFill>
                <a:latin typeface="+mj-lt"/>
                <a:ea typeface="+mj-ea"/>
                <a:cs typeface="+mj-cs"/>
              </a:rPr>
              <a:t>Carnet de </a:t>
            </a:r>
            <a:r>
              <a:rPr lang="en-US" sz="5400" err="1">
                <a:solidFill>
                  <a:schemeClr val="bg1"/>
                </a:solidFill>
                <a:latin typeface="+mj-lt"/>
                <a:ea typeface="+mj-ea"/>
                <a:cs typeface="+mj-cs"/>
              </a:rPr>
              <a:t>l’étudiant</a:t>
            </a:r>
            <a:br>
              <a:rPr lang="en-US" sz="4800">
                <a:solidFill>
                  <a:schemeClr val="bg1"/>
                </a:solidFill>
                <a:latin typeface="+mj-lt"/>
                <a:ea typeface="+mj-ea"/>
                <a:cs typeface="+mj-cs"/>
              </a:rPr>
            </a:br>
            <a:r>
              <a:rPr lang="en-US" sz="1100">
                <a:solidFill>
                  <a:schemeClr val="bg1"/>
                </a:solidFill>
                <a:latin typeface="+mj-lt"/>
                <a:ea typeface="+mj-ea"/>
                <a:cs typeface="+mj-cs"/>
              </a:rPr>
              <a:t> </a:t>
            </a:r>
            <a:r>
              <a:rPr lang="en-US" sz="1800">
                <a:solidFill>
                  <a:schemeClr val="bg1"/>
                </a:solidFill>
                <a:latin typeface="+mj-lt"/>
                <a:ea typeface="+mj-ea"/>
                <a:cs typeface="+mj-cs"/>
              </a:rPr>
              <a:t> </a:t>
            </a:r>
            <a:r>
              <a:rPr lang="en-US" sz="2800">
                <a:solidFill>
                  <a:schemeClr val="bg1"/>
                </a:solidFill>
                <a:latin typeface="+mj-lt"/>
                <a:ea typeface="+mj-ea"/>
                <a:cs typeface="+mj-cs"/>
              </a:rPr>
              <a:t> </a:t>
            </a:r>
            <a:r>
              <a:rPr lang="en-US" sz="3200">
                <a:solidFill>
                  <a:schemeClr val="bg1"/>
                </a:solidFill>
                <a:latin typeface="+mj-lt"/>
                <a:ea typeface="+mj-ea"/>
                <a:cs typeface="+mj-cs"/>
              </a:rPr>
              <a:t> </a:t>
            </a:r>
            <a:endParaRPr lang="en-US" sz="4800">
              <a:solidFill>
                <a:schemeClr val="bg1"/>
              </a:solidFill>
              <a:latin typeface="+mj-lt"/>
              <a:ea typeface="+mj-ea"/>
              <a:cs typeface="+mj-cs"/>
            </a:endParaRPr>
          </a:p>
        </p:txBody>
      </p:sp>
      <p:sp>
        <p:nvSpPr>
          <p:cNvPr id="2" name="Espace réservé du numéro de diapositive 1"/>
          <p:cNvSpPr>
            <a:spLocks noGrp="1"/>
          </p:cNvSpPr>
          <p:nvPr>
            <p:ph type="sldNum" sz="quarter" idx="12"/>
          </p:nvPr>
        </p:nvSpPr>
        <p:spPr>
          <a:xfrm>
            <a:off x="8970819" y="6356350"/>
            <a:ext cx="2743200"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D45F35CD-BCCE-43AA-A6A5-8900209948EB}"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53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ZoneTexte 11">
            <a:extLst>
              <a:ext uri="{FF2B5EF4-FFF2-40B4-BE49-F238E27FC236}">
                <a16:creationId xmlns:a16="http://schemas.microsoft.com/office/drawing/2014/main" id="{945BC600-3155-4F99-AD75-1A3455ADDEBC}"/>
              </a:ext>
            </a:extLst>
          </p:cNvPr>
          <p:cNvSpPr txBox="1"/>
          <p:nvPr/>
        </p:nvSpPr>
        <p:spPr>
          <a:xfrm>
            <a:off x="481029" y="5028956"/>
            <a:ext cx="6139960" cy="1323439"/>
          </a:xfrm>
          <a:prstGeom prst="rect">
            <a:avLst/>
          </a:prstGeom>
          <a:solidFill>
            <a:schemeClr val="tx2">
              <a:lumMod val="60000"/>
              <a:lumOff val="40000"/>
            </a:schemeClr>
          </a:solidFill>
        </p:spPr>
        <p:txBody>
          <a:bodyPr wrap="square">
            <a:spAutoFit/>
          </a:bodyPr>
          <a:lstStyle/>
          <a:p>
            <a:r>
              <a:rPr kumimoji="0" lang="en-US" sz="2000" b="0" i="0" u="none" strike="noStrike" kern="1200" cap="none" spc="0" normalizeH="0" baseline="0" noProof="0">
                <a:ln>
                  <a:noFill/>
                </a:ln>
                <a:solidFill>
                  <a:prstClr val="white"/>
                </a:solidFill>
                <a:effectLst/>
                <a:uLnTx/>
                <a:uFillTx/>
                <a:latin typeface="Calibri Light"/>
                <a:ea typeface="+mn-ea"/>
                <a:cs typeface="+mn-cs"/>
              </a:rPr>
              <a:t>Marc BLONDEAU (ISPG - UCL) </a:t>
            </a:r>
            <a:br>
              <a:rPr kumimoji="0" lang="en-US" sz="2000" b="0" i="0" u="none" strike="noStrike" kern="1200" cap="none" spc="0" normalizeH="0" baseline="0" noProof="0">
                <a:ln>
                  <a:noFill/>
                </a:ln>
                <a:solidFill>
                  <a:prstClr val="white"/>
                </a:solidFill>
                <a:effectLst/>
                <a:uLnTx/>
                <a:uFillTx/>
                <a:latin typeface="Calibri Light"/>
                <a:ea typeface="+mn-ea"/>
                <a:cs typeface="+mn-cs"/>
              </a:rPr>
            </a:br>
            <a:r>
              <a:rPr kumimoji="0" lang="en-US" sz="2000" b="0" i="0" u="none" strike="noStrike" kern="1200" cap="none" spc="0" normalizeH="0" baseline="0" noProof="0">
                <a:ln>
                  <a:noFill/>
                </a:ln>
                <a:solidFill>
                  <a:prstClr val="white"/>
                </a:solidFill>
                <a:effectLst/>
                <a:uLnTx/>
                <a:uFillTx/>
                <a:latin typeface="Calibri Light"/>
                <a:ea typeface="+mn-ea"/>
                <a:cs typeface="+mn-cs"/>
              </a:rPr>
              <a:t>Stéphanie DONDEYNE (ISPG - ULB)</a:t>
            </a:r>
            <a:br>
              <a:rPr kumimoji="0" lang="en-US" sz="2000" b="0" i="0" u="none" strike="noStrike" kern="1200" cap="none" spc="0" normalizeH="0" baseline="0" noProof="0">
                <a:ln>
                  <a:noFill/>
                </a:ln>
                <a:solidFill>
                  <a:prstClr val="white"/>
                </a:solidFill>
                <a:effectLst/>
                <a:uLnTx/>
                <a:uFillTx/>
                <a:latin typeface="Calibri Light"/>
                <a:ea typeface="+mn-ea"/>
                <a:cs typeface="+mn-cs"/>
              </a:rPr>
            </a:br>
            <a:r>
              <a:rPr kumimoji="0" lang="en-US" sz="2000" b="0" i="0" u="none" strike="noStrike" kern="1200" cap="none" spc="0" normalizeH="0" baseline="0" noProof="0">
                <a:ln>
                  <a:noFill/>
                </a:ln>
                <a:solidFill>
                  <a:prstClr val="white"/>
                </a:solidFill>
                <a:effectLst/>
                <a:uLnTx/>
                <a:uFillTx/>
                <a:latin typeface="Calibri Light"/>
                <a:ea typeface="+mn-ea"/>
                <a:cs typeface="+mn-cs"/>
              </a:rPr>
              <a:t>Coryse MONCAREY (</a:t>
            </a:r>
            <a:r>
              <a:rPr kumimoji="0" lang="en-US" sz="2000" b="0" i="0" u="none" strike="noStrike" kern="1200" cap="none" spc="0" normalizeH="0" baseline="0" noProof="0" err="1">
                <a:ln>
                  <a:noFill/>
                </a:ln>
                <a:solidFill>
                  <a:prstClr val="white"/>
                </a:solidFill>
                <a:effectLst/>
                <a:uLnTx/>
                <a:uFillTx/>
                <a:latin typeface="Calibri Light"/>
                <a:ea typeface="+mn-ea"/>
                <a:cs typeface="+mn-cs"/>
              </a:rPr>
              <a:t>HELHa</a:t>
            </a:r>
            <a:r>
              <a:rPr kumimoji="0" lang="en-US" sz="2000" b="0" i="0" u="none" strike="noStrike" kern="1200" cap="none" spc="0" normalizeH="0" baseline="0" noProof="0">
                <a:ln>
                  <a:noFill/>
                </a:ln>
                <a:solidFill>
                  <a:prstClr val="white"/>
                </a:solidFill>
                <a:effectLst/>
                <a:uLnTx/>
                <a:uFillTx/>
                <a:latin typeface="Calibri Light"/>
                <a:ea typeface="+mn-ea"/>
                <a:cs typeface="+mn-cs"/>
              </a:rPr>
              <a:t>)</a:t>
            </a:r>
            <a:br>
              <a:rPr kumimoji="0" lang="en-US" sz="2000" b="0" i="0" u="none" strike="noStrike" kern="1200" cap="none" spc="0" normalizeH="0" baseline="0" noProof="0">
                <a:ln>
                  <a:noFill/>
                </a:ln>
                <a:solidFill>
                  <a:prstClr val="white"/>
                </a:solidFill>
                <a:effectLst/>
                <a:uLnTx/>
                <a:uFillTx/>
                <a:latin typeface="Calibri Light"/>
                <a:ea typeface="+mn-ea"/>
                <a:cs typeface="+mn-cs"/>
              </a:rPr>
            </a:br>
            <a:r>
              <a:rPr kumimoji="0" lang="en-US" sz="2000" b="0" i="0" u="none" strike="noStrike" kern="1200" cap="none" spc="0" normalizeH="0" baseline="0" noProof="0">
                <a:ln>
                  <a:noFill/>
                </a:ln>
                <a:solidFill>
                  <a:prstClr val="white"/>
                </a:solidFill>
                <a:effectLst/>
                <a:uLnTx/>
                <a:uFillTx/>
                <a:latin typeface="Calibri Light"/>
                <a:ea typeface="+mn-ea"/>
                <a:cs typeface="+mn-cs"/>
              </a:rPr>
              <a:t>Alexandra PAUL (ISPG - UCL)</a:t>
            </a:r>
            <a:endParaRPr lang="fr-BE"/>
          </a:p>
        </p:txBody>
      </p:sp>
      <p:pic>
        <p:nvPicPr>
          <p:cNvPr id="8" name="Picture 8" descr="Cours gratuits de soutien en néerlandais, anglais et français pour les  étudiants de l'ULB">
            <a:extLst>
              <a:ext uri="{FF2B5EF4-FFF2-40B4-BE49-F238E27FC236}">
                <a16:creationId xmlns:a16="http://schemas.microsoft.com/office/drawing/2014/main" id="{08A88736-30A7-4783-B504-B0FEA4ADC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4231" y="165441"/>
            <a:ext cx="2097298" cy="10486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SPGNET Site Extranet de l'ISPG - HEG">
            <a:extLst>
              <a:ext uri="{FF2B5EF4-FFF2-40B4-BE49-F238E27FC236}">
                <a16:creationId xmlns:a16="http://schemas.microsoft.com/office/drawing/2014/main" id="{69FD211E-1918-4A00-9E7E-7CD9952DA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9717" y="160845"/>
            <a:ext cx="185737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L'UCLouvain recherche un·e Secrétaire de direction pour le Musée L – Musées  et Société en Wallonie">
            <a:extLst>
              <a:ext uri="{FF2B5EF4-FFF2-40B4-BE49-F238E27FC236}">
                <a16:creationId xmlns:a16="http://schemas.microsoft.com/office/drawing/2014/main" id="{6F2E5283-31D9-49FB-AFAC-9887628DCC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7092" y="156815"/>
            <a:ext cx="1049217"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ogo-helha - HELHa - Haute École Louvain en Hainaut » HELHa – Haute École  Louvain en Hainaut">
            <a:extLst>
              <a:ext uri="{FF2B5EF4-FFF2-40B4-BE49-F238E27FC236}">
                <a16:creationId xmlns:a16="http://schemas.microsoft.com/office/drawing/2014/main" id="{DFFC08D1-59C0-41DA-AE6E-CE9815820E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740" y="160746"/>
            <a:ext cx="1857378" cy="105334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9">
            <a:extLst>
              <a:ext uri="{FF2B5EF4-FFF2-40B4-BE49-F238E27FC236}">
                <a16:creationId xmlns:a16="http://schemas.microsoft.com/office/drawing/2014/main" id="{E28916A6-FA75-4214-B24E-9C48C5ED4716}"/>
              </a:ext>
            </a:extLst>
          </p:cNvPr>
          <p:cNvSpPr txBox="1"/>
          <p:nvPr/>
        </p:nvSpPr>
        <p:spPr>
          <a:xfrm>
            <a:off x="7077131" y="5582596"/>
            <a:ext cx="4511675" cy="707886"/>
          </a:xfrm>
          <a:prstGeom prst="rect">
            <a:avLst/>
          </a:prstGeom>
          <a:ln/>
        </p:spPr>
        <p:style>
          <a:lnRef idx="2">
            <a:schemeClr val="dk1"/>
          </a:lnRef>
          <a:fillRef idx="1">
            <a:schemeClr val="lt1"/>
          </a:fillRef>
          <a:effectRef idx="0">
            <a:schemeClr val="dk1"/>
          </a:effectRef>
          <a:fontRef idx="minor">
            <a:schemeClr val="dk1"/>
          </a:fontRef>
        </p:style>
        <p:txBody>
          <a:bodyPr wrap="square" lIns="91440" tIns="45720" rIns="91440" bIns="45720" anchor="t">
            <a:spAutoFit/>
          </a:bodyPr>
          <a:lstStyle/>
          <a:p>
            <a:r>
              <a:rPr lang="en-US" sz="2000">
                <a:solidFill>
                  <a:srgbClr val="44546A"/>
                </a:solidFill>
              </a:rPr>
              <a:t>Ce carnet </a:t>
            </a:r>
            <a:r>
              <a:rPr lang="en-US" sz="2000" err="1">
                <a:solidFill>
                  <a:srgbClr val="44546A"/>
                </a:solidFill>
              </a:rPr>
              <a:t>appartient</a:t>
            </a:r>
            <a:r>
              <a:rPr lang="en-US" sz="2000">
                <a:solidFill>
                  <a:srgbClr val="44546A"/>
                </a:solidFill>
              </a:rPr>
              <a:t> à : ….............................................................</a:t>
            </a:r>
            <a:endParaRPr lang="en-US" sz="2000">
              <a:solidFill>
                <a:srgbClr val="44546A"/>
              </a:solidFill>
              <a:cs typeface="Calibri"/>
            </a:endParaRPr>
          </a:p>
        </p:txBody>
      </p:sp>
    </p:spTree>
    <p:extLst>
      <p:ext uri="{BB962C8B-B14F-4D97-AF65-F5344CB8AC3E}">
        <p14:creationId xmlns:p14="http://schemas.microsoft.com/office/powerpoint/2010/main" val="1016432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p:txBody>
          <a:bodyPr/>
          <a:lstStyle/>
          <a:p>
            <a:r>
              <a:rPr lang="en-US"/>
              <a:t>M. Blondeau, S. Dondeyne, C. Moncarey &amp; A. Paul</a:t>
            </a:r>
          </a:p>
        </p:txBody>
      </p:sp>
      <p:sp>
        <p:nvSpPr>
          <p:cNvPr id="5" name="Espace réservé du numéro de diapositive 4"/>
          <p:cNvSpPr>
            <a:spLocks noGrp="1"/>
          </p:cNvSpPr>
          <p:nvPr>
            <p:ph type="sldNum" sz="quarter" idx="12"/>
          </p:nvPr>
        </p:nvSpPr>
        <p:spPr/>
        <p:txBody>
          <a:bodyPr/>
          <a:lstStyle/>
          <a:p>
            <a:fld id="{D45F35CD-BCCE-43AA-A6A5-8900209948EB}" type="slidenum">
              <a:rPr lang="en-US" smtClean="0"/>
              <a:t>54</a:t>
            </a:fld>
            <a:endParaRPr lang="en-US"/>
          </a:p>
        </p:txBody>
      </p:sp>
      <p:sp>
        <p:nvSpPr>
          <p:cNvPr id="3" name="Espace réservé du contenu 2"/>
          <p:cNvSpPr>
            <a:spLocks noGrp="1"/>
          </p:cNvSpPr>
          <p:nvPr>
            <p:ph sz="half" idx="4294967295"/>
          </p:nvPr>
        </p:nvSpPr>
        <p:spPr>
          <a:xfrm>
            <a:off x="520699" y="1588537"/>
            <a:ext cx="11023587" cy="1577975"/>
          </a:xfrm>
          <a:ln/>
        </p:spPr>
        <p:style>
          <a:lnRef idx="2">
            <a:schemeClr val="dk1"/>
          </a:lnRef>
          <a:fillRef idx="1">
            <a:schemeClr val="lt1"/>
          </a:fillRef>
          <a:effectRef idx="0">
            <a:schemeClr val="dk1"/>
          </a:effectRef>
          <a:fontRef idx="minor">
            <a:schemeClr val="dk1"/>
          </a:fontRef>
        </p:style>
        <p:txBody>
          <a:bodyPr>
            <a:noAutofit/>
          </a:bodyPr>
          <a:lstStyle/>
          <a:p>
            <a:pPr marL="0" lvl="0" indent="0" algn="ctr">
              <a:buNone/>
            </a:pPr>
            <a:endParaRPr lang="fr-FR" sz="400">
              <a:solidFill>
                <a:schemeClr val="tx1"/>
              </a:solidFill>
            </a:endParaRPr>
          </a:p>
          <a:p>
            <a:pPr marL="0" lvl="0" indent="0" algn="ctr">
              <a:buNone/>
            </a:pPr>
            <a:r>
              <a:rPr lang="fr-FR" sz="2000">
                <a:solidFill>
                  <a:schemeClr val="tx1"/>
                </a:solidFill>
              </a:rPr>
              <a:t>De quoi s'agit-il?</a:t>
            </a:r>
          </a:p>
          <a:p>
            <a:pPr marL="0" lvl="0" indent="0" algn="ctr">
              <a:buNone/>
            </a:pPr>
            <a:r>
              <a:rPr lang="fr-FR" sz="1800">
                <a:solidFill>
                  <a:schemeClr val="tx1"/>
                </a:solidFill>
              </a:rPr>
              <a:t>L’intervision est un outil de formation qui permet le développement de compétences professionnelles par le retour sur l'action au sein d'un groupe de pairs au moyen d'une procédure précise. </a:t>
            </a:r>
          </a:p>
          <a:p>
            <a:pPr marL="457200" lvl="1" indent="0" algn="ctr">
              <a:buNone/>
            </a:pPr>
            <a:endParaRPr lang="en-US" sz="200">
              <a:solidFill>
                <a:schemeClr val="tx1"/>
              </a:solidFill>
            </a:endParaRPr>
          </a:p>
          <a:p>
            <a:pPr marL="457200" lvl="1" indent="0" algn="just">
              <a:buNone/>
            </a:pPr>
            <a:endParaRPr lang="fr-FR" sz="1200">
              <a:solidFill>
                <a:schemeClr val="tx1"/>
              </a:solidFill>
            </a:endParaRPr>
          </a:p>
        </p:txBody>
      </p:sp>
      <p:sp>
        <p:nvSpPr>
          <p:cNvPr id="7" name="ZoneTexte 6"/>
          <p:cNvSpPr txBox="1"/>
          <p:nvPr/>
        </p:nvSpPr>
        <p:spPr>
          <a:xfrm>
            <a:off x="558800" y="3678338"/>
            <a:ext cx="10985486" cy="156966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fr-FR" sz="1600">
                <a:solidFill>
                  <a:schemeClr val="tx1"/>
                </a:solidFill>
              </a:rPr>
              <a:t>Quelle est l'utilité ?</a:t>
            </a:r>
          </a:p>
          <a:p>
            <a:pPr lvl="0"/>
            <a:endParaRPr lang="en-US" sz="500">
              <a:solidFill>
                <a:schemeClr val="tx1"/>
              </a:solidFill>
            </a:endParaRPr>
          </a:p>
          <a:p>
            <a:pPr marL="171450" indent="-171450" algn="just">
              <a:buFont typeface="Arial"/>
              <a:buChar char="•"/>
            </a:pPr>
            <a:r>
              <a:rPr lang="fr-FR" sz="1400" u="sng">
                <a:solidFill>
                  <a:schemeClr val="tx1"/>
                </a:solidFill>
              </a:rPr>
              <a:t>Construire</a:t>
            </a:r>
            <a:r>
              <a:rPr lang="fr-FR" sz="1400">
                <a:solidFill>
                  <a:schemeClr val="tx1"/>
                </a:solidFill>
              </a:rPr>
              <a:t> collectivement l'intelligibilité d'une situation particulière ou d'un incident critique. La dimension sociale de l’apprentissage permet un enrichissement de la réflexion individuelle.</a:t>
            </a:r>
            <a:endParaRPr lang="en-US" sz="2400">
              <a:solidFill>
                <a:schemeClr val="tx1"/>
              </a:solidFill>
            </a:endParaRPr>
          </a:p>
          <a:p>
            <a:pPr marL="171450" indent="-171450" algn="just">
              <a:buFont typeface="Arial"/>
              <a:buChar char="•"/>
            </a:pPr>
            <a:r>
              <a:rPr lang="fr-FR" sz="1400" u="sng">
                <a:solidFill>
                  <a:schemeClr val="tx1"/>
                </a:solidFill>
              </a:rPr>
              <a:t>Réfléchir</a:t>
            </a:r>
            <a:r>
              <a:rPr lang="fr-FR" sz="1400">
                <a:solidFill>
                  <a:schemeClr val="tx1"/>
                </a:solidFill>
              </a:rPr>
              <a:t> sur sa pratique grâce à la pratique de l'autre et aux interactions du groupe.</a:t>
            </a:r>
            <a:endParaRPr lang="en-US" sz="2400">
              <a:solidFill>
                <a:schemeClr val="tx1"/>
              </a:solidFill>
            </a:endParaRPr>
          </a:p>
          <a:p>
            <a:pPr marL="171450" indent="-171450" algn="just">
              <a:buFont typeface="Arial"/>
              <a:buChar char="•"/>
            </a:pPr>
            <a:r>
              <a:rPr lang="fr-FR" sz="1400" u="sng">
                <a:solidFill>
                  <a:schemeClr val="tx1"/>
                </a:solidFill>
              </a:rPr>
              <a:t>Transférer</a:t>
            </a:r>
            <a:r>
              <a:rPr lang="fr-FR" sz="1400">
                <a:solidFill>
                  <a:schemeClr val="tx1"/>
                </a:solidFill>
              </a:rPr>
              <a:t> les réflexions et les solutions proposées dans son propre contexte de stage.</a:t>
            </a:r>
          </a:p>
          <a:p>
            <a:pPr marL="171450" indent="-171450" algn="just">
              <a:buFont typeface="Arial"/>
              <a:buChar char="•"/>
            </a:pPr>
            <a:r>
              <a:rPr lang="fr-FR" sz="1400" u="sng">
                <a:solidFill>
                  <a:schemeClr val="tx1"/>
                </a:solidFill>
              </a:rPr>
              <a:t>Réinvestir</a:t>
            </a:r>
            <a:r>
              <a:rPr lang="fr-FR" sz="1400">
                <a:solidFill>
                  <a:schemeClr val="tx1"/>
                </a:solidFill>
              </a:rPr>
              <a:t> dans sa pratique.</a:t>
            </a:r>
          </a:p>
          <a:p>
            <a:pPr lvl="1" algn="just"/>
            <a:endParaRPr lang="fr-FR" sz="500">
              <a:solidFill>
                <a:schemeClr val="tx1"/>
              </a:solidFill>
            </a:endParaRPr>
          </a:p>
        </p:txBody>
      </p:sp>
      <p:sp>
        <p:nvSpPr>
          <p:cNvPr id="16" name="Titre 1">
            <a:extLst>
              <a:ext uri="{FF2B5EF4-FFF2-40B4-BE49-F238E27FC236}">
                <a16:creationId xmlns:a16="http://schemas.microsoft.com/office/drawing/2014/main" id="{E003FD61-F78D-44F1-B598-8293A1BDB3E1}"/>
              </a:ext>
            </a:extLst>
          </p:cNvPr>
          <p:cNvSpPr txBox="1">
            <a:spLocks/>
          </p:cNvSpPr>
          <p:nvPr/>
        </p:nvSpPr>
        <p:spPr>
          <a:xfrm>
            <a:off x="520699" y="-1"/>
            <a:ext cx="11023587" cy="1577975"/>
          </a:xfrm>
          <a:prstGeom prst="rect">
            <a:avLst/>
          </a:prstGeo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nl-BE" err="1"/>
              <a:t>Introduction</a:t>
            </a:r>
            <a:endParaRPr lang="en-US"/>
          </a:p>
        </p:txBody>
      </p:sp>
      <p:cxnSp>
        <p:nvCxnSpPr>
          <p:cNvPr id="10" name="Connecteur droit 9">
            <a:extLst>
              <a:ext uri="{FF2B5EF4-FFF2-40B4-BE49-F238E27FC236}">
                <a16:creationId xmlns:a16="http://schemas.microsoft.com/office/drawing/2014/main" id="{53FDA326-BBA7-4A9D-89B1-6168D8C67CAB}"/>
              </a:ext>
            </a:extLst>
          </p:cNvPr>
          <p:cNvCxnSpPr>
            <a:cxnSpLocks/>
          </p:cNvCxnSpPr>
          <p:nvPr/>
        </p:nvCxnSpPr>
        <p:spPr>
          <a:xfrm>
            <a:off x="1138858" y="0"/>
            <a:ext cx="0" cy="160065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5983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C849736-4521-47B1-B9DF-377D564CD5CD}"/>
              </a:ext>
            </a:extLst>
          </p:cNvPr>
          <p:cNvSpPr>
            <a:spLocks noGrp="1"/>
          </p:cNvSpPr>
          <p:nvPr>
            <p:ph type="ftr" sz="quarter" idx="11"/>
          </p:nvPr>
        </p:nvSpPr>
        <p:spPr>
          <a:xfrm>
            <a:off x="4579118" y="6356349"/>
            <a:ext cx="4114800" cy="365125"/>
          </a:xfrm>
        </p:spPr>
        <p:txBody>
          <a:bodyPr/>
          <a:lstStyle/>
          <a:p>
            <a:r>
              <a:rPr lang="en-US"/>
              <a:t>M. Blondeau, S. Dondeyne, C. </a:t>
            </a:r>
            <a:r>
              <a:rPr lang="en-US" err="1"/>
              <a:t>Moncarey</a:t>
            </a:r>
            <a:r>
              <a:rPr lang="en-US"/>
              <a:t> &amp; A. Paul</a:t>
            </a:r>
          </a:p>
        </p:txBody>
      </p:sp>
      <p:sp>
        <p:nvSpPr>
          <p:cNvPr id="3" name="Espace réservé du numéro de diapositive 2">
            <a:extLst>
              <a:ext uri="{FF2B5EF4-FFF2-40B4-BE49-F238E27FC236}">
                <a16:creationId xmlns:a16="http://schemas.microsoft.com/office/drawing/2014/main" id="{8466193F-66D9-4B30-B477-5EEB5146A57C}"/>
              </a:ext>
            </a:extLst>
          </p:cNvPr>
          <p:cNvSpPr>
            <a:spLocks noGrp="1"/>
          </p:cNvSpPr>
          <p:nvPr>
            <p:ph type="sldNum" sz="quarter" idx="12"/>
          </p:nvPr>
        </p:nvSpPr>
        <p:spPr/>
        <p:txBody>
          <a:bodyPr/>
          <a:lstStyle/>
          <a:p>
            <a:fld id="{D45F35CD-BCCE-43AA-A6A5-8900209948EB}" type="slidenum">
              <a:rPr lang="en-US" smtClean="0"/>
              <a:t>55</a:t>
            </a:fld>
            <a:endParaRPr lang="en-US"/>
          </a:p>
        </p:txBody>
      </p:sp>
      <p:graphicFrame>
        <p:nvGraphicFramePr>
          <p:cNvPr id="4" name="Diagramme 3">
            <a:extLst>
              <a:ext uri="{FF2B5EF4-FFF2-40B4-BE49-F238E27FC236}">
                <a16:creationId xmlns:a16="http://schemas.microsoft.com/office/drawing/2014/main" id="{87572DB4-FC51-4AD5-B501-E1511E48FD49}"/>
              </a:ext>
            </a:extLst>
          </p:cNvPr>
          <p:cNvGraphicFramePr/>
          <p:nvPr/>
        </p:nvGraphicFramePr>
        <p:xfrm>
          <a:off x="4965430" y="1597980"/>
          <a:ext cx="6586489" cy="4758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a:extLst>
              <a:ext uri="{FF2B5EF4-FFF2-40B4-BE49-F238E27FC236}">
                <a16:creationId xmlns:a16="http://schemas.microsoft.com/office/drawing/2014/main" id="{36D785D9-49B0-406C-BEE9-258DEE60E2E7}"/>
              </a:ext>
            </a:extLst>
          </p:cNvPr>
          <p:cNvGrpSpPr/>
          <p:nvPr/>
        </p:nvGrpSpPr>
        <p:grpSpPr>
          <a:xfrm>
            <a:off x="4965430" y="427384"/>
            <a:ext cx="6586489" cy="1073426"/>
            <a:chOff x="0" y="0"/>
            <a:chExt cx="1317297" cy="3785419"/>
          </a:xfrm>
        </p:grpSpPr>
        <p:sp>
          <p:nvSpPr>
            <p:cNvPr id="6" name="Rectangle 5">
              <a:extLst>
                <a:ext uri="{FF2B5EF4-FFF2-40B4-BE49-F238E27FC236}">
                  <a16:creationId xmlns:a16="http://schemas.microsoft.com/office/drawing/2014/main" id="{13D4CAB1-43A2-4B56-A8A1-8B9DE7B92ED6}"/>
                </a:ext>
              </a:extLst>
            </p:cNvPr>
            <p:cNvSpPr/>
            <p:nvPr/>
          </p:nvSpPr>
          <p:spPr>
            <a:xfrm>
              <a:off x="0" y="0"/>
              <a:ext cx="1317297" cy="3785419"/>
            </a:xfrm>
            <a:prstGeom prst="rect">
              <a:avLst/>
            </a:prstGeom>
            <a:ln/>
          </p:spPr>
          <p:style>
            <a:lnRef idx="2">
              <a:schemeClr val="dk1"/>
            </a:lnRef>
            <a:fillRef idx="1">
              <a:schemeClr val="lt1"/>
            </a:fillRef>
            <a:effectRef idx="0">
              <a:schemeClr val="dk1"/>
            </a:effectRef>
            <a:fontRef idx="minor">
              <a:schemeClr val="dk1"/>
            </a:fontRef>
          </p:style>
        </p:sp>
        <p:sp>
          <p:nvSpPr>
            <p:cNvPr id="7" name="ZoneTexte 6">
              <a:extLst>
                <a:ext uri="{FF2B5EF4-FFF2-40B4-BE49-F238E27FC236}">
                  <a16:creationId xmlns:a16="http://schemas.microsoft.com/office/drawing/2014/main" id="{0D0F82DA-3F1F-46BF-B36C-E962F1CFEEF2}"/>
                </a:ext>
              </a:extLst>
            </p:cNvPr>
            <p:cNvSpPr txBox="1"/>
            <p:nvPr/>
          </p:nvSpPr>
          <p:spPr>
            <a:xfrm>
              <a:off x="0" y="0"/>
              <a:ext cx="1317297" cy="3785419"/>
            </a:xfrm>
            <a:prstGeom prst="rect">
              <a:avLst/>
            </a:prstGeom>
            <a:solidFill>
              <a:srgbClr val="44546A"/>
            </a:solid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fr-FR" sz="2400" kern="1200">
                  <a:solidFill>
                    <a:schemeClr val="bg1"/>
                  </a:solidFill>
                </a:rPr>
                <a:t>Principes de base: </a:t>
              </a:r>
              <a:r>
                <a:rPr lang="fr-FR" sz="2400" kern="1200">
                  <a:solidFill>
                    <a:schemeClr val="bg1"/>
                  </a:solidFill>
                  <a:sym typeface="Wingdings"/>
                </a:rPr>
                <a:t>CABLER </a:t>
              </a:r>
              <a:r>
                <a:rPr lang="fr-FR" sz="1800" kern="1200">
                  <a:solidFill>
                    <a:schemeClr val="bg1"/>
                  </a:solidFill>
                </a:rPr>
                <a:t>(Inspiré de Charlier &amp; al., 2013)</a:t>
              </a:r>
              <a:endParaRPr lang="fr-BE" sz="2400" kern="1200">
                <a:solidFill>
                  <a:schemeClr val="bg1"/>
                </a:solidFill>
              </a:endParaRPr>
            </a:p>
          </p:txBody>
        </p:sp>
      </p:grpSp>
      <p:pic>
        <p:nvPicPr>
          <p:cNvPr id="1026" name="Picture 2" descr="Fibres Laser - Image gratuite sur Pixabay">
            <a:extLst>
              <a:ext uri="{FF2B5EF4-FFF2-40B4-BE49-F238E27FC236}">
                <a16:creationId xmlns:a16="http://schemas.microsoft.com/office/drawing/2014/main" id="{5829FB9B-270D-4C2B-A178-C6B31212310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280" r="31993"/>
          <a:stretch/>
        </p:blipFill>
        <p:spPr bwMode="auto">
          <a:xfrm>
            <a:off x="0" y="0"/>
            <a:ext cx="466243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30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54E24DE4-DF2C-4F2A-853D-569257DAF1C1}"/>
              </a:ext>
            </a:extLst>
          </p:cNvPr>
          <p:cNvSpPr>
            <a:spLocks noGrp="1"/>
          </p:cNvSpPr>
          <p:nvPr>
            <p:ph type="title"/>
          </p:nvPr>
        </p:nvSpPr>
        <p:spPr/>
        <p:txBody>
          <a:bodyPr/>
          <a:lstStyle/>
          <a:p>
            <a:endParaRPr lang="fr-BE"/>
          </a:p>
        </p:txBody>
      </p:sp>
      <p:graphicFrame>
        <p:nvGraphicFramePr>
          <p:cNvPr id="20" name="Espace réservé du contenu 19">
            <a:extLst>
              <a:ext uri="{FF2B5EF4-FFF2-40B4-BE49-F238E27FC236}">
                <a16:creationId xmlns:a16="http://schemas.microsoft.com/office/drawing/2014/main" id="{5F4CA3AB-F0B9-446B-A75F-2327FBF89A15}"/>
              </a:ext>
            </a:extLst>
          </p:cNvPr>
          <p:cNvGraphicFramePr>
            <a:graphicFrameLocks noGrp="1"/>
          </p:cNvGraphicFramePr>
          <p:nvPr>
            <p:ph idx="1"/>
          </p:nvPr>
        </p:nvGraphicFramePr>
        <p:xfrm>
          <a:off x="520700" y="1825625"/>
          <a:ext cx="109823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56</a:t>
            </a:fld>
            <a:endParaRPr lang="en-US"/>
          </a:p>
        </p:txBody>
      </p:sp>
      <p:sp>
        <p:nvSpPr>
          <p:cNvPr id="11" name="Titre 1">
            <a:extLst>
              <a:ext uri="{FF2B5EF4-FFF2-40B4-BE49-F238E27FC236}">
                <a16:creationId xmlns:a16="http://schemas.microsoft.com/office/drawing/2014/main" id="{E63BCF7F-37EF-437E-9EBA-B71A3256CD58}"/>
              </a:ext>
            </a:extLst>
          </p:cNvPr>
          <p:cNvSpPr txBox="1">
            <a:spLocks/>
          </p:cNvSpPr>
          <p:nvPr/>
        </p:nvSpPr>
        <p:spPr>
          <a:xfrm>
            <a:off x="520699" y="-1"/>
            <a:ext cx="10982095" cy="1825626"/>
          </a:xfrm>
          <a:prstGeom prst="rect">
            <a:avLst/>
          </a:prstGeo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nl-BE" err="1"/>
              <a:t>Objectifs</a:t>
            </a:r>
            <a:endParaRPr lang="en-US"/>
          </a:p>
        </p:txBody>
      </p:sp>
      <p:grpSp>
        <p:nvGrpSpPr>
          <p:cNvPr id="13" name="Groupe 12">
            <a:extLst>
              <a:ext uri="{FF2B5EF4-FFF2-40B4-BE49-F238E27FC236}">
                <a16:creationId xmlns:a16="http://schemas.microsoft.com/office/drawing/2014/main" id="{5ECEF181-4741-4508-B791-43D87A8D0354}"/>
              </a:ext>
            </a:extLst>
          </p:cNvPr>
          <p:cNvGrpSpPr/>
          <p:nvPr/>
        </p:nvGrpSpPr>
        <p:grpSpPr>
          <a:xfrm>
            <a:off x="9104245" y="-1"/>
            <a:ext cx="2567055" cy="2638531"/>
            <a:chOff x="1340" y="1077704"/>
            <a:chExt cx="2195928" cy="2195928"/>
          </a:xfrm>
          <a:solidFill>
            <a:srgbClr val="FF0000"/>
          </a:solidFill>
        </p:grpSpPr>
        <p:sp>
          <p:nvSpPr>
            <p:cNvPr id="14" name="Ellipse 13">
              <a:extLst>
                <a:ext uri="{FF2B5EF4-FFF2-40B4-BE49-F238E27FC236}">
                  <a16:creationId xmlns:a16="http://schemas.microsoft.com/office/drawing/2014/main" id="{7F5CCBAE-BC6C-4293-8CDB-E96526CAC314}"/>
                </a:ext>
              </a:extLst>
            </p:cNvPr>
            <p:cNvSpPr/>
            <p:nvPr/>
          </p:nvSpPr>
          <p:spPr>
            <a:xfrm>
              <a:off x="1340" y="1077704"/>
              <a:ext cx="2195928" cy="2195928"/>
            </a:xfrm>
            <a:prstGeom prst="ellipse">
              <a:avLst/>
            </a:prstGeom>
            <a:grpFill/>
            <a:ln>
              <a:solidFill>
                <a:srgbClr val="FF000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Ellipse 4">
              <a:extLst>
                <a:ext uri="{FF2B5EF4-FFF2-40B4-BE49-F238E27FC236}">
                  <a16:creationId xmlns:a16="http://schemas.microsoft.com/office/drawing/2014/main" id="{5FEAD540-5BB0-408E-9C58-E86A0B6B15C4}"/>
                </a:ext>
              </a:extLst>
            </p:cNvPr>
            <p:cNvSpPr txBox="1"/>
            <p:nvPr/>
          </p:nvSpPr>
          <p:spPr>
            <a:xfrm>
              <a:off x="322926" y="1399290"/>
              <a:ext cx="1552756" cy="1552756"/>
            </a:xfrm>
            <a:prstGeom prst="rect">
              <a:avLst/>
            </a:prstGeom>
            <a:grpFill/>
            <a:ln>
              <a:solidFill>
                <a:srgbClr val="FF0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a:r>
                <a:rPr lang="fr-BE" sz="2000">
                  <a:solidFill>
                    <a:schemeClr val="bg1"/>
                  </a:solidFill>
                </a:rPr>
                <a:t>Développer les compétences professionnelles, relationnelles et réflexives. </a:t>
              </a:r>
              <a:r>
                <a:rPr lang="fr-BE" sz="1600">
                  <a:solidFill>
                    <a:schemeClr val="bg1"/>
                  </a:solidFill>
                </a:rPr>
                <a:t>(Payette, 2000. p41-42)</a:t>
              </a:r>
              <a:endParaRPr lang="fr-BE" sz="2000">
                <a:solidFill>
                  <a:schemeClr val="bg1"/>
                </a:solidFill>
              </a:endParaRPr>
            </a:p>
          </p:txBody>
        </p:sp>
      </p:grpSp>
      <p:cxnSp>
        <p:nvCxnSpPr>
          <p:cNvPr id="18" name="Connecteur droit 17">
            <a:extLst>
              <a:ext uri="{FF2B5EF4-FFF2-40B4-BE49-F238E27FC236}">
                <a16:creationId xmlns:a16="http://schemas.microsoft.com/office/drawing/2014/main" id="{0B4FE89C-B9EF-4079-B4E3-4BBF04D7D474}"/>
              </a:ext>
            </a:extLst>
          </p:cNvPr>
          <p:cNvCxnSpPr>
            <a:cxnSpLocks/>
          </p:cNvCxnSpPr>
          <p:nvPr/>
        </p:nvCxnSpPr>
        <p:spPr>
          <a:xfrm>
            <a:off x="1085850" y="0"/>
            <a:ext cx="0" cy="185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0126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gauche 11"/>
          <p:cNvSpPr/>
          <p:nvPr/>
        </p:nvSpPr>
        <p:spPr>
          <a:xfrm flipH="1">
            <a:off x="607906" y="2070734"/>
            <a:ext cx="2507930" cy="1036190"/>
          </a:xfrm>
          <a:prstGeom prst="leftArrow">
            <a:avLst>
              <a:gd name="adj1" fmla="val 40866"/>
              <a:gd name="adj2" fmla="val 50000"/>
            </a:avLst>
          </a:prstGeom>
          <a:solidFill>
            <a:srgbClr val="44546A"/>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a:ln>
                  <a:noFill/>
                </a:ln>
                <a:solidFill>
                  <a:prstClr val="white"/>
                </a:solidFill>
                <a:effectLst/>
                <a:uLnTx/>
                <a:uFillTx/>
                <a:latin typeface="Calibri"/>
                <a:ea typeface="+mn-ea"/>
                <a:cs typeface="+mn-cs"/>
              </a:rPr>
              <a:t>Phase préparatoire</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Flèche gauche 11"/>
          <p:cNvSpPr/>
          <p:nvPr/>
        </p:nvSpPr>
        <p:spPr>
          <a:xfrm flipH="1">
            <a:off x="8610600" y="3022050"/>
            <a:ext cx="3251846" cy="722048"/>
          </a:xfrm>
          <a:prstGeom prst="leftArrow">
            <a:avLst>
              <a:gd name="adj1" fmla="val 40866"/>
              <a:gd name="adj2" fmla="val 50000"/>
            </a:avLst>
          </a:prstGeom>
          <a:solidFill>
            <a:srgbClr val="44546A"/>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a:ln>
                  <a:noFill/>
                </a:ln>
                <a:solidFill>
                  <a:prstClr val="white"/>
                </a:solidFill>
                <a:effectLst/>
                <a:uLnTx/>
                <a:uFillTx/>
                <a:latin typeface="Calibri"/>
                <a:ea typeface="+mn-ea"/>
                <a:cs typeface="+mn-cs"/>
              </a:rPr>
              <a:t>Prochain stage</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0" name="Espace réservé du contenu 8"/>
          <p:cNvGraphicFramePr>
            <a:graphicFrameLocks/>
          </p:cNvGraphicFramePr>
          <p:nvPr/>
        </p:nvGraphicFramePr>
        <p:xfrm>
          <a:off x="3691476" y="3224333"/>
          <a:ext cx="9086940" cy="2999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Espace réservé du contenu 8"/>
          <p:cNvGraphicFramePr>
            <a:graphicFrameLocks noGrp="1"/>
          </p:cNvGraphicFramePr>
          <p:nvPr>
            <p:ph idx="1"/>
          </p:nvPr>
        </p:nvGraphicFramePr>
        <p:xfrm>
          <a:off x="-1215902" y="2637658"/>
          <a:ext cx="10292068" cy="38905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Espace réservé du pied de page 2"/>
          <p:cNvSpPr>
            <a:spLocks noGrp="1"/>
          </p:cNvSpPr>
          <p:nvPr>
            <p:ph type="ftr" sz="quarter" idx="11"/>
          </p:nvPr>
        </p:nvSpPr>
        <p:spPr>
          <a:xfrm>
            <a:off x="5497945" y="636898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 Blondeau, S. Dondeyne, C. Moncarey &amp; A. Paul</a:t>
            </a:r>
          </a:p>
        </p:txBody>
      </p:sp>
      <p:sp>
        <p:nvSpPr>
          <p:cNvPr id="13" name="Titre 1"/>
          <p:cNvSpPr txBox="1">
            <a:spLocks/>
          </p:cNvSpPr>
          <p:nvPr/>
        </p:nvSpPr>
        <p:spPr>
          <a:xfrm>
            <a:off x="511463" y="136524"/>
            <a:ext cx="8272315" cy="1325563"/>
          </a:xfrm>
          <a:prstGeom prst="rect">
            <a:avLst/>
          </a:prstGeo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BE" sz="4400" b="0" i="0" u="none" strike="noStrike" kern="1200" cap="none" spc="0" normalizeH="0" baseline="0" noProof="0">
                <a:ln>
                  <a:noFill/>
                </a:ln>
                <a:solidFill>
                  <a:prstClr val="white"/>
                </a:solidFill>
                <a:effectLst/>
                <a:uLnTx/>
                <a:uFillTx/>
                <a:latin typeface="Calibri"/>
                <a:ea typeface="+mn-ea"/>
                <a:cs typeface="+mn-cs"/>
              </a:rPr>
              <a:t>Phases de la séance d’intervision</a:t>
            </a:r>
            <a:endParaRPr kumimoji="0" lang="en-US" sz="4400" b="0" i="0" u="none" strike="noStrike" kern="1200" cap="none" spc="0" normalizeH="0" baseline="0" noProof="0">
              <a:ln>
                <a:noFill/>
              </a:ln>
              <a:solidFill>
                <a:prstClr val="white"/>
              </a:solidFill>
              <a:effectLst/>
              <a:uLnTx/>
              <a:uFillTx/>
              <a:latin typeface="Calibri"/>
              <a:ea typeface="+mn-ea"/>
              <a:cs typeface="+mn-cs"/>
            </a:endParaRPr>
          </a:p>
        </p:txBody>
      </p:sp>
      <p:sp>
        <p:nvSpPr>
          <p:cNvPr id="2" name="Espace réservé du numéro de diapositive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F35CD-BCCE-43AA-A6A5-8900209948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18" name="Connecteur droit 17">
            <a:extLst>
              <a:ext uri="{FF2B5EF4-FFF2-40B4-BE49-F238E27FC236}">
                <a16:creationId xmlns:a16="http://schemas.microsoft.com/office/drawing/2014/main" id="{66984A8B-1001-44D8-ACB5-56CC8F94A567}"/>
              </a:ext>
            </a:extLst>
          </p:cNvPr>
          <p:cNvCxnSpPr>
            <a:cxnSpLocks/>
          </p:cNvCxnSpPr>
          <p:nvPr/>
        </p:nvCxnSpPr>
        <p:spPr>
          <a:xfrm>
            <a:off x="873702" y="139699"/>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lèche gauche 11"/>
          <p:cNvSpPr/>
          <p:nvPr/>
        </p:nvSpPr>
        <p:spPr>
          <a:xfrm flipH="1">
            <a:off x="4939644" y="2480573"/>
            <a:ext cx="2897275" cy="948427"/>
          </a:xfrm>
          <a:prstGeom prst="leftArrow">
            <a:avLst>
              <a:gd name="adj1" fmla="val 40866"/>
              <a:gd name="adj2" fmla="val 50000"/>
            </a:avLst>
          </a:prstGeom>
          <a:solidFill>
            <a:srgbClr val="44546A"/>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a:ln>
                  <a:noFill/>
                </a:ln>
                <a:solidFill>
                  <a:prstClr val="white"/>
                </a:solidFill>
                <a:effectLst/>
                <a:uLnTx/>
                <a:uFillTx/>
                <a:latin typeface="Calibri"/>
                <a:ea typeface="+mn-ea"/>
                <a:cs typeface="+mn-cs"/>
              </a:rPr>
              <a:t>Prochain stage</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ZoneTexte 13">
            <a:extLst>
              <a:ext uri="{FF2B5EF4-FFF2-40B4-BE49-F238E27FC236}">
                <a16:creationId xmlns:a16="http://schemas.microsoft.com/office/drawing/2014/main" id="{04883334-D66C-4790-BF92-FB9ED47BD7DE}"/>
              </a:ext>
            </a:extLst>
          </p:cNvPr>
          <p:cNvSpPr txBox="1"/>
          <p:nvPr/>
        </p:nvSpPr>
        <p:spPr>
          <a:xfrm>
            <a:off x="9146017" y="93042"/>
            <a:ext cx="2832359" cy="2986266"/>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white"/>
                </a:solidFill>
                <a:effectLst/>
                <a:uLnTx/>
                <a:uFillTx/>
                <a:latin typeface="Calibri"/>
                <a:ea typeface="+mn-ea"/>
                <a:cs typeface="+mn-cs"/>
              </a:rPr>
              <a:t>CABLER: inspiré du </a:t>
            </a:r>
            <a:r>
              <a:rPr kumimoji="0" lang="fr-FR" sz="1600" b="0" i="0" u="none" strike="noStrike" kern="1200" cap="none" spc="0" normalizeH="0" baseline="0" noProof="0" err="1">
                <a:ln>
                  <a:noFill/>
                </a:ln>
                <a:solidFill>
                  <a:prstClr val="white"/>
                </a:solidFill>
                <a:effectLst/>
                <a:uLnTx/>
                <a:uFillTx/>
                <a:latin typeface="Calibri"/>
                <a:ea typeface="+mn-ea"/>
                <a:cs typeface="+mn-cs"/>
              </a:rPr>
              <a:t>co</a:t>
            </a:r>
            <a:r>
              <a:rPr kumimoji="0" lang="fr-FR" sz="1600" b="0" i="0" u="none" strike="noStrike" kern="1200" cap="none" spc="0" normalizeH="0" baseline="0" noProof="0">
                <a:ln>
                  <a:noFill/>
                </a:ln>
                <a:solidFill>
                  <a:prstClr val="white"/>
                </a:solidFill>
                <a:effectLst/>
                <a:uLnTx/>
                <a:uFillTx/>
                <a:latin typeface="Calibri"/>
                <a:ea typeface="+mn-ea"/>
                <a:cs typeface="+mn-cs"/>
              </a:rPr>
              <a:t>-développement </a:t>
            </a:r>
            <a:r>
              <a:rPr kumimoji="0" lang="fr-FR" sz="1000" b="0" i="0" u="none" strike="noStrike" kern="1200" cap="none" spc="0" normalizeH="0" baseline="0" noProof="0">
                <a:ln>
                  <a:noFill/>
                </a:ln>
                <a:solidFill>
                  <a:prstClr val="white"/>
                </a:solidFill>
                <a:effectLst/>
                <a:uLnTx/>
                <a:uFillTx/>
                <a:latin typeface="Calibri"/>
                <a:ea typeface="+mn-ea"/>
                <a:cs typeface="+mn-cs"/>
              </a:rPr>
              <a:t>(</a:t>
            </a:r>
            <a:r>
              <a:rPr kumimoji="0" lang="pt-BR" sz="1000" b="0" i="0" u="none" strike="noStrike" kern="1200" cap="none" spc="0" normalizeH="0" baseline="0" noProof="0">
                <a:ln>
                  <a:noFill/>
                </a:ln>
                <a:solidFill>
                  <a:prstClr val="white"/>
                </a:solidFill>
                <a:effectLst/>
                <a:uLnTx/>
                <a:uFillTx/>
                <a:latin typeface="Calibri"/>
                <a:ea typeface="+mn-ea"/>
                <a:cs typeface="+mn-cs"/>
              </a:rPr>
              <a:t>Doidinho </a:t>
            </a:r>
            <a:r>
              <a:rPr kumimoji="0" lang="pt-BR" sz="1000" b="0" i="0" u="none" strike="noStrike" kern="1200" cap="none" spc="0" normalizeH="0" baseline="0" noProof="0" err="1">
                <a:ln>
                  <a:noFill/>
                </a:ln>
                <a:solidFill>
                  <a:prstClr val="white"/>
                </a:solidFill>
                <a:effectLst/>
                <a:uLnTx/>
                <a:uFillTx/>
                <a:latin typeface="Calibri"/>
                <a:ea typeface="+mn-ea"/>
                <a:cs typeface="+mn-cs"/>
              </a:rPr>
              <a:t>Vicoso</a:t>
            </a:r>
            <a:r>
              <a:rPr kumimoji="0" lang="pt-BR" sz="1000" b="0" i="0" u="none" strike="noStrike" kern="1200" cap="none" spc="0" normalizeH="0" baseline="0" noProof="0">
                <a:ln>
                  <a:noFill/>
                </a:ln>
                <a:solidFill>
                  <a:prstClr val="white"/>
                </a:solidFill>
                <a:effectLst/>
                <a:uLnTx/>
                <a:uFillTx/>
                <a:latin typeface="Calibri"/>
                <a:ea typeface="+mn-ea"/>
                <a:cs typeface="+mn-cs"/>
              </a:rPr>
              <a:t>, 2016;</a:t>
            </a:r>
            <a:r>
              <a:rPr kumimoji="0" lang="fr-FR" sz="1000" b="0" i="0" u="none" strike="noStrike" kern="1200" cap="none" spc="0" normalizeH="0" baseline="0" noProof="0">
                <a:ln>
                  <a:noFill/>
                </a:ln>
                <a:solidFill>
                  <a:prstClr val="white"/>
                </a:solidFill>
                <a:effectLst/>
                <a:uLnTx/>
                <a:uFillTx/>
                <a:latin typeface="Calibri"/>
                <a:ea typeface="+mn-ea"/>
                <a:cs typeface="+mn-cs"/>
              </a:rPr>
              <a:t>  </a:t>
            </a:r>
            <a:r>
              <a:rPr kumimoji="0" lang="fr-FR" sz="1000" b="0" i="0" u="none" strike="noStrike" kern="1200" cap="none" spc="0" normalizeH="0" baseline="0" noProof="0" err="1">
                <a:ln>
                  <a:noFill/>
                </a:ln>
                <a:solidFill>
                  <a:prstClr val="white"/>
                </a:solidFill>
                <a:effectLst/>
                <a:uLnTx/>
                <a:uFillTx/>
                <a:latin typeface="Calibri"/>
                <a:ea typeface="+mn-ea"/>
                <a:cs typeface="+mn-cs"/>
              </a:rPr>
              <a:t>Lorand</a:t>
            </a:r>
            <a:r>
              <a:rPr kumimoji="0" lang="fr-FR" sz="1000" b="0" i="0" u="none" strike="noStrike" kern="1200" cap="none" spc="0" normalizeH="0" baseline="0" noProof="0">
                <a:ln>
                  <a:noFill/>
                </a:ln>
                <a:solidFill>
                  <a:prstClr val="white"/>
                </a:solidFill>
                <a:effectLst/>
                <a:uLnTx/>
                <a:uFillTx/>
                <a:latin typeface="Calibri"/>
                <a:ea typeface="+mn-ea"/>
                <a:cs typeface="+mn-cs"/>
              </a:rPr>
              <a:t>, communication personnelle, 15 décembre 2015; </a:t>
            </a:r>
            <a:r>
              <a:rPr kumimoji="0" lang="pt-BR" sz="1000" b="0" i="0" u="none" strike="noStrike" kern="1200" cap="none" spc="0" normalizeH="0" baseline="0" noProof="0">
                <a:ln>
                  <a:noFill/>
                </a:ln>
                <a:solidFill>
                  <a:prstClr val="white"/>
                </a:solidFill>
                <a:effectLst/>
                <a:uLnTx/>
                <a:uFillTx/>
                <a:latin typeface="Calibri"/>
                <a:ea typeface="+mn-ea"/>
                <a:cs typeface="+mn-cs"/>
              </a:rPr>
              <a:t> </a:t>
            </a:r>
            <a:r>
              <a:rPr kumimoji="0" lang="pt-BR" sz="1000" b="0" i="0" u="none" strike="noStrike" kern="1200" cap="none" spc="0" normalizeH="0" baseline="0" noProof="0" err="1">
                <a:ln>
                  <a:noFill/>
                </a:ln>
                <a:solidFill>
                  <a:prstClr val="white"/>
                </a:solidFill>
                <a:effectLst/>
                <a:uLnTx/>
                <a:uFillTx/>
                <a:latin typeface="Calibri"/>
                <a:ea typeface="+mn-ea"/>
                <a:cs typeface="+mn-cs"/>
              </a:rPr>
              <a:t>Payette</a:t>
            </a:r>
            <a:r>
              <a:rPr kumimoji="0" lang="pt-BR" sz="1000" b="0" i="0" u="none" strike="noStrike" kern="1200" cap="none" spc="0" normalizeH="0" baseline="0" noProof="0">
                <a:ln>
                  <a:noFill/>
                </a:ln>
                <a:solidFill>
                  <a:prstClr val="white"/>
                </a:solidFill>
                <a:effectLst/>
                <a:uLnTx/>
                <a:uFillTx/>
                <a:latin typeface="Calibri"/>
                <a:ea typeface="+mn-ea"/>
                <a:cs typeface="+mn-cs"/>
              </a:rPr>
              <a:t>, 2000)</a:t>
            </a:r>
            <a:r>
              <a:rPr kumimoji="0" lang="fr-FR" sz="1600" b="0" i="0" u="none" strike="noStrike" kern="1200" cap="none" spc="0" normalizeH="0" baseline="0" noProof="0">
                <a:ln>
                  <a:noFill/>
                </a:ln>
                <a:solidFill>
                  <a:prstClr val="white"/>
                </a:solidFill>
                <a:effectLst/>
                <a:uLnTx/>
                <a:uFillTx/>
                <a:latin typeface="Calibri"/>
                <a:ea typeface="+mn-ea"/>
                <a:cs typeface="+mn-cs"/>
              </a:rPr>
              <a:t>, de </a:t>
            </a:r>
            <a:r>
              <a:rPr kumimoji="0" lang="fr-FR" sz="1600" b="0" i="0" u="none" strike="noStrike" kern="1200" cap="none" spc="0" normalizeH="0" baseline="0" noProof="0" err="1">
                <a:ln>
                  <a:noFill/>
                </a:ln>
                <a:solidFill>
                  <a:prstClr val="white"/>
                </a:solidFill>
                <a:effectLst/>
                <a:uLnTx/>
                <a:uFillTx/>
                <a:latin typeface="Calibri"/>
                <a:ea typeface="+mn-ea"/>
                <a:cs typeface="+mn-cs"/>
              </a:rPr>
              <a:t>l’intervision</a:t>
            </a:r>
            <a:r>
              <a:rPr kumimoji="0" lang="fr-FR" sz="1600" b="0" i="0" u="none" strike="noStrike" kern="1200" cap="none" spc="0" normalizeH="0" baseline="0" noProof="0">
                <a:ln>
                  <a:noFill/>
                </a:ln>
                <a:solidFill>
                  <a:prstClr val="white"/>
                </a:solidFill>
                <a:effectLst/>
                <a:uLnTx/>
                <a:uFillTx/>
                <a:latin typeface="Calibri"/>
                <a:ea typeface="+mn-ea"/>
                <a:cs typeface="+mn-cs"/>
              </a:rPr>
              <a:t> </a:t>
            </a:r>
            <a:r>
              <a:rPr kumimoji="0" lang="fr-FR" sz="1000" b="0" i="0" u="none" strike="noStrike" kern="1200" cap="none" spc="0" normalizeH="0" baseline="0" noProof="0">
                <a:ln>
                  <a:noFill/>
                </a:ln>
                <a:solidFill>
                  <a:prstClr val="white"/>
                </a:solidFill>
                <a:effectLst/>
                <a:uLnTx/>
                <a:uFillTx/>
                <a:latin typeface="Calibri"/>
                <a:ea typeface="+mn-ea"/>
                <a:cs typeface="+mn-cs"/>
              </a:rPr>
              <a:t>(De Ryck, 2005) </a:t>
            </a:r>
            <a:r>
              <a:rPr kumimoji="0" lang="fr-FR" sz="1600" b="0" i="0" u="none" strike="noStrike" kern="1200" cap="none" spc="0" normalizeH="0" baseline="0" noProof="0">
                <a:ln>
                  <a:noFill/>
                </a:ln>
                <a:solidFill>
                  <a:prstClr val="white"/>
                </a:solidFill>
                <a:effectLst/>
                <a:uLnTx/>
                <a:uFillTx/>
                <a:latin typeface="Calibri"/>
                <a:ea typeface="+mn-ea"/>
                <a:cs typeface="+mn-cs"/>
              </a:rPr>
              <a:t>et du modèle ARPPEGE </a:t>
            </a:r>
            <a:r>
              <a:rPr kumimoji="0" lang="fr-BE" sz="1000" b="0" i="0" u="none" strike="noStrike" kern="1200" cap="none" spc="0" normalizeH="0" baseline="0" noProof="0">
                <a:ln>
                  <a:noFill/>
                </a:ln>
                <a:solidFill>
                  <a:prstClr val="white"/>
                </a:solidFill>
                <a:effectLst/>
                <a:uLnTx/>
                <a:uFillTx/>
                <a:latin typeface="Calibri"/>
                <a:ea typeface="+mn-ea"/>
                <a:cs typeface="+mn-cs"/>
              </a:rPr>
              <a:t>(</a:t>
            </a:r>
            <a:r>
              <a:rPr kumimoji="0" lang="fr-FR" sz="1000" b="0" i="0" u="none" strike="noStrike" kern="1200" cap="none" spc="0" normalizeH="0" baseline="0" noProof="0">
                <a:ln>
                  <a:noFill/>
                </a:ln>
                <a:solidFill>
                  <a:prstClr val="white"/>
                </a:solidFill>
                <a:effectLst/>
                <a:uLnTx/>
                <a:uFillTx/>
                <a:latin typeface="Calibri"/>
                <a:ea typeface="+mn-ea"/>
                <a:cs typeface="+mn-cs"/>
              </a:rPr>
              <a:t>Vacher, 2015; </a:t>
            </a:r>
            <a:r>
              <a:rPr kumimoji="0" lang="fr-FR" sz="1000" b="0" i="0" u="none" strike="noStrike" kern="1200" cap="none" spc="0" normalizeH="0" baseline="0" noProof="0" err="1">
                <a:ln>
                  <a:noFill/>
                </a:ln>
                <a:solidFill>
                  <a:prstClr val="white"/>
                </a:solidFill>
                <a:effectLst/>
                <a:uLnTx/>
                <a:uFillTx/>
                <a:latin typeface="Calibri"/>
                <a:ea typeface="+mn-ea"/>
                <a:cs typeface="+mn-cs"/>
              </a:rPr>
              <a:t>Boucenna</a:t>
            </a:r>
            <a:r>
              <a:rPr kumimoji="0" lang="fr-FR" sz="1000" b="0" i="0" u="none" strike="noStrike" kern="1200" cap="none" spc="0" normalizeH="0" baseline="0" noProof="0">
                <a:ln>
                  <a:noFill/>
                </a:ln>
                <a:solidFill>
                  <a:prstClr val="white"/>
                </a:solidFill>
                <a:effectLst/>
                <a:uLnTx/>
                <a:uFillTx/>
                <a:latin typeface="Calibri"/>
                <a:ea typeface="+mn-ea"/>
                <a:cs typeface="+mn-cs"/>
              </a:rPr>
              <a:t>, 2015-2016</a:t>
            </a:r>
            <a:r>
              <a:rPr kumimoji="0" lang="fr-BE" sz="1000" b="0" i="0" u="none" strike="noStrike" kern="1200" cap="none" spc="0" normalizeH="0" baseline="0" noProof="0">
                <a:ln>
                  <a:noFill/>
                </a:ln>
                <a:solidFill>
                  <a:prstClr val="white"/>
                </a:solidFill>
                <a:effectLst/>
                <a:uLnTx/>
                <a:uFillTx/>
                <a:latin typeface="Calibri"/>
                <a:ea typeface="+mn-ea"/>
                <a:cs typeface="+mn-cs"/>
              </a:rPr>
              <a:t>)</a:t>
            </a:r>
            <a:r>
              <a:rPr kumimoji="0" lang="fr-FR" sz="1600" b="0" i="0" u="none" strike="noStrike" kern="1200" cap="none" spc="0" normalizeH="0" baseline="0" noProof="0">
                <a:ln>
                  <a:noFill/>
                </a:ln>
                <a:solidFill>
                  <a:prstClr val="white"/>
                </a:solidFill>
                <a:effectLst/>
                <a:uLnTx/>
                <a:uFillTx/>
                <a:latin typeface="Calibri"/>
                <a:ea typeface="+mn-ea"/>
                <a:cs typeface="+mn-cs"/>
              </a:rPr>
              <a:t>.</a:t>
            </a:r>
          </a:p>
        </p:txBody>
      </p:sp>
    </p:spTree>
    <p:extLst>
      <p:ext uri="{BB962C8B-B14F-4D97-AF65-F5344CB8AC3E}">
        <p14:creationId xmlns:p14="http://schemas.microsoft.com/office/powerpoint/2010/main" val="6705839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à coins arrondis 18"/>
          <p:cNvSpPr/>
          <p:nvPr/>
        </p:nvSpPr>
        <p:spPr>
          <a:xfrm>
            <a:off x="6380522" y="1154539"/>
            <a:ext cx="5260571" cy="5014938"/>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r>
              <a:rPr lang="fr-FR">
                <a:solidFill>
                  <a:schemeClr val="tx1"/>
                </a:solidFill>
              </a:rPr>
              <a:t>Choix du sujet:</a:t>
            </a:r>
          </a:p>
          <a:p>
            <a:r>
              <a:rPr lang="fr-FR">
                <a:solidFill>
                  <a:schemeClr val="tx1"/>
                </a:solidFill>
              </a:rPr>
              <a:t>………………………………………………………………………………………………………………………………………………………………………………………………………………………………………Mes notes sur le sujet:</a:t>
            </a:r>
          </a:p>
          <a:p>
            <a:r>
              <a:rPr lang="fr-FR">
                <a:solidFill>
                  <a:schemeClr val="tx1"/>
                </a:solidFill>
              </a:rPr>
              <a:t>……………………………………………………………………………………………………………………………………………………………………………………………………………………………………………………………………………………………………………………………………………………………………………………………………………………………………………………………………………………………………………………………………………………………………………………………………………………………………………………………………………………………………………………………………………………………………………………………………</a:t>
            </a:r>
            <a:endParaRPr lang="fr-FR">
              <a:solidFill>
                <a:srgbClr val="FF0000"/>
              </a:solidFill>
            </a:endParaRPr>
          </a:p>
          <a:p>
            <a:pPr algn="ctr"/>
            <a:endParaRPr lang="fr-FR">
              <a:solidFill>
                <a:srgbClr val="FF0000"/>
              </a:solidFill>
            </a:endParaRPr>
          </a:p>
        </p:txBody>
      </p:sp>
      <p:sp>
        <p:nvSpPr>
          <p:cNvPr id="10" name="Rectangle à coins arrondis 9"/>
          <p:cNvSpPr/>
          <p:nvPr/>
        </p:nvSpPr>
        <p:spPr>
          <a:xfrm>
            <a:off x="711200" y="1154539"/>
            <a:ext cx="5260571" cy="4953252"/>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pPr algn="ctr"/>
            <a:r>
              <a:rPr lang="fr-FR" sz="1600">
                <a:solidFill>
                  <a:schemeClr val="tx1"/>
                </a:solidFill>
              </a:rPr>
              <a:t>Mon incident critique rédigé ou réf vidéo à analyser </a:t>
            </a:r>
            <a:r>
              <a:rPr lang="fr-FR">
                <a:solidFill>
                  <a:schemeClr val="tx1"/>
                </a:solidFill>
              </a:rPr>
              <a:t>……………………………………………………………………………………………………………………………………………………………………………………………………………………………………………………………………………………………………………………………………………………………………………………………………………………………………………………………………………………………………………………………………………………………………………………………………………………………………………………………………………………………………………………………………………………………………………………………………………………………………………………………………………………………………………………………………………………………………………………………………………………………………………</a:t>
            </a:r>
            <a:endParaRPr lang="fr-FR">
              <a:solidFill>
                <a:srgbClr val="FF0000"/>
              </a:solidFill>
            </a:endParaRPr>
          </a:p>
          <a:p>
            <a:pPr algn="ctr"/>
            <a:endParaRPr lang="fr-FR">
              <a:solidFill>
                <a:srgbClr val="FF0000"/>
              </a:solidFill>
            </a:endParaRPr>
          </a:p>
        </p:txBody>
      </p:sp>
      <p:sp>
        <p:nvSpPr>
          <p:cNvPr id="17" name="Titre 4"/>
          <p:cNvSpPr>
            <a:spLocks noGrp="1"/>
          </p:cNvSpPr>
          <p:nvPr>
            <p:ph type="title"/>
          </p:nvPr>
        </p:nvSpPr>
        <p:spPr>
          <a:xfrm>
            <a:off x="711200" y="22225"/>
            <a:ext cx="10998200" cy="945441"/>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58</a:t>
            </a:fld>
            <a:endParaRPr lang="en-US"/>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9676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lèche gauche 11">
            <a:extLst>
              <a:ext uri="{FF2B5EF4-FFF2-40B4-BE49-F238E27FC236}">
                <a16:creationId xmlns:a16="http://schemas.microsoft.com/office/drawing/2014/main" id="{22F1138C-1AD1-4BC8-A2D5-6151C02E13D2}"/>
              </a:ext>
            </a:extLst>
          </p:cNvPr>
          <p:cNvSpPr/>
          <p:nvPr/>
        </p:nvSpPr>
        <p:spPr>
          <a:xfrm flipH="1">
            <a:off x="711200" y="925230"/>
            <a:ext cx="1776362" cy="515416"/>
          </a:xfrm>
          <a:prstGeom prst="leftArrow">
            <a:avLst>
              <a:gd name="adj1" fmla="val 40866"/>
              <a:gd name="adj2" fmla="val 50000"/>
            </a:avLst>
          </a:prstGeom>
          <a:solidFill>
            <a:srgbClr val="44546A"/>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fr-BE" sz="1400"/>
              <a:t>Phase préparatoire</a:t>
            </a:r>
            <a:endParaRPr lang="en-US" sz="1400"/>
          </a:p>
        </p:txBody>
      </p:sp>
      <p:sp>
        <p:nvSpPr>
          <p:cNvPr id="9" name="ZoneTexte 8">
            <a:extLst>
              <a:ext uri="{FF2B5EF4-FFF2-40B4-BE49-F238E27FC236}">
                <a16:creationId xmlns:a16="http://schemas.microsoft.com/office/drawing/2014/main" id="{42767BB6-FA92-4C3B-B6A3-D8D81112E2CF}"/>
              </a:ext>
            </a:extLst>
          </p:cNvPr>
          <p:cNvSpPr txBox="1"/>
          <p:nvPr/>
        </p:nvSpPr>
        <p:spPr>
          <a:xfrm>
            <a:off x="711200" y="6171684"/>
            <a:ext cx="2189316" cy="369332"/>
          </a:xfrm>
          <a:prstGeom prst="rect">
            <a:avLst/>
          </a:prstGeom>
          <a:solidFill>
            <a:schemeClr val="bg1"/>
          </a:solidFill>
          <a:ln>
            <a:solidFill>
              <a:srgbClr val="44546A"/>
            </a:solidFill>
          </a:ln>
        </p:spPr>
        <p:txBody>
          <a:bodyPr wrap="square" rtlCol="0">
            <a:spAutoFit/>
          </a:bodyPr>
          <a:lstStyle/>
          <a:p>
            <a:r>
              <a:rPr lang="fr-BE">
                <a:solidFill>
                  <a:srgbClr val="44546A"/>
                </a:solidFill>
              </a:rPr>
              <a:t>Date: </a:t>
            </a:r>
          </a:p>
        </p:txBody>
      </p:sp>
    </p:spTree>
    <p:extLst>
      <p:ext uri="{BB962C8B-B14F-4D97-AF65-F5344CB8AC3E}">
        <p14:creationId xmlns:p14="http://schemas.microsoft.com/office/powerpoint/2010/main" val="10873490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à coins arrondis 18"/>
          <p:cNvSpPr/>
          <p:nvPr/>
        </p:nvSpPr>
        <p:spPr>
          <a:xfrm>
            <a:off x="6380522" y="1154539"/>
            <a:ext cx="5260571" cy="5014938"/>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r>
              <a:rPr lang="fr-FR">
                <a:solidFill>
                  <a:schemeClr val="tx1"/>
                </a:solidFill>
              </a:rPr>
              <a:t>Ma formulation de la problématique :</a:t>
            </a:r>
          </a:p>
          <a:p>
            <a:r>
              <a:rPr lang="fr-FR">
                <a:solidFill>
                  <a:schemeClr val="tx1"/>
                </a:solidFill>
              </a:rPr>
              <a:t>………………………………………………………………………………………………………………………………………………………………………………………………………………………………………………………………………………………………………………………………………………………………………………………………………………………………………………………………………………La problématique choisie par le groupe :</a:t>
            </a:r>
          </a:p>
          <a:p>
            <a:r>
              <a:rPr lang="fr-FR">
                <a:solidFill>
                  <a:schemeClr val="tx1"/>
                </a:solidFill>
              </a:rPr>
              <a:t>……………………………………………………………………………………………………………………………………………………………………………………………………………………………………………………………………………………………………………………………………………………………………………………………………………………………………………………………………………………………………………………………………………………………</a:t>
            </a:r>
            <a:endParaRPr lang="fr-FR">
              <a:solidFill>
                <a:srgbClr val="FF0000"/>
              </a:solidFill>
            </a:endParaRPr>
          </a:p>
          <a:p>
            <a:pPr algn="ctr"/>
            <a:endParaRPr lang="fr-FR">
              <a:solidFill>
                <a:srgbClr val="FF0000"/>
              </a:solidFill>
            </a:endParaRPr>
          </a:p>
        </p:txBody>
      </p:sp>
      <p:sp>
        <p:nvSpPr>
          <p:cNvPr id="10" name="Rectangle à coins arrondis 9"/>
          <p:cNvSpPr/>
          <p:nvPr/>
        </p:nvSpPr>
        <p:spPr>
          <a:xfrm>
            <a:off x="711200" y="1154539"/>
            <a:ext cx="5260571" cy="4953252"/>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r>
              <a:rPr lang="fr-FR" sz="1600">
                <a:solidFill>
                  <a:schemeClr val="tx1"/>
                </a:solidFill>
              </a:rPr>
              <a:t>Questions d’éclaircissement: </a:t>
            </a:r>
            <a:r>
              <a:rPr lang="fr-FR">
                <a:solidFill>
                  <a:schemeClr val="tx1"/>
                </a:solidFill>
              </a:rPr>
              <a:t>……………………………………………………………………………………………………………………………………………………………………………………………………………………………………………………………………………………………………………………………………………………………………………………………………………………………………………………………………………………………………………………………………………………………………………………………………………………………………………………………………………………………………………………………………………………………………………………………………………………………………………………………………………………………………………………………………………………………………………………………………………………………………………</a:t>
            </a:r>
            <a:endParaRPr lang="fr-FR">
              <a:solidFill>
                <a:srgbClr val="FF0000"/>
              </a:solidFill>
            </a:endParaRPr>
          </a:p>
          <a:p>
            <a:pPr algn="ctr"/>
            <a:endParaRPr lang="fr-FR">
              <a:solidFill>
                <a:srgbClr val="FF0000"/>
              </a:solidFill>
            </a:endParaRPr>
          </a:p>
        </p:txBody>
      </p:sp>
      <p:sp>
        <p:nvSpPr>
          <p:cNvPr id="17" name="Titre 4"/>
          <p:cNvSpPr>
            <a:spLocks noGrp="1"/>
          </p:cNvSpPr>
          <p:nvPr>
            <p:ph type="title"/>
          </p:nvPr>
        </p:nvSpPr>
        <p:spPr>
          <a:xfrm>
            <a:off x="711200" y="22225"/>
            <a:ext cx="10998200" cy="945441"/>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59</a:t>
            </a:fld>
            <a:endParaRPr lang="en-US"/>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9676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2767BB6-FA92-4C3B-B6A3-D8D81112E2CF}"/>
              </a:ext>
            </a:extLst>
          </p:cNvPr>
          <p:cNvSpPr txBox="1"/>
          <p:nvPr/>
        </p:nvSpPr>
        <p:spPr>
          <a:xfrm>
            <a:off x="349451" y="6294664"/>
            <a:ext cx="2189316" cy="369332"/>
          </a:xfrm>
          <a:prstGeom prst="rect">
            <a:avLst/>
          </a:prstGeom>
          <a:solidFill>
            <a:schemeClr val="bg1"/>
          </a:solidFill>
        </p:spPr>
        <p:txBody>
          <a:bodyPr wrap="square" rtlCol="0">
            <a:spAutoFit/>
          </a:bodyPr>
          <a:lstStyle/>
          <a:p>
            <a:r>
              <a:rPr lang="fr-BE">
                <a:solidFill>
                  <a:srgbClr val="44546A"/>
                </a:solidFill>
              </a:rPr>
              <a:t>Date: </a:t>
            </a:r>
          </a:p>
        </p:txBody>
      </p:sp>
      <p:grpSp>
        <p:nvGrpSpPr>
          <p:cNvPr id="11" name="Groupe 10">
            <a:extLst>
              <a:ext uri="{FF2B5EF4-FFF2-40B4-BE49-F238E27FC236}">
                <a16:creationId xmlns:a16="http://schemas.microsoft.com/office/drawing/2014/main" id="{79FA0B16-0382-4FA9-B9D2-4385124E5F5F}"/>
              </a:ext>
            </a:extLst>
          </p:cNvPr>
          <p:cNvGrpSpPr/>
          <p:nvPr/>
        </p:nvGrpSpPr>
        <p:grpSpPr>
          <a:xfrm>
            <a:off x="4545992" y="1154540"/>
            <a:ext cx="1550008" cy="637600"/>
            <a:chOff x="6233833" y="2597109"/>
            <a:chExt cx="1059108" cy="529554"/>
          </a:xfrm>
          <a:scene3d>
            <a:camera prst="orthographicFront">
              <a:rot lat="0" lon="0" rev="0"/>
            </a:camera>
            <a:lightRig rig="contrasting" dir="t">
              <a:rot lat="0" lon="0" rev="1200000"/>
            </a:lightRig>
          </a:scene3d>
        </p:grpSpPr>
        <p:sp>
          <p:nvSpPr>
            <p:cNvPr id="12" name="Rectangle : coins arrondis 11">
              <a:extLst>
                <a:ext uri="{FF2B5EF4-FFF2-40B4-BE49-F238E27FC236}">
                  <a16:creationId xmlns:a16="http://schemas.microsoft.com/office/drawing/2014/main" id="{04EB6586-C80A-4CE4-B910-9120D260445A}"/>
                </a:ext>
              </a:extLst>
            </p:cNvPr>
            <p:cNvSpPr/>
            <p:nvPr/>
          </p:nvSpPr>
          <p:spPr>
            <a:xfrm>
              <a:off x="6233833" y="2597109"/>
              <a:ext cx="1059108"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3675334"/>
                <a:satOff val="-15291"/>
                <a:lumOff val="3603"/>
                <a:alphaOff val="0"/>
              </a:schemeClr>
            </a:fillRef>
            <a:effectRef idx="2">
              <a:schemeClr val="accent4">
                <a:hueOff val="3675334"/>
                <a:satOff val="-15291"/>
                <a:lumOff val="3603"/>
                <a:alphaOff val="0"/>
              </a:schemeClr>
            </a:effectRef>
            <a:fontRef idx="minor">
              <a:schemeClr val="lt1"/>
            </a:fontRef>
          </p:style>
        </p:sp>
        <p:sp>
          <p:nvSpPr>
            <p:cNvPr id="13" name="Rectangle : coins arrondis 4">
              <a:extLst>
                <a:ext uri="{FF2B5EF4-FFF2-40B4-BE49-F238E27FC236}">
                  <a16:creationId xmlns:a16="http://schemas.microsoft.com/office/drawing/2014/main" id="{4DFC81DF-D489-4255-9E8A-F638EF6FF0F1}"/>
                </a:ext>
              </a:extLst>
            </p:cNvPr>
            <p:cNvSpPr txBox="1"/>
            <p:nvPr/>
          </p:nvSpPr>
          <p:spPr>
            <a:xfrm>
              <a:off x="6259684" y="2622960"/>
              <a:ext cx="1007406"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solidFill>
                    <a:schemeClr val="tx1"/>
                  </a:solidFill>
                </a:rPr>
                <a:t>Clarifier</a:t>
              </a:r>
              <a:endParaRPr lang="en-US" sz="1800" kern="1200">
                <a:solidFill>
                  <a:schemeClr val="tx1"/>
                </a:solidFill>
              </a:endParaRPr>
            </a:p>
          </p:txBody>
        </p:sp>
      </p:grpSp>
      <p:grpSp>
        <p:nvGrpSpPr>
          <p:cNvPr id="14" name="Groupe 13">
            <a:extLst>
              <a:ext uri="{FF2B5EF4-FFF2-40B4-BE49-F238E27FC236}">
                <a16:creationId xmlns:a16="http://schemas.microsoft.com/office/drawing/2014/main" id="{01B40A72-8DAA-4B6F-B9B0-9594F512BAD3}"/>
              </a:ext>
            </a:extLst>
          </p:cNvPr>
          <p:cNvGrpSpPr/>
          <p:nvPr/>
        </p:nvGrpSpPr>
        <p:grpSpPr>
          <a:xfrm>
            <a:off x="10195209" y="1154539"/>
            <a:ext cx="1550009" cy="637601"/>
            <a:chOff x="5060179" y="3361011"/>
            <a:chExt cx="1517712" cy="529554"/>
          </a:xfrm>
          <a:scene3d>
            <a:camera prst="orthographicFront">
              <a:rot lat="0" lon="0" rev="0"/>
            </a:camera>
            <a:lightRig rig="contrasting" dir="t">
              <a:rot lat="0" lon="0" rev="1200000"/>
            </a:lightRig>
          </a:scene3d>
        </p:grpSpPr>
        <p:sp>
          <p:nvSpPr>
            <p:cNvPr id="15" name="Rectangle : coins arrondis 14">
              <a:extLst>
                <a:ext uri="{FF2B5EF4-FFF2-40B4-BE49-F238E27FC236}">
                  <a16:creationId xmlns:a16="http://schemas.microsoft.com/office/drawing/2014/main" id="{F16D2A11-0275-476C-84BF-2A724E478BB7}"/>
                </a:ext>
              </a:extLst>
            </p:cNvPr>
            <p:cNvSpPr/>
            <p:nvPr/>
          </p:nvSpPr>
          <p:spPr>
            <a:xfrm>
              <a:off x="5060179" y="3361011"/>
              <a:ext cx="151771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4900445"/>
                <a:satOff val="-20388"/>
                <a:lumOff val="4804"/>
                <a:alphaOff val="0"/>
              </a:schemeClr>
            </a:fillRef>
            <a:effectRef idx="2">
              <a:schemeClr val="accent4">
                <a:hueOff val="4900445"/>
                <a:satOff val="-20388"/>
                <a:lumOff val="4804"/>
                <a:alphaOff val="0"/>
              </a:schemeClr>
            </a:effectRef>
            <a:fontRef idx="minor">
              <a:schemeClr val="lt1"/>
            </a:fontRef>
          </p:style>
        </p:sp>
        <p:sp>
          <p:nvSpPr>
            <p:cNvPr id="16" name="Rectangle : coins arrondis 4">
              <a:extLst>
                <a:ext uri="{FF2B5EF4-FFF2-40B4-BE49-F238E27FC236}">
                  <a16:creationId xmlns:a16="http://schemas.microsoft.com/office/drawing/2014/main" id="{516A5294-2D4A-43D5-BF02-04678D903A6B}"/>
                </a:ext>
              </a:extLst>
            </p:cNvPr>
            <p:cNvSpPr txBox="1"/>
            <p:nvPr/>
          </p:nvSpPr>
          <p:spPr>
            <a:xfrm>
              <a:off x="5086030" y="3386862"/>
              <a:ext cx="146601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Problématiser</a:t>
              </a:r>
            </a:p>
          </p:txBody>
        </p:sp>
      </p:grpSp>
    </p:spTree>
    <p:extLst>
      <p:ext uri="{BB962C8B-B14F-4D97-AF65-F5344CB8AC3E}">
        <p14:creationId xmlns:p14="http://schemas.microsoft.com/office/powerpoint/2010/main" val="34004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C849736-4521-47B1-B9DF-377D564CD5CD}"/>
              </a:ext>
            </a:extLst>
          </p:cNvPr>
          <p:cNvSpPr>
            <a:spLocks noGrp="1"/>
          </p:cNvSpPr>
          <p:nvPr>
            <p:ph type="ftr" sz="quarter" idx="11"/>
          </p:nvPr>
        </p:nvSpPr>
        <p:spPr>
          <a:xfrm>
            <a:off x="4579118" y="6356349"/>
            <a:ext cx="4114800" cy="365125"/>
          </a:xfrm>
        </p:spPr>
        <p:txBody>
          <a:bodyPr/>
          <a:lstStyle/>
          <a:p>
            <a:r>
              <a:rPr lang="en-US"/>
              <a:t>M. Blondeau, S. Dondeyne, C. </a:t>
            </a:r>
            <a:r>
              <a:rPr lang="en-US" err="1"/>
              <a:t>Moncarey</a:t>
            </a:r>
            <a:r>
              <a:rPr lang="en-US"/>
              <a:t> &amp; A. Paul</a:t>
            </a:r>
          </a:p>
        </p:txBody>
      </p:sp>
      <p:sp>
        <p:nvSpPr>
          <p:cNvPr id="3" name="Espace réservé du numéro de diapositive 2">
            <a:extLst>
              <a:ext uri="{FF2B5EF4-FFF2-40B4-BE49-F238E27FC236}">
                <a16:creationId xmlns:a16="http://schemas.microsoft.com/office/drawing/2014/main" id="{8466193F-66D9-4B30-B477-5EEB5146A57C}"/>
              </a:ext>
            </a:extLst>
          </p:cNvPr>
          <p:cNvSpPr>
            <a:spLocks noGrp="1"/>
          </p:cNvSpPr>
          <p:nvPr>
            <p:ph type="sldNum" sz="quarter" idx="12"/>
          </p:nvPr>
        </p:nvSpPr>
        <p:spPr/>
        <p:txBody>
          <a:bodyPr/>
          <a:lstStyle/>
          <a:p>
            <a:fld id="{D45F35CD-BCCE-43AA-A6A5-8900209948EB}" type="slidenum">
              <a:rPr lang="en-US" smtClean="0"/>
              <a:t>6</a:t>
            </a:fld>
            <a:endParaRPr lang="en-US"/>
          </a:p>
        </p:txBody>
      </p:sp>
      <p:graphicFrame>
        <p:nvGraphicFramePr>
          <p:cNvPr id="4" name="Diagramme 3">
            <a:extLst>
              <a:ext uri="{FF2B5EF4-FFF2-40B4-BE49-F238E27FC236}">
                <a16:creationId xmlns:a16="http://schemas.microsoft.com/office/drawing/2014/main" id="{87572DB4-FC51-4AD5-B501-E1511E48FD49}"/>
              </a:ext>
            </a:extLst>
          </p:cNvPr>
          <p:cNvGraphicFramePr/>
          <p:nvPr>
            <p:extLst>
              <p:ext uri="{D42A27DB-BD31-4B8C-83A1-F6EECF244321}">
                <p14:modId xmlns:p14="http://schemas.microsoft.com/office/powerpoint/2010/main" val="1084581799"/>
              </p:ext>
            </p:extLst>
          </p:nvPr>
        </p:nvGraphicFramePr>
        <p:xfrm>
          <a:off x="4965430" y="1597980"/>
          <a:ext cx="6586489" cy="4758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a:extLst>
              <a:ext uri="{FF2B5EF4-FFF2-40B4-BE49-F238E27FC236}">
                <a16:creationId xmlns:a16="http://schemas.microsoft.com/office/drawing/2014/main" id="{36D785D9-49B0-406C-BEE9-258DEE60E2E7}"/>
              </a:ext>
            </a:extLst>
          </p:cNvPr>
          <p:cNvGrpSpPr/>
          <p:nvPr/>
        </p:nvGrpSpPr>
        <p:grpSpPr>
          <a:xfrm>
            <a:off x="4965430" y="427384"/>
            <a:ext cx="6586489" cy="1073426"/>
            <a:chOff x="0" y="0"/>
            <a:chExt cx="1317297" cy="3785419"/>
          </a:xfrm>
        </p:grpSpPr>
        <p:sp>
          <p:nvSpPr>
            <p:cNvPr id="6" name="Rectangle 5">
              <a:extLst>
                <a:ext uri="{FF2B5EF4-FFF2-40B4-BE49-F238E27FC236}">
                  <a16:creationId xmlns:a16="http://schemas.microsoft.com/office/drawing/2014/main" id="{13D4CAB1-43A2-4B56-A8A1-8B9DE7B92ED6}"/>
                </a:ext>
              </a:extLst>
            </p:cNvPr>
            <p:cNvSpPr/>
            <p:nvPr/>
          </p:nvSpPr>
          <p:spPr>
            <a:xfrm>
              <a:off x="0" y="0"/>
              <a:ext cx="1317297" cy="3785419"/>
            </a:xfrm>
            <a:prstGeom prst="rect">
              <a:avLst/>
            </a:prstGeom>
            <a:ln/>
          </p:spPr>
          <p:style>
            <a:lnRef idx="2">
              <a:schemeClr val="dk1"/>
            </a:lnRef>
            <a:fillRef idx="1">
              <a:schemeClr val="lt1"/>
            </a:fillRef>
            <a:effectRef idx="0">
              <a:schemeClr val="dk1"/>
            </a:effectRef>
            <a:fontRef idx="minor">
              <a:schemeClr val="dk1"/>
            </a:fontRef>
          </p:style>
        </p:sp>
        <p:sp>
          <p:nvSpPr>
            <p:cNvPr id="7" name="ZoneTexte 6">
              <a:extLst>
                <a:ext uri="{FF2B5EF4-FFF2-40B4-BE49-F238E27FC236}">
                  <a16:creationId xmlns:a16="http://schemas.microsoft.com/office/drawing/2014/main" id="{0D0F82DA-3F1F-46BF-B36C-E962F1CFEEF2}"/>
                </a:ext>
              </a:extLst>
            </p:cNvPr>
            <p:cNvSpPr txBox="1"/>
            <p:nvPr/>
          </p:nvSpPr>
          <p:spPr>
            <a:xfrm>
              <a:off x="0" y="0"/>
              <a:ext cx="1317297" cy="3785419"/>
            </a:xfrm>
            <a:prstGeom prst="rect">
              <a:avLst/>
            </a:prstGeom>
            <a:solidFill>
              <a:srgbClr val="44546A"/>
            </a:solid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fr-FR" sz="2400" kern="1200">
                  <a:solidFill>
                    <a:schemeClr val="bg1"/>
                  </a:solidFill>
                </a:rPr>
                <a:t>Principes de base: </a:t>
              </a:r>
              <a:r>
                <a:rPr lang="fr-FR" sz="2400" kern="1200">
                  <a:solidFill>
                    <a:schemeClr val="bg1"/>
                  </a:solidFill>
                  <a:sym typeface="Wingdings"/>
                </a:rPr>
                <a:t>CABLER </a:t>
              </a:r>
              <a:r>
                <a:rPr lang="fr-FR" sz="1800" kern="1200">
                  <a:solidFill>
                    <a:schemeClr val="bg1"/>
                  </a:solidFill>
                </a:rPr>
                <a:t>(Inspiré de Charlier &amp; al., 2013)</a:t>
              </a:r>
              <a:endParaRPr lang="fr-BE" sz="2400" kern="1200">
                <a:solidFill>
                  <a:schemeClr val="bg1"/>
                </a:solidFill>
              </a:endParaRPr>
            </a:p>
          </p:txBody>
        </p:sp>
      </p:grpSp>
      <p:pic>
        <p:nvPicPr>
          <p:cNvPr id="1026" name="Picture 2" descr="Fibres Laser - Image gratuite sur Pixabay">
            <a:extLst>
              <a:ext uri="{FF2B5EF4-FFF2-40B4-BE49-F238E27FC236}">
                <a16:creationId xmlns:a16="http://schemas.microsoft.com/office/drawing/2014/main" id="{5829FB9B-270D-4C2B-A178-C6B31212310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280" r="31993"/>
          <a:stretch/>
        </p:blipFill>
        <p:spPr bwMode="auto">
          <a:xfrm>
            <a:off x="0" y="0"/>
            <a:ext cx="466243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76066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711200" y="1154539"/>
            <a:ext cx="10998197" cy="4953252"/>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fr-FR" sz="1600">
                <a:solidFill>
                  <a:schemeClr val="tx1"/>
                </a:solidFill>
              </a:rPr>
              <a:t>Mon analyse de la problématique : (schémas, mots clés, tableaux, </a:t>
            </a:r>
            <a:r>
              <a:rPr lang="fr-FR" sz="1600" err="1">
                <a:solidFill>
                  <a:schemeClr val="tx1"/>
                </a:solidFill>
              </a:rPr>
              <a:t>mind</a:t>
            </a:r>
            <a:r>
              <a:rPr lang="fr-FR" sz="1600">
                <a:solidFill>
                  <a:schemeClr val="tx1"/>
                </a:solidFill>
              </a:rPr>
              <a:t> </a:t>
            </a:r>
            <a:r>
              <a:rPr lang="fr-FR" sz="1600" err="1">
                <a:solidFill>
                  <a:schemeClr val="tx1"/>
                </a:solidFill>
              </a:rPr>
              <a:t>map</a:t>
            </a:r>
            <a:r>
              <a:rPr lang="fr-FR" sz="1600">
                <a:solidFill>
                  <a:schemeClr val="tx1"/>
                </a:solidFill>
              </a:rPr>
              <a:t> …)</a:t>
            </a:r>
            <a:endParaRPr lang="fr-FR">
              <a:solidFill>
                <a:srgbClr val="FF0000"/>
              </a:solidFill>
            </a:endParaRPr>
          </a:p>
          <a:p>
            <a:endParaRPr lang="fr-FR">
              <a:solidFill>
                <a:srgbClr val="FF0000"/>
              </a:solidFill>
            </a:endParaRPr>
          </a:p>
        </p:txBody>
      </p:sp>
      <p:sp>
        <p:nvSpPr>
          <p:cNvPr id="17" name="Titre 4"/>
          <p:cNvSpPr>
            <a:spLocks noGrp="1"/>
          </p:cNvSpPr>
          <p:nvPr>
            <p:ph type="title"/>
          </p:nvPr>
        </p:nvSpPr>
        <p:spPr>
          <a:xfrm>
            <a:off x="711200" y="22225"/>
            <a:ext cx="10998200" cy="945441"/>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60</a:t>
            </a:fld>
            <a:endParaRPr lang="en-US"/>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9676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2767BB6-FA92-4C3B-B6A3-D8D81112E2CF}"/>
              </a:ext>
            </a:extLst>
          </p:cNvPr>
          <p:cNvSpPr txBox="1"/>
          <p:nvPr/>
        </p:nvSpPr>
        <p:spPr>
          <a:xfrm>
            <a:off x="711200" y="6171684"/>
            <a:ext cx="2189316" cy="369332"/>
          </a:xfrm>
          <a:prstGeom prst="rect">
            <a:avLst/>
          </a:prstGeom>
          <a:solidFill>
            <a:schemeClr val="bg1"/>
          </a:solidFill>
        </p:spPr>
        <p:txBody>
          <a:bodyPr wrap="square" rtlCol="0">
            <a:spAutoFit/>
          </a:bodyPr>
          <a:lstStyle/>
          <a:p>
            <a:r>
              <a:rPr lang="fr-BE">
                <a:solidFill>
                  <a:srgbClr val="44546A"/>
                </a:solidFill>
              </a:rPr>
              <a:t>Date: </a:t>
            </a:r>
          </a:p>
        </p:txBody>
      </p:sp>
      <p:grpSp>
        <p:nvGrpSpPr>
          <p:cNvPr id="11" name="Groupe 10">
            <a:extLst>
              <a:ext uri="{FF2B5EF4-FFF2-40B4-BE49-F238E27FC236}">
                <a16:creationId xmlns:a16="http://schemas.microsoft.com/office/drawing/2014/main" id="{1106FB4E-6588-4572-984F-C418586F068F}"/>
              </a:ext>
            </a:extLst>
          </p:cNvPr>
          <p:cNvGrpSpPr/>
          <p:nvPr/>
        </p:nvGrpSpPr>
        <p:grpSpPr>
          <a:xfrm>
            <a:off x="10235953" y="1154539"/>
            <a:ext cx="1473444" cy="684367"/>
            <a:chOff x="3370918" y="2950776"/>
            <a:chExt cx="1400162" cy="529554"/>
          </a:xfrm>
          <a:scene3d>
            <a:camera prst="orthographicFront">
              <a:rot lat="0" lon="0" rev="0"/>
            </a:camera>
            <a:lightRig rig="contrasting" dir="t">
              <a:rot lat="0" lon="0" rev="1200000"/>
            </a:lightRig>
          </a:scene3d>
        </p:grpSpPr>
        <p:sp>
          <p:nvSpPr>
            <p:cNvPr id="12" name="Rectangle : coins arrondis 11">
              <a:extLst>
                <a:ext uri="{FF2B5EF4-FFF2-40B4-BE49-F238E27FC236}">
                  <a16:creationId xmlns:a16="http://schemas.microsoft.com/office/drawing/2014/main" id="{18426363-2915-4C0A-8F8F-F0E89C48A2D8}"/>
                </a:ext>
              </a:extLst>
            </p:cNvPr>
            <p:cNvSpPr/>
            <p:nvPr/>
          </p:nvSpPr>
          <p:spPr>
            <a:xfrm>
              <a:off x="3370918" y="2950776"/>
              <a:ext cx="140016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6125556"/>
                <a:satOff val="-25486"/>
                <a:lumOff val="6005"/>
                <a:alphaOff val="0"/>
              </a:schemeClr>
            </a:fillRef>
            <a:effectRef idx="2">
              <a:schemeClr val="accent4">
                <a:hueOff val="6125556"/>
                <a:satOff val="-25486"/>
                <a:lumOff val="6005"/>
                <a:alphaOff val="0"/>
              </a:schemeClr>
            </a:effectRef>
            <a:fontRef idx="minor">
              <a:schemeClr val="lt1"/>
            </a:fontRef>
          </p:style>
        </p:sp>
        <p:sp>
          <p:nvSpPr>
            <p:cNvPr id="13" name="Rectangle : coins arrondis 4">
              <a:extLst>
                <a:ext uri="{FF2B5EF4-FFF2-40B4-BE49-F238E27FC236}">
                  <a16:creationId xmlns:a16="http://schemas.microsoft.com/office/drawing/2014/main" id="{17478B77-6A1F-4C8A-9B60-8A488865E74C}"/>
                </a:ext>
              </a:extLst>
            </p:cNvPr>
            <p:cNvSpPr txBox="1"/>
            <p:nvPr/>
          </p:nvSpPr>
          <p:spPr>
            <a:xfrm>
              <a:off x="3396769" y="2976627"/>
              <a:ext cx="134846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 Co-analyser</a:t>
              </a:r>
            </a:p>
          </p:txBody>
        </p:sp>
      </p:grpSp>
    </p:spTree>
    <p:extLst>
      <p:ext uri="{BB962C8B-B14F-4D97-AF65-F5344CB8AC3E}">
        <p14:creationId xmlns:p14="http://schemas.microsoft.com/office/powerpoint/2010/main" val="4120766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711200" y="1154539"/>
            <a:ext cx="10998196" cy="4953252"/>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i="1">
                <a:solidFill>
                  <a:srgbClr val="44546A"/>
                </a:solidFill>
              </a:rPr>
              <a:t>Pour moi, au vu de tout ce qui a été dit, un plan d’action possible serait </a:t>
            </a:r>
            <a:r>
              <a:rPr lang="fr-FR" sz="1600">
                <a:solidFill>
                  <a:schemeClr val="tx1"/>
                </a:solidFill>
              </a:rPr>
              <a:t>:</a:t>
            </a:r>
          </a:p>
          <a:p>
            <a:r>
              <a:rPr lang="fr-FR" sz="1600">
                <a:solidFill>
                  <a:schemeClr val="tx1"/>
                </a:solidFill>
              </a:rPr>
              <a:t> </a:t>
            </a:r>
            <a:r>
              <a:rPr lang="fr-FR">
                <a:solidFill>
                  <a:schemeClr val="tx1"/>
                </a:solidFill>
              </a:rPr>
              <a:t>………………………………………………………………………………………………………………………………………………………………………………………………………………………………………………………………………………………………………………………………………………………………………………………………………………………………………………………………………………………………………………………………………………………………………………………………………………………………………………………………………………………………………………………………………………………………………………………………………………………………………………………………………………………………………………………………………………………………………………………………………………………………………………………………………………………………………………………………………………………………………………………………………………………………………………………………………………………………………………………………………………………………………………………………………………………………………………………………………………………………………………………………………………………………………………………………………………………………………………………………………………………………………………………………………………………………………………………………………………………………………………………………………………………………………………………………………………………………………………………………………………………………………………………………………………………………………………………………………………………………</a:t>
            </a:r>
            <a:endParaRPr lang="fr-FR">
              <a:solidFill>
                <a:srgbClr val="FF0000"/>
              </a:solidFill>
            </a:endParaRPr>
          </a:p>
          <a:p>
            <a:pPr algn="ctr"/>
            <a:endParaRPr lang="fr-FR">
              <a:solidFill>
                <a:srgbClr val="FF0000"/>
              </a:solidFill>
            </a:endParaRPr>
          </a:p>
        </p:txBody>
      </p:sp>
      <p:sp>
        <p:nvSpPr>
          <p:cNvPr id="17" name="Titre 4"/>
          <p:cNvSpPr>
            <a:spLocks noGrp="1"/>
          </p:cNvSpPr>
          <p:nvPr>
            <p:ph type="title"/>
          </p:nvPr>
        </p:nvSpPr>
        <p:spPr>
          <a:xfrm>
            <a:off x="711200" y="22225"/>
            <a:ext cx="10998200" cy="945441"/>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61</a:t>
            </a:fld>
            <a:endParaRPr lang="en-US"/>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9676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2767BB6-FA92-4C3B-B6A3-D8D81112E2CF}"/>
              </a:ext>
            </a:extLst>
          </p:cNvPr>
          <p:cNvSpPr txBox="1"/>
          <p:nvPr/>
        </p:nvSpPr>
        <p:spPr>
          <a:xfrm>
            <a:off x="711200" y="6168217"/>
            <a:ext cx="2189316" cy="369332"/>
          </a:xfrm>
          <a:prstGeom prst="rect">
            <a:avLst/>
          </a:prstGeom>
          <a:solidFill>
            <a:schemeClr val="bg1"/>
          </a:solidFill>
        </p:spPr>
        <p:txBody>
          <a:bodyPr wrap="square" rtlCol="0">
            <a:spAutoFit/>
          </a:bodyPr>
          <a:lstStyle/>
          <a:p>
            <a:r>
              <a:rPr lang="fr-BE">
                <a:solidFill>
                  <a:srgbClr val="44546A"/>
                </a:solidFill>
              </a:rPr>
              <a:t>Date: </a:t>
            </a:r>
          </a:p>
        </p:txBody>
      </p:sp>
      <p:grpSp>
        <p:nvGrpSpPr>
          <p:cNvPr id="11" name="Groupe 10">
            <a:extLst>
              <a:ext uri="{FF2B5EF4-FFF2-40B4-BE49-F238E27FC236}">
                <a16:creationId xmlns:a16="http://schemas.microsoft.com/office/drawing/2014/main" id="{0D7BFBC4-F99A-445E-9B5E-30E4E6E2F604}"/>
              </a:ext>
            </a:extLst>
          </p:cNvPr>
          <p:cNvGrpSpPr/>
          <p:nvPr/>
        </p:nvGrpSpPr>
        <p:grpSpPr>
          <a:xfrm>
            <a:off x="10278582" y="1094113"/>
            <a:ext cx="1430814" cy="645516"/>
            <a:chOff x="2819899" y="1903773"/>
            <a:chExt cx="1300785" cy="529554"/>
          </a:xfrm>
          <a:scene3d>
            <a:camera prst="orthographicFront">
              <a:rot lat="0" lon="0" rev="0"/>
            </a:camera>
            <a:lightRig rig="contrasting" dir="t">
              <a:rot lat="0" lon="0" rev="1200000"/>
            </a:lightRig>
          </a:scene3d>
        </p:grpSpPr>
        <p:sp>
          <p:nvSpPr>
            <p:cNvPr id="12" name="Rectangle : coins arrondis 11">
              <a:extLst>
                <a:ext uri="{FF2B5EF4-FFF2-40B4-BE49-F238E27FC236}">
                  <a16:creationId xmlns:a16="http://schemas.microsoft.com/office/drawing/2014/main" id="{35940827-AA52-41F8-B934-F57AB70EDBB8}"/>
                </a:ext>
              </a:extLst>
            </p:cNvPr>
            <p:cNvSpPr/>
            <p:nvPr/>
          </p:nvSpPr>
          <p:spPr>
            <a:xfrm>
              <a:off x="2819899" y="1903773"/>
              <a:ext cx="1300785"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7350668"/>
                <a:satOff val="-30583"/>
                <a:lumOff val="7206"/>
                <a:alphaOff val="0"/>
              </a:schemeClr>
            </a:fillRef>
            <a:effectRef idx="2">
              <a:schemeClr val="accent4">
                <a:hueOff val="7350668"/>
                <a:satOff val="-30583"/>
                <a:lumOff val="7206"/>
                <a:alphaOff val="0"/>
              </a:schemeClr>
            </a:effectRef>
            <a:fontRef idx="minor">
              <a:schemeClr val="lt1"/>
            </a:fontRef>
          </p:style>
        </p:sp>
        <p:sp>
          <p:nvSpPr>
            <p:cNvPr id="13" name="Rectangle : coins arrondis 4">
              <a:extLst>
                <a:ext uri="{FF2B5EF4-FFF2-40B4-BE49-F238E27FC236}">
                  <a16:creationId xmlns:a16="http://schemas.microsoft.com/office/drawing/2014/main" id="{F5973BDD-26A5-4B58-82BD-D2FA398BC1A4}"/>
                </a:ext>
              </a:extLst>
            </p:cNvPr>
            <p:cNvSpPr txBox="1"/>
            <p:nvPr/>
          </p:nvSpPr>
          <p:spPr>
            <a:xfrm>
              <a:off x="2845750" y="1929624"/>
              <a:ext cx="1249083"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Réinvestir</a:t>
              </a:r>
            </a:p>
          </p:txBody>
        </p:sp>
      </p:grpSp>
    </p:spTree>
    <p:extLst>
      <p:ext uri="{BB962C8B-B14F-4D97-AF65-F5344CB8AC3E}">
        <p14:creationId xmlns:p14="http://schemas.microsoft.com/office/powerpoint/2010/main" val="31181445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711200" y="1154539"/>
            <a:ext cx="10998197" cy="4953252"/>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defRPr/>
            </a:pPr>
            <a:r>
              <a:rPr lang="fr-FR" i="1">
                <a:solidFill>
                  <a:srgbClr val="44546A"/>
                </a:solidFill>
              </a:rPr>
              <a:t>Ce que j’ai appris lors de cette séance sur moi (personnellement et/sur ma pratique):</a:t>
            </a:r>
            <a:endParaRPr lang="fr-FR">
              <a:solidFill>
                <a:srgbClr val="44546A"/>
              </a:solidFill>
            </a:endParaRPr>
          </a:p>
          <a:p>
            <a:pPr lvl="0">
              <a:defRPr/>
            </a:pPr>
            <a:endParaRPr lang="fr-FR" sz="1600" i="1">
              <a:solidFill>
                <a:srgbClr val="44546A"/>
              </a:solidFill>
            </a:endParaRPr>
          </a:p>
          <a:p>
            <a:pPr lvl="0">
              <a:defRPr/>
            </a:pPr>
            <a:r>
              <a:rPr lang="fr-FR" sz="1600" i="1">
                <a:solidFill>
                  <a:srgbClr val="44546A"/>
                </a:solidFill>
              </a:rPr>
              <a:t>…………………………………………………………………………………………………………………………………………………………………………………………………</a:t>
            </a:r>
          </a:p>
          <a:p>
            <a:r>
              <a:rPr lang="fr-FR">
                <a:solidFill>
                  <a:schemeClr val="tx1"/>
                </a:solidFill>
              </a:rPr>
              <a:t>…………………………………………………………………………………………………………………………………………………………………………………………………………………………………………………………………………………………………………………………………………………………</a:t>
            </a:r>
          </a:p>
          <a:p>
            <a:endParaRPr lang="fr-FR" i="1">
              <a:solidFill>
                <a:schemeClr val="tx1"/>
              </a:solidFill>
            </a:endParaRPr>
          </a:p>
          <a:p>
            <a:r>
              <a:rPr lang="fr-FR" i="1">
                <a:solidFill>
                  <a:srgbClr val="44546A"/>
                </a:solidFill>
              </a:rPr>
              <a:t>sur les contenus</a:t>
            </a:r>
          </a:p>
          <a:p>
            <a:r>
              <a:rPr lang="fr-FR">
                <a:solidFill>
                  <a:schemeClr val="tx1"/>
                </a:solidFill>
              </a:rPr>
              <a:t>……………………………………………………………………………………………………………………………………………………………………………………………………………………………………………………………………………………………………………………</a:t>
            </a:r>
            <a:r>
              <a:rPr lang="fr-FR" sz="1600" i="1">
                <a:solidFill>
                  <a:srgbClr val="44546A"/>
                </a:solidFill>
              </a:rPr>
              <a:t>……………………………………………………………………………………………………………………………………………………………………………………………………………………………………….......</a:t>
            </a:r>
          </a:p>
          <a:p>
            <a:endParaRPr lang="fr-FR" sz="1600" i="1">
              <a:solidFill>
                <a:srgbClr val="44546A"/>
              </a:solidFill>
            </a:endParaRPr>
          </a:p>
          <a:p>
            <a:r>
              <a:rPr lang="fr-FR" i="1">
                <a:solidFill>
                  <a:srgbClr val="44546A"/>
                </a:solidFill>
              </a:rPr>
              <a:t>sur le processus  </a:t>
            </a:r>
            <a:r>
              <a:rPr lang="fr-FR">
                <a:solidFill>
                  <a:schemeClr val="tx1"/>
                </a:solidFill>
              </a:rPr>
              <a:t>………………………………………………………………………………………………………………………………………………………………………………………………………………………………………………………………………………………………………………………………………………………………………………………………………………………………………………………………………………………………………………………………………</a:t>
            </a:r>
            <a:endParaRPr lang="fr-FR">
              <a:solidFill>
                <a:srgbClr val="FF0000"/>
              </a:solidFill>
            </a:endParaRPr>
          </a:p>
        </p:txBody>
      </p:sp>
      <p:sp>
        <p:nvSpPr>
          <p:cNvPr id="17" name="Titre 4"/>
          <p:cNvSpPr>
            <a:spLocks noGrp="1"/>
          </p:cNvSpPr>
          <p:nvPr>
            <p:ph type="title"/>
          </p:nvPr>
        </p:nvSpPr>
        <p:spPr>
          <a:xfrm>
            <a:off x="711200" y="22225"/>
            <a:ext cx="10998200" cy="945441"/>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62</a:t>
            </a:fld>
            <a:endParaRPr lang="en-US"/>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9676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2767BB6-FA92-4C3B-B6A3-D8D81112E2CF}"/>
              </a:ext>
            </a:extLst>
          </p:cNvPr>
          <p:cNvSpPr txBox="1"/>
          <p:nvPr/>
        </p:nvSpPr>
        <p:spPr>
          <a:xfrm>
            <a:off x="711200" y="6171684"/>
            <a:ext cx="2189316" cy="369332"/>
          </a:xfrm>
          <a:prstGeom prst="rect">
            <a:avLst/>
          </a:prstGeom>
          <a:solidFill>
            <a:schemeClr val="bg1"/>
          </a:solidFill>
        </p:spPr>
        <p:txBody>
          <a:bodyPr wrap="square" rtlCol="0">
            <a:spAutoFit/>
          </a:bodyPr>
          <a:lstStyle/>
          <a:p>
            <a:r>
              <a:rPr lang="fr-BE">
                <a:solidFill>
                  <a:srgbClr val="44546A"/>
                </a:solidFill>
              </a:rPr>
              <a:t>Date: </a:t>
            </a:r>
          </a:p>
        </p:txBody>
      </p:sp>
      <p:sp>
        <p:nvSpPr>
          <p:cNvPr id="14" name="Rectangle : coins arrondis 4">
            <a:extLst>
              <a:ext uri="{FF2B5EF4-FFF2-40B4-BE49-F238E27FC236}">
                <a16:creationId xmlns:a16="http://schemas.microsoft.com/office/drawing/2014/main" id="{F3871C1B-4334-446B-920D-4A4503EA6A11}"/>
              </a:ext>
            </a:extLst>
          </p:cNvPr>
          <p:cNvSpPr txBox="1"/>
          <p:nvPr/>
        </p:nvSpPr>
        <p:spPr>
          <a:xfrm>
            <a:off x="10234308" y="1151608"/>
            <a:ext cx="1382756" cy="582492"/>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 S’approprier</a:t>
            </a:r>
            <a:endParaRPr lang="en-US" sz="1800" kern="1200"/>
          </a:p>
        </p:txBody>
      </p:sp>
      <p:pic>
        <p:nvPicPr>
          <p:cNvPr id="2" name="Image 1">
            <a:extLst>
              <a:ext uri="{FF2B5EF4-FFF2-40B4-BE49-F238E27FC236}">
                <a16:creationId xmlns:a16="http://schemas.microsoft.com/office/drawing/2014/main" id="{E38B77D3-451F-4997-A890-BC96BEFF76E5}"/>
              </a:ext>
            </a:extLst>
          </p:cNvPr>
          <p:cNvPicPr>
            <a:picLocks noChangeAspect="1"/>
          </p:cNvPicPr>
          <p:nvPr/>
        </p:nvPicPr>
        <p:blipFill>
          <a:blip r:embed="rId2"/>
          <a:stretch>
            <a:fillRect/>
          </a:stretch>
        </p:blipFill>
        <p:spPr>
          <a:xfrm>
            <a:off x="10274108" y="1151608"/>
            <a:ext cx="1481456" cy="695004"/>
          </a:xfrm>
          <a:prstGeom prst="rect">
            <a:avLst/>
          </a:prstGeom>
        </p:spPr>
      </p:pic>
    </p:spTree>
    <p:extLst>
      <p:ext uri="{BB962C8B-B14F-4D97-AF65-F5344CB8AC3E}">
        <p14:creationId xmlns:p14="http://schemas.microsoft.com/office/powerpoint/2010/main" val="4493041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à coins arrondis 18"/>
          <p:cNvSpPr/>
          <p:nvPr/>
        </p:nvSpPr>
        <p:spPr>
          <a:xfrm>
            <a:off x="6380522" y="1154539"/>
            <a:ext cx="5260571" cy="5014938"/>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a:ea typeface="+mn-ea"/>
                <a:cs typeface="+mn-cs"/>
              </a:rPr>
              <a:t>Choix du sujet: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a:ea typeface="+mn-ea"/>
                <a:cs typeface="+mn-cs"/>
              </a:rPr>
              <a:t>………………………………………………………………………………………………………………………………………………………………………………………………………………………………………Mes notes sur le sujet: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a:ea typeface="+mn-ea"/>
                <a:cs typeface="+mn-cs"/>
              </a:rPr>
              <a:t>……………………………………………………………………………………………………………………………………………………………………………………………………………………………………………………………………………………………………………………………………………………………………………………………………………………………………………………………………………………………………………………………………………………………………………………………………………………………………………………………………………………………………………………………………………………………………………………………………</a:t>
            </a: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p:txBody>
      </p:sp>
      <p:sp>
        <p:nvSpPr>
          <p:cNvPr id="10" name="Rectangle à coins arrondis 9"/>
          <p:cNvSpPr/>
          <p:nvPr/>
        </p:nvSpPr>
        <p:spPr>
          <a:xfrm>
            <a:off x="711200" y="1154539"/>
            <a:ext cx="5260571" cy="4953252"/>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Calibri"/>
                <a:ea typeface="+mn-ea"/>
                <a:cs typeface="+mn-cs"/>
              </a:rPr>
              <a:t>Mon incident critique rédigé ou réf vidéo à analyser </a:t>
            </a:r>
            <a:r>
              <a:rPr kumimoji="0" lang="fr-FR" sz="1800" b="0" i="0" u="none" strike="noStrike" kern="1200" cap="none" spc="0" normalizeH="0" baseline="0" noProof="0">
                <a:ln>
                  <a:noFill/>
                </a:ln>
                <a:solidFill>
                  <a:prstClr val="black"/>
                </a:solidFill>
                <a:effectLst/>
                <a:uLnTx/>
                <a:uFillTx/>
                <a:latin typeface="Calibri"/>
                <a:ea typeface="+mn-ea"/>
                <a:cs typeface="+mn-cs"/>
              </a:rPr>
              <a:t>……………………………………………………………………………………………………………………………………………………………………………………………………………………………………………………………………………………………………………………………………………………………………………………………………………………………………………………………………………………………………………………………………………………………………………………………………………………………………………………………………………………………………………………………………………………………………………………………………………………………………………………………………………………………………………………………………………………………………………………………………………………………………………</a:t>
            </a: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p:txBody>
      </p:sp>
      <p:sp>
        <p:nvSpPr>
          <p:cNvPr id="17" name="Titre 4"/>
          <p:cNvSpPr>
            <a:spLocks noGrp="1"/>
          </p:cNvSpPr>
          <p:nvPr>
            <p:ph type="title"/>
          </p:nvPr>
        </p:nvSpPr>
        <p:spPr>
          <a:xfrm>
            <a:off x="711200" y="22225"/>
            <a:ext cx="10998200" cy="945441"/>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 Blondeau, S. Dondeyne, C. Moncarey &amp; A. Paul</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F35CD-BCCE-43AA-A6A5-8900209948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9676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lèche gauche 11">
            <a:extLst>
              <a:ext uri="{FF2B5EF4-FFF2-40B4-BE49-F238E27FC236}">
                <a16:creationId xmlns:a16="http://schemas.microsoft.com/office/drawing/2014/main" id="{22F1138C-1AD1-4BC8-A2D5-6151C02E13D2}"/>
              </a:ext>
            </a:extLst>
          </p:cNvPr>
          <p:cNvSpPr/>
          <p:nvPr/>
        </p:nvSpPr>
        <p:spPr>
          <a:xfrm flipH="1">
            <a:off x="711200" y="925230"/>
            <a:ext cx="1776362" cy="515416"/>
          </a:xfrm>
          <a:prstGeom prst="leftArrow">
            <a:avLst>
              <a:gd name="adj1" fmla="val 40866"/>
              <a:gd name="adj2" fmla="val 50000"/>
            </a:avLst>
          </a:prstGeom>
          <a:solidFill>
            <a:srgbClr val="44546A"/>
          </a:solidFill>
          <a:ln>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BE" sz="1400" b="0" i="0" u="none" strike="noStrike" kern="1200" cap="none" spc="0" normalizeH="0" baseline="0" noProof="0">
                <a:ln>
                  <a:noFill/>
                </a:ln>
                <a:solidFill>
                  <a:prstClr val="white"/>
                </a:solidFill>
                <a:effectLst/>
                <a:uLnTx/>
                <a:uFillTx/>
                <a:latin typeface="Calibri"/>
                <a:ea typeface="+mn-ea"/>
                <a:cs typeface="+mn-cs"/>
              </a:rPr>
              <a:t>Phase préparatoire</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9" name="ZoneTexte 8">
            <a:extLst>
              <a:ext uri="{FF2B5EF4-FFF2-40B4-BE49-F238E27FC236}">
                <a16:creationId xmlns:a16="http://schemas.microsoft.com/office/drawing/2014/main" id="{42767BB6-FA92-4C3B-B6A3-D8D81112E2CF}"/>
              </a:ext>
            </a:extLst>
          </p:cNvPr>
          <p:cNvSpPr txBox="1"/>
          <p:nvPr/>
        </p:nvSpPr>
        <p:spPr>
          <a:xfrm>
            <a:off x="711200" y="6218645"/>
            <a:ext cx="218931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a:ln>
                  <a:noFill/>
                </a:ln>
                <a:solidFill>
                  <a:srgbClr val="44546A"/>
                </a:solidFill>
                <a:effectLst/>
                <a:uLnTx/>
                <a:uFillTx/>
                <a:latin typeface="Calibri"/>
                <a:ea typeface="+mn-ea"/>
                <a:cs typeface="+mn-cs"/>
              </a:rPr>
              <a:t>Date: </a:t>
            </a:r>
          </a:p>
        </p:txBody>
      </p:sp>
    </p:spTree>
    <p:extLst>
      <p:ext uri="{BB962C8B-B14F-4D97-AF65-F5344CB8AC3E}">
        <p14:creationId xmlns:p14="http://schemas.microsoft.com/office/powerpoint/2010/main" val="13335967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à coins arrondis 18"/>
          <p:cNvSpPr/>
          <p:nvPr/>
        </p:nvSpPr>
        <p:spPr>
          <a:xfrm>
            <a:off x="6380522" y="1154539"/>
            <a:ext cx="5260571" cy="5014938"/>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a:ea typeface="+mn-ea"/>
                <a:cs typeface="+mn-cs"/>
              </a:rPr>
              <a:t>Ma formulation de la problématique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a:ea typeface="+mn-ea"/>
                <a:cs typeface="+mn-cs"/>
              </a:rPr>
              <a:t>………………………………………………………………………………………………………………………………………………………………………………………………………………………………………………………………………………………………………………………………………………………………………………………………………………………………………………………………………………La problématique choisie par le groupe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Calibri"/>
                <a:ea typeface="+mn-ea"/>
                <a:cs typeface="+mn-cs"/>
              </a:rPr>
              <a:t>……………………………………………………………………………………………………………………………………………………………………………………………………………………………………………………………………………………………………………………………………………………………………………………………………………………………………………………………………………………………………………………………………………………………</a:t>
            </a: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p:txBody>
      </p:sp>
      <p:sp>
        <p:nvSpPr>
          <p:cNvPr id="10" name="Rectangle à coins arrondis 9"/>
          <p:cNvSpPr/>
          <p:nvPr/>
        </p:nvSpPr>
        <p:spPr>
          <a:xfrm>
            <a:off x="711200" y="1154539"/>
            <a:ext cx="5260571" cy="4953252"/>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Calibri"/>
                <a:ea typeface="+mn-ea"/>
                <a:cs typeface="+mn-cs"/>
              </a:rPr>
              <a:t>Questions d’éclaircissement: </a:t>
            </a:r>
            <a:r>
              <a:rPr kumimoji="0" lang="fr-FR" sz="1800" b="0" i="0" u="none" strike="noStrike" kern="1200" cap="none" spc="0" normalizeH="0" baseline="0" noProof="0">
                <a:ln>
                  <a:noFill/>
                </a:ln>
                <a:solidFill>
                  <a:prstClr val="black"/>
                </a:solidFill>
                <a:effectLst/>
                <a:uLnTx/>
                <a:uFillTx/>
                <a:latin typeface="Calibri"/>
                <a:ea typeface="+mn-ea"/>
                <a:cs typeface="+mn-cs"/>
              </a:rPr>
              <a:t>……………………………………………………………………………………………………………………………………………………………………………………………………………………………………………………………………………………………………………………………………………………………………………………………………………………………………………………………………………………………………………………………………………………………………………………………………………………………………………………………………………………………………………………………………………………………………………………………………………………………………………………………………………………………………………………………………………………………………………………………………………………………………………</a:t>
            </a: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p:txBody>
      </p:sp>
      <p:sp>
        <p:nvSpPr>
          <p:cNvPr id="17" name="Titre 4"/>
          <p:cNvSpPr>
            <a:spLocks noGrp="1"/>
          </p:cNvSpPr>
          <p:nvPr>
            <p:ph type="title"/>
          </p:nvPr>
        </p:nvSpPr>
        <p:spPr>
          <a:xfrm>
            <a:off x="711200" y="22225"/>
            <a:ext cx="10998200" cy="945441"/>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 Blondeau, S. Dondeyne, C. Moncarey &amp; A. Paul</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F35CD-BCCE-43AA-A6A5-8900209948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9676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2767BB6-FA92-4C3B-B6A3-D8D81112E2CF}"/>
              </a:ext>
            </a:extLst>
          </p:cNvPr>
          <p:cNvSpPr txBox="1"/>
          <p:nvPr/>
        </p:nvSpPr>
        <p:spPr>
          <a:xfrm>
            <a:off x="349451" y="6294664"/>
            <a:ext cx="218931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a:ln>
                  <a:noFill/>
                </a:ln>
                <a:solidFill>
                  <a:srgbClr val="44546A"/>
                </a:solidFill>
                <a:effectLst/>
                <a:uLnTx/>
                <a:uFillTx/>
                <a:latin typeface="Calibri"/>
                <a:ea typeface="+mn-ea"/>
                <a:cs typeface="+mn-cs"/>
              </a:rPr>
              <a:t>Date: </a:t>
            </a:r>
          </a:p>
        </p:txBody>
      </p:sp>
      <p:grpSp>
        <p:nvGrpSpPr>
          <p:cNvPr id="11" name="Groupe 10">
            <a:extLst>
              <a:ext uri="{FF2B5EF4-FFF2-40B4-BE49-F238E27FC236}">
                <a16:creationId xmlns:a16="http://schemas.microsoft.com/office/drawing/2014/main" id="{79FA0B16-0382-4FA9-B9D2-4385124E5F5F}"/>
              </a:ext>
            </a:extLst>
          </p:cNvPr>
          <p:cNvGrpSpPr/>
          <p:nvPr/>
        </p:nvGrpSpPr>
        <p:grpSpPr>
          <a:xfrm>
            <a:off x="4545992" y="1154540"/>
            <a:ext cx="1550008" cy="637600"/>
            <a:chOff x="6233833" y="2597109"/>
            <a:chExt cx="1059108" cy="529554"/>
          </a:xfrm>
          <a:scene3d>
            <a:camera prst="orthographicFront">
              <a:rot lat="0" lon="0" rev="0"/>
            </a:camera>
            <a:lightRig rig="contrasting" dir="t">
              <a:rot lat="0" lon="0" rev="1200000"/>
            </a:lightRig>
          </a:scene3d>
        </p:grpSpPr>
        <p:sp>
          <p:nvSpPr>
            <p:cNvPr id="12" name="Rectangle : coins arrondis 11">
              <a:extLst>
                <a:ext uri="{FF2B5EF4-FFF2-40B4-BE49-F238E27FC236}">
                  <a16:creationId xmlns:a16="http://schemas.microsoft.com/office/drawing/2014/main" id="{04EB6586-C80A-4CE4-B910-9120D260445A}"/>
                </a:ext>
              </a:extLst>
            </p:cNvPr>
            <p:cNvSpPr/>
            <p:nvPr/>
          </p:nvSpPr>
          <p:spPr>
            <a:xfrm>
              <a:off x="6233833" y="2597109"/>
              <a:ext cx="1059108"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3675334"/>
                <a:satOff val="-15291"/>
                <a:lumOff val="3603"/>
                <a:alphaOff val="0"/>
              </a:schemeClr>
            </a:fillRef>
            <a:effectRef idx="2">
              <a:schemeClr val="accent4">
                <a:hueOff val="3675334"/>
                <a:satOff val="-15291"/>
                <a:lumOff val="3603"/>
                <a:alphaOff val="0"/>
              </a:schemeClr>
            </a:effectRef>
            <a:fontRef idx="minor">
              <a:schemeClr val="lt1"/>
            </a:fontRef>
          </p:style>
        </p:sp>
        <p:sp>
          <p:nvSpPr>
            <p:cNvPr id="13" name="Rectangle : coins arrondis 4">
              <a:extLst>
                <a:ext uri="{FF2B5EF4-FFF2-40B4-BE49-F238E27FC236}">
                  <a16:creationId xmlns:a16="http://schemas.microsoft.com/office/drawing/2014/main" id="{4DFC81DF-D489-4255-9E8A-F638EF6FF0F1}"/>
                </a:ext>
              </a:extLst>
            </p:cNvPr>
            <p:cNvSpPr txBox="1"/>
            <p:nvPr/>
          </p:nvSpPr>
          <p:spPr>
            <a:xfrm>
              <a:off x="6259684" y="2622960"/>
              <a:ext cx="1007406"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BE" sz="1800" b="0" i="0" u="none" strike="noStrike" kern="1200" cap="none" spc="0" normalizeH="0" baseline="0" noProof="0">
                  <a:ln>
                    <a:noFill/>
                  </a:ln>
                  <a:solidFill>
                    <a:schemeClr val="tx1"/>
                  </a:solidFill>
                  <a:effectLst/>
                  <a:uLnTx/>
                  <a:uFillTx/>
                  <a:latin typeface="Calibri"/>
                  <a:ea typeface="+mn-ea"/>
                  <a:cs typeface="+mn-cs"/>
                </a:rPr>
                <a:t>Clarifier</a:t>
              </a:r>
              <a:endParaRPr kumimoji="0" lang="en-US" sz="1800" b="0" i="0" u="none" strike="noStrike" kern="1200" cap="none" spc="0" normalizeH="0" baseline="0" noProof="0">
                <a:ln>
                  <a:noFill/>
                </a:ln>
                <a:solidFill>
                  <a:schemeClr val="tx1"/>
                </a:solidFill>
                <a:effectLst/>
                <a:uLnTx/>
                <a:uFillTx/>
                <a:latin typeface="Calibri"/>
                <a:ea typeface="+mn-ea"/>
                <a:cs typeface="+mn-cs"/>
              </a:endParaRPr>
            </a:p>
          </p:txBody>
        </p:sp>
      </p:grpSp>
      <p:grpSp>
        <p:nvGrpSpPr>
          <p:cNvPr id="14" name="Groupe 13">
            <a:extLst>
              <a:ext uri="{FF2B5EF4-FFF2-40B4-BE49-F238E27FC236}">
                <a16:creationId xmlns:a16="http://schemas.microsoft.com/office/drawing/2014/main" id="{01B40A72-8DAA-4B6F-B9B0-9594F512BAD3}"/>
              </a:ext>
            </a:extLst>
          </p:cNvPr>
          <p:cNvGrpSpPr/>
          <p:nvPr/>
        </p:nvGrpSpPr>
        <p:grpSpPr>
          <a:xfrm>
            <a:off x="10195209" y="1154539"/>
            <a:ext cx="1550009" cy="637601"/>
            <a:chOff x="5060179" y="3361011"/>
            <a:chExt cx="1517712" cy="529554"/>
          </a:xfrm>
          <a:scene3d>
            <a:camera prst="orthographicFront">
              <a:rot lat="0" lon="0" rev="0"/>
            </a:camera>
            <a:lightRig rig="contrasting" dir="t">
              <a:rot lat="0" lon="0" rev="1200000"/>
            </a:lightRig>
          </a:scene3d>
        </p:grpSpPr>
        <p:sp>
          <p:nvSpPr>
            <p:cNvPr id="15" name="Rectangle : coins arrondis 14">
              <a:extLst>
                <a:ext uri="{FF2B5EF4-FFF2-40B4-BE49-F238E27FC236}">
                  <a16:creationId xmlns:a16="http://schemas.microsoft.com/office/drawing/2014/main" id="{F16D2A11-0275-476C-84BF-2A724E478BB7}"/>
                </a:ext>
              </a:extLst>
            </p:cNvPr>
            <p:cNvSpPr/>
            <p:nvPr/>
          </p:nvSpPr>
          <p:spPr>
            <a:xfrm>
              <a:off x="5060179" y="3361011"/>
              <a:ext cx="151771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4900445"/>
                <a:satOff val="-20388"/>
                <a:lumOff val="4804"/>
                <a:alphaOff val="0"/>
              </a:schemeClr>
            </a:fillRef>
            <a:effectRef idx="2">
              <a:schemeClr val="accent4">
                <a:hueOff val="4900445"/>
                <a:satOff val="-20388"/>
                <a:lumOff val="4804"/>
                <a:alphaOff val="0"/>
              </a:schemeClr>
            </a:effectRef>
            <a:fontRef idx="minor">
              <a:schemeClr val="lt1"/>
            </a:fontRef>
          </p:style>
        </p:sp>
        <p:sp>
          <p:nvSpPr>
            <p:cNvPr id="16" name="Rectangle : coins arrondis 4">
              <a:extLst>
                <a:ext uri="{FF2B5EF4-FFF2-40B4-BE49-F238E27FC236}">
                  <a16:creationId xmlns:a16="http://schemas.microsoft.com/office/drawing/2014/main" id="{516A5294-2D4A-43D5-BF02-04678D903A6B}"/>
                </a:ext>
              </a:extLst>
            </p:cNvPr>
            <p:cNvSpPr txBox="1"/>
            <p:nvPr/>
          </p:nvSpPr>
          <p:spPr>
            <a:xfrm>
              <a:off x="5086030" y="3386862"/>
              <a:ext cx="146601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BE" sz="1800" b="0" i="0" u="none" strike="noStrike" kern="1200" cap="none" spc="0" normalizeH="0" baseline="0" noProof="0">
                  <a:ln>
                    <a:noFill/>
                  </a:ln>
                  <a:solidFill>
                    <a:prstClr val="white"/>
                  </a:solidFill>
                  <a:effectLst/>
                  <a:uLnTx/>
                  <a:uFillTx/>
                  <a:latin typeface="Calibri"/>
                  <a:ea typeface="+mn-ea"/>
                  <a:cs typeface="+mn-cs"/>
                </a:rPr>
                <a:t>Problématiser</a:t>
              </a:r>
            </a:p>
          </p:txBody>
        </p:sp>
      </p:grpSp>
    </p:spTree>
    <p:extLst>
      <p:ext uri="{BB962C8B-B14F-4D97-AF65-F5344CB8AC3E}">
        <p14:creationId xmlns:p14="http://schemas.microsoft.com/office/powerpoint/2010/main" val="42726399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711200" y="1154539"/>
            <a:ext cx="10998197" cy="4953252"/>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Calibri"/>
                <a:ea typeface="+mn-ea"/>
                <a:cs typeface="+mn-cs"/>
              </a:rPr>
              <a:t>Mon analyse de la problématique : (schémas, mots clés, tableaux, </a:t>
            </a:r>
            <a:r>
              <a:rPr kumimoji="0" lang="fr-FR" sz="1600" b="0" i="0" u="none" strike="noStrike" kern="1200" cap="none" spc="0" normalizeH="0" baseline="0" noProof="0" err="1">
                <a:ln>
                  <a:noFill/>
                </a:ln>
                <a:solidFill>
                  <a:prstClr val="black"/>
                </a:solidFill>
                <a:effectLst/>
                <a:uLnTx/>
                <a:uFillTx/>
                <a:latin typeface="Calibri"/>
                <a:ea typeface="+mn-ea"/>
                <a:cs typeface="+mn-cs"/>
              </a:rPr>
              <a:t>mind</a:t>
            </a:r>
            <a:r>
              <a:rPr kumimoji="0" lang="fr-FR" sz="1600" b="0" i="0" u="none" strike="noStrike" kern="1200" cap="none" spc="0" normalizeH="0" baseline="0" noProof="0">
                <a:ln>
                  <a:noFill/>
                </a:ln>
                <a:solidFill>
                  <a:prstClr val="black"/>
                </a:solidFill>
                <a:effectLst/>
                <a:uLnTx/>
                <a:uFillTx/>
                <a:latin typeface="Calibri"/>
                <a:ea typeface="+mn-ea"/>
                <a:cs typeface="+mn-cs"/>
              </a:rPr>
              <a:t> </a:t>
            </a:r>
            <a:r>
              <a:rPr kumimoji="0" lang="fr-FR" sz="1600" b="0" i="0" u="none" strike="noStrike" kern="1200" cap="none" spc="0" normalizeH="0" baseline="0" noProof="0" err="1">
                <a:ln>
                  <a:noFill/>
                </a:ln>
                <a:solidFill>
                  <a:prstClr val="black"/>
                </a:solidFill>
                <a:effectLst/>
                <a:uLnTx/>
                <a:uFillTx/>
                <a:latin typeface="Calibri"/>
                <a:ea typeface="+mn-ea"/>
                <a:cs typeface="+mn-cs"/>
              </a:rPr>
              <a:t>map</a:t>
            </a:r>
            <a:r>
              <a:rPr kumimoji="0" lang="fr-FR" sz="1600" b="0" i="0" u="none" strike="noStrike" kern="1200" cap="none" spc="0" normalizeH="0" baseline="0" noProof="0">
                <a:ln>
                  <a:noFill/>
                </a:ln>
                <a:solidFill>
                  <a:prstClr val="black"/>
                </a:solidFill>
                <a:effectLst/>
                <a:uLnTx/>
                <a:uFillTx/>
                <a:latin typeface="Calibri"/>
                <a:ea typeface="+mn-ea"/>
                <a:cs typeface="+mn-cs"/>
              </a:rPr>
              <a:t> …)</a:t>
            </a:r>
            <a:endParaRPr kumimoji="0" lang="fr-FR" sz="1800" b="0" i="0" u="none" strike="noStrike" kern="1200" cap="none" spc="0" normalizeH="0" baseline="0" noProof="0">
              <a:ln>
                <a:noFill/>
              </a:ln>
              <a:solidFill>
                <a:srgbClr val="FF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0000"/>
              </a:solidFill>
              <a:effectLst/>
              <a:uLnTx/>
              <a:uFillTx/>
              <a:latin typeface="Calibri"/>
              <a:ea typeface="+mn-ea"/>
              <a:cs typeface="+mn-cs"/>
            </a:endParaRPr>
          </a:p>
        </p:txBody>
      </p:sp>
      <p:sp>
        <p:nvSpPr>
          <p:cNvPr id="17" name="Titre 4"/>
          <p:cNvSpPr>
            <a:spLocks noGrp="1"/>
          </p:cNvSpPr>
          <p:nvPr>
            <p:ph type="title"/>
          </p:nvPr>
        </p:nvSpPr>
        <p:spPr>
          <a:xfrm>
            <a:off x="711200" y="22225"/>
            <a:ext cx="10998200" cy="945441"/>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 Blondeau, S. Dondeyne, C. Moncarey &amp; A. Paul</a:t>
            </a:r>
          </a:p>
        </p:txBody>
      </p:sp>
      <p:sp>
        <p:nvSpPr>
          <p:cNvPr id="6" name="Espace réservé du numéro de diapositive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5F35CD-BCCE-43AA-A6A5-8900209948E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9676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2767BB6-FA92-4C3B-B6A3-D8D81112E2CF}"/>
              </a:ext>
            </a:extLst>
          </p:cNvPr>
          <p:cNvSpPr txBox="1"/>
          <p:nvPr/>
        </p:nvSpPr>
        <p:spPr>
          <a:xfrm>
            <a:off x="711200" y="6171684"/>
            <a:ext cx="218931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a:ln>
                  <a:noFill/>
                </a:ln>
                <a:solidFill>
                  <a:srgbClr val="44546A"/>
                </a:solidFill>
                <a:effectLst/>
                <a:uLnTx/>
                <a:uFillTx/>
                <a:latin typeface="Calibri"/>
                <a:ea typeface="+mn-ea"/>
                <a:cs typeface="+mn-cs"/>
              </a:rPr>
              <a:t>Date: </a:t>
            </a:r>
          </a:p>
        </p:txBody>
      </p:sp>
      <p:grpSp>
        <p:nvGrpSpPr>
          <p:cNvPr id="11" name="Groupe 10">
            <a:extLst>
              <a:ext uri="{FF2B5EF4-FFF2-40B4-BE49-F238E27FC236}">
                <a16:creationId xmlns:a16="http://schemas.microsoft.com/office/drawing/2014/main" id="{1106FB4E-6588-4572-984F-C418586F068F}"/>
              </a:ext>
            </a:extLst>
          </p:cNvPr>
          <p:cNvGrpSpPr/>
          <p:nvPr/>
        </p:nvGrpSpPr>
        <p:grpSpPr>
          <a:xfrm>
            <a:off x="10235953" y="1154539"/>
            <a:ext cx="1473444" cy="684367"/>
            <a:chOff x="3370918" y="2950776"/>
            <a:chExt cx="1400162" cy="529554"/>
          </a:xfrm>
          <a:scene3d>
            <a:camera prst="orthographicFront">
              <a:rot lat="0" lon="0" rev="0"/>
            </a:camera>
            <a:lightRig rig="contrasting" dir="t">
              <a:rot lat="0" lon="0" rev="1200000"/>
            </a:lightRig>
          </a:scene3d>
        </p:grpSpPr>
        <p:sp>
          <p:nvSpPr>
            <p:cNvPr id="12" name="Rectangle : coins arrondis 11">
              <a:extLst>
                <a:ext uri="{FF2B5EF4-FFF2-40B4-BE49-F238E27FC236}">
                  <a16:creationId xmlns:a16="http://schemas.microsoft.com/office/drawing/2014/main" id="{18426363-2915-4C0A-8F8F-F0E89C48A2D8}"/>
                </a:ext>
              </a:extLst>
            </p:cNvPr>
            <p:cNvSpPr/>
            <p:nvPr/>
          </p:nvSpPr>
          <p:spPr>
            <a:xfrm>
              <a:off x="3370918" y="2950776"/>
              <a:ext cx="140016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6125556"/>
                <a:satOff val="-25486"/>
                <a:lumOff val="6005"/>
                <a:alphaOff val="0"/>
              </a:schemeClr>
            </a:fillRef>
            <a:effectRef idx="2">
              <a:schemeClr val="accent4">
                <a:hueOff val="6125556"/>
                <a:satOff val="-25486"/>
                <a:lumOff val="6005"/>
                <a:alphaOff val="0"/>
              </a:schemeClr>
            </a:effectRef>
            <a:fontRef idx="minor">
              <a:schemeClr val="lt1"/>
            </a:fontRef>
          </p:style>
        </p:sp>
        <p:sp>
          <p:nvSpPr>
            <p:cNvPr id="13" name="Rectangle : coins arrondis 4">
              <a:extLst>
                <a:ext uri="{FF2B5EF4-FFF2-40B4-BE49-F238E27FC236}">
                  <a16:creationId xmlns:a16="http://schemas.microsoft.com/office/drawing/2014/main" id="{17478B77-6A1F-4C8A-9B60-8A488865E74C}"/>
                </a:ext>
              </a:extLst>
            </p:cNvPr>
            <p:cNvSpPr txBox="1"/>
            <p:nvPr/>
          </p:nvSpPr>
          <p:spPr>
            <a:xfrm>
              <a:off x="3396769" y="2976627"/>
              <a:ext cx="134846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BE" sz="1800" b="0" i="0" u="none" strike="noStrike" kern="1200" cap="none" spc="0" normalizeH="0" baseline="0" noProof="0">
                  <a:ln>
                    <a:noFill/>
                  </a:ln>
                  <a:solidFill>
                    <a:prstClr val="white"/>
                  </a:solidFill>
                  <a:effectLst/>
                  <a:uLnTx/>
                  <a:uFillTx/>
                  <a:latin typeface="Calibri"/>
                  <a:ea typeface="+mn-ea"/>
                  <a:cs typeface="+mn-cs"/>
                </a:rPr>
                <a:t> Co-analyser</a:t>
              </a:r>
            </a:p>
          </p:txBody>
        </p:sp>
      </p:grpSp>
    </p:spTree>
    <p:extLst>
      <p:ext uri="{BB962C8B-B14F-4D97-AF65-F5344CB8AC3E}">
        <p14:creationId xmlns:p14="http://schemas.microsoft.com/office/powerpoint/2010/main" val="24372220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711200" y="1154539"/>
            <a:ext cx="10998196" cy="4953252"/>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i="1">
                <a:solidFill>
                  <a:srgbClr val="44546A"/>
                </a:solidFill>
              </a:rPr>
              <a:t>Pour moi, au vu de tout ce qui a été dit, un plan d’action possible serait </a:t>
            </a:r>
            <a:r>
              <a:rPr lang="fr-FR" sz="1600">
                <a:solidFill>
                  <a:schemeClr val="tx1"/>
                </a:solidFill>
              </a:rPr>
              <a:t>:</a:t>
            </a:r>
          </a:p>
          <a:p>
            <a:r>
              <a:rPr lang="fr-FR" sz="1600">
                <a:solidFill>
                  <a:schemeClr val="tx1"/>
                </a:solidFill>
              </a:rPr>
              <a:t> </a:t>
            </a:r>
            <a:r>
              <a:rPr lang="fr-FR">
                <a:solidFill>
                  <a:schemeClr val="tx1"/>
                </a:solidFill>
              </a:rPr>
              <a:t>………………………………………………………………………………………………………………………………………………………………………………………………………………………………………………………………………………………………………………………………………………………………………………………………………………………………………………………………………………………………………………………………………………………………………………………………………………………………………………………………………………………………………………………………………………………………………………………………………………………………………………………………………………………………………………………………………………………………………………………………………………………………………………………………………………………………………………………………………………………………………………………………………………………………………………………………………………………………………………………………………………………………………………………………………………………………………………………………………………………………………………………………………………………………………………………………………………………………………………………………………………………………………………………………………………………………………………………………………………………………………………………………………………………………………………………………………………………………………………………………………………………………………………………………………………………………………………………………………………………………</a:t>
            </a:r>
            <a:endParaRPr lang="fr-FR">
              <a:solidFill>
                <a:srgbClr val="FF0000"/>
              </a:solidFill>
            </a:endParaRPr>
          </a:p>
          <a:p>
            <a:pPr algn="ctr"/>
            <a:endParaRPr lang="fr-FR">
              <a:solidFill>
                <a:srgbClr val="FF0000"/>
              </a:solidFill>
            </a:endParaRPr>
          </a:p>
        </p:txBody>
      </p:sp>
      <p:sp>
        <p:nvSpPr>
          <p:cNvPr id="17" name="Titre 4"/>
          <p:cNvSpPr>
            <a:spLocks noGrp="1"/>
          </p:cNvSpPr>
          <p:nvPr>
            <p:ph type="title"/>
          </p:nvPr>
        </p:nvSpPr>
        <p:spPr>
          <a:xfrm>
            <a:off x="711200" y="22225"/>
            <a:ext cx="10998200" cy="945441"/>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66</a:t>
            </a:fld>
            <a:endParaRPr lang="en-US"/>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9676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2767BB6-FA92-4C3B-B6A3-D8D81112E2CF}"/>
              </a:ext>
            </a:extLst>
          </p:cNvPr>
          <p:cNvSpPr txBox="1"/>
          <p:nvPr/>
        </p:nvSpPr>
        <p:spPr>
          <a:xfrm>
            <a:off x="711200" y="6168217"/>
            <a:ext cx="2189316" cy="369332"/>
          </a:xfrm>
          <a:prstGeom prst="rect">
            <a:avLst/>
          </a:prstGeom>
          <a:solidFill>
            <a:schemeClr val="bg1"/>
          </a:solidFill>
        </p:spPr>
        <p:txBody>
          <a:bodyPr wrap="square" rtlCol="0">
            <a:spAutoFit/>
          </a:bodyPr>
          <a:lstStyle/>
          <a:p>
            <a:r>
              <a:rPr lang="fr-BE">
                <a:solidFill>
                  <a:srgbClr val="44546A"/>
                </a:solidFill>
              </a:rPr>
              <a:t>Date: </a:t>
            </a:r>
          </a:p>
        </p:txBody>
      </p:sp>
      <p:grpSp>
        <p:nvGrpSpPr>
          <p:cNvPr id="11" name="Groupe 10">
            <a:extLst>
              <a:ext uri="{FF2B5EF4-FFF2-40B4-BE49-F238E27FC236}">
                <a16:creationId xmlns:a16="http://schemas.microsoft.com/office/drawing/2014/main" id="{0D7BFBC4-F99A-445E-9B5E-30E4E6E2F604}"/>
              </a:ext>
            </a:extLst>
          </p:cNvPr>
          <p:cNvGrpSpPr/>
          <p:nvPr/>
        </p:nvGrpSpPr>
        <p:grpSpPr>
          <a:xfrm>
            <a:off x="10278582" y="1094113"/>
            <a:ext cx="1430814" cy="645516"/>
            <a:chOff x="2819899" y="1903773"/>
            <a:chExt cx="1300785" cy="529554"/>
          </a:xfrm>
          <a:scene3d>
            <a:camera prst="orthographicFront">
              <a:rot lat="0" lon="0" rev="0"/>
            </a:camera>
            <a:lightRig rig="contrasting" dir="t">
              <a:rot lat="0" lon="0" rev="1200000"/>
            </a:lightRig>
          </a:scene3d>
        </p:grpSpPr>
        <p:sp>
          <p:nvSpPr>
            <p:cNvPr id="12" name="Rectangle : coins arrondis 11">
              <a:extLst>
                <a:ext uri="{FF2B5EF4-FFF2-40B4-BE49-F238E27FC236}">
                  <a16:creationId xmlns:a16="http://schemas.microsoft.com/office/drawing/2014/main" id="{35940827-AA52-41F8-B934-F57AB70EDBB8}"/>
                </a:ext>
              </a:extLst>
            </p:cNvPr>
            <p:cNvSpPr/>
            <p:nvPr/>
          </p:nvSpPr>
          <p:spPr>
            <a:xfrm>
              <a:off x="2819899" y="1903773"/>
              <a:ext cx="1300785"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7350668"/>
                <a:satOff val="-30583"/>
                <a:lumOff val="7206"/>
                <a:alphaOff val="0"/>
              </a:schemeClr>
            </a:fillRef>
            <a:effectRef idx="2">
              <a:schemeClr val="accent4">
                <a:hueOff val="7350668"/>
                <a:satOff val="-30583"/>
                <a:lumOff val="7206"/>
                <a:alphaOff val="0"/>
              </a:schemeClr>
            </a:effectRef>
            <a:fontRef idx="minor">
              <a:schemeClr val="lt1"/>
            </a:fontRef>
          </p:style>
        </p:sp>
        <p:sp>
          <p:nvSpPr>
            <p:cNvPr id="13" name="Rectangle : coins arrondis 4">
              <a:extLst>
                <a:ext uri="{FF2B5EF4-FFF2-40B4-BE49-F238E27FC236}">
                  <a16:creationId xmlns:a16="http://schemas.microsoft.com/office/drawing/2014/main" id="{F5973BDD-26A5-4B58-82BD-D2FA398BC1A4}"/>
                </a:ext>
              </a:extLst>
            </p:cNvPr>
            <p:cNvSpPr txBox="1"/>
            <p:nvPr/>
          </p:nvSpPr>
          <p:spPr>
            <a:xfrm>
              <a:off x="2845750" y="1929624"/>
              <a:ext cx="1249083"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Réinvestir</a:t>
              </a:r>
            </a:p>
          </p:txBody>
        </p:sp>
      </p:grpSp>
    </p:spTree>
    <p:extLst>
      <p:ext uri="{BB962C8B-B14F-4D97-AF65-F5344CB8AC3E}">
        <p14:creationId xmlns:p14="http://schemas.microsoft.com/office/powerpoint/2010/main" val="1230321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à coins arrondis 9"/>
          <p:cNvSpPr/>
          <p:nvPr/>
        </p:nvSpPr>
        <p:spPr>
          <a:xfrm>
            <a:off x="711200" y="1154539"/>
            <a:ext cx="10998197" cy="4953252"/>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pPr>
              <a:defRPr/>
            </a:pPr>
            <a:r>
              <a:rPr lang="fr-FR" i="1">
                <a:solidFill>
                  <a:srgbClr val="44546A"/>
                </a:solidFill>
              </a:rPr>
              <a:t>Ce que j’ai appris lors de cette séance sur moi (personnellement et/sur ma pratique):</a:t>
            </a:r>
            <a:endParaRPr lang="fr-FR">
              <a:solidFill>
                <a:srgbClr val="44546A"/>
              </a:solidFill>
            </a:endParaRPr>
          </a:p>
          <a:p>
            <a:pPr lvl="0">
              <a:defRPr/>
            </a:pPr>
            <a:endParaRPr lang="fr-FR" sz="1600" i="1">
              <a:solidFill>
                <a:srgbClr val="44546A"/>
              </a:solidFill>
            </a:endParaRPr>
          </a:p>
          <a:p>
            <a:pPr lvl="0">
              <a:defRPr/>
            </a:pPr>
            <a:r>
              <a:rPr lang="fr-FR" sz="1600" i="1">
                <a:solidFill>
                  <a:srgbClr val="44546A"/>
                </a:solidFill>
              </a:rPr>
              <a:t>…………………………………………………………………………………………………………………………………………………………………………………………………</a:t>
            </a:r>
          </a:p>
          <a:p>
            <a:r>
              <a:rPr lang="fr-FR">
                <a:solidFill>
                  <a:schemeClr val="tx1"/>
                </a:solidFill>
              </a:rPr>
              <a:t>…………………………………………………………………………………………………………………………………………………………………………………………………………………………………………………………………………………………………………………………………………………………</a:t>
            </a:r>
          </a:p>
          <a:p>
            <a:endParaRPr lang="fr-FR" i="1">
              <a:solidFill>
                <a:schemeClr val="tx1"/>
              </a:solidFill>
            </a:endParaRPr>
          </a:p>
          <a:p>
            <a:r>
              <a:rPr lang="fr-FR" i="1">
                <a:solidFill>
                  <a:srgbClr val="44546A"/>
                </a:solidFill>
              </a:rPr>
              <a:t>sur les contenus</a:t>
            </a:r>
          </a:p>
          <a:p>
            <a:r>
              <a:rPr lang="fr-FR">
                <a:solidFill>
                  <a:schemeClr val="tx1"/>
                </a:solidFill>
              </a:rPr>
              <a:t>……………………………………………………………………………………………………………………………………………………………………………………………………………………………………………………………………………………………………………………</a:t>
            </a:r>
            <a:r>
              <a:rPr lang="fr-FR" sz="1600" i="1">
                <a:solidFill>
                  <a:srgbClr val="44546A"/>
                </a:solidFill>
              </a:rPr>
              <a:t>……………………………………………………………………………………………………………………………………………………………………………………………………………………………………….......</a:t>
            </a:r>
          </a:p>
          <a:p>
            <a:endParaRPr lang="fr-FR" sz="1600" i="1">
              <a:solidFill>
                <a:srgbClr val="44546A"/>
              </a:solidFill>
            </a:endParaRPr>
          </a:p>
          <a:p>
            <a:r>
              <a:rPr lang="fr-FR" i="1">
                <a:solidFill>
                  <a:srgbClr val="44546A"/>
                </a:solidFill>
              </a:rPr>
              <a:t>sur le processus  </a:t>
            </a:r>
            <a:r>
              <a:rPr lang="fr-FR">
                <a:solidFill>
                  <a:schemeClr val="tx1"/>
                </a:solidFill>
              </a:rPr>
              <a:t>………………………………………………………………………………………………………………………………………………………………………………………………………………………………………………………………………………………………………………………………………………………………………………………………………………………………………………………………………………………………………………………………………</a:t>
            </a:r>
            <a:endParaRPr lang="fr-FR">
              <a:solidFill>
                <a:srgbClr val="FF0000"/>
              </a:solidFill>
            </a:endParaRPr>
          </a:p>
        </p:txBody>
      </p:sp>
      <p:sp>
        <p:nvSpPr>
          <p:cNvPr id="17" name="Titre 4"/>
          <p:cNvSpPr>
            <a:spLocks noGrp="1"/>
          </p:cNvSpPr>
          <p:nvPr>
            <p:ph type="title"/>
          </p:nvPr>
        </p:nvSpPr>
        <p:spPr>
          <a:xfrm>
            <a:off x="711200" y="22225"/>
            <a:ext cx="10998200" cy="945441"/>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67</a:t>
            </a:fld>
            <a:endParaRPr lang="en-US"/>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9676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2767BB6-FA92-4C3B-B6A3-D8D81112E2CF}"/>
              </a:ext>
            </a:extLst>
          </p:cNvPr>
          <p:cNvSpPr txBox="1"/>
          <p:nvPr/>
        </p:nvSpPr>
        <p:spPr>
          <a:xfrm>
            <a:off x="711200" y="6171684"/>
            <a:ext cx="2189316" cy="369332"/>
          </a:xfrm>
          <a:prstGeom prst="rect">
            <a:avLst/>
          </a:prstGeom>
          <a:solidFill>
            <a:schemeClr val="bg1"/>
          </a:solidFill>
        </p:spPr>
        <p:txBody>
          <a:bodyPr wrap="square" rtlCol="0">
            <a:spAutoFit/>
          </a:bodyPr>
          <a:lstStyle/>
          <a:p>
            <a:r>
              <a:rPr lang="fr-BE">
                <a:solidFill>
                  <a:srgbClr val="44546A"/>
                </a:solidFill>
              </a:rPr>
              <a:t>Date: </a:t>
            </a:r>
          </a:p>
        </p:txBody>
      </p:sp>
      <p:sp>
        <p:nvSpPr>
          <p:cNvPr id="14" name="Rectangle : coins arrondis 4">
            <a:extLst>
              <a:ext uri="{FF2B5EF4-FFF2-40B4-BE49-F238E27FC236}">
                <a16:creationId xmlns:a16="http://schemas.microsoft.com/office/drawing/2014/main" id="{F3871C1B-4334-446B-920D-4A4503EA6A11}"/>
              </a:ext>
            </a:extLst>
          </p:cNvPr>
          <p:cNvSpPr txBox="1"/>
          <p:nvPr/>
        </p:nvSpPr>
        <p:spPr>
          <a:xfrm>
            <a:off x="10234308" y="1151608"/>
            <a:ext cx="1382756" cy="582492"/>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BE" sz="1800" kern="1200"/>
              <a:t> S’approprier</a:t>
            </a:r>
            <a:endParaRPr lang="en-US" sz="1800" kern="1200"/>
          </a:p>
        </p:txBody>
      </p:sp>
      <p:pic>
        <p:nvPicPr>
          <p:cNvPr id="2" name="Image 1">
            <a:extLst>
              <a:ext uri="{FF2B5EF4-FFF2-40B4-BE49-F238E27FC236}">
                <a16:creationId xmlns:a16="http://schemas.microsoft.com/office/drawing/2014/main" id="{E38B77D3-451F-4997-A890-BC96BEFF76E5}"/>
              </a:ext>
            </a:extLst>
          </p:cNvPr>
          <p:cNvPicPr>
            <a:picLocks noChangeAspect="1"/>
          </p:cNvPicPr>
          <p:nvPr/>
        </p:nvPicPr>
        <p:blipFill>
          <a:blip r:embed="rId2"/>
          <a:stretch>
            <a:fillRect/>
          </a:stretch>
        </p:blipFill>
        <p:spPr>
          <a:xfrm>
            <a:off x="10274108" y="1151608"/>
            <a:ext cx="1481456" cy="695004"/>
          </a:xfrm>
          <a:prstGeom prst="rect">
            <a:avLst/>
          </a:prstGeom>
        </p:spPr>
      </p:pic>
    </p:spTree>
    <p:extLst>
      <p:ext uri="{BB962C8B-B14F-4D97-AF65-F5344CB8AC3E}">
        <p14:creationId xmlns:p14="http://schemas.microsoft.com/office/powerpoint/2010/main" val="31199357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à coins arrondis 18"/>
          <p:cNvSpPr/>
          <p:nvPr/>
        </p:nvSpPr>
        <p:spPr>
          <a:xfrm>
            <a:off x="6380522" y="1154539"/>
            <a:ext cx="5260571" cy="5014938"/>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r>
              <a:rPr lang="fr-FR">
                <a:solidFill>
                  <a:schemeClr val="tx1"/>
                </a:solidFill>
              </a:rPr>
              <a:t>……………………………………………………………………………………………………………………………………………………………………………………………………………………………………………………………………………………………………………………</a:t>
            </a:r>
            <a:endParaRPr lang="fr-FR" i="1">
              <a:solidFill>
                <a:srgbClr val="44546A"/>
              </a:solidFill>
            </a:endParaRPr>
          </a:p>
          <a:p>
            <a:r>
              <a:rPr lang="fr-FR">
                <a:solidFill>
                  <a:schemeClr val="tx1"/>
                </a:solidFill>
              </a:rPr>
              <a:t>……………………………………………………………………………………………………………………………………………………………………………………………………………………………………………………………………………………………………………………</a:t>
            </a:r>
            <a:r>
              <a:rPr lang="fr-FR" sz="1600" i="1">
                <a:solidFill>
                  <a:srgbClr val="44546A"/>
                </a:solidFill>
              </a:rPr>
              <a:t> </a:t>
            </a:r>
            <a:r>
              <a:rPr lang="fr-FR">
                <a:solidFill>
                  <a:schemeClr val="tx1"/>
                </a:solidFill>
              </a:rPr>
              <a:t>……………………………………………………………………………………………………………………………………………………………………………………………………………………………………………………………………………………………………………………</a:t>
            </a:r>
            <a:endParaRPr lang="fr-FR">
              <a:solidFill>
                <a:srgbClr val="FF0000"/>
              </a:solidFill>
            </a:endParaRPr>
          </a:p>
          <a:p>
            <a:pPr algn="ctr"/>
            <a:r>
              <a:rPr lang="fr-FR">
                <a:solidFill>
                  <a:schemeClr val="tx1"/>
                </a:solidFill>
              </a:rPr>
              <a:t>……………………………………………………………………………</a:t>
            </a:r>
            <a:endParaRPr lang="fr-FR">
              <a:solidFill>
                <a:srgbClr val="FF0000"/>
              </a:solidFill>
            </a:endParaRPr>
          </a:p>
        </p:txBody>
      </p:sp>
      <p:sp>
        <p:nvSpPr>
          <p:cNvPr id="10" name="Rectangle à coins arrondis 9"/>
          <p:cNvSpPr/>
          <p:nvPr/>
        </p:nvSpPr>
        <p:spPr>
          <a:xfrm>
            <a:off x="711200" y="1154539"/>
            <a:ext cx="5260571" cy="4953252"/>
          </a:xfrm>
          <a:prstGeom prst="roundRect">
            <a:avLst/>
          </a:prstGeom>
          <a:solidFill>
            <a:schemeClr val="bg1"/>
          </a:solidFill>
          <a:ln>
            <a:solidFill>
              <a:schemeClr val="tx1"/>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FF0000"/>
              </a:solidFill>
            </a:endParaRPr>
          </a:p>
          <a:p>
            <a:pPr algn="ctr"/>
            <a:endParaRPr lang="fr-FR">
              <a:solidFill>
                <a:srgbClr val="FF0000"/>
              </a:solidFill>
            </a:endParaRPr>
          </a:p>
          <a:p>
            <a:pPr lvl="0">
              <a:defRPr/>
            </a:pPr>
            <a:r>
              <a:rPr lang="fr-FR" i="1">
                <a:solidFill>
                  <a:srgbClr val="44546A"/>
                </a:solidFill>
              </a:rPr>
              <a:t>Reprenez les notes prises lors des séances précédentes.  Listez  les problématiques qui ont été analysées, vos différents apprentissages. </a:t>
            </a:r>
          </a:p>
          <a:p>
            <a:pPr lvl="0">
              <a:defRPr/>
            </a:pPr>
            <a:r>
              <a:rPr lang="fr-FR" i="1" u="sng">
                <a:solidFill>
                  <a:srgbClr val="44546A"/>
                </a:solidFill>
              </a:rPr>
              <a:t>Que retenez-vous de plus important par rapport au travail qui a été fait </a:t>
            </a:r>
            <a:r>
              <a:rPr lang="fr-FR" i="1">
                <a:solidFill>
                  <a:srgbClr val="44546A"/>
                </a:solidFill>
              </a:rPr>
              <a:t>?  Ecrivez ce qui émerge de vos relectures et vos réflexions générales. </a:t>
            </a:r>
            <a:r>
              <a:rPr lang="fr-FR">
                <a:solidFill>
                  <a:schemeClr val="tx1"/>
                </a:solidFill>
              </a:rPr>
              <a:t>……………………………………………………………………………………………………………………………………………………………………………………………………………………………………………………………………………………………………………………………………………………………………………………………………………………………………………………………………………………………………………………………………………………………………………………………………………………………………………………………………………………………………………………………………………………………………………………………………</a:t>
            </a:r>
            <a:endParaRPr lang="fr-FR">
              <a:solidFill>
                <a:srgbClr val="FF0000"/>
              </a:solidFill>
            </a:endParaRPr>
          </a:p>
          <a:p>
            <a:pPr algn="ctr"/>
            <a:endParaRPr lang="fr-FR">
              <a:solidFill>
                <a:srgbClr val="FF0000"/>
              </a:solidFill>
            </a:endParaRPr>
          </a:p>
        </p:txBody>
      </p:sp>
      <p:sp>
        <p:nvSpPr>
          <p:cNvPr id="17" name="Titre 4"/>
          <p:cNvSpPr>
            <a:spLocks noGrp="1"/>
          </p:cNvSpPr>
          <p:nvPr>
            <p:ph type="title"/>
          </p:nvPr>
        </p:nvSpPr>
        <p:spPr>
          <a:xfrm>
            <a:off x="711200" y="22225"/>
            <a:ext cx="10998200" cy="945441"/>
          </a:xfrm>
          <a:solidFill>
            <a:srgbClr val="44546A"/>
          </a:solidFill>
          <a:effectLst>
            <a:softEdge rad="0"/>
          </a:effectLst>
        </p:spPr>
        <p:style>
          <a:lnRef idx="3">
            <a:schemeClr val="lt1"/>
          </a:lnRef>
          <a:fillRef idx="1">
            <a:schemeClr val="accent1"/>
          </a:fillRef>
          <a:effectRef idx="1">
            <a:schemeClr val="accent1"/>
          </a:effectRef>
          <a:fontRef idx="minor">
            <a:schemeClr val="lt1"/>
          </a:fontRef>
        </p:style>
        <p:txBody>
          <a:bodyPr/>
          <a:lstStyle/>
          <a:p>
            <a:pPr algn="ctr"/>
            <a:r>
              <a:rPr lang="en-US"/>
              <a:t>Notes </a:t>
            </a:r>
            <a:r>
              <a:rPr lang="en-US" err="1"/>
              <a:t>personnelles</a:t>
            </a:r>
            <a:endParaRPr lang="en-US"/>
          </a:p>
        </p:txBody>
      </p:sp>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68</a:t>
            </a:fld>
            <a:endParaRPr lang="en-US"/>
          </a:p>
        </p:txBody>
      </p:sp>
      <p:cxnSp>
        <p:nvCxnSpPr>
          <p:cNvPr id="8" name="Connecteur droit 7">
            <a:extLst>
              <a:ext uri="{FF2B5EF4-FFF2-40B4-BE49-F238E27FC236}">
                <a16:creationId xmlns:a16="http://schemas.microsoft.com/office/drawing/2014/main" id="{A379F56B-8679-43F5-9518-E7CE48001194}"/>
              </a:ext>
            </a:extLst>
          </p:cNvPr>
          <p:cNvCxnSpPr>
            <a:cxnSpLocks/>
          </p:cNvCxnSpPr>
          <p:nvPr/>
        </p:nvCxnSpPr>
        <p:spPr>
          <a:xfrm>
            <a:off x="1095375" y="0"/>
            <a:ext cx="0" cy="9676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42767BB6-FA92-4C3B-B6A3-D8D81112E2CF}"/>
              </a:ext>
            </a:extLst>
          </p:cNvPr>
          <p:cNvSpPr txBox="1"/>
          <p:nvPr/>
        </p:nvSpPr>
        <p:spPr>
          <a:xfrm>
            <a:off x="711200" y="6171684"/>
            <a:ext cx="2189316" cy="369332"/>
          </a:xfrm>
          <a:prstGeom prst="rect">
            <a:avLst/>
          </a:prstGeom>
          <a:solidFill>
            <a:schemeClr val="bg1"/>
          </a:solidFill>
        </p:spPr>
        <p:txBody>
          <a:bodyPr wrap="square" rtlCol="0">
            <a:spAutoFit/>
          </a:bodyPr>
          <a:lstStyle/>
          <a:p>
            <a:r>
              <a:rPr lang="fr-BE">
                <a:solidFill>
                  <a:srgbClr val="44546A"/>
                </a:solidFill>
              </a:rPr>
              <a:t>Date: </a:t>
            </a:r>
          </a:p>
        </p:txBody>
      </p:sp>
      <p:grpSp>
        <p:nvGrpSpPr>
          <p:cNvPr id="12" name="Groupe 11">
            <a:extLst>
              <a:ext uri="{FF2B5EF4-FFF2-40B4-BE49-F238E27FC236}">
                <a16:creationId xmlns:a16="http://schemas.microsoft.com/office/drawing/2014/main" id="{DEA45C9D-9EDB-46BF-B21C-8008B46DF96A}"/>
              </a:ext>
            </a:extLst>
          </p:cNvPr>
          <p:cNvGrpSpPr/>
          <p:nvPr/>
        </p:nvGrpSpPr>
        <p:grpSpPr>
          <a:xfrm>
            <a:off x="10056091" y="994361"/>
            <a:ext cx="1653309" cy="947367"/>
            <a:chOff x="2694056" y="288342"/>
            <a:chExt cx="1466608" cy="760375"/>
          </a:xfrm>
          <a:scene3d>
            <a:camera prst="orthographicFront">
              <a:rot lat="0" lon="0" rev="0"/>
            </a:camera>
            <a:lightRig rig="contrasting" dir="t">
              <a:rot lat="0" lon="0" rev="1200000"/>
            </a:lightRig>
          </a:scene3d>
        </p:grpSpPr>
        <p:sp>
          <p:nvSpPr>
            <p:cNvPr id="13" name="Rectangle : coins arrondis 12">
              <a:extLst>
                <a:ext uri="{FF2B5EF4-FFF2-40B4-BE49-F238E27FC236}">
                  <a16:creationId xmlns:a16="http://schemas.microsoft.com/office/drawing/2014/main" id="{B2ABDCDF-1B8E-43A5-8E66-39926081F139}"/>
                </a:ext>
              </a:extLst>
            </p:cNvPr>
            <p:cNvSpPr/>
            <p:nvPr/>
          </p:nvSpPr>
          <p:spPr>
            <a:xfrm>
              <a:off x="2694056" y="288342"/>
              <a:ext cx="1466608" cy="760375"/>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9800891"/>
                <a:satOff val="-40777"/>
                <a:lumOff val="9608"/>
                <a:alphaOff val="0"/>
              </a:schemeClr>
            </a:fillRef>
            <a:effectRef idx="2">
              <a:schemeClr val="accent4">
                <a:hueOff val="9800891"/>
                <a:satOff val="-40777"/>
                <a:lumOff val="9608"/>
                <a:alphaOff val="0"/>
              </a:schemeClr>
            </a:effectRef>
            <a:fontRef idx="minor">
              <a:schemeClr val="lt1"/>
            </a:fontRef>
          </p:style>
        </p:sp>
        <p:sp>
          <p:nvSpPr>
            <p:cNvPr id="14" name="Rectangle : coins arrondis 4">
              <a:extLst>
                <a:ext uri="{FF2B5EF4-FFF2-40B4-BE49-F238E27FC236}">
                  <a16:creationId xmlns:a16="http://schemas.microsoft.com/office/drawing/2014/main" id="{5E640C3D-EA0D-4DEB-8906-F1D3C2FF493E}"/>
                </a:ext>
              </a:extLst>
            </p:cNvPr>
            <p:cNvSpPr txBox="1"/>
            <p:nvPr/>
          </p:nvSpPr>
          <p:spPr>
            <a:xfrm>
              <a:off x="2731174" y="325460"/>
              <a:ext cx="1392372" cy="68613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err="1"/>
                <a:t>Méta</a:t>
              </a:r>
              <a:r>
                <a:rPr lang="en-US" sz="1800" kern="1200"/>
                <a:t> </a:t>
              </a:r>
              <a:r>
                <a:rPr lang="en-US" sz="1800" kern="1200" err="1"/>
                <a:t>réfléchir</a:t>
              </a:r>
              <a:endParaRPr lang="en-US" sz="1800" kern="1200"/>
            </a:p>
          </p:txBody>
        </p:sp>
      </p:grpSp>
      <p:sp>
        <p:nvSpPr>
          <p:cNvPr id="15" name="ZoneTexte 14">
            <a:extLst>
              <a:ext uri="{FF2B5EF4-FFF2-40B4-BE49-F238E27FC236}">
                <a16:creationId xmlns:a16="http://schemas.microsoft.com/office/drawing/2014/main" id="{291E9FF2-8960-483B-9485-BB741C4791EC}"/>
              </a:ext>
            </a:extLst>
          </p:cNvPr>
          <p:cNvSpPr txBox="1"/>
          <p:nvPr/>
        </p:nvSpPr>
        <p:spPr>
          <a:xfrm>
            <a:off x="717035" y="126388"/>
            <a:ext cx="2832359" cy="1341656"/>
          </a:xfrm>
          <a:prstGeom prst="ellipse">
            <a:avLst/>
          </a:prstGeom>
          <a:solidFill>
            <a:srgbClr val="FF0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BE" sz="2800">
                <a:solidFill>
                  <a:schemeClr val="bg1"/>
                </a:solidFill>
              </a:rPr>
              <a:t>À partir de la Séance 2</a:t>
            </a:r>
            <a:endParaRPr lang="fr-FR" sz="2800">
              <a:solidFill>
                <a:schemeClr val="bg1"/>
              </a:solidFill>
            </a:endParaRPr>
          </a:p>
        </p:txBody>
      </p:sp>
    </p:spTree>
    <p:extLst>
      <p:ext uri="{BB962C8B-B14F-4D97-AF65-F5344CB8AC3E}">
        <p14:creationId xmlns:p14="http://schemas.microsoft.com/office/powerpoint/2010/main" val="243206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2" descr="Fibres Laser - Image gratuite sur Pixabay">
            <a:extLst>
              <a:ext uri="{FF2B5EF4-FFF2-40B4-BE49-F238E27FC236}">
                <a16:creationId xmlns:a16="http://schemas.microsoft.com/office/drawing/2014/main" id="{6C19BAA9-2930-451B-A6A9-0B25A85E3D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95" r="35364" b="369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Titre 1"/>
          <p:cNvSpPr>
            <a:spLocks noGrp="1"/>
          </p:cNvSpPr>
          <p:nvPr>
            <p:ph type="title"/>
          </p:nvPr>
        </p:nvSpPr>
        <p:spPr>
          <a:xfrm>
            <a:off x="477981" y="1122363"/>
            <a:ext cx="4023360" cy="3204134"/>
          </a:xfr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r>
              <a:rPr lang="en-US" sz="4800" err="1">
                <a:solidFill>
                  <a:schemeClr val="bg1"/>
                </a:solidFill>
                <a:latin typeface="+mj-lt"/>
                <a:ea typeface="+mj-ea"/>
                <a:cs typeface="+mj-cs"/>
              </a:rPr>
              <a:t>Annexe</a:t>
            </a:r>
            <a:r>
              <a:rPr lang="en-US" sz="4800">
                <a:solidFill>
                  <a:schemeClr val="bg1"/>
                </a:solidFill>
                <a:latin typeface="+mj-lt"/>
                <a:ea typeface="+mj-ea"/>
                <a:cs typeface="+mj-cs"/>
              </a:rPr>
              <a:t> 3 :  </a:t>
            </a:r>
            <a:r>
              <a:rPr lang="en-US" sz="4800" err="1">
                <a:solidFill>
                  <a:schemeClr val="bg1"/>
                </a:solidFill>
                <a:latin typeface="+mj-lt"/>
                <a:ea typeface="+mj-ea"/>
                <a:cs typeface="+mj-cs"/>
              </a:rPr>
              <a:t>Outils</a:t>
            </a:r>
            <a:r>
              <a:rPr lang="en-US" sz="4800">
                <a:solidFill>
                  <a:schemeClr val="bg1"/>
                </a:solidFill>
                <a:latin typeface="+mj-lt"/>
                <a:ea typeface="+mj-ea"/>
                <a:cs typeface="+mj-cs"/>
              </a:rPr>
              <a:t> de co-</a:t>
            </a:r>
            <a:r>
              <a:rPr lang="en-US" sz="4800" err="1">
                <a:solidFill>
                  <a:schemeClr val="bg1"/>
                </a:solidFill>
                <a:latin typeface="+mj-lt"/>
                <a:ea typeface="+mj-ea"/>
                <a:cs typeface="+mj-cs"/>
              </a:rPr>
              <a:t>analyse</a:t>
            </a:r>
            <a:endParaRPr lang="en-US" sz="4800">
              <a:solidFill>
                <a:schemeClr val="bg1"/>
              </a:solidFill>
              <a:latin typeface="+mj-lt"/>
              <a:ea typeface="+mj-ea"/>
              <a:cs typeface="+mj-cs"/>
            </a:endParaRPr>
          </a:p>
        </p:txBody>
      </p:sp>
      <p:sp>
        <p:nvSpPr>
          <p:cNvPr id="46" name="Rectangle 4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a:xfrm>
            <a:off x="1692321" y="6356350"/>
            <a:ext cx="2809017" cy="365125"/>
          </a:xfr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lumMod val="50000"/>
                    <a:lumOff val="50000"/>
                  </a:prstClr>
                </a:solidFill>
                <a:effectLst/>
                <a:uLnTx/>
                <a:uFillTx/>
                <a:latin typeface="Calibri" panose="020F0502020204030204"/>
                <a:ea typeface="+mn-ea"/>
                <a:cs typeface="+mn-cs"/>
              </a:rPr>
              <a:t>M. Blondeau, S. Dondeyne, C. Moncarey &amp; A. Paul</a:t>
            </a:r>
          </a:p>
        </p:txBody>
      </p:sp>
      <p:sp>
        <p:nvSpPr>
          <p:cNvPr id="2" name="Espace réservé du numéro de diapositive 1"/>
          <p:cNvSpPr>
            <a:spLocks noGrp="1"/>
          </p:cNvSpPr>
          <p:nvPr>
            <p:ph type="sldNum" sz="quarter" idx="12"/>
          </p:nvPr>
        </p:nvSpPr>
        <p:spPr>
          <a:xfrm>
            <a:off x="8970819" y="6356350"/>
            <a:ext cx="2743200"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D45F35CD-BCCE-43AA-A6A5-8900209948EB}"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69</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31657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54E24DE4-DF2C-4F2A-853D-569257DAF1C1}"/>
              </a:ext>
            </a:extLst>
          </p:cNvPr>
          <p:cNvSpPr>
            <a:spLocks noGrp="1"/>
          </p:cNvSpPr>
          <p:nvPr>
            <p:ph type="title"/>
          </p:nvPr>
        </p:nvSpPr>
        <p:spPr/>
        <p:txBody>
          <a:bodyPr/>
          <a:lstStyle/>
          <a:p>
            <a:endParaRPr lang="fr-BE"/>
          </a:p>
        </p:txBody>
      </p:sp>
      <p:graphicFrame>
        <p:nvGraphicFramePr>
          <p:cNvPr id="20" name="Espace réservé du contenu 19">
            <a:extLst>
              <a:ext uri="{FF2B5EF4-FFF2-40B4-BE49-F238E27FC236}">
                <a16:creationId xmlns:a16="http://schemas.microsoft.com/office/drawing/2014/main" id="{5F4CA3AB-F0B9-446B-A75F-2327FBF89A15}"/>
              </a:ext>
            </a:extLst>
          </p:cNvPr>
          <p:cNvGraphicFramePr>
            <a:graphicFrameLocks noGrp="1"/>
          </p:cNvGraphicFramePr>
          <p:nvPr>
            <p:ph idx="1"/>
            <p:extLst>
              <p:ext uri="{D42A27DB-BD31-4B8C-83A1-F6EECF244321}">
                <p14:modId xmlns:p14="http://schemas.microsoft.com/office/powerpoint/2010/main" val="1896805352"/>
              </p:ext>
            </p:extLst>
          </p:nvPr>
        </p:nvGraphicFramePr>
        <p:xfrm>
          <a:off x="520700" y="1825625"/>
          <a:ext cx="109823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Espace réservé du pied de page 4"/>
          <p:cNvSpPr>
            <a:spLocks noGrp="1"/>
          </p:cNvSpPr>
          <p:nvPr>
            <p:ph type="ftr" sz="quarter" idx="11"/>
          </p:nvPr>
        </p:nvSpPr>
        <p:spPr/>
        <p:txBody>
          <a:bodyPr/>
          <a:lstStyle/>
          <a:p>
            <a:r>
              <a:rPr lang="en-US"/>
              <a:t>M. Blondeau, S. Dondeyne, C. Moncarey &amp; A. Paul</a:t>
            </a:r>
          </a:p>
        </p:txBody>
      </p:sp>
      <p:sp>
        <p:nvSpPr>
          <p:cNvPr id="6" name="Espace réservé du numéro de diapositive 5"/>
          <p:cNvSpPr>
            <a:spLocks noGrp="1"/>
          </p:cNvSpPr>
          <p:nvPr>
            <p:ph type="sldNum" sz="quarter" idx="12"/>
          </p:nvPr>
        </p:nvSpPr>
        <p:spPr/>
        <p:txBody>
          <a:bodyPr/>
          <a:lstStyle/>
          <a:p>
            <a:fld id="{D45F35CD-BCCE-43AA-A6A5-8900209948EB}" type="slidenum">
              <a:rPr lang="en-US" smtClean="0"/>
              <a:t>7</a:t>
            </a:fld>
            <a:endParaRPr lang="en-US"/>
          </a:p>
        </p:txBody>
      </p:sp>
      <p:sp>
        <p:nvSpPr>
          <p:cNvPr id="11" name="Titre 1">
            <a:extLst>
              <a:ext uri="{FF2B5EF4-FFF2-40B4-BE49-F238E27FC236}">
                <a16:creationId xmlns:a16="http://schemas.microsoft.com/office/drawing/2014/main" id="{E63BCF7F-37EF-437E-9EBA-B71A3256CD58}"/>
              </a:ext>
            </a:extLst>
          </p:cNvPr>
          <p:cNvSpPr txBox="1">
            <a:spLocks/>
          </p:cNvSpPr>
          <p:nvPr/>
        </p:nvSpPr>
        <p:spPr>
          <a:xfrm>
            <a:off x="520699" y="-1"/>
            <a:ext cx="10982095" cy="1825626"/>
          </a:xfrm>
          <a:prstGeom prst="rect">
            <a:avLst/>
          </a:prstGeo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nl-BE" err="1"/>
              <a:t>Objectifs</a:t>
            </a:r>
            <a:endParaRPr lang="en-US"/>
          </a:p>
        </p:txBody>
      </p:sp>
      <p:grpSp>
        <p:nvGrpSpPr>
          <p:cNvPr id="13" name="Groupe 12">
            <a:extLst>
              <a:ext uri="{FF2B5EF4-FFF2-40B4-BE49-F238E27FC236}">
                <a16:creationId xmlns:a16="http://schemas.microsoft.com/office/drawing/2014/main" id="{5ECEF181-4741-4508-B791-43D87A8D0354}"/>
              </a:ext>
            </a:extLst>
          </p:cNvPr>
          <p:cNvGrpSpPr/>
          <p:nvPr/>
        </p:nvGrpSpPr>
        <p:grpSpPr>
          <a:xfrm>
            <a:off x="9104245" y="-1"/>
            <a:ext cx="2567055" cy="2638531"/>
            <a:chOff x="1340" y="1077704"/>
            <a:chExt cx="2195928" cy="2195928"/>
          </a:xfrm>
          <a:solidFill>
            <a:srgbClr val="FF0000"/>
          </a:solidFill>
        </p:grpSpPr>
        <p:sp>
          <p:nvSpPr>
            <p:cNvPr id="14" name="Ellipse 13">
              <a:extLst>
                <a:ext uri="{FF2B5EF4-FFF2-40B4-BE49-F238E27FC236}">
                  <a16:creationId xmlns:a16="http://schemas.microsoft.com/office/drawing/2014/main" id="{7F5CCBAE-BC6C-4293-8CDB-E96526CAC314}"/>
                </a:ext>
              </a:extLst>
            </p:cNvPr>
            <p:cNvSpPr/>
            <p:nvPr/>
          </p:nvSpPr>
          <p:spPr>
            <a:xfrm>
              <a:off x="1340" y="1077704"/>
              <a:ext cx="2195928" cy="2195928"/>
            </a:xfrm>
            <a:prstGeom prst="ellipse">
              <a:avLst/>
            </a:prstGeom>
            <a:grpFill/>
            <a:ln>
              <a:solidFill>
                <a:srgbClr val="FF0000"/>
              </a:solid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Ellipse 4">
              <a:extLst>
                <a:ext uri="{FF2B5EF4-FFF2-40B4-BE49-F238E27FC236}">
                  <a16:creationId xmlns:a16="http://schemas.microsoft.com/office/drawing/2014/main" id="{5FEAD540-5BB0-408E-9C58-E86A0B6B15C4}"/>
                </a:ext>
              </a:extLst>
            </p:cNvPr>
            <p:cNvSpPr txBox="1"/>
            <p:nvPr/>
          </p:nvSpPr>
          <p:spPr>
            <a:xfrm>
              <a:off x="322926" y="1399290"/>
              <a:ext cx="1552756" cy="155275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algn="ctr"/>
              <a:r>
                <a:rPr lang="fr-BE" sz="2000">
                  <a:solidFill>
                    <a:schemeClr val="bg1"/>
                  </a:solidFill>
                </a:rPr>
                <a:t>Développer les compétences professionnelles, relationnelles et réflexives. </a:t>
              </a:r>
              <a:endParaRPr lang="fr-BE" sz="1400">
                <a:solidFill>
                  <a:schemeClr val="bg1"/>
                </a:solidFill>
              </a:endParaRPr>
            </a:p>
            <a:p>
              <a:pPr algn="ctr"/>
              <a:r>
                <a:rPr lang="fr-BE" sz="1400">
                  <a:solidFill>
                    <a:schemeClr val="bg1"/>
                  </a:solidFill>
                </a:rPr>
                <a:t>(Payette, 2000, p.41-42)</a:t>
              </a:r>
              <a:endParaRPr lang="fr-BE" sz="1400">
                <a:solidFill>
                  <a:schemeClr val="bg1"/>
                </a:solidFill>
                <a:cs typeface="Calibri"/>
              </a:endParaRPr>
            </a:p>
          </p:txBody>
        </p:sp>
      </p:grpSp>
      <p:cxnSp>
        <p:nvCxnSpPr>
          <p:cNvPr id="18" name="Connecteur droit 17">
            <a:extLst>
              <a:ext uri="{FF2B5EF4-FFF2-40B4-BE49-F238E27FC236}">
                <a16:creationId xmlns:a16="http://schemas.microsoft.com/office/drawing/2014/main" id="{0B4FE89C-B9EF-4079-B4E3-4BBF04D7D474}"/>
              </a:ext>
            </a:extLst>
          </p:cNvPr>
          <p:cNvCxnSpPr>
            <a:cxnSpLocks/>
          </p:cNvCxnSpPr>
          <p:nvPr/>
        </p:nvCxnSpPr>
        <p:spPr>
          <a:xfrm>
            <a:off x="1085850" y="0"/>
            <a:ext cx="0" cy="185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9818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489B844-4D06-45F2-B421-2934893D678E}"/>
              </a:ext>
            </a:extLst>
          </p:cNvPr>
          <p:cNvSpPr>
            <a:spLocks noGrp="1"/>
          </p:cNvSpPr>
          <p:nvPr>
            <p:ph type="ftr" sz="quarter" idx="11"/>
          </p:nvPr>
        </p:nvSpPr>
        <p:spPr/>
        <p:txBody>
          <a:bodyPr/>
          <a:lstStyle/>
          <a:p>
            <a:r>
              <a:rPr lang="en-US"/>
              <a:t>M. Blondeau, S. Dondeyne, C. Moncarey &amp; A. Paul</a:t>
            </a:r>
          </a:p>
        </p:txBody>
      </p:sp>
      <p:sp>
        <p:nvSpPr>
          <p:cNvPr id="3" name="Espace réservé du numéro de diapositive 2">
            <a:extLst>
              <a:ext uri="{FF2B5EF4-FFF2-40B4-BE49-F238E27FC236}">
                <a16:creationId xmlns:a16="http://schemas.microsoft.com/office/drawing/2014/main" id="{3186F64B-337E-409A-8498-38C6AE86F21F}"/>
              </a:ext>
            </a:extLst>
          </p:cNvPr>
          <p:cNvSpPr>
            <a:spLocks noGrp="1"/>
          </p:cNvSpPr>
          <p:nvPr>
            <p:ph type="sldNum" sz="quarter" idx="12"/>
          </p:nvPr>
        </p:nvSpPr>
        <p:spPr/>
        <p:txBody>
          <a:bodyPr/>
          <a:lstStyle/>
          <a:p>
            <a:fld id="{D45F35CD-BCCE-43AA-A6A5-8900209948EB}" type="slidenum">
              <a:rPr lang="en-US" smtClean="0"/>
              <a:t>70</a:t>
            </a:fld>
            <a:endParaRPr lang="en-US"/>
          </a:p>
        </p:txBody>
      </p:sp>
      <p:grpSp>
        <p:nvGrpSpPr>
          <p:cNvPr id="5" name="Groupe 4">
            <a:extLst>
              <a:ext uri="{FF2B5EF4-FFF2-40B4-BE49-F238E27FC236}">
                <a16:creationId xmlns:a16="http://schemas.microsoft.com/office/drawing/2014/main" id="{5183EF23-19BE-47E4-9EAD-D8AC25567F8D}"/>
              </a:ext>
            </a:extLst>
          </p:cNvPr>
          <p:cNvGrpSpPr/>
          <p:nvPr/>
        </p:nvGrpSpPr>
        <p:grpSpPr>
          <a:xfrm>
            <a:off x="10265136" y="308233"/>
            <a:ext cx="1473444" cy="684367"/>
            <a:chOff x="3370918" y="2950776"/>
            <a:chExt cx="1400162" cy="529554"/>
          </a:xfrm>
          <a:scene3d>
            <a:camera prst="orthographicFront">
              <a:rot lat="0" lon="0" rev="0"/>
            </a:camera>
            <a:lightRig rig="contrasting" dir="t">
              <a:rot lat="0" lon="0" rev="1200000"/>
            </a:lightRig>
          </a:scene3d>
        </p:grpSpPr>
        <p:sp>
          <p:nvSpPr>
            <p:cNvPr id="6" name="Rectangle : coins arrondis 5">
              <a:extLst>
                <a:ext uri="{FF2B5EF4-FFF2-40B4-BE49-F238E27FC236}">
                  <a16:creationId xmlns:a16="http://schemas.microsoft.com/office/drawing/2014/main" id="{7102B406-576B-4059-9C8C-FC1C409EAD4D}"/>
                </a:ext>
              </a:extLst>
            </p:cNvPr>
            <p:cNvSpPr/>
            <p:nvPr/>
          </p:nvSpPr>
          <p:spPr>
            <a:xfrm>
              <a:off x="3370918" y="2950776"/>
              <a:ext cx="140016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6125556"/>
                <a:satOff val="-25486"/>
                <a:lumOff val="6005"/>
                <a:alphaOff val="0"/>
              </a:schemeClr>
            </a:fillRef>
            <a:effectRef idx="2">
              <a:schemeClr val="accent4">
                <a:hueOff val="6125556"/>
                <a:satOff val="-25486"/>
                <a:lumOff val="6005"/>
                <a:alphaOff val="0"/>
              </a:schemeClr>
            </a:effectRef>
            <a:fontRef idx="minor">
              <a:schemeClr val="lt1"/>
            </a:fontRef>
          </p:style>
        </p:sp>
        <p:sp>
          <p:nvSpPr>
            <p:cNvPr id="7" name="Rectangle : coins arrondis 4">
              <a:extLst>
                <a:ext uri="{FF2B5EF4-FFF2-40B4-BE49-F238E27FC236}">
                  <a16:creationId xmlns:a16="http://schemas.microsoft.com/office/drawing/2014/main" id="{47C27E3F-128F-4642-9A5F-90C939E1BD3C}"/>
                </a:ext>
              </a:extLst>
            </p:cNvPr>
            <p:cNvSpPr txBox="1"/>
            <p:nvPr/>
          </p:nvSpPr>
          <p:spPr>
            <a:xfrm>
              <a:off x="3396769" y="2976627"/>
              <a:ext cx="134846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BE" sz="1800" b="0" i="0" u="none" strike="noStrike" kern="1200" cap="none" spc="0" normalizeH="0" baseline="0" noProof="0">
                  <a:ln>
                    <a:noFill/>
                  </a:ln>
                  <a:solidFill>
                    <a:prstClr val="white"/>
                  </a:solidFill>
                  <a:effectLst/>
                  <a:uLnTx/>
                  <a:uFillTx/>
                  <a:latin typeface="Calibri"/>
                  <a:ea typeface="+mn-ea"/>
                  <a:cs typeface="+mn-cs"/>
                </a:rPr>
                <a:t> Co-analyser</a:t>
              </a:r>
            </a:p>
          </p:txBody>
        </p:sp>
      </p:grpSp>
      <p:sp>
        <p:nvSpPr>
          <p:cNvPr id="8" name="Titre 1">
            <a:extLst>
              <a:ext uri="{FF2B5EF4-FFF2-40B4-BE49-F238E27FC236}">
                <a16:creationId xmlns:a16="http://schemas.microsoft.com/office/drawing/2014/main" id="{7C139989-70D8-42C3-9242-C5DCEC91B5C0}"/>
              </a:ext>
            </a:extLst>
          </p:cNvPr>
          <p:cNvSpPr txBox="1">
            <a:spLocks/>
          </p:cNvSpPr>
          <p:nvPr/>
        </p:nvSpPr>
        <p:spPr>
          <a:xfrm>
            <a:off x="511463" y="136524"/>
            <a:ext cx="9644214" cy="1325563"/>
          </a:xfrm>
          <a:prstGeom prst="rect">
            <a:avLst/>
          </a:prstGeo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fr-BE"/>
              <a:t>1. Modèle écologique (</a:t>
            </a:r>
            <a:r>
              <a:rPr lang="fr-FR" sz="3200"/>
              <a:t>Bronfenbrenner, 1979</a:t>
            </a:r>
            <a:r>
              <a:rPr lang="fr-FR"/>
              <a:t>) </a:t>
            </a:r>
            <a:endParaRPr lang="en-US"/>
          </a:p>
        </p:txBody>
      </p:sp>
      <p:cxnSp>
        <p:nvCxnSpPr>
          <p:cNvPr id="9" name="Connecteur droit 8">
            <a:extLst>
              <a:ext uri="{FF2B5EF4-FFF2-40B4-BE49-F238E27FC236}">
                <a16:creationId xmlns:a16="http://schemas.microsoft.com/office/drawing/2014/main" id="{4AA7D586-27BC-4636-8597-AB1C1EA1D1E9}"/>
              </a:ext>
            </a:extLst>
          </p:cNvPr>
          <p:cNvCxnSpPr>
            <a:cxnSpLocks/>
          </p:cNvCxnSpPr>
          <p:nvPr/>
        </p:nvCxnSpPr>
        <p:spPr>
          <a:xfrm>
            <a:off x="873702" y="139699"/>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2AA2A1B5-1C76-40A1-8309-45BF926F0F38}"/>
              </a:ext>
            </a:extLst>
          </p:cNvPr>
          <p:cNvPicPr>
            <a:picLocks noChangeAspect="1"/>
          </p:cNvPicPr>
          <p:nvPr/>
        </p:nvPicPr>
        <p:blipFill>
          <a:blip r:embed="rId2"/>
          <a:stretch>
            <a:fillRect/>
          </a:stretch>
        </p:blipFill>
        <p:spPr>
          <a:xfrm>
            <a:off x="511464" y="1661557"/>
            <a:ext cx="4874378" cy="4797609"/>
          </a:xfrm>
          <a:prstGeom prst="rect">
            <a:avLst/>
          </a:prstGeom>
        </p:spPr>
      </p:pic>
      <p:sp>
        <p:nvSpPr>
          <p:cNvPr id="11" name="ZoneTexte 10">
            <a:extLst>
              <a:ext uri="{FF2B5EF4-FFF2-40B4-BE49-F238E27FC236}">
                <a16:creationId xmlns:a16="http://schemas.microsoft.com/office/drawing/2014/main" id="{69AF21F8-582F-4EE6-9D0C-B09FB9F6C623}"/>
              </a:ext>
            </a:extLst>
          </p:cNvPr>
          <p:cNvSpPr txBox="1"/>
          <p:nvPr/>
        </p:nvSpPr>
        <p:spPr>
          <a:xfrm>
            <a:off x="6096000" y="1827815"/>
            <a:ext cx="5460460" cy="3416320"/>
          </a:xfrm>
          <a:prstGeom prst="rect">
            <a:avLst/>
          </a:prstGeom>
          <a:noFill/>
          <a:ln>
            <a:solidFill>
              <a:srgbClr val="44546A"/>
            </a:solidFill>
          </a:ln>
        </p:spPr>
        <p:txBody>
          <a:bodyPr wrap="square" rtlCol="0">
            <a:spAutoFit/>
          </a:bodyPr>
          <a:lstStyle/>
          <a:p>
            <a:r>
              <a:rPr lang="fr-BE" b="1">
                <a:solidFill>
                  <a:srgbClr val="44546A"/>
                </a:solidFill>
              </a:rPr>
              <a:t>Fiche explicative du modèle :</a:t>
            </a:r>
            <a:r>
              <a:rPr lang="fr-BE">
                <a:solidFill>
                  <a:srgbClr val="44546A"/>
                </a:solidFill>
              </a:rPr>
              <a:t> </a:t>
            </a:r>
          </a:p>
          <a:p>
            <a:endParaRPr lang="fr-BE">
              <a:solidFill>
                <a:srgbClr val="44546A"/>
              </a:solidFill>
            </a:endParaRPr>
          </a:p>
          <a:p>
            <a:r>
              <a:rPr lang="fr-FR">
                <a:solidFill>
                  <a:srgbClr val="44546A"/>
                </a:solidFill>
              </a:rPr>
              <a:t>Il s’agit d’une vue aérienne du modèle. </a:t>
            </a:r>
            <a:r>
              <a:rPr lang="fr-BE">
                <a:solidFill>
                  <a:srgbClr val="44546A"/>
                </a:solidFill>
              </a:rPr>
              <a:t>C’est une </a:t>
            </a:r>
            <a:r>
              <a:rPr lang="fr-FR">
                <a:solidFill>
                  <a:srgbClr val="44546A"/>
                </a:solidFill>
              </a:rPr>
              <a:t>modélisation par emboîtements de milieux (inclusion), à l’image des poupées russes, qui interagissent entre eux et permettent le développement de la personne.  </a:t>
            </a:r>
          </a:p>
          <a:p>
            <a:r>
              <a:rPr lang="fr-FR">
                <a:solidFill>
                  <a:srgbClr val="44546A"/>
                </a:solidFill>
              </a:rPr>
              <a:t>Le </a:t>
            </a:r>
            <a:r>
              <a:rPr lang="fr-FR" err="1">
                <a:solidFill>
                  <a:srgbClr val="44546A"/>
                </a:solidFill>
              </a:rPr>
              <a:t>mésosystème</a:t>
            </a:r>
            <a:r>
              <a:rPr lang="fr-FR">
                <a:solidFill>
                  <a:srgbClr val="44546A"/>
                </a:solidFill>
              </a:rPr>
              <a:t> représente les interrelations entre les différents éléments du microsystème.</a:t>
            </a:r>
            <a:endParaRPr lang="fr-BE">
              <a:solidFill>
                <a:srgbClr val="44546A"/>
              </a:solidFill>
            </a:endParaRPr>
          </a:p>
          <a:p>
            <a:endParaRPr lang="fr-FR">
              <a:solidFill>
                <a:srgbClr val="44546A"/>
              </a:solidFill>
            </a:endParaRPr>
          </a:p>
          <a:p>
            <a:r>
              <a:rPr lang="fr-FR">
                <a:solidFill>
                  <a:srgbClr val="44546A"/>
                </a:solidFill>
              </a:rPr>
              <a:t>Conseils pour exploiter le modèle : </a:t>
            </a:r>
          </a:p>
          <a:p>
            <a:pPr marL="285750" indent="-285750">
              <a:buFontTx/>
              <a:buChar char="-"/>
            </a:pPr>
            <a:r>
              <a:rPr lang="fr-FR">
                <a:solidFill>
                  <a:srgbClr val="44546A"/>
                </a:solidFill>
              </a:rPr>
              <a:t>Indiquer les modes de relations entre les systèmes</a:t>
            </a:r>
          </a:p>
          <a:p>
            <a:pPr marL="285750" indent="-285750">
              <a:buFontTx/>
              <a:buChar char="-"/>
            </a:pPr>
            <a:endParaRPr lang="fr-FR">
              <a:solidFill>
                <a:srgbClr val="44546A"/>
              </a:solidFill>
            </a:endParaRPr>
          </a:p>
        </p:txBody>
      </p:sp>
    </p:spTree>
    <p:extLst>
      <p:ext uri="{BB962C8B-B14F-4D97-AF65-F5344CB8AC3E}">
        <p14:creationId xmlns:p14="http://schemas.microsoft.com/office/powerpoint/2010/main" val="30731436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489B844-4D06-45F2-B421-2934893D678E}"/>
              </a:ext>
            </a:extLst>
          </p:cNvPr>
          <p:cNvSpPr>
            <a:spLocks noGrp="1"/>
          </p:cNvSpPr>
          <p:nvPr>
            <p:ph type="ftr" sz="quarter" idx="11"/>
          </p:nvPr>
        </p:nvSpPr>
        <p:spPr/>
        <p:txBody>
          <a:bodyPr/>
          <a:lstStyle/>
          <a:p>
            <a:r>
              <a:rPr lang="en-US"/>
              <a:t>M. Blondeau, S. Dondeyne, C. Moncarey &amp; A. Paul</a:t>
            </a:r>
          </a:p>
        </p:txBody>
      </p:sp>
      <p:sp>
        <p:nvSpPr>
          <p:cNvPr id="3" name="Espace réservé du numéro de diapositive 2">
            <a:extLst>
              <a:ext uri="{FF2B5EF4-FFF2-40B4-BE49-F238E27FC236}">
                <a16:creationId xmlns:a16="http://schemas.microsoft.com/office/drawing/2014/main" id="{3186F64B-337E-409A-8498-38C6AE86F21F}"/>
              </a:ext>
            </a:extLst>
          </p:cNvPr>
          <p:cNvSpPr>
            <a:spLocks noGrp="1"/>
          </p:cNvSpPr>
          <p:nvPr>
            <p:ph type="sldNum" sz="quarter" idx="12"/>
          </p:nvPr>
        </p:nvSpPr>
        <p:spPr/>
        <p:txBody>
          <a:bodyPr/>
          <a:lstStyle/>
          <a:p>
            <a:fld id="{D45F35CD-BCCE-43AA-A6A5-8900209948EB}" type="slidenum">
              <a:rPr lang="en-US" smtClean="0"/>
              <a:t>71</a:t>
            </a:fld>
            <a:endParaRPr lang="en-US"/>
          </a:p>
        </p:txBody>
      </p:sp>
      <p:grpSp>
        <p:nvGrpSpPr>
          <p:cNvPr id="5" name="Groupe 4">
            <a:extLst>
              <a:ext uri="{FF2B5EF4-FFF2-40B4-BE49-F238E27FC236}">
                <a16:creationId xmlns:a16="http://schemas.microsoft.com/office/drawing/2014/main" id="{5183EF23-19BE-47E4-9EAD-D8AC25567F8D}"/>
              </a:ext>
            </a:extLst>
          </p:cNvPr>
          <p:cNvGrpSpPr/>
          <p:nvPr/>
        </p:nvGrpSpPr>
        <p:grpSpPr>
          <a:xfrm>
            <a:off x="10265136" y="308233"/>
            <a:ext cx="1473444" cy="684367"/>
            <a:chOff x="3370918" y="2950776"/>
            <a:chExt cx="1400162" cy="529554"/>
          </a:xfrm>
          <a:scene3d>
            <a:camera prst="orthographicFront">
              <a:rot lat="0" lon="0" rev="0"/>
            </a:camera>
            <a:lightRig rig="contrasting" dir="t">
              <a:rot lat="0" lon="0" rev="1200000"/>
            </a:lightRig>
          </a:scene3d>
        </p:grpSpPr>
        <p:sp>
          <p:nvSpPr>
            <p:cNvPr id="6" name="Rectangle : coins arrondis 5">
              <a:extLst>
                <a:ext uri="{FF2B5EF4-FFF2-40B4-BE49-F238E27FC236}">
                  <a16:creationId xmlns:a16="http://schemas.microsoft.com/office/drawing/2014/main" id="{7102B406-576B-4059-9C8C-FC1C409EAD4D}"/>
                </a:ext>
              </a:extLst>
            </p:cNvPr>
            <p:cNvSpPr/>
            <p:nvPr/>
          </p:nvSpPr>
          <p:spPr>
            <a:xfrm>
              <a:off x="3370918" y="2950776"/>
              <a:ext cx="140016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6125556"/>
                <a:satOff val="-25486"/>
                <a:lumOff val="6005"/>
                <a:alphaOff val="0"/>
              </a:schemeClr>
            </a:fillRef>
            <a:effectRef idx="2">
              <a:schemeClr val="accent4">
                <a:hueOff val="6125556"/>
                <a:satOff val="-25486"/>
                <a:lumOff val="6005"/>
                <a:alphaOff val="0"/>
              </a:schemeClr>
            </a:effectRef>
            <a:fontRef idx="minor">
              <a:schemeClr val="lt1"/>
            </a:fontRef>
          </p:style>
        </p:sp>
        <p:sp>
          <p:nvSpPr>
            <p:cNvPr id="7" name="Rectangle : coins arrondis 4">
              <a:extLst>
                <a:ext uri="{FF2B5EF4-FFF2-40B4-BE49-F238E27FC236}">
                  <a16:creationId xmlns:a16="http://schemas.microsoft.com/office/drawing/2014/main" id="{47C27E3F-128F-4642-9A5F-90C939E1BD3C}"/>
                </a:ext>
              </a:extLst>
            </p:cNvPr>
            <p:cNvSpPr txBox="1"/>
            <p:nvPr/>
          </p:nvSpPr>
          <p:spPr>
            <a:xfrm>
              <a:off x="3396769" y="2976627"/>
              <a:ext cx="134846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BE" sz="1800" b="0" i="0" u="none" strike="noStrike" kern="1200" cap="none" spc="0" normalizeH="0" baseline="0" noProof="0">
                  <a:ln>
                    <a:noFill/>
                  </a:ln>
                  <a:solidFill>
                    <a:prstClr val="white"/>
                  </a:solidFill>
                  <a:effectLst/>
                  <a:uLnTx/>
                  <a:uFillTx/>
                  <a:latin typeface="Calibri"/>
                  <a:ea typeface="+mn-ea"/>
                  <a:cs typeface="+mn-cs"/>
                </a:rPr>
                <a:t> Co-analyser</a:t>
              </a:r>
            </a:p>
          </p:txBody>
        </p:sp>
      </p:grpSp>
      <p:sp>
        <p:nvSpPr>
          <p:cNvPr id="8" name="Titre 1">
            <a:extLst>
              <a:ext uri="{FF2B5EF4-FFF2-40B4-BE49-F238E27FC236}">
                <a16:creationId xmlns:a16="http://schemas.microsoft.com/office/drawing/2014/main" id="{7C139989-70D8-42C3-9242-C5DCEC91B5C0}"/>
              </a:ext>
            </a:extLst>
          </p:cNvPr>
          <p:cNvSpPr txBox="1">
            <a:spLocks/>
          </p:cNvSpPr>
          <p:nvPr/>
        </p:nvSpPr>
        <p:spPr>
          <a:xfrm>
            <a:off x="511463" y="136524"/>
            <a:ext cx="9644214" cy="1325563"/>
          </a:xfrm>
          <a:prstGeom prst="rect">
            <a:avLst/>
          </a:prstGeo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BE"/>
              <a:t>2. Modèle d’</a:t>
            </a:r>
            <a:r>
              <a:rPr lang="fr-BE" err="1"/>
              <a:t>Ardoino</a:t>
            </a:r>
            <a:r>
              <a:rPr lang="fr-BE"/>
              <a:t> (</a:t>
            </a:r>
            <a:r>
              <a:rPr lang="fr-BE" sz="3200" err="1"/>
              <a:t>Ardoino</a:t>
            </a:r>
            <a:r>
              <a:rPr lang="fr-BE" sz="3200"/>
              <a:t>, 1980</a:t>
            </a:r>
            <a:r>
              <a:rPr lang="fr-BE"/>
              <a:t>)</a:t>
            </a:r>
            <a:endParaRPr lang="en-US"/>
          </a:p>
        </p:txBody>
      </p:sp>
      <p:cxnSp>
        <p:nvCxnSpPr>
          <p:cNvPr id="9" name="Connecteur droit 8">
            <a:extLst>
              <a:ext uri="{FF2B5EF4-FFF2-40B4-BE49-F238E27FC236}">
                <a16:creationId xmlns:a16="http://schemas.microsoft.com/office/drawing/2014/main" id="{4AA7D586-27BC-4636-8597-AB1C1EA1D1E9}"/>
              </a:ext>
            </a:extLst>
          </p:cNvPr>
          <p:cNvCxnSpPr>
            <a:cxnSpLocks/>
          </p:cNvCxnSpPr>
          <p:nvPr/>
        </p:nvCxnSpPr>
        <p:spPr>
          <a:xfrm>
            <a:off x="873702" y="139699"/>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9">
            <a:extLst>
              <a:ext uri="{FF2B5EF4-FFF2-40B4-BE49-F238E27FC236}">
                <a16:creationId xmlns:a16="http://schemas.microsoft.com/office/drawing/2014/main" id="{B28AA341-6564-4857-ADBD-34354DF67E83}"/>
              </a:ext>
            </a:extLst>
          </p:cNvPr>
          <p:cNvPicPr>
            <a:picLocks noChangeAspect="1"/>
          </p:cNvPicPr>
          <p:nvPr/>
        </p:nvPicPr>
        <p:blipFill>
          <a:blip r:embed="rId2"/>
          <a:stretch>
            <a:fillRect/>
          </a:stretch>
        </p:blipFill>
        <p:spPr>
          <a:xfrm>
            <a:off x="542260" y="2034808"/>
            <a:ext cx="5383618" cy="3984546"/>
          </a:xfrm>
          <a:prstGeom prst="rect">
            <a:avLst/>
          </a:prstGeom>
        </p:spPr>
      </p:pic>
      <p:sp>
        <p:nvSpPr>
          <p:cNvPr id="11" name="ZoneTexte 10">
            <a:extLst>
              <a:ext uri="{FF2B5EF4-FFF2-40B4-BE49-F238E27FC236}">
                <a16:creationId xmlns:a16="http://schemas.microsoft.com/office/drawing/2014/main" id="{BA6CDF9E-1BC4-4EC7-945F-62F87302799A}"/>
              </a:ext>
            </a:extLst>
          </p:cNvPr>
          <p:cNvSpPr txBox="1"/>
          <p:nvPr/>
        </p:nvSpPr>
        <p:spPr>
          <a:xfrm>
            <a:off x="6096000" y="1827815"/>
            <a:ext cx="5673111" cy="4401205"/>
          </a:xfrm>
          <a:prstGeom prst="rect">
            <a:avLst/>
          </a:prstGeom>
          <a:noFill/>
          <a:ln>
            <a:solidFill>
              <a:srgbClr val="44546A"/>
            </a:solidFill>
          </a:ln>
        </p:spPr>
        <p:txBody>
          <a:bodyPr wrap="square" lIns="91440" tIns="45720" rIns="91440" bIns="45720" rtlCol="0" anchor="t">
            <a:spAutoFit/>
          </a:bodyPr>
          <a:lstStyle/>
          <a:p>
            <a:r>
              <a:rPr lang="fr-BE" b="1">
                <a:solidFill>
                  <a:srgbClr val="44546A"/>
                </a:solidFill>
              </a:rPr>
              <a:t>Fiche explicative du modèle :</a:t>
            </a:r>
            <a:r>
              <a:rPr lang="fr-BE">
                <a:solidFill>
                  <a:srgbClr val="44546A"/>
                </a:solidFill>
              </a:rPr>
              <a:t> </a:t>
            </a:r>
          </a:p>
          <a:p>
            <a:endParaRPr lang="fr-FR">
              <a:solidFill>
                <a:srgbClr val="44546A"/>
              </a:solidFill>
            </a:endParaRPr>
          </a:p>
          <a:p>
            <a:r>
              <a:rPr lang="fr-FR">
                <a:solidFill>
                  <a:srgbClr val="44546A"/>
                </a:solidFill>
              </a:rPr>
              <a:t>Il s’agit d’un modèle par couche. Chaque cercle est interconnecté aux autres. Il peut être lu en partant du centre, de l'extérieur ou de tout autre cercle. Il peut s'appliquer à de nombreuses situations professionnelles. </a:t>
            </a:r>
            <a:endParaRPr lang="fr-FR">
              <a:solidFill>
                <a:srgbClr val="44546A"/>
              </a:solidFill>
              <a:cs typeface="Calibri"/>
            </a:endParaRPr>
          </a:p>
          <a:p>
            <a:endParaRPr lang="fr-FR">
              <a:solidFill>
                <a:srgbClr val="44546A"/>
              </a:solidFill>
              <a:cs typeface="Calibri"/>
            </a:endParaRPr>
          </a:p>
          <a:p>
            <a:pPr marL="285750" indent="-285750">
              <a:buFont typeface="Arial"/>
              <a:buChar char="•"/>
            </a:pPr>
            <a:r>
              <a:rPr lang="fr-FR" sz="1400">
                <a:solidFill>
                  <a:srgbClr val="44546A"/>
                </a:solidFill>
                <a:cs typeface="Calibri"/>
              </a:rPr>
              <a:t>Le niveau "individuel" concerne l'acteur au centre de la situation à analyser.</a:t>
            </a:r>
          </a:p>
          <a:p>
            <a:pPr marL="285750" indent="-285750">
              <a:buFont typeface="Arial"/>
              <a:buChar char="•"/>
            </a:pPr>
            <a:r>
              <a:rPr lang="fr-FR" sz="1400">
                <a:solidFill>
                  <a:srgbClr val="44546A"/>
                </a:solidFill>
                <a:cs typeface="Calibri"/>
              </a:rPr>
              <a:t>Le niveau "interpersonnel" permet d'analyser l'acteur dans ses interactions avec les autres.</a:t>
            </a:r>
          </a:p>
          <a:p>
            <a:pPr marL="285750" indent="-285750">
              <a:buFont typeface="Arial"/>
              <a:buChar char="•"/>
            </a:pPr>
            <a:r>
              <a:rPr lang="fr-FR" sz="1400">
                <a:solidFill>
                  <a:srgbClr val="44546A"/>
                </a:solidFill>
                <a:cs typeface="Calibri"/>
              </a:rPr>
              <a:t>Le niveau "groupal" met en évidence les groupes en présence dans la situation (groupe de pression, groupe porteur, leadership partagé).</a:t>
            </a:r>
          </a:p>
          <a:p>
            <a:pPr marL="285750" indent="-285750">
              <a:buFont typeface="Arial"/>
              <a:buChar char="•"/>
            </a:pPr>
            <a:r>
              <a:rPr lang="fr-FR" sz="1400">
                <a:solidFill>
                  <a:srgbClr val="44546A"/>
                </a:solidFill>
                <a:cs typeface="Calibri"/>
              </a:rPr>
              <a:t>Le niveau "organisationnel" va questionner l'organisation de la sphère professionnelle (par exemple l'organisation en classe, les règles, les rituels).</a:t>
            </a:r>
          </a:p>
          <a:p>
            <a:pPr marL="285750" indent="-285750">
              <a:buFont typeface="Arial"/>
              <a:buChar char="•"/>
            </a:pPr>
            <a:r>
              <a:rPr lang="fr-FR" sz="1400">
                <a:solidFill>
                  <a:srgbClr val="44546A"/>
                </a:solidFill>
                <a:cs typeface="Calibri"/>
              </a:rPr>
              <a:t>Le niveau "institutionnel" permet d'interroger le système, l'Institution de manière plus méta (par exemple: les Décrets, les lois, la politique)</a:t>
            </a:r>
          </a:p>
        </p:txBody>
      </p:sp>
    </p:spTree>
    <p:extLst>
      <p:ext uri="{BB962C8B-B14F-4D97-AF65-F5344CB8AC3E}">
        <p14:creationId xmlns:p14="http://schemas.microsoft.com/office/powerpoint/2010/main" val="766499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489B844-4D06-45F2-B421-2934893D678E}"/>
              </a:ext>
            </a:extLst>
          </p:cNvPr>
          <p:cNvSpPr>
            <a:spLocks noGrp="1"/>
          </p:cNvSpPr>
          <p:nvPr>
            <p:ph type="ftr" sz="quarter" idx="11"/>
          </p:nvPr>
        </p:nvSpPr>
        <p:spPr/>
        <p:txBody>
          <a:bodyPr/>
          <a:lstStyle/>
          <a:p>
            <a:r>
              <a:rPr lang="en-US"/>
              <a:t>M. Blondeau, S. Dondeyne, C. Moncarey &amp; A. Paul</a:t>
            </a:r>
          </a:p>
        </p:txBody>
      </p:sp>
      <p:sp>
        <p:nvSpPr>
          <p:cNvPr id="3" name="Espace réservé du numéro de diapositive 2">
            <a:extLst>
              <a:ext uri="{FF2B5EF4-FFF2-40B4-BE49-F238E27FC236}">
                <a16:creationId xmlns:a16="http://schemas.microsoft.com/office/drawing/2014/main" id="{3186F64B-337E-409A-8498-38C6AE86F21F}"/>
              </a:ext>
            </a:extLst>
          </p:cNvPr>
          <p:cNvSpPr>
            <a:spLocks noGrp="1"/>
          </p:cNvSpPr>
          <p:nvPr>
            <p:ph type="sldNum" sz="quarter" idx="12"/>
          </p:nvPr>
        </p:nvSpPr>
        <p:spPr/>
        <p:txBody>
          <a:bodyPr/>
          <a:lstStyle/>
          <a:p>
            <a:fld id="{D45F35CD-BCCE-43AA-A6A5-8900209948EB}" type="slidenum">
              <a:rPr lang="en-US" smtClean="0"/>
              <a:t>72</a:t>
            </a:fld>
            <a:endParaRPr lang="en-US"/>
          </a:p>
        </p:txBody>
      </p:sp>
      <p:grpSp>
        <p:nvGrpSpPr>
          <p:cNvPr id="5" name="Groupe 4">
            <a:extLst>
              <a:ext uri="{FF2B5EF4-FFF2-40B4-BE49-F238E27FC236}">
                <a16:creationId xmlns:a16="http://schemas.microsoft.com/office/drawing/2014/main" id="{5183EF23-19BE-47E4-9EAD-D8AC25567F8D}"/>
              </a:ext>
            </a:extLst>
          </p:cNvPr>
          <p:cNvGrpSpPr/>
          <p:nvPr/>
        </p:nvGrpSpPr>
        <p:grpSpPr>
          <a:xfrm>
            <a:off x="10265136" y="308233"/>
            <a:ext cx="1473444" cy="684367"/>
            <a:chOff x="3370918" y="2950776"/>
            <a:chExt cx="1400162" cy="529554"/>
          </a:xfrm>
          <a:scene3d>
            <a:camera prst="orthographicFront">
              <a:rot lat="0" lon="0" rev="0"/>
            </a:camera>
            <a:lightRig rig="contrasting" dir="t">
              <a:rot lat="0" lon="0" rev="1200000"/>
            </a:lightRig>
          </a:scene3d>
        </p:grpSpPr>
        <p:sp>
          <p:nvSpPr>
            <p:cNvPr id="6" name="Rectangle : coins arrondis 5">
              <a:extLst>
                <a:ext uri="{FF2B5EF4-FFF2-40B4-BE49-F238E27FC236}">
                  <a16:creationId xmlns:a16="http://schemas.microsoft.com/office/drawing/2014/main" id="{7102B406-576B-4059-9C8C-FC1C409EAD4D}"/>
                </a:ext>
              </a:extLst>
            </p:cNvPr>
            <p:cNvSpPr/>
            <p:nvPr/>
          </p:nvSpPr>
          <p:spPr>
            <a:xfrm>
              <a:off x="3370918" y="2950776"/>
              <a:ext cx="140016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6125556"/>
                <a:satOff val="-25486"/>
                <a:lumOff val="6005"/>
                <a:alphaOff val="0"/>
              </a:schemeClr>
            </a:fillRef>
            <a:effectRef idx="2">
              <a:schemeClr val="accent4">
                <a:hueOff val="6125556"/>
                <a:satOff val="-25486"/>
                <a:lumOff val="6005"/>
                <a:alphaOff val="0"/>
              </a:schemeClr>
            </a:effectRef>
            <a:fontRef idx="minor">
              <a:schemeClr val="lt1"/>
            </a:fontRef>
          </p:style>
        </p:sp>
        <p:sp>
          <p:nvSpPr>
            <p:cNvPr id="7" name="Rectangle : coins arrondis 4">
              <a:extLst>
                <a:ext uri="{FF2B5EF4-FFF2-40B4-BE49-F238E27FC236}">
                  <a16:creationId xmlns:a16="http://schemas.microsoft.com/office/drawing/2014/main" id="{47C27E3F-128F-4642-9A5F-90C939E1BD3C}"/>
                </a:ext>
              </a:extLst>
            </p:cNvPr>
            <p:cNvSpPr txBox="1"/>
            <p:nvPr/>
          </p:nvSpPr>
          <p:spPr>
            <a:xfrm>
              <a:off x="3396769" y="2976627"/>
              <a:ext cx="134846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BE" sz="1800" b="0" i="0" u="none" strike="noStrike" kern="1200" cap="none" spc="0" normalizeH="0" baseline="0" noProof="0">
                  <a:ln>
                    <a:noFill/>
                  </a:ln>
                  <a:solidFill>
                    <a:prstClr val="white"/>
                  </a:solidFill>
                  <a:effectLst/>
                  <a:uLnTx/>
                  <a:uFillTx/>
                  <a:latin typeface="Calibri"/>
                  <a:ea typeface="+mn-ea"/>
                  <a:cs typeface="+mn-cs"/>
                </a:rPr>
                <a:t> Co-analyser</a:t>
              </a:r>
            </a:p>
          </p:txBody>
        </p:sp>
      </p:grpSp>
      <p:sp>
        <p:nvSpPr>
          <p:cNvPr id="8" name="Titre 1">
            <a:extLst>
              <a:ext uri="{FF2B5EF4-FFF2-40B4-BE49-F238E27FC236}">
                <a16:creationId xmlns:a16="http://schemas.microsoft.com/office/drawing/2014/main" id="{7C139989-70D8-42C3-9242-C5DCEC91B5C0}"/>
              </a:ext>
            </a:extLst>
          </p:cNvPr>
          <p:cNvSpPr txBox="1">
            <a:spLocks/>
          </p:cNvSpPr>
          <p:nvPr/>
        </p:nvSpPr>
        <p:spPr>
          <a:xfrm>
            <a:off x="511463" y="136524"/>
            <a:ext cx="9644214" cy="1325563"/>
          </a:xfrm>
          <a:prstGeom prst="rect">
            <a:avLst/>
          </a:prstGeo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BE" sz="4000"/>
              <a:t>3.</a:t>
            </a:r>
            <a:r>
              <a:rPr lang="fr-FR" sz="4000"/>
              <a:t> Pratiques situées dans des domaines de la réflexivité (</a:t>
            </a:r>
            <a:r>
              <a:rPr lang="fr-FR" sz="3200"/>
              <a:t>Donnay &amp; Charlier, 2008</a:t>
            </a:r>
            <a:r>
              <a:rPr lang="fr-FR" sz="4000"/>
              <a:t>)</a:t>
            </a:r>
            <a:r>
              <a:rPr lang="fr-BE" sz="4000"/>
              <a:t> </a:t>
            </a:r>
            <a:endParaRPr lang="en-US" sz="4000"/>
          </a:p>
        </p:txBody>
      </p:sp>
      <p:cxnSp>
        <p:nvCxnSpPr>
          <p:cNvPr id="9" name="Connecteur droit 8">
            <a:extLst>
              <a:ext uri="{FF2B5EF4-FFF2-40B4-BE49-F238E27FC236}">
                <a16:creationId xmlns:a16="http://schemas.microsoft.com/office/drawing/2014/main" id="{4AA7D586-27BC-4636-8597-AB1C1EA1D1E9}"/>
              </a:ext>
            </a:extLst>
          </p:cNvPr>
          <p:cNvCxnSpPr>
            <a:cxnSpLocks/>
          </p:cNvCxnSpPr>
          <p:nvPr/>
        </p:nvCxnSpPr>
        <p:spPr>
          <a:xfrm>
            <a:off x="873702" y="139699"/>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10">
            <a:extLst>
              <a:ext uri="{FF2B5EF4-FFF2-40B4-BE49-F238E27FC236}">
                <a16:creationId xmlns:a16="http://schemas.microsoft.com/office/drawing/2014/main" id="{A9D4376B-BB11-413F-A7FB-CDEB12BCB038}"/>
              </a:ext>
            </a:extLst>
          </p:cNvPr>
          <p:cNvPicPr>
            <a:picLocks noChangeAspect="1"/>
          </p:cNvPicPr>
          <p:nvPr/>
        </p:nvPicPr>
        <p:blipFill>
          <a:blip r:embed="rId2"/>
          <a:stretch>
            <a:fillRect/>
          </a:stretch>
        </p:blipFill>
        <p:spPr>
          <a:xfrm>
            <a:off x="205564" y="1618319"/>
            <a:ext cx="7288617" cy="4507408"/>
          </a:xfrm>
          <a:prstGeom prst="rect">
            <a:avLst/>
          </a:prstGeom>
        </p:spPr>
      </p:pic>
      <p:sp>
        <p:nvSpPr>
          <p:cNvPr id="12" name="ZoneTexte 10">
            <a:extLst>
              <a:ext uri="{FF2B5EF4-FFF2-40B4-BE49-F238E27FC236}">
                <a16:creationId xmlns:a16="http://schemas.microsoft.com/office/drawing/2014/main" id="{F4273A39-0089-4C67-9E8C-492D3805096C}"/>
              </a:ext>
            </a:extLst>
          </p:cNvPr>
          <p:cNvSpPr txBox="1"/>
          <p:nvPr/>
        </p:nvSpPr>
        <p:spPr>
          <a:xfrm>
            <a:off x="7336465" y="1953207"/>
            <a:ext cx="4413355" cy="4247317"/>
          </a:xfrm>
          <a:prstGeom prst="rect">
            <a:avLst/>
          </a:prstGeom>
          <a:noFill/>
          <a:ln>
            <a:solidFill>
              <a:srgbClr val="44546A"/>
            </a:solidFill>
          </a:ln>
        </p:spPr>
        <p:txBody>
          <a:bodyPr wrap="square" lIns="91440" tIns="45720" rIns="91440" bIns="45720" rtlCol="0" anchor="t">
            <a:spAutoFit/>
          </a:bodyPr>
          <a:lstStyle/>
          <a:p>
            <a:r>
              <a:rPr lang="fr-BE" b="1">
                <a:solidFill>
                  <a:srgbClr val="44546A"/>
                </a:solidFill>
              </a:rPr>
              <a:t>Fiche explicative du modèle :</a:t>
            </a:r>
            <a:r>
              <a:rPr lang="fr-BE">
                <a:solidFill>
                  <a:srgbClr val="44546A"/>
                </a:solidFill>
              </a:rPr>
              <a:t> </a:t>
            </a:r>
          </a:p>
          <a:p>
            <a:endParaRPr lang="en-US"/>
          </a:p>
          <a:p>
            <a:r>
              <a:rPr lang="fr-FR">
                <a:solidFill>
                  <a:srgbClr val="44546A"/>
                </a:solidFill>
                <a:cs typeface="Calibri"/>
              </a:rPr>
              <a:t>Par nature, les pratiques sont situées. Elles se développent dans un certain milieu qu'elles influencent et qui les influencent en retour.</a:t>
            </a:r>
            <a:endParaRPr lang="fr-FR"/>
          </a:p>
          <a:p>
            <a:endParaRPr lang="fr-FR"/>
          </a:p>
          <a:p>
            <a:r>
              <a:rPr lang="fr-FR">
                <a:solidFill>
                  <a:srgbClr val="44546A"/>
                </a:solidFill>
                <a:cs typeface="Calibri"/>
              </a:rPr>
              <a:t>Lorsque l'acteur désire analyser ses pratiques, il peut être judicieux d'objectiver le contexte dans lequel elles surviennent. </a:t>
            </a:r>
            <a:endParaRPr lang="fr-FR"/>
          </a:p>
          <a:p>
            <a:endParaRPr lang="fr-FR"/>
          </a:p>
          <a:p>
            <a:r>
              <a:rPr lang="fr-FR">
                <a:solidFill>
                  <a:srgbClr val="44546A"/>
                </a:solidFill>
                <a:cs typeface="Calibri"/>
              </a:rPr>
              <a:t>Donnay et Charlier proposent ici un modèle qui replace les pratiques au centre de facteurs susceptibles de les influencer</a:t>
            </a:r>
          </a:p>
          <a:p>
            <a:endParaRPr lang="fr-FR">
              <a:solidFill>
                <a:srgbClr val="44546A"/>
              </a:solidFill>
              <a:cs typeface="Calibri"/>
            </a:endParaRPr>
          </a:p>
          <a:p>
            <a:endParaRPr lang="fr-FR">
              <a:solidFill>
                <a:srgbClr val="44546A"/>
              </a:solidFill>
              <a:cs typeface="Calibri"/>
            </a:endParaRPr>
          </a:p>
        </p:txBody>
      </p:sp>
    </p:spTree>
    <p:extLst>
      <p:ext uri="{BB962C8B-B14F-4D97-AF65-F5344CB8AC3E}">
        <p14:creationId xmlns:p14="http://schemas.microsoft.com/office/powerpoint/2010/main" val="33815070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489B844-4D06-45F2-B421-2934893D678E}"/>
              </a:ext>
            </a:extLst>
          </p:cNvPr>
          <p:cNvSpPr>
            <a:spLocks noGrp="1"/>
          </p:cNvSpPr>
          <p:nvPr>
            <p:ph type="ftr" sz="quarter" idx="11"/>
          </p:nvPr>
        </p:nvSpPr>
        <p:spPr/>
        <p:txBody>
          <a:bodyPr/>
          <a:lstStyle/>
          <a:p>
            <a:r>
              <a:rPr lang="en-US"/>
              <a:t>M. Blondeau, S. Dondeyne, C. Moncarey &amp; A. Paul</a:t>
            </a:r>
          </a:p>
        </p:txBody>
      </p:sp>
      <p:sp>
        <p:nvSpPr>
          <p:cNvPr id="3" name="Espace réservé du numéro de diapositive 2">
            <a:extLst>
              <a:ext uri="{FF2B5EF4-FFF2-40B4-BE49-F238E27FC236}">
                <a16:creationId xmlns:a16="http://schemas.microsoft.com/office/drawing/2014/main" id="{3186F64B-337E-409A-8498-38C6AE86F21F}"/>
              </a:ext>
            </a:extLst>
          </p:cNvPr>
          <p:cNvSpPr>
            <a:spLocks noGrp="1"/>
          </p:cNvSpPr>
          <p:nvPr>
            <p:ph type="sldNum" sz="quarter" idx="12"/>
          </p:nvPr>
        </p:nvSpPr>
        <p:spPr/>
        <p:txBody>
          <a:bodyPr/>
          <a:lstStyle/>
          <a:p>
            <a:fld id="{D45F35CD-BCCE-43AA-A6A5-8900209948EB}" type="slidenum">
              <a:rPr lang="en-US" smtClean="0"/>
              <a:t>73</a:t>
            </a:fld>
            <a:endParaRPr lang="en-US"/>
          </a:p>
        </p:txBody>
      </p:sp>
      <p:grpSp>
        <p:nvGrpSpPr>
          <p:cNvPr id="5" name="Groupe 4">
            <a:extLst>
              <a:ext uri="{FF2B5EF4-FFF2-40B4-BE49-F238E27FC236}">
                <a16:creationId xmlns:a16="http://schemas.microsoft.com/office/drawing/2014/main" id="{5183EF23-19BE-47E4-9EAD-D8AC25567F8D}"/>
              </a:ext>
            </a:extLst>
          </p:cNvPr>
          <p:cNvGrpSpPr/>
          <p:nvPr/>
        </p:nvGrpSpPr>
        <p:grpSpPr>
          <a:xfrm>
            <a:off x="10265136" y="308233"/>
            <a:ext cx="1473444" cy="684367"/>
            <a:chOff x="3370918" y="2950776"/>
            <a:chExt cx="1400162" cy="529554"/>
          </a:xfrm>
          <a:scene3d>
            <a:camera prst="orthographicFront">
              <a:rot lat="0" lon="0" rev="0"/>
            </a:camera>
            <a:lightRig rig="contrasting" dir="t">
              <a:rot lat="0" lon="0" rev="1200000"/>
            </a:lightRig>
          </a:scene3d>
        </p:grpSpPr>
        <p:sp>
          <p:nvSpPr>
            <p:cNvPr id="6" name="Rectangle : coins arrondis 5">
              <a:extLst>
                <a:ext uri="{FF2B5EF4-FFF2-40B4-BE49-F238E27FC236}">
                  <a16:creationId xmlns:a16="http://schemas.microsoft.com/office/drawing/2014/main" id="{7102B406-576B-4059-9C8C-FC1C409EAD4D}"/>
                </a:ext>
              </a:extLst>
            </p:cNvPr>
            <p:cNvSpPr/>
            <p:nvPr/>
          </p:nvSpPr>
          <p:spPr>
            <a:xfrm>
              <a:off x="3370918" y="2950776"/>
              <a:ext cx="1400162" cy="529554"/>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4">
                <a:hueOff val="6125556"/>
                <a:satOff val="-25486"/>
                <a:lumOff val="6005"/>
                <a:alphaOff val="0"/>
              </a:schemeClr>
            </a:fillRef>
            <a:effectRef idx="2">
              <a:schemeClr val="accent4">
                <a:hueOff val="6125556"/>
                <a:satOff val="-25486"/>
                <a:lumOff val="6005"/>
                <a:alphaOff val="0"/>
              </a:schemeClr>
            </a:effectRef>
            <a:fontRef idx="minor">
              <a:schemeClr val="lt1"/>
            </a:fontRef>
          </p:style>
        </p:sp>
        <p:sp>
          <p:nvSpPr>
            <p:cNvPr id="7" name="Rectangle : coins arrondis 4">
              <a:extLst>
                <a:ext uri="{FF2B5EF4-FFF2-40B4-BE49-F238E27FC236}">
                  <a16:creationId xmlns:a16="http://schemas.microsoft.com/office/drawing/2014/main" id="{47C27E3F-128F-4642-9A5F-90C939E1BD3C}"/>
                </a:ext>
              </a:extLst>
            </p:cNvPr>
            <p:cNvSpPr txBox="1"/>
            <p:nvPr/>
          </p:nvSpPr>
          <p:spPr>
            <a:xfrm>
              <a:off x="3396769" y="2976627"/>
              <a:ext cx="1348460" cy="47785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fr-BE" sz="1800" b="0" i="0" u="none" strike="noStrike" kern="1200" cap="none" spc="0" normalizeH="0" baseline="0" noProof="0">
                  <a:ln>
                    <a:noFill/>
                  </a:ln>
                  <a:solidFill>
                    <a:prstClr val="white"/>
                  </a:solidFill>
                  <a:effectLst/>
                  <a:uLnTx/>
                  <a:uFillTx/>
                  <a:latin typeface="Calibri"/>
                  <a:ea typeface="+mn-ea"/>
                  <a:cs typeface="+mn-cs"/>
                </a:rPr>
                <a:t> Co-analyser</a:t>
              </a:r>
            </a:p>
          </p:txBody>
        </p:sp>
      </p:grpSp>
      <p:sp>
        <p:nvSpPr>
          <p:cNvPr id="8" name="Titre 1">
            <a:extLst>
              <a:ext uri="{FF2B5EF4-FFF2-40B4-BE49-F238E27FC236}">
                <a16:creationId xmlns:a16="http://schemas.microsoft.com/office/drawing/2014/main" id="{7C139989-70D8-42C3-9242-C5DCEC91B5C0}"/>
              </a:ext>
            </a:extLst>
          </p:cNvPr>
          <p:cNvSpPr txBox="1">
            <a:spLocks/>
          </p:cNvSpPr>
          <p:nvPr/>
        </p:nvSpPr>
        <p:spPr>
          <a:xfrm>
            <a:off x="511463" y="136524"/>
            <a:ext cx="9644214" cy="1325563"/>
          </a:xfrm>
          <a:prstGeom prst="rect">
            <a:avLst/>
          </a:prstGeom>
          <a:solidFill>
            <a:srgbClr val="44546A"/>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BE"/>
              <a:t>4. </a:t>
            </a:r>
            <a:r>
              <a:rPr lang="fr-FR"/>
              <a:t>Les facteurs de risque et de protection personnels et environnementaux (</a:t>
            </a:r>
            <a:r>
              <a:rPr lang="fr-FR" sz="3800" err="1"/>
              <a:t>Théorêt</a:t>
            </a:r>
            <a:r>
              <a:rPr lang="fr-FR" sz="3800"/>
              <a:t> et Leroux, 2014</a:t>
            </a:r>
            <a:r>
              <a:rPr lang="fr-FR"/>
              <a:t>)</a:t>
            </a:r>
            <a:r>
              <a:rPr lang="fr-BE"/>
              <a:t> </a:t>
            </a:r>
            <a:endParaRPr lang="en-US"/>
          </a:p>
        </p:txBody>
      </p:sp>
      <p:cxnSp>
        <p:nvCxnSpPr>
          <p:cNvPr id="9" name="Connecteur droit 8">
            <a:extLst>
              <a:ext uri="{FF2B5EF4-FFF2-40B4-BE49-F238E27FC236}">
                <a16:creationId xmlns:a16="http://schemas.microsoft.com/office/drawing/2014/main" id="{4AA7D586-27BC-4636-8597-AB1C1EA1D1E9}"/>
              </a:ext>
            </a:extLst>
          </p:cNvPr>
          <p:cNvCxnSpPr>
            <a:cxnSpLocks/>
          </p:cNvCxnSpPr>
          <p:nvPr/>
        </p:nvCxnSpPr>
        <p:spPr>
          <a:xfrm>
            <a:off x="873702" y="139699"/>
            <a:ext cx="0" cy="13223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ZoneTexte 10">
            <a:extLst>
              <a:ext uri="{FF2B5EF4-FFF2-40B4-BE49-F238E27FC236}">
                <a16:creationId xmlns:a16="http://schemas.microsoft.com/office/drawing/2014/main" id="{757C394D-C7E7-45AC-8A07-252BD9F164BF}"/>
              </a:ext>
            </a:extLst>
          </p:cNvPr>
          <p:cNvSpPr txBox="1"/>
          <p:nvPr/>
        </p:nvSpPr>
        <p:spPr>
          <a:xfrm>
            <a:off x="8610599" y="1959143"/>
            <a:ext cx="3362949" cy="3970318"/>
          </a:xfrm>
          <a:prstGeom prst="rect">
            <a:avLst/>
          </a:prstGeom>
          <a:noFill/>
          <a:ln>
            <a:solidFill>
              <a:srgbClr val="44546A"/>
            </a:solidFill>
          </a:ln>
        </p:spPr>
        <p:txBody>
          <a:bodyPr wrap="square" lIns="91440" tIns="45720" rIns="91440" bIns="45720" rtlCol="0" anchor="t">
            <a:spAutoFit/>
          </a:bodyPr>
          <a:lstStyle/>
          <a:p>
            <a:r>
              <a:rPr lang="fr-BE" b="1">
                <a:solidFill>
                  <a:srgbClr val="44546A"/>
                </a:solidFill>
              </a:rPr>
              <a:t>Fiche explicative du modèle :</a:t>
            </a:r>
            <a:r>
              <a:rPr lang="fr-BE">
                <a:solidFill>
                  <a:srgbClr val="44546A"/>
                </a:solidFill>
              </a:rPr>
              <a:t> </a:t>
            </a:r>
          </a:p>
          <a:p>
            <a:r>
              <a:rPr lang="fr-FR">
                <a:solidFill>
                  <a:srgbClr val="44546A"/>
                </a:solidFill>
                <a:cs typeface="Calibri"/>
              </a:rPr>
              <a:t>Lorsqu'un individu est face à une situation difficile et stressante (facteurs de risques), il va rechercher à augmenter les ressources de protections pour contrer l'adversité.</a:t>
            </a:r>
            <a:endParaRPr lang="fr-FR">
              <a:solidFill>
                <a:srgbClr val="44546A"/>
              </a:solidFill>
            </a:endParaRPr>
          </a:p>
          <a:p>
            <a:endParaRPr lang="fr-FR">
              <a:solidFill>
                <a:srgbClr val="44546A"/>
              </a:solidFill>
              <a:ea typeface="+mn-lt"/>
              <a:cs typeface="+mn-lt"/>
            </a:endParaRPr>
          </a:p>
          <a:p>
            <a:r>
              <a:rPr lang="fr-FR">
                <a:solidFill>
                  <a:srgbClr val="44546A"/>
                </a:solidFill>
                <a:ea typeface="+mn-lt"/>
                <a:cs typeface="+mn-lt"/>
              </a:rPr>
              <a:t>Ce schéma, inspiré du modèle de Théorêt et Leroux (2014), décrit les facteurs qui aident les enseignants à être résilients, et ceux qui sont plutôt des obstacles au bien-être de ceux-ci.</a:t>
            </a:r>
            <a:endParaRPr lang="fr-FR" sz="1400">
              <a:ea typeface="+mn-lt"/>
              <a:cs typeface="+mn-lt"/>
            </a:endParaRPr>
          </a:p>
        </p:txBody>
      </p:sp>
      <p:graphicFrame>
        <p:nvGraphicFramePr>
          <p:cNvPr id="4" name="Diagramme 3">
            <a:extLst>
              <a:ext uri="{FF2B5EF4-FFF2-40B4-BE49-F238E27FC236}">
                <a16:creationId xmlns:a16="http://schemas.microsoft.com/office/drawing/2014/main" id="{2CC4293C-5FEB-469E-AEB9-892EB59110E8}"/>
              </a:ext>
            </a:extLst>
          </p:cNvPr>
          <p:cNvGraphicFramePr/>
          <p:nvPr>
            <p:extLst>
              <p:ext uri="{D42A27DB-BD31-4B8C-83A1-F6EECF244321}">
                <p14:modId xmlns:p14="http://schemas.microsoft.com/office/powerpoint/2010/main" val="1238142364"/>
              </p:ext>
            </p:extLst>
          </p:nvPr>
        </p:nvGraphicFramePr>
        <p:xfrm>
          <a:off x="627406" y="1712154"/>
          <a:ext cx="7357095" cy="4488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Zone de texte 6">
            <a:extLst>
              <a:ext uri="{FF2B5EF4-FFF2-40B4-BE49-F238E27FC236}">
                <a16:creationId xmlns:a16="http://schemas.microsoft.com/office/drawing/2014/main" id="{23FAEF8C-8BE8-478E-A960-E935604514BD}"/>
              </a:ext>
            </a:extLst>
          </p:cNvPr>
          <p:cNvSpPr txBox="1"/>
          <p:nvPr/>
        </p:nvSpPr>
        <p:spPr>
          <a:xfrm>
            <a:off x="218452" y="2273076"/>
            <a:ext cx="3170028" cy="654260"/>
          </a:xfrm>
          <a:prstGeom prst="rect">
            <a:avLst/>
          </a:prstGeom>
          <a:solidFill>
            <a:schemeClr val="accent5"/>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Liés à la famille, à la classe ou à l’école , au contexte professionnel plus large,…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 de texte 2">
            <a:extLst>
              <a:ext uri="{FF2B5EF4-FFF2-40B4-BE49-F238E27FC236}">
                <a16:creationId xmlns:a16="http://schemas.microsoft.com/office/drawing/2014/main" id="{B93B1A50-6698-4271-857E-E7E642DE36C5}"/>
              </a:ext>
            </a:extLst>
          </p:cNvPr>
          <p:cNvSpPr txBox="1"/>
          <p:nvPr/>
        </p:nvSpPr>
        <p:spPr>
          <a:xfrm>
            <a:off x="5097279" y="1966979"/>
            <a:ext cx="3170028" cy="960357"/>
          </a:xfrm>
          <a:prstGeom prst="rect">
            <a:avLst/>
          </a:prstGeom>
          <a:solidFill>
            <a:srgbClr val="FFC000"/>
          </a:solidFill>
          <a:ln/>
        </p:spPr>
        <p:style>
          <a:lnRef idx="3">
            <a:schemeClr val="lt1"/>
          </a:lnRef>
          <a:fillRef idx="1">
            <a:schemeClr val="accent2"/>
          </a:fillRef>
          <a:effectRef idx="1">
            <a:schemeClr val="accent2"/>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400">
                <a:solidFill>
                  <a:schemeClr val="tx1"/>
                </a:solidFill>
                <a:effectLst/>
                <a:ea typeface="Calibri" panose="020F0502020204030204" pitchFamily="34" charset="0"/>
                <a:cs typeface="Times New Roman"/>
              </a:rPr>
              <a:t>Prendre soin de soi, attributs personnels</a:t>
            </a:r>
            <a:r>
              <a:rPr lang="fr-BE" sz="1100">
                <a:solidFill>
                  <a:schemeClr val="tx1"/>
                </a:solidFill>
                <a:ea typeface="Calibri" panose="020F0502020204030204" pitchFamily="34" charset="0"/>
                <a:cs typeface="Times New Roman"/>
              </a:rPr>
              <a:t>, </a:t>
            </a:r>
            <a:r>
              <a:rPr lang="fr-BE" sz="1400">
                <a:solidFill>
                  <a:schemeClr val="tx1"/>
                </a:solidFill>
                <a:effectLst/>
                <a:ea typeface="Calibri" panose="020F0502020204030204" pitchFamily="34" charset="0"/>
                <a:cs typeface="Times New Roman"/>
              </a:rPr>
              <a:t>sentiment de compétence, de fierté ou de confiance</a:t>
            </a:r>
            <a:r>
              <a:rPr lang="fr-BE" sz="1100">
                <a:solidFill>
                  <a:schemeClr val="tx1"/>
                </a:solidFill>
                <a:ea typeface="Calibri" panose="020F0502020204030204" pitchFamily="34" charset="0"/>
                <a:cs typeface="Times New Roman"/>
              </a:rPr>
              <a:t>, </a:t>
            </a:r>
            <a:r>
              <a:rPr lang="fr-BE" sz="1400">
                <a:solidFill>
                  <a:schemeClr val="tx1"/>
                </a:solidFill>
                <a:cs typeface="Times New Roman"/>
              </a:rPr>
              <a:t>la</a:t>
            </a:r>
            <a:r>
              <a:rPr lang="fr-BE" sz="1100">
                <a:solidFill>
                  <a:schemeClr val="tx1"/>
                </a:solidFill>
                <a:ea typeface="Calibri" panose="020F0502020204030204" pitchFamily="34" charset="0"/>
                <a:cs typeface="Times New Roman"/>
              </a:rPr>
              <a:t> </a:t>
            </a:r>
            <a:r>
              <a:rPr lang="fr-BE" sz="1400">
                <a:solidFill>
                  <a:schemeClr val="tx1"/>
                </a:solidFill>
                <a:ea typeface="Calibri" panose="020F0502020204030204" pitchFamily="34" charset="0"/>
                <a:cs typeface="Times New Roman"/>
              </a:rPr>
              <a:t>réflexion</a:t>
            </a:r>
            <a:r>
              <a:rPr lang="fr-BE" sz="1400">
                <a:solidFill>
                  <a:schemeClr val="tx1"/>
                </a:solidFill>
                <a:effectLst/>
                <a:ea typeface="Calibri" panose="020F0502020204030204" pitchFamily="34" charset="0"/>
                <a:cs typeface="Times New Roman"/>
              </a:rPr>
              <a:t> et le développement professionnel,…</a:t>
            </a:r>
            <a:endParaRPr lang="fr-BE" sz="1100">
              <a:solidFill>
                <a:schemeClr val="tx1"/>
              </a:solidFill>
              <a:effectLst/>
              <a:ea typeface="Calibri" panose="020F0502020204030204" pitchFamily="34" charset="0"/>
              <a:cs typeface="Times New Roman"/>
            </a:endParaRPr>
          </a:p>
          <a:p>
            <a:pPr>
              <a:lnSpc>
                <a:spcPct val="107000"/>
              </a:lnSpc>
              <a:spcAft>
                <a:spcPts val="800"/>
              </a:spcAft>
            </a:pPr>
            <a:endParaRPr lang="fr-BE" sz="1100">
              <a:solidFill>
                <a:schemeClr val="tx1"/>
              </a:solidFill>
              <a:effectLst/>
              <a:ea typeface="Calibri" panose="020F0502020204030204" pitchFamily="34" charset="0"/>
              <a:cs typeface="Times New Roman" panose="02020603050405020304" pitchFamily="18" charset="0"/>
            </a:endParaRPr>
          </a:p>
        </p:txBody>
      </p:sp>
      <p:sp>
        <p:nvSpPr>
          <p:cNvPr id="16" name="Zone de texte 3">
            <a:extLst>
              <a:ext uri="{FF2B5EF4-FFF2-40B4-BE49-F238E27FC236}">
                <a16:creationId xmlns:a16="http://schemas.microsoft.com/office/drawing/2014/main" id="{3E81A2F7-CE51-4FBC-BB6D-46F52A4CD2BF}"/>
              </a:ext>
            </a:extLst>
          </p:cNvPr>
          <p:cNvSpPr txBox="1"/>
          <p:nvPr/>
        </p:nvSpPr>
        <p:spPr>
          <a:xfrm>
            <a:off x="5097279" y="4812705"/>
            <a:ext cx="3170029" cy="1116756"/>
          </a:xfrm>
          <a:prstGeom prst="rect">
            <a:avLst/>
          </a:prstGeom>
          <a:solidFill>
            <a:srgbClr val="A3EE7F"/>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400">
                <a:effectLst/>
                <a:latin typeface="Calibri" panose="020F0502020204030204" pitchFamily="34" charset="0"/>
                <a:ea typeface="Calibri" panose="020F0502020204030204" pitchFamily="34" charset="0"/>
                <a:cs typeface="Times New Roman" panose="02020603050405020304" pitchFamily="18" charset="0"/>
              </a:rPr>
              <a:t>Soutien de l’entourage personnel et professionnel</a:t>
            </a:r>
            <a:r>
              <a:rPr lang="fr-BE" sz="1100">
                <a:latin typeface="Calibri" panose="020F0502020204030204" pitchFamily="34" charset="0"/>
                <a:ea typeface="Calibri" panose="020F0502020204030204" pitchFamily="34" charset="0"/>
                <a:cs typeface="Times New Roman" panose="02020603050405020304" pitchFamily="18" charset="0"/>
              </a:rPr>
              <a:t>, </a:t>
            </a:r>
            <a:r>
              <a:rPr lang="fr-BE" sz="1400">
                <a:effectLst/>
                <a:latin typeface="Calibri" panose="020F0502020204030204" pitchFamily="34" charset="0"/>
                <a:ea typeface="Calibri" panose="020F0502020204030204" pitchFamily="34" charset="0"/>
                <a:cs typeface="Times New Roman" panose="02020603050405020304" pitchFamily="18" charset="0"/>
              </a:rPr>
              <a:t>travail quotidien avec les élèves</a:t>
            </a:r>
            <a:r>
              <a:rPr lang="fr-BE" sz="1100">
                <a:latin typeface="Calibri" panose="020F0502020204030204" pitchFamily="34" charset="0"/>
                <a:ea typeface="Calibri" panose="020F0502020204030204" pitchFamily="34" charset="0"/>
                <a:cs typeface="Times New Roman" panose="02020603050405020304" pitchFamily="18" charset="0"/>
              </a:rPr>
              <a:t>, </a:t>
            </a:r>
            <a:r>
              <a:rPr lang="fr-BE" sz="1400">
                <a:effectLst/>
                <a:latin typeface="Calibri" panose="020F0502020204030204" pitchFamily="34" charset="0"/>
                <a:ea typeface="Calibri" panose="020F0502020204030204" pitchFamily="34" charset="0"/>
                <a:cs typeface="Times New Roman" panose="02020603050405020304" pitchFamily="18" charset="0"/>
              </a:rPr>
              <a:t>caractéristiques de la formation initiale,…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Zone de texte 4">
            <a:extLst>
              <a:ext uri="{FF2B5EF4-FFF2-40B4-BE49-F238E27FC236}">
                <a16:creationId xmlns:a16="http://schemas.microsoft.com/office/drawing/2014/main" id="{CE223A9A-2734-4C9D-A065-C5C470E09097}"/>
              </a:ext>
            </a:extLst>
          </p:cNvPr>
          <p:cNvSpPr txBox="1"/>
          <p:nvPr/>
        </p:nvSpPr>
        <p:spPr>
          <a:xfrm>
            <a:off x="218451" y="4720720"/>
            <a:ext cx="3170029" cy="1208741"/>
          </a:xfrm>
          <a:prstGeom prst="rect">
            <a:avLst/>
          </a:prstGeom>
          <a:solidFill>
            <a:srgbClr val="00CA55"/>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fr-BE"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Manque de confiance, émotions négatives</a:t>
            </a:r>
            <a:r>
              <a:rPr lang="fr-BE" sz="140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fr-BE"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tension entre croyances personnelles et pratiques d’usage</a:t>
            </a:r>
            <a:r>
              <a:rPr lang="fr-BE" sz="1400">
                <a:solidFill>
                  <a:schemeClr val="bg1"/>
                </a:solidFill>
                <a:latin typeface="Calibri" panose="020F0502020204030204" pitchFamily="34" charset="0"/>
                <a:ea typeface="Calibri" panose="020F0502020204030204" pitchFamily="34" charset="0"/>
                <a:cs typeface="Times New Roman" panose="02020603050405020304" pitchFamily="18" charset="0"/>
              </a:rPr>
              <a:t>, d</a:t>
            </a:r>
            <a:r>
              <a:rPr lang="fr-BE"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ifficulté de demander de l’aide/sentiment d’isolement,…</a:t>
            </a:r>
          </a:p>
        </p:txBody>
      </p:sp>
    </p:spTree>
    <p:extLst>
      <p:ext uri="{BB962C8B-B14F-4D97-AF65-F5344CB8AC3E}">
        <p14:creationId xmlns:p14="http://schemas.microsoft.com/office/powerpoint/2010/main" val="192747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a:xfrm>
            <a:off x="4152900" y="65595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2" name="Titre 1"/>
          <p:cNvSpPr>
            <a:spLocks noGrp="1"/>
          </p:cNvSpPr>
          <p:nvPr>
            <p:ph type="title"/>
          </p:nvPr>
        </p:nvSpPr>
        <p:spPr>
          <a:xfrm>
            <a:off x="546100" y="253547"/>
            <a:ext cx="10934700" cy="1325563"/>
          </a:xfrm>
          <a:solidFill>
            <a:srgbClr val="44546A"/>
          </a:solidFill>
          <a:ln>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fr-FR"/>
              <a:t>	La nébuleuse des dispositifs collectifs de formation</a:t>
            </a:r>
            <a:endParaRPr lang="en-US"/>
          </a:p>
        </p:txBody>
      </p:sp>
      <p:sp>
        <p:nvSpPr>
          <p:cNvPr id="5" name="Espace réservé du numéro de diapositive 4"/>
          <p:cNvSpPr>
            <a:spLocks noGrp="1"/>
          </p:cNvSpPr>
          <p:nvPr>
            <p:ph type="sldNum" sz="quarter" idx="12"/>
          </p:nvPr>
        </p:nvSpPr>
        <p:spPr>
          <a:xfrm>
            <a:off x="8610600" y="6572250"/>
            <a:ext cx="2743200" cy="365125"/>
          </a:xfrm>
        </p:spPr>
        <p:txBody>
          <a:bodyPr/>
          <a:lstStyle/>
          <a:p>
            <a:fld id="{D45F35CD-BCCE-43AA-A6A5-8900209948EB}" type="slidenum">
              <a:rPr lang="en-US" smtClean="0"/>
              <a:t>8</a:t>
            </a:fld>
            <a:endParaRPr lang="en-US"/>
          </a:p>
        </p:txBody>
      </p:sp>
      <p:graphicFrame>
        <p:nvGraphicFramePr>
          <p:cNvPr id="15" name="Diagramme 14"/>
          <p:cNvGraphicFramePr/>
          <p:nvPr>
            <p:extLst>
              <p:ext uri="{D42A27DB-BD31-4B8C-83A1-F6EECF244321}">
                <p14:modId xmlns:p14="http://schemas.microsoft.com/office/powerpoint/2010/main" val="2008699105"/>
              </p:ext>
            </p:extLst>
          </p:nvPr>
        </p:nvGraphicFramePr>
        <p:xfrm>
          <a:off x="534921" y="1579109"/>
          <a:ext cx="10934699" cy="4818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p:cNvSpPr txBox="1"/>
          <p:nvPr/>
        </p:nvSpPr>
        <p:spPr>
          <a:xfrm>
            <a:off x="534921" y="3258621"/>
            <a:ext cx="2984500" cy="3139321"/>
          </a:xfrm>
          <a:prstGeom prst="rect">
            <a:avLst/>
          </a:prstGeom>
          <a:solidFill>
            <a:srgbClr val="44546A"/>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a:t>CABLER est à la croisée de différents outils existants.</a:t>
            </a:r>
          </a:p>
          <a:p>
            <a:r>
              <a:rPr lang="fr-FR"/>
              <a:t>Certains outils sont plus formels et d’autres moins (le World Café et le Forum ouvert).</a:t>
            </a:r>
          </a:p>
          <a:p>
            <a:r>
              <a:rPr lang="fr-FR"/>
              <a:t>Certains outils comme ARC, le psychodrame, les constellations appartiennent plus au champ psychologique que les autres. </a:t>
            </a:r>
          </a:p>
        </p:txBody>
      </p:sp>
      <p:sp>
        <p:nvSpPr>
          <p:cNvPr id="6" name="ZoneTexte 5"/>
          <p:cNvSpPr txBox="1"/>
          <p:nvPr/>
        </p:nvSpPr>
        <p:spPr>
          <a:xfrm>
            <a:off x="8334376" y="1579108"/>
            <a:ext cx="3140834" cy="1631216"/>
          </a:xfrm>
          <a:prstGeom prst="rect">
            <a:avLst/>
          </a:prstGeom>
          <a:solidFill>
            <a:srgbClr val="FF0000"/>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fr-FR" sz="2000">
                <a:ln w="0"/>
                <a:solidFill>
                  <a:schemeClr val="bg1"/>
                </a:solidFill>
                <a:effectLst>
                  <a:outerShdw blurRad="38100" dist="19050" dir="2700000" algn="tl" rotWithShape="0">
                    <a:schemeClr val="dk1">
                      <a:alpha val="40000"/>
                    </a:schemeClr>
                  </a:outerShdw>
                </a:effectLst>
              </a:rPr>
              <a:t>CABLER est essentiellement une adaptation </a:t>
            </a:r>
          </a:p>
          <a:p>
            <a:pPr algn="just"/>
            <a:r>
              <a:rPr lang="fr-FR" sz="2000">
                <a:ln w="0"/>
                <a:solidFill>
                  <a:schemeClr val="bg1"/>
                </a:solidFill>
                <a:effectLst>
                  <a:outerShdw blurRad="38100" dist="19050" dir="2700000" algn="tl" rotWithShape="0">
                    <a:schemeClr val="dk1">
                      <a:alpha val="40000"/>
                    </a:schemeClr>
                  </a:outerShdw>
                </a:effectLst>
              </a:rPr>
              <a:t>du </a:t>
            </a:r>
            <a:r>
              <a:rPr lang="fr-FR" sz="2000" err="1">
                <a:ln w="0"/>
                <a:solidFill>
                  <a:schemeClr val="bg1"/>
                </a:solidFill>
                <a:effectLst>
                  <a:outerShdw blurRad="38100" dist="19050" dir="2700000" algn="tl" rotWithShape="0">
                    <a:schemeClr val="dk1">
                      <a:alpha val="40000"/>
                    </a:schemeClr>
                  </a:outerShdw>
                </a:effectLst>
              </a:rPr>
              <a:t>co</a:t>
            </a:r>
            <a:r>
              <a:rPr lang="fr-FR" sz="2000">
                <a:ln w="0"/>
                <a:solidFill>
                  <a:schemeClr val="bg1"/>
                </a:solidFill>
                <a:effectLst>
                  <a:outerShdw blurRad="38100" dist="19050" dir="2700000" algn="tl" rotWithShape="0">
                    <a:schemeClr val="dk1">
                      <a:alpha val="40000"/>
                    </a:schemeClr>
                  </a:outerShdw>
                </a:effectLst>
              </a:rPr>
              <a:t>-développement, </a:t>
            </a:r>
          </a:p>
          <a:p>
            <a:pPr algn="just"/>
            <a:r>
              <a:rPr lang="fr-FR" sz="2000">
                <a:ln w="0"/>
                <a:solidFill>
                  <a:schemeClr val="bg1"/>
                </a:solidFill>
                <a:effectLst>
                  <a:outerShdw blurRad="38100" dist="19050" dir="2700000" algn="tl" rotWithShape="0">
                    <a:schemeClr val="dk1">
                      <a:alpha val="40000"/>
                    </a:schemeClr>
                  </a:outerShdw>
                </a:effectLst>
              </a:rPr>
              <a:t>de l’intervision et </a:t>
            </a:r>
          </a:p>
          <a:p>
            <a:pPr algn="just"/>
            <a:r>
              <a:rPr lang="fr-FR" sz="2000">
                <a:ln w="0"/>
                <a:solidFill>
                  <a:schemeClr val="bg1"/>
                </a:solidFill>
                <a:effectLst>
                  <a:outerShdw blurRad="38100" dist="19050" dir="2700000" algn="tl" rotWithShape="0">
                    <a:schemeClr val="dk1">
                      <a:alpha val="40000"/>
                    </a:schemeClr>
                  </a:outerShdw>
                </a:effectLst>
              </a:rPr>
              <a:t>du modèle ARPPEGE. </a:t>
            </a:r>
          </a:p>
        </p:txBody>
      </p:sp>
      <p:sp>
        <p:nvSpPr>
          <p:cNvPr id="7" name="ZoneTexte 6"/>
          <p:cNvSpPr txBox="1"/>
          <p:nvPr/>
        </p:nvSpPr>
        <p:spPr>
          <a:xfrm>
            <a:off x="7283800" y="5705445"/>
            <a:ext cx="4185820" cy="692497"/>
          </a:xfrm>
          <a:prstGeom prst="rect">
            <a:avLst/>
          </a:prstGeom>
          <a:solidFill>
            <a:srgbClr val="44546A"/>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fr-FR" sz="1300"/>
              <a:t>Pour plus de renseignements sur ces différents outils/dispositifs, nous vous invitons à consulter les références proposées.</a:t>
            </a:r>
          </a:p>
        </p:txBody>
      </p:sp>
      <p:cxnSp>
        <p:nvCxnSpPr>
          <p:cNvPr id="11" name="Connecteur droit 10">
            <a:extLst>
              <a:ext uri="{FF2B5EF4-FFF2-40B4-BE49-F238E27FC236}">
                <a16:creationId xmlns:a16="http://schemas.microsoft.com/office/drawing/2014/main" id="{D6D1F9F0-56E4-4910-B838-143B8ACA2299}"/>
              </a:ext>
            </a:extLst>
          </p:cNvPr>
          <p:cNvCxnSpPr>
            <a:cxnSpLocks/>
          </p:cNvCxnSpPr>
          <p:nvPr/>
        </p:nvCxnSpPr>
        <p:spPr>
          <a:xfrm>
            <a:off x="1085850" y="253547"/>
            <a:ext cx="0" cy="13255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762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pied de page 7"/>
          <p:cNvSpPr>
            <a:spLocks noGrp="1"/>
          </p:cNvSpPr>
          <p:nvPr>
            <p:ph type="ftr" sz="quarter" idx="11"/>
          </p:nvPr>
        </p:nvSpPr>
        <p:spPr>
          <a:xfrm>
            <a:off x="4152900" y="6559550"/>
            <a:ext cx="4114800" cy="365125"/>
          </a:xfrm>
        </p:spPr>
        <p:txBody>
          <a:bodyPr/>
          <a:lstStyle/>
          <a:p>
            <a:r>
              <a:rPr lang="en-US"/>
              <a:t>M. </a:t>
            </a:r>
            <a:r>
              <a:rPr lang="en-US" err="1"/>
              <a:t>Blondeau</a:t>
            </a:r>
            <a:r>
              <a:rPr lang="en-US"/>
              <a:t>, S. </a:t>
            </a:r>
            <a:r>
              <a:rPr lang="en-US" err="1"/>
              <a:t>Dondeyne</a:t>
            </a:r>
            <a:r>
              <a:rPr lang="en-US"/>
              <a:t>, C. Moncarey &amp; A. Paul</a:t>
            </a:r>
          </a:p>
        </p:txBody>
      </p:sp>
      <p:sp>
        <p:nvSpPr>
          <p:cNvPr id="2" name="Titre 1"/>
          <p:cNvSpPr>
            <a:spLocks noGrp="1"/>
          </p:cNvSpPr>
          <p:nvPr>
            <p:ph type="title"/>
          </p:nvPr>
        </p:nvSpPr>
        <p:spPr>
          <a:xfrm>
            <a:off x="546100" y="0"/>
            <a:ext cx="10934700" cy="1325563"/>
          </a:xfrm>
          <a:solidFill>
            <a:srgbClr val="44546A"/>
          </a:solidFill>
          <a:ln>
            <a:solidFill>
              <a:schemeClr val="bg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fr-FR"/>
              <a:t>	 La nébuleuse des dispositifs collectifs de formation</a:t>
            </a:r>
            <a:endParaRPr lang="en-US"/>
          </a:p>
        </p:txBody>
      </p:sp>
      <p:sp>
        <p:nvSpPr>
          <p:cNvPr id="5" name="Espace réservé du numéro de diapositive 4"/>
          <p:cNvSpPr>
            <a:spLocks noGrp="1"/>
          </p:cNvSpPr>
          <p:nvPr>
            <p:ph type="sldNum" sz="quarter" idx="12"/>
          </p:nvPr>
        </p:nvSpPr>
        <p:spPr>
          <a:xfrm>
            <a:off x="8610600" y="6572250"/>
            <a:ext cx="2743200" cy="365125"/>
          </a:xfrm>
        </p:spPr>
        <p:txBody>
          <a:bodyPr/>
          <a:lstStyle/>
          <a:p>
            <a:fld id="{D45F35CD-BCCE-43AA-A6A5-8900209948EB}" type="slidenum">
              <a:rPr lang="en-US" smtClean="0"/>
              <a:t>9</a:t>
            </a:fld>
            <a:endParaRPr lang="en-US"/>
          </a:p>
        </p:txBody>
      </p:sp>
      <p:cxnSp>
        <p:nvCxnSpPr>
          <p:cNvPr id="10" name="Connecteur droit 9">
            <a:extLst>
              <a:ext uri="{FF2B5EF4-FFF2-40B4-BE49-F238E27FC236}">
                <a16:creationId xmlns:a16="http://schemas.microsoft.com/office/drawing/2014/main" id="{63D66AC7-09D1-437B-BAFD-C20A109BF263}"/>
              </a:ext>
            </a:extLst>
          </p:cNvPr>
          <p:cNvCxnSpPr>
            <a:cxnSpLocks/>
          </p:cNvCxnSpPr>
          <p:nvPr/>
        </p:nvCxnSpPr>
        <p:spPr>
          <a:xfrm>
            <a:off x="1085850" y="22225"/>
            <a:ext cx="0" cy="13033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2" name="Diagramme 11">
            <a:extLst>
              <a:ext uri="{FF2B5EF4-FFF2-40B4-BE49-F238E27FC236}">
                <a16:creationId xmlns:a16="http://schemas.microsoft.com/office/drawing/2014/main" id="{CC52EB98-F173-43FA-8467-47A7E2CD8ED2}"/>
              </a:ext>
            </a:extLst>
          </p:cNvPr>
          <p:cNvGraphicFramePr/>
          <p:nvPr>
            <p:extLst>
              <p:ext uri="{D42A27DB-BD31-4B8C-83A1-F6EECF244321}">
                <p14:modId xmlns:p14="http://schemas.microsoft.com/office/powerpoint/2010/main" val="799972742"/>
              </p:ext>
            </p:extLst>
          </p:nvPr>
        </p:nvGraphicFramePr>
        <p:xfrm>
          <a:off x="558800" y="1325563"/>
          <a:ext cx="10921991" cy="4834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p:cNvSpPr txBox="1"/>
          <p:nvPr/>
        </p:nvSpPr>
        <p:spPr>
          <a:xfrm>
            <a:off x="8982077" y="731190"/>
            <a:ext cx="2511414" cy="1815882"/>
          </a:xfrm>
          <a:prstGeom prst="rect">
            <a:avLst/>
          </a:prstGeom>
          <a:solidFill>
            <a:srgbClr val="FF0000"/>
          </a:solidFill>
          <a:ln>
            <a:solidFill>
              <a:srgbClr val="FF0000"/>
            </a:solidFill>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fr-BE" sz="1400">
                <a:ln w="0"/>
                <a:solidFill>
                  <a:schemeClr val="bg1"/>
                </a:solidFill>
                <a:effectLst>
                  <a:outerShdw blurRad="38100" dist="19050" dir="2700000" algn="tl" rotWithShape="0">
                    <a:schemeClr val="dk1">
                      <a:alpha val="40000"/>
                    </a:schemeClr>
                  </a:outerShdw>
                </a:effectLst>
              </a:rPr>
              <a:t>Le CABLER est un dispositif construit sur la base de dispositifs préexistants. Il constitue une synthèse des aspects de ces dispositifs qui ont semblé les plus pertinents dans le cadre de notre pratique professionnelle</a:t>
            </a:r>
          </a:p>
        </p:txBody>
      </p:sp>
    </p:spTree>
    <p:extLst>
      <p:ext uri="{BB962C8B-B14F-4D97-AF65-F5344CB8AC3E}">
        <p14:creationId xmlns:p14="http://schemas.microsoft.com/office/powerpoint/2010/main" val="376354268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CEEDD6F420F54BA3B63D0546C4935F" ma:contentTypeVersion="13" ma:contentTypeDescription="Crée un document." ma:contentTypeScope="" ma:versionID="b2d44c774c1da9147fa70a7a57172ffe">
  <xsd:schema xmlns:xsd="http://www.w3.org/2001/XMLSchema" xmlns:xs="http://www.w3.org/2001/XMLSchema" xmlns:p="http://schemas.microsoft.com/office/2006/metadata/properties" xmlns:ns3="225bb966-339f-49da-b07a-d4f6f2c82eb4" xmlns:ns4="ebe1cfa7-eb57-4163-93ec-59f3ae9b9f48" targetNamespace="http://schemas.microsoft.com/office/2006/metadata/properties" ma:root="true" ma:fieldsID="3832a570148692b04af1bea58c4a368b" ns3:_="" ns4:_="">
    <xsd:import namespace="225bb966-339f-49da-b07a-d4f6f2c82eb4"/>
    <xsd:import namespace="ebe1cfa7-eb57-4163-93ec-59f3ae9b9f4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5bb966-339f-49da-b07a-d4f6f2c82eb4"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SharingHintHash" ma:index="10" nillable="true" ma:displayName="Partage du hachage d’indicateur"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e1cfa7-eb57-4163-93ec-59f3ae9b9f4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D4AC9B-6CCD-47B0-BC78-68DBCC9B0697}">
  <ds:schemaRefs>
    <ds:schemaRef ds:uri="http://schemas.microsoft.com/office/2006/metadata/properties"/>
    <ds:schemaRef ds:uri="http://www.w3.org/2000/xmlns/"/>
    <ds:schemaRef ds:uri="http://schemas.microsoft.com/office/infopath/2007/PartnerControls"/>
  </ds:schemaRefs>
</ds:datastoreItem>
</file>

<file path=customXml/itemProps2.xml><?xml version="1.0" encoding="utf-8"?>
<ds:datastoreItem xmlns:ds="http://schemas.openxmlformats.org/officeDocument/2006/customXml" ds:itemID="{1CAFEF9D-DEC4-4A13-BE02-C5C79FD8B9A0}">
  <ds:schemaRefs>
    <ds:schemaRef ds:uri="http://schemas.microsoft.com/sharepoint/v3/contenttype/forms"/>
  </ds:schemaRefs>
</ds:datastoreItem>
</file>

<file path=customXml/itemProps3.xml><?xml version="1.0" encoding="utf-8"?>
<ds:datastoreItem xmlns:ds="http://schemas.openxmlformats.org/officeDocument/2006/customXml" ds:itemID="{A7155BBA-EDDB-4B82-B1C3-C403E481A757}">
  <ds:schemaRefs>
    <ds:schemaRef ds:uri="225bb966-339f-49da-b07a-d4f6f2c82eb4"/>
    <ds:schemaRef ds:uri="ebe1cfa7-eb57-4163-93ec-59f3ae9b9f48"/>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TotalTime>
  <Words>10259</Words>
  <Application>Microsoft Macintosh PowerPoint</Application>
  <PresentationFormat>Grand écran</PresentationFormat>
  <Paragraphs>1223</Paragraphs>
  <Slides>73</Slides>
  <Notes>5</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73</vt:i4>
      </vt:variant>
    </vt:vector>
  </HeadingPairs>
  <TitlesOfParts>
    <vt:vector size="81" baseType="lpstr">
      <vt:lpstr>Arial</vt:lpstr>
      <vt:lpstr>Calibri</vt:lpstr>
      <vt:lpstr>Calibri Light</vt:lpstr>
      <vt:lpstr>Courier New</vt:lpstr>
      <vt:lpstr>Frutiger LT Pro 57 Condensed</vt:lpstr>
      <vt:lpstr>Wingdings</vt:lpstr>
      <vt:lpstr>Zapf Dingbats</vt:lpstr>
      <vt:lpstr>Thème Office</vt:lpstr>
      <vt:lpstr>CABLER : Un dispositif collectif pour accompagner l’étudiant dans le développement de sa pratique réflexive  </vt:lpstr>
      <vt:lpstr>Présentation PowerPoint</vt:lpstr>
      <vt:lpstr>Présentation PowerPoint</vt:lpstr>
      <vt:lpstr>Introduction</vt:lpstr>
      <vt:lpstr>Présentation PowerPoint</vt:lpstr>
      <vt:lpstr>Présentation PowerPoint</vt:lpstr>
      <vt:lpstr>Présentation PowerPoint</vt:lpstr>
      <vt:lpstr> La nébuleuse des dispositifs collectifs de formation</vt:lpstr>
      <vt:lpstr>  La nébuleuse des dispositifs collectifs de formation</vt:lpstr>
      <vt:lpstr>Mode d’emploi du carnet</vt:lpstr>
      <vt:lpstr>Présentation PowerPoint</vt:lpstr>
      <vt:lpstr>Organisation de la page du haut</vt:lpstr>
      <vt:lpstr>Présentation PowerPoint</vt:lpstr>
      <vt:lpstr>Notes personnelles</vt:lpstr>
      <vt:lpstr>Dispositif</vt:lpstr>
      <vt:lpstr>Phase préparatoire</vt:lpstr>
      <vt:lpstr>Présentation PowerPoint</vt:lpstr>
      <vt:lpstr>Présentation PowerPoint</vt:lpstr>
      <vt:lpstr>Présentation PowerPoint</vt:lpstr>
      <vt:lpstr>Option : La vidéo comme support réflexif</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Notes personnelles</vt:lpstr>
      <vt:lpstr>Références</vt:lpstr>
      <vt:lpstr>Références</vt:lpstr>
      <vt:lpstr>Références</vt:lpstr>
      <vt:lpstr>Références</vt:lpstr>
      <vt:lpstr>Annexes</vt:lpstr>
      <vt:lpstr>Annexe 1:  Récapitulatif du dispositif</vt:lpstr>
      <vt:lpstr>Présentation PowerPoint</vt:lpstr>
      <vt:lpstr>Présentation PowerPoint</vt:lpstr>
      <vt:lpstr>Présentation PowerPoint</vt:lpstr>
      <vt:lpstr>Notes personnelles</vt:lpstr>
      <vt:lpstr>Annexe 2:  Carnet de l’étudiant</vt:lpstr>
      <vt:lpstr>Présentation PowerPoint</vt:lpstr>
      <vt:lpstr>CABLER : Carnet de l’étudiant     </vt:lpstr>
      <vt:lpstr>Présentation PowerPoint</vt:lpstr>
      <vt:lpstr>Présentation PowerPoint</vt:lpstr>
      <vt:lpstr>Présentation PowerPoint</vt:lpstr>
      <vt:lpstr>Présentation PowerPoint</vt:lpstr>
      <vt:lpstr>Notes personnelles</vt:lpstr>
      <vt:lpstr>Notes personnelles</vt:lpstr>
      <vt:lpstr>Notes personnelles</vt:lpstr>
      <vt:lpstr>Notes personnelles</vt:lpstr>
      <vt:lpstr>Notes personnelles</vt:lpstr>
      <vt:lpstr>Notes personnelles</vt:lpstr>
      <vt:lpstr>Notes personnelles</vt:lpstr>
      <vt:lpstr>Notes personnelles</vt:lpstr>
      <vt:lpstr>Notes personnelles</vt:lpstr>
      <vt:lpstr>Notes personnelles</vt:lpstr>
      <vt:lpstr>Notes personnelles</vt:lpstr>
      <vt:lpstr>Annexe 3 :  Outils de co-analyse</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CABLER Nouvelle vision pour l'intervision  Nouveau viseur pour l'interviseur                                                                        Carnet du superviseur   </dc:title>
  <dc:creator>Stéphanie DONDEYNE</dc:creator>
  <cp:lastModifiedBy>Université numérique</cp:lastModifiedBy>
  <cp:revision>3</cp:revision>
  <dcterms:created xsi:type="dcterms:W3CDTF">2020-12-02T13:36:19Z</dcterms:created>
  <dcterms:modified xsi:type="dcterms:W3CDTF">2021-08-17T10:37:26Z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0x0101004FCEEDD6F420F54BA3B63D0546C4935F</vt:lpwstr>
  </property>
</Properties>
</file>