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10458" r:id="rId5"/>
    <p:sldId id="258" r:id="rId6"/>
    <p:sldId id="306" r:id="rId7"/>
    <p:sldId id="256" r:id="rId8"/>
    <p:sldId id="308" r:id="rId9"/>
    <p:sldId id="10436" r:id="rId10"/>
    <p:sldId id="10440" r:id="rId11"/>
    <p:sldId id="10437" r:id="rId12"/>
    <p:sldId id="307" r:id="rId13"/>
    <p:sldId id="10442" r:id="rId14"/>
    <p:sldId id="10443" r:id="rId15"/>
    <p:sldId id="10441" r:id="rId16"/>
    <p:sldId id="10456" r:id="rId17"/>
    <p:sldId id="10438" r:id="rId18"/>
    <p:sldId id="10445" r:id="rId19"/>
    <p:sldId id="10455" r:id="rId20"/>
    <p:sldId id="10452" r:id="rId21"/>
    <p:sldId id="10453" r:id="rId22"/>
    <p:sldId id="10454" r:id="rId23"/>
    <p:sldId id="10446" r:id="rId24"/>
    <p:sldId id="10450" r:id="rId25"/>
    <p:sldId id="10444" r:id="rId26"/>
    <p:sldId id="10457" r:id="rId27"/>
    <p:sldId id="10459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98DC5B-7391-2B3F-0060-A2A6EE2302F0}" name="Joëlle Desterbecq" initials="" userId="S::joelle.desterbecq@uclouvain.be::69eca545-62c4-4500-b47b-643230adce7b" providerId="AD"/>
  <p188:author id="{EA5203D4-6F11-1630-00FE-B89138C89365}" name="Sophie Depoterre" initials="SD" userId="S::sophie.depoterre@uclouvain.be::bd896d9f-778c-4fdf-8ec5-da4e220cf3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65B0B6-D56B-4FC7-91C4-50A61047D703}" v="1856" dt="2026-10-22T13:36:29.999"/>
    <p1510:client id="{FCA5FCA3-E86B-5CC9-A3B3-49C51F0E629A}" v="199" dt="2026-10-22T13:00:07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A8020-CC9A-4FE1-B200-9056E9F0D5AA}" type="doc">
      <dgm:prSet loTypeId="urn:microsoft.com/office/officeart/2005/8/layout/radial3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fr-BE"/>
        </a:p>
      </dgm:t>
    </dgm:pt>
    <dgm:pt modelId="{168F7C57-399A-49A1-9C1E-E5D9AE8C32CE}">
      <dgm:prSet phldrT="[Texte]" custT="1"/>
      <dgm:spPr>
        <a:solidFill>
          <a:schemeClr val="accent5">
            <a:alpha val="50000"/>
          </a:schemeClr>
        </a:solidFill>
      </dgm:spPr>
      <dgm:t>
        <a:bodyPr/>
        <a:lstStyle/>
        <a:p>
          <a:r>
            <a:rPr lang="fr-FR" sz="2400" b="1">
              <a:solidFill>
                <a:schemeClr val="bg1"/>
              </a:solidFill>
              <a:latin typeface="Albert Sans" panose="020B0604020202020204" charset="0"/>
            </a:rPr>
            <a:t>Open</a:t>
          </a:r>
          <a:endParaRPr lang="fr-BE" sz="2400" b="1">
            <a:solidFill>
              <a:schemeClr val="bg1"/>
            </a:solidFill>
            <a:latin typeface="Albert Sans" panose="020B0604020202020204" charset="0"/>
          </a:endParaRPr>
        </a:p>
      </dgm:t>
    </dgm:pt>
    <dgm:pt modelId="{3CE0C8B7-6AD4-422C-9509-B29C2BA92D46}" type="parTrans" cxnId="{B5827A62-107E-4166-B539-9CF9A877790B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2C7181E7-5F85-4B71-A0C4-C2AE07063509}" type="sibTrans" cxnId="{B5827A62-107E-4166-B539-9CF9A877790B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0AD6E0ED-FF66-4F5B-A8A5-D00FE40F5F13}">
      <dgm:prSet phldrT="[Texte]" custT="1"/>
      <dgm:spPr>
        <a:solidFill>
          <a:schemeClr val="accent4">
            <a:alpha val="50000"/>
          </a:schemeClr>
        </a:solidFill>
      </dgm:spPr>
      <dgm:t>
        <a:bodyPr/>
        <a:lstStyle/>
        <a:p>
          <a:r>
            <a:rPr lang="fr-FR" sz="1400" b="1">
              <a:solidFill>
                <a:schemeClr val="bg1"/>
              </a:solidFill>
              <a:latin typeface="Albert Sans"/>
            </a:rPr>
            <a:t>Open Access to </a:t>
          </a:r>
          <a:r>
            <a:rPr lang="fr-FR" sz="1400" b="1" err="1">
              <a:solidFill>
                <a:schemeClr val="bg1"/>
              </a:solidFill>
              <a:latin typeface="Albert Sans"/>
            </a:rPr>
            <a:t>Knowledge</a:t>
          </a:r>
          <a:endParaRPr lang="fr-BE" sz="1400" b="1" err="1">
            <a:solidFill>
              <a:schemeClr val="bg1"/>
            </a:solidFill>
            <a:latin typeface="Albert Sans" panose="020B0604020202020204" charset="0"/>
          </a:endParaRPr>
        </a:p>
      </dgm:t>
    </dgm:pt>
    <dgm:pt modelId="{5513FFFD-10D0-4169-A7C6-30864F35E1FB}" type="parTrans" cxnId="{F6FDBB34-9166-4EE8-B65D-0C8AA4218D93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FEF3F843-4B34-4F50-83FE-0314CED71934}" type="sibTrans" cxnId="{F6FDBB34-9166-4EE8-B65D-0C8AA4218D93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8B540048-D376-4D5C-9958-99C82079D850}">
      <dgm:prSet phldrT="[Texte]" custT="1"/>
      <dgm:spPr>
        <a:solidFill>
          <a:schemeClr val="accent4">
            <a:alpha val="50000"/>
          </a:schemeClr>
        </a:solidFill>
      </dgm:spPr>
      <dgm:t>
        <a:bodyPr/>
        <a:lstStyle/>
        <a:p>
          <a:r>
            <a:rPr lang="fr-FR" sz="1400" b="1">
              <a:solidFill>
                <a:schemeClr val="bg1"/>
              </a:solidFill>
              <a:latin typeface="Albert Sans" panose="020B0604020202020204" charset="0"/>
            </a:rPr>
            <a:t>Use and </a:t>
          </a:r>
          <a:r>
            <a:rPr lang="fr-FR" sz="1400" b="1" err="1">
              <a:solidFill>
                <a:schemeClr val="bg1"/>
              </a:solidFill>
              <a:latin typeface="Albert Sans" panose="020B0604020202020204" charset="0"/>
            </a:rPr>
            <a:t>Reuse</a:t>
          </a:r>
          <a:endParaRPr lang="fr-BE" sz="1400" b="1">
            <a:solidFill>
              <a:schemeClr val="bg1"/>
            </a:solidFill>
            <a:latin typeface="Albert Sans" panose="020B0604020202020204" charset="0"/>
          </a:endParaRPr>
        </a:p>
      </dgm:t>
    </dgm:pt>
    <dgm:pt modelId="{2CD08B45-52E2-4433-9636-8AE7A465AD48}" type="parTrans" cxnId="{5BA32014-0A60-4A29-8E3A-4868D8324835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D00EEBF0-AB85-45FC-BEAE-3793B4DC6591}" type="sibTrans" cxnId="{5BA32014-0A60-4A29-8E3A-4868D8324835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D1AF9C1E-7DA5-48AD-A363-CE2DF5D50FD1}">
      <dgm:prSet phldrT="[Texte]" custT="1"/>
      <dgm:spPr>
        <a:solidFill>
          <a:schemeClr val="accent4">
            <a:alpha val="50000"/>
          </a:schemeClr>
        </a:solidFill>
      </dgm:spPr>
      <dgm:t>
        <a:bodyPr/>
        <a:lstStyle/>
        <a:p>
          <a:r>
            <a:rPr lang="fr-FR" sz="1400" b="1">
              <a:solidFill>
                <a:schemeClr val="bg1"/>
              </a:solidFill>
              <a:latin typeface="Albert Sans" panose="020B0604020202020204" charset="0"/>
            </a:rPr>
            <a:t>Modification, </a:t>
          </a:r>
          <a:r>
            <a:rPr lang="fr-FR" sz="1400" b="1" err="1">
              <a:solidFill>
                <a:schemeClr val="bg1"/>
              </a:solidFill>
              <a:latin typeface="Albert Sans" panose="020B0604020202020204" charset="0"/>
            </a:rPr>
            <a:t>Creation</a:t>
          </a:r>
          <a:endParaRPr lang="fr-BE" sz="1400" b="1">
            <a:solidFill>
              <a:schemeClr val="bg1"/>
            </a:solidFill>
            <a:latin typeface="Albert Sans" panose="020B0604020202020204" charset="0"/>
          </a:endParaRPr>
        </a:p>
      </dgm:t>
    </dgm:pt>
    <dgm:pt modelId="{6515A00F-BD8F-4535-826C-FE23C51C93D5}" type="parTrans" cxnId="{417CCB73-60B4-44B0-87B0-21733D3D092E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63429C18-4720-4599-9CE8-1FC5843DAC09}" type="sibTrans" cxnId="{417CCB73-60B4-44B0-87B0-21733D3D092E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FA7ABD44-EEE2-438B-B21D-DB7BEA4B994D}">
      <dgm:prSet phldrT="[Texte]" custT="1"/>
      <dgm:spPr>
        <a:solidFill>
          <a:schemeClr val="accent4">
            <a:alpha val="50000"/>
          </a:schemeClr>
        </a:solidFill>
      </dgm:spPr>
      <dgm:t>
        <a:bodyPr/>
        <a:lstStyle/>
        <a:p>
          <a:r>
            <a:rPr lang="fr-FR" sz="1400" b="1">
              <a:solidFill>
                <a:schemeClr val="bg1"/>
              </a:solidFill>
              <a:latin typeface="Albert Sans" panose="020B0604020202020204" charset="0"/>
            </a:rPr>
            <a:t>Sharing, Redistribution</a:t>
          </a:r>
          <a:endParaRPr lang="fr-BE" sz="1400" b="1">
            <a:solidFill>
              <a:schemeClr val="bg1"/>
            </a:solidFill>
            <a:latin typeface="Albert Sans" panose="020B0604020202020204" charset="0"/>
          </a:endParaRPr>
        </a:p>
      </dgm:t>
    </dgm:pt>
    <dgm:pt modelId="{70F86583-A348-4539-8B66-D93115643AFC}" type="parTrans" cxnId="{6CB71C9D-46F1-4629-B7EC-43EE767B9060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ED25A9D4-62CD-4E79-BFF8-FAA8DFAD64EB}" type="sibTrans" cxnId="{6CB71C9D-46F1-4629-B7EC-43EE767B9060}">
      <dgm:prSet/>
      <dgm:spPr/>
      <dgm:t>
        <a:bodyPr/>
        <a:lstStyle/>
        <a:p>
          <a:endParaRPr lang="fr-BE" sz="1100">
            <a:latin typeface="Albert Sans" panose="020B0604020202020204" charset="0"/>
          </a:endParaRPr>
        </a:p>
      </dgm:t>
    </dgm:pt>
    <dgm:pt modelId="{A51F4F19-F268-4326-8DAC-764901A486B9}" type="pres">
      <dgm:prSet presAssocID="{A4BA8020-CC9A-4FE1-B200-9056E9F0D5AA}" presName="composite" presStyleCnt="0">
        <dgm:presLayoutVars>
          <dgm:chMax val="1"/>
          <dgm:dir/>
          <dgm:resizeHandles val="exact"/>
        </dgm:presLayoutVars>
      </dgm:prSet>
      <dgm:spPr/>
    </dgm:pt>
    <dgm:pt modelId="{C22F9265-E761-447F-949D-C1C3A998CFCE}" type="pres">
      <dgm:prSet presAssocID="{A4BA8020-CC9A-4FE1-B200-9056E9F0D5AA}" presName="radial" presStyleCnt="0">
        <dgm:presLayoutVars>
          <dgm:animLvl val="ctr"/>
        </dgm:presLayoutVars>
      </dgm:prSet>
      <dgm:spPr/>
    </dgm:pt>
    <dgm:pt modelId="{76D1611B-EEFE-4744-A1D7-37E5E988E95A}" type="pres">
      <dgm:prSet presAssocID="{168F7C57-399A-49A1-9C1E-E5D9AE8C32CE}" presName="centerShape" presStyleLbl="vennNode1" presStyleIdx="0" presStyleCnt="5"/>
      <dgm:spPr/>
    </dgm:pt>
    <dgm:pt modelId="{9F74451E-0CFC-40AC-B0DB-CC32E5318792}" type="pres">
      <dgm:prSet presAssocID="{0AD6E0ED-FF66-4F5B-A8A5-D00FE40F5F13}" presName="node" presStyleLbl="vennNode1" presStyleIdx="1" presStyleCnt="5" custScaleX="149569" custScaleY="115781">
        <dgm:presLayoutVars>
          <dgm:bulletEnabled val="1"/>
        </dgm:presLayoutVars>
      </dgm:prSet>
      <dgm:spPr/>
    </dgm:pt>
    <dgm:pt modelId="{0A67D0DC-3FB9-4CC2-BA74-689480FCAF1D}" type="pres">
      <dgm:prSet presAssocID="{8B540048-D376-4D5C-9958-99C82079D850}" presName="node" presStyleLbl="vennNode1" presStyleIdx="2" presStyleCnt="5" custScaleX="149656" custScaleY="136326" custRadScaleRad="102962" custRadScaleInc="-788">
        <dgm:presLayoutVars>
          <dgm:bulletEnabled val="1"/>
        </dgm:presLayoutVars>
      </dgm:prSet>
      <dgm:spPr/>
    </dgm:pt>
    <dgm:pt modelId="{2206E029-6BBB-4B5C-AC80-DF1D4D914810}" type="pres">
      <dgm:prSet presAssocID="{D1AF9C1E-7DA5-48AD-A363-CE2DF5D50FD1}" presName="node" presStyleLbl="vennNode1" presStyleIdx="3" presStyleCnt="5" custScaleX="151559" custScaleY="123172">
        <dgm:presLayoutVars>
          <dgm:bulletEnabled val="1"/>
        </dgm:presLayoutVars>
      </dgm:prSet>
      <dgm:spPr/>
    </dgm:pt>
    <dgm:pt modelId="{8943A593-E976-4A45-83D3-1C09CB04201B}" type="pres">
      <dgm:prSet presAssocID="{FA7ABD44-EEE2-438B-B21D-DB7BEA4B994D}" presName="node" presStyleLbl="vennNode1" presStyleIdx="4" presStyleCnt="5" custScaleX="151616" custScaleY="136326">
        <dgm:presLayoutVars>
          <dgm:bulletEnabled val="1"/>
        </dgm:presLayoutVars>
      </dgm:prSet>
      <dgm:spPr/>
    </dgm:pt>
  </dgm:ptLst>
  <dgm:cxnLst>
    <dgm:cxn modelId="{15D43102-0110-4CA6-A908-20170BB9C18A}" type="presOf" srcId="{A4BA8020-CC9A-4FE1-B200-9056E9F0D5AA}" destId="{A51F4F19-F268-4326-8DAC-764901A486B9}" srcOrd="0" destOrd="0" presId="urn:microsoft.com/office/officeart/2005/8/layout/radial3"/>
    <dgm:cxn modelId="{928C500D-422E-4055-94B7-520C4DA09C7C}" type="presOf" srcId="{8B540048-D376-4D5C-9958-99C82079D850}" destId="{0A67D0DC-3FB9-4CC2-BA74-689480FCAF1D}" srcOrd="0" destOrd="0" presId="urn:microsoft.com/office/officeart/2005/8/layout/radial3"/>
    <dgm:cxn modelId="{5BA32014-0A60-4A29-8E3A-4868D8324835}" srcId="{168F7C57-399A-49A1-9C1E-E5D9AE8C32CE}" destId="{8B540048-D376-4D5C-9958-99C82079D850}" srcOrd="1" destOrd="0" parTransId="{2CD08B45-52E2-4433-9636-8AE7A465AD48}" sibTransId="{D00EEBF0-AB85-45FC-BEAE-3793B4DC6591}"/>
    <dgm:cxn modelId="{EEB46223-B093-4BBD-B505-B83686818147}" type="presOf" srcId="{D1AF9C1E-7DA5-48AD-A363-CE2DF5D50FD1}" destId="{2206E029-6BBB-4B5C-AC80-DF1D4D914810}" srcOrd="0" destOrd="0" presId="urn:microsoft.com/office/officeart/2005/8/layout/radial3"/>
    <dgm:cxn modelId="{F6FDBB34-9166-4EE8-B65D-0C8AA4218D93}" srcId="{168F7C57-399A-49A1-9C1E-E5D9AE8C32CE}" destId="{0AD6E0ED-FF66-4F5B-A8A5-D00FE40F5F13}" srcOrd="0" destOrd="0" parTransId="{5513FFFD-10D0-4169-A7C6-30864F35E1FB}" sibTransId="{FEF3F843-4B34-4F50-83FE-0314CED71934}"/>
    <dgm:cxn modelId="{B5827A62-107E-4166-B539-9CF9A877790B}" srcId="{A4BA8020-CC9A-4FE1-B200-9056E9F0D5AA}" destId="{168F7C57-399A-49A1-9C1E-E5D9AE8C32CE}" srcOrd="0" destOrd="0" parTransId="{3CE0C8B7-6AD4-422C-9509-B29C2BA92D46}" sibTransId="{2C7181E7-5F85-4B71-A0C4-C2AE07063509}"/>
    <dgm:cxn modelId="{417CCB73-60B4-44B0-87B0-21733D3D092E}" srcId="{168F7C57-399A-49A1-9C1E-E5D9AE8C32CE}" destId="{D1AF9C1E-7DA5-48AD-A363-CE2DF5D50FD1}" srcOrd="2" destOrd="0" parTransId="{6515A00F-BD8F-4535-826C-FE23C51C93D5}" sibTransId="{63429C18-4720-4599-9CE8-1FC5843DAC09}"/>
    <dgm:cxn modelId="{00F0D395-EBBE-4614-8CA8-C3E035E2B6AF}" type="presOf" srcId="{0AD6E0ED-FF66-4F5B-A8A5-D00FE40F5F13}" destId="{9F74451E-0CFC-40AC-B0DB-CC32E5318792}" srcOrd="0" destOrd="0" presId="urn:microsoft.com/office/officeart/2005/8/layout/radial3"/>
    <dgm:cxn modelId="{6CB71C9D-46F1-4629-B7EC-43EE767B9060}" srcId="{168F7C57-399A-49A1-9C1E-E5D9AE8C32CE}" destId="{FA7ABD44-EEE2-438B-B21D-DB7BEA4B994D}" srcOrd="3" destOrd="0" parTransId="{70F86583-A348-4539-8B66-D93115643AFC}" sibTransId="{ED25A9D4-62CD-4E79-BFF8-FAA8DFAD64EB}"/>
    <dgm:cxn modelId="{A08EA9B6-2448-4A56-9A40-2C8BC3A9FBEC}" type="presOf" srcId="{168F7C57-399A-49A1-9C1E-E5D9AE8C32CE}" destId="{76D1611B-EEFE-4744-A1D7-37E5E988E95A}" srcOrd="0" destOrd="0" presId="urn:microsoft.com/office/officeart/2005/8/layout/radial3"/>
    <dgm:cxn modelId="{5FA66AC3-9067-4D2A-A863-09B42D4454E7}" type="presOf" srcId="{FA7ABD44-EEE2-438B-B21D-DB7BEA4B994D}" destId="{8943A593-E976-4A45-83D3-1C09CB04201B}" srcOrd="0" destOrd="0" presId="urn:microsoft.com/office/officeart/2005/8/layout/radial3"/>
    <dgm:cxn modelId="{59FB0F89-CA0B-4399-8ADB-92A5AE235CC7}" type="presParOf" srcId="{A51F4F19-F268-4326-8DAC-764901A486B9}" destId="{C22F9265-E761-447F-949D-C1C3A998CFCE}" srcOrd="0" destOrd="0" presId="urn:microsoft.com/office/officeart/2005/8/layout/radial3"/>
    <dgm:cxn modelId="{7A114348-E58C-4064-9955-BDE34031CC16}" type="presParOf" srcId="{C22F9265-E761-447F-949D-C1C3A998CFCE}" destId="{76D1611B-EEFE-4744-A1D7-37E5E988E95A}" srcOrd="0" destOrd="0" presId="urn:microsoft.com/office/officeart/2005/8/layout/radial3"/>
    <dgm:cxn modelId="{0FC31980-86EC-4F40-8451-CFC485B34286}" type="presParOf" srcId="{C22F9265-E761-447F-949D-C1C3A998CFCE}" destId="{9F74451E-0CFC-40AC-B0DB-CC32E5318792}" srcOrd="1" destOrd="0" presId="urn:microsoft.com/office/officeart/2005/8/layout/radial3"/>
    <dgm:cxn modelId="{4DF9DE08-AA5A-4FF0-98D4-6F28E0B1DB8C}" type="presParOf" srcId="{C22F9265-E761-447F-949D-C1C3A998CFCE}" destId="{0A67D0DC-3FB9-4CC2-BA74-689480FCAF1D}" srcOrd="2" destOrd="0" presId="urn:microsoft.com/office/officeart/2005/8/layout/radial3"/>
    <dgm:cxn modelId="{26839195-A172-43CB-AE6C-87393D04E83E}" type="presParOf" srcId="{C22F9265-E761-447F-949D-C1C3A998CFCE}" destId="{2206E029-6BBB-4B5C-AC80-DF1D4D914810}" srcOrd="3" destOrd="0" presId="urn:microsoft.com/office/officeart/2005/8/layout/radial3"/>
    <dgm:cxn modelId="{EAD851D0-8493-4C87-9F07-1E53FBEC94CC}" type="presParOf" srcId="{C22F9265-E761-447F-949D-C1C3A998CFCE}" destId="{8943A593-E976-4A45-83D3-1C09CB04201B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1611B-EEFE-4744-A1D7-37E5E988E95A}">
      <dsp:nvSpPr>
        <dsp:cNvPr id="0" name=""/>
        <dsp:cNvSpPr/>
      </dsp:nvSpPr>
      <dsp:spPr>
        <a:xfrm>
          <a:off x="2096749" y="1001461"/>
          <a:ext cx="2553643" cy="2553643"/>
        </a:xfrm>
        <a:prstGeom prst="ellipse">
          <a:avLst/>
        </a:prstGeom>
        <a:solidFill>
          <a:schemeClr val="accent5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>
              <a:solidFill>
                <a:schemeClr val="bg1"/>
              </a:solidFill>
              <a:latin typeface="Albert Sans" panose="020B0604020202020204" charset="0"/>
            </a:rPr>
            <a:t>Open</a:t>
          </a:r>
          <a:endParaRPr lang="fr-BE" sz="2400" b="1" kern="1200">
            <a:solidFill>
              <a:schemeClr val="bg1"/>
            </a:solidFill>
            <a:latin typeface="Albert Sans" panose="020B0604020202020204" charset="0"/>
          </a:endParaRPr>
        </a:p>
      </dsp:txBody>
      <dsp:txXfrm>
        <a:off x="2470721" y="1375433"/>
        <a:ext cx="1805699" cy="1805699"/>
      </dsp:txXfrm>
    </dsp:sp>
    <dsp:sp modelId="{9F74451E-0CFC-40AC-B0DB-CC32E5318792}">
      <dsp:nvSpPr>
        <dsp:cNvPr id="0" name=""/>
        <dsp:cNvSpPr/>
      </dsp:nvSpPr>
      <dsp:spPr>
        <a:xfrm>
          <a:off x="2418706" y="-123884"/>
          <a:ext cx="1909729" cy="1478317"/>
        </a:xfrm>
        <a:prstGeom prst="ellipse">
          <a:avLst/>
        </a:prstGeom>
        <a:solidFill>
          <a:schemeClr val="accent4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>
              <a:solidFill>
                <a:schemeClr val="bg1"/>
              </a:solidFill>
              <a:latin typeface="Albert Sans"/>
            </a:rPr>
            <a:t>Open Access to </a:t>
          </a:r>
          <a:r>
            <a:rPr lang="fr-FR" sz="1400" b="1" kern="1200" err="1">
              <a:solidFill>
                <a:schemeClr val="bg1"/>
              </a:solidFill>
              <a:latin typeface="Albert Sans"/>
            </a:rPr>
            <a:t>Knowledge</a:t>
          </a:r>
          <a:endParaRPr lang="fr-BE" sz="1400" b="1" kern="1200" err="1">
            <a:solidFill>
              <a:schemeClr val="bg1"/>
            </a:solidFill>
            <a:latin typeface="Albert Sans" panose="020B0604020202020204" charset="0"/>
          </a:endParaRPr>
        </a:p>
      </dsp:txBody>
      <dsp:txXfrm>
        <a:off x="2698379" y="92611"/>
        <a:ext cx="1350383" cy="1045327"/>
      </dsp:txXfrm>
    </dsp:sp>
    <dsp:sp modelId="{0A67D0DC-3FB9-4CC2-BA74-689480FCAF1D}">
      <dsp:nvSpPr>
        <dsp:cNvPr id="0" name=""/>
        <dsp:cNvSpPr/>
      </dsp:nvSpPr>
      <dsp:spPr>
        <a:xfrm>
          <a:off x="4130287" y="1386769"/>
          <a:ext cx="1910840" cy="1740640"/>
        </a:xfrm>
        <a:prstGeom prst="ellipse">
          <a:avLst/>
        </a:prstGeom>
        <a:solidFill>
          <a:schemeClr val="accent4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>
              <a:solidFill>
                <a:schemeClr val="bg1"/>
              </a:solidFill>
              <a:latin typeface="Albert Sans" panose="020B0604020202020204" charset="0"/>
            </a:rPr>
            <a:t>Use and </a:t>
          </a:r>
          <a:r>
            <a:rPr lang="fr-FR" sz="1400" b="1" kern="1200" err="1">
              <a:solidFill>
                <a:schemeClr val="bg1"/>
              </a:solidFill>
              <a:latin typeface="Albert Sans" panose="020B0604020202020204" charset="0"/>
            </a:rPr>
            <a:t>Reuse</a:t>
          </a:r>
          <a:endParaRPr lang="fr-BE" sz="1400" b="1" kern="1200">
            <a:solidFill>
              <a:schemeClr val="bg1"/>
            </a:solidFill>
            <a:latin typeface="Albert Sans" panose="020B0604020202020204" charset="0"/>
          </a:endParaRPr>
        </a:p>
      </dsp:txBody>
      <dsp:txXfrm>
        <a:off x="4410123" y="1641680"/>
        <a:ext cx="1351168" cy="1230818"/>
      </dsp:txXfrm>
    </dsp:sp>
    <dsp:sp modelId="{2206E029-6BBB-4B5C-AC80-DF1D4D914810}">
      <dsp:nvSpPr>
        <dsp:cNvPr id="0" name=""/>
        <dsp:cNvSpPr/>
      </dsp:nvSpPr>
      <dsp:spPr>
        <a:xfrm>
          <a:off x="2406001" y="3154949"/>
          <a:ext cx="1935138" cy="1572687"/>
        </a:xfrm>
        <a:prstGeom prst="ellipse">
          <a:avLst/>
        </a:prstGeom>
        <a:solidFill>
          <a:schemeClr val="accent4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>
              <a:solidFill>
                <a:schemeClr val="bg1"/>
              </a:solidFill>
              <a:latin typeface="Albert Sans" panose="020B0604020202020204" charset="0"/>
            </a:rPr>
            <a:t>Modification, </a:t>
          </a:r>
          <a:r>
            <a:rPr lang="fr-FR" sz="1400" b="1" kern="1200" err="1">
              <a:solidFill>
                <a:schemeClr val="bg1"/>
              </a:solidFill>
              <a:latin typeface="Albert Sans" panose="020B0604020202020204" charset="0"/>
            </a:rPr>
            <a:t>Creation</a:t>
          </a:r>
          <a:endParaRPr lang="fr-BE" sz="1400" b="1" kern="1200">
            <a:solidFill>
              <a:schemeClr val="bg1"/>
            </a:solidFill>
            <a:latin typeface="Albert Sans" panose="020B0604020202020204" charset="0"/>
          </a:endParaRPr>
        </a:p>
      </dsp:txBody>
      <dsp:txXfrm>
        <a:off x="2689395" y="3385264"/>
        <a:ext cx="1368350" cy="1112057"/>
      </dsp:txXfrm>
    </dsp:sp>
    <dsp:sp modelId="{8943A593-E976-4A45-83D3-1C09CB04201B}">
      <dsp:nvSpPr>
        <dsp:cNvPr id="0" name=""/>
        <dsp:cNvSpPr/>
      </dsp:nvSpPr>
      <dsp:spPr>
        <a:xfrm>
          <a:off x="742628" y="1407963"/>
          <a:ext cx="1935866" cy="1740640"/>
        </a:xfrm>
        <a:prstGeom prst="ellipse">
          <a:avLst/>
        </a:prstGeom>
        <a:solidFill>
          <a:schemeClr val="accent4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>
              <a:solidFill>
                <a:schemeClr val="bg1"/>
              </a:solidFill>
              <a:latin typeface="Albert Sans" panose="020B0604020202020204" charset="0"/>
            </a:rPr>
            <a:t>Sharing, Redistribution</a:t>
          </a:r>
          <a:endParaRPr lang="fr-BE" sz="1400" b="1" kern="1200">
            <a:solidFill>
              <a:schemeClr val="bg1"/>
            </a:solidFill>
            <a:latin typeface="Albert Sans" panose="020B0604020202020204" charset="0"/>
          </a:endParaRPr>
        </a:p>
      </dsp:txBody>
      <dsp:txXfrm>
        <a:off x="1026129" y="1662874"/>
        <a:ext cx="1368864" cy="12308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7042F-AA5C-475F-A3F8-96BF0088B9F3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90F12-6DBE-46A4-AF97-A5A4391C04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920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1BA38-4D59-422A-9A85-EBC75C2A31CE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49198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6503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Tx/>
              <a:buNone/>
            </a:pPr>
            <a:endParaRPr lang="fr-FR">
              <a:latin typeface="Aptos" panose="02110004020202020204"/>
              <a:ea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98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0F12-6DBE-46A4-AF97-A5A4391C0469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7294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D80AB-FBD6-A3EE-4330-7BF4F92D2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7ACC6A-7AC8-264F-1326-6208E078F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5792DC-7384-BEA1-A076-F4B2E1E75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A23063-E539-80E8-49CE-1BFB72EB8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8909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F79A0-56AB-0C68-A129-CE7319459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BF56FB-91D1-D954-3DA3-8B2ECE22B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A38A3B-A01B-7F6A-E2F7-7AC252B05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FF112B-7D7C-8679-16D3-E89453ECE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5398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AE616-354F-8493-D586-A6F58E1EE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42F63A-88CA-884D-6855-2389EB8C3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EE0F4CE-B5A1-022D-AEBF-2D6CD7EA8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BCE62A-916D-4854-41C4-EDDE9C2D8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6333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98C9A-BC73-C035-4846-D027F94FF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A9C6D8-34C8-64BC-76B7-E837519C2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AC948E-5819-E945-7233-7F11683F6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25E2B8-E690-EE87-13B3-A605F3646C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26659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C32BD-42F4-FC9C-1425-5CFC26C0B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F51B3B-A593-DF45-B8A7-38FEADBC4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687A51-3A5A-FA50-60EE-F7C700D37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1D8268-B1FC-A671-82C5-055D8B351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0869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AF832-9875-FAE7-4031-DE3A3D920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51269F-D370-C22C-6DA9-01F098087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6D418E-15B7-AA27-3D4A-B4AE6AA20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EF3C22-C5AF-64FB-D2A7-BAFD39EFB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412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6B7FC-ED06-94D5-850F-42AB28B04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731F59-54B5-BB1C-9DB9-919F77E8F9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71348A-3C5B-FF86-96D0-F2308178D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fr-BE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2FF0A3-7A7D-440D-5F1C-5F96D9A8A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706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34102-4A6D-06F1-6E03-10D88AE9C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7BC8F1-75B6-7EB3-15D2-F22AB5CDF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E66AEB-F093-614E-0797-8765AF2A8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>
              <a:solidFill>
                <a:srgbClr val="002060"/>
              </a:solidFill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20AB09-6355-22FD-D7B5-181B8D7CC0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115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0F12-6DBE-46A4-AF97-A5A4391C0469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51413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0F12-6DBE-46A4-AF97-A5A4391C0469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03675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FR" b="1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90F12-6DBE-46A4-AF97-A5A4391C0469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78187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973F5-3EC9-5DA7-464C-96EFD39D8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8D082B9-3D14-7F64-9B91-2272DEC76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39BD8AD-0B18-7CCF-A564-61B231444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5A446C-0C40-60F9-8578-C2F3122CA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4093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DF3DC-E332-1322-9EEE-E1CD1FAEA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95B9EB0-5FD2-D791-EA4D-8893D2419F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1DBAA3-10B2-162C-6CC7-1303197EC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955D8B-21A4-B88A-A8BC-0DACEE715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9349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AD5DC-EA2F-9A49-DAEE-3158236BD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BB9A54-AAC9-504D-47D3-14CAA07EF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2A3432-2A75-A30E-4840-0C2A9EDE5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FD9128-731D-5321-06B5-5AA984EAC9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28AD3-6893-4632-A09B-455A2BCE571B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67588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DB08E-36EF-0E5F-A9BC-60D26D7ED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6DB8F70-4619-816D-7323-DF0864A305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4C21F1-9C84-E5BE-3726-BF51F9B53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52A87F-CC2D-9264-EA72-215D982A5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91BA38-4D59-422A-9A85-EBC75C2A31CE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884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26A6F-F8D9-1D50-61B0-6C4CFECDA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10BE17-26A9-D422-E87B-0D4E68F22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DEE37-A823-79BB-5D93-D5DC9DE9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2C4447-4EDC-F0C0-A5F9-5907FBD9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EDB97C-34B9-CF5E-BEED-9854B72F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2773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990A3E-AFE9-57B5-4F99-F1EE3F0D4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991B8B-DADC-46F7-EF7F-B5B86CF89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3D32A1-C38D-0853-4B22-BEF5FA23A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CD8903-EE69-7D4A-061B-08D07EFDB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4951A9-FD62-94A3-113D-751D09189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41318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5571B-8628-1F9D-4EE1-7CD0AEDF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023479-BF22-BF57-1F39-A0CAC8A40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617720-9E7D-BFE6-EAC6-BEECD4369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217E4E-B211-AF8B-4E05-E7697247D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ECDBB6-62BA-69E1-1357-EA5B8AE99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424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5D392E-D4E4-3613-C4D3-5614B07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D8804D-4967-596D-6002-7C05F06FB3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DD85FF-E303-8FFC-DE73-BA3C884BA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2B82685-C707-4673-BAF9-8260F79B4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1BB921-DF6C-248A-D162-5F6918973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88E834-ED52-CDB7-A2FA-403CB0A0A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8792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98F70F-E719-2D36-2FDA-327E34E33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3C64A5-8D72-51AA-3B3A-CBDFA12E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F8E3CF-6EC7-7073-D8FB-3BECD314F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13BC6C3-ADBE-DAE4-34E0-EF1BED2D2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BDBFBB-92B2-3CF5-D909-2EB1C02BB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8AAD34E-88E7-3A86-19A2-EE9EC21A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936F079-0000-33AF-554E-0B697535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E17479A-5DBE-13A9-9EA5-BE9AC6E6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110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358738-42E5-56F4-298E-80F0C9890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8622F6-1CE9-7D04-9220-19127F0A1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69731B-52E7-797F-D5EF-FD483164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3C1C97-B012-8869-8D44-8948455C3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8749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71CC2F-F756-A074-2012-6AB266D64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333761-89B4-B3E5-97AC-6297340C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5EA40-0911-3878-6CC0-2A13985B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867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DF5B92-68F9-F02B-602E-FCDA8F86E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79872E-F3C2-4581-B338-E7D88E8B9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C7AF9E-F2D6-0D72-C8F5-2CBAE5A5A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65F9C3-A162-4332-C14E-D23F1CFC5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6E5DA2A-4D1F-8948-F2A9-F52EC1EF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B00D84-1F7F-3B0A-E5F3-A71A4F83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47241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989B0-0AA6-4D38-B531-71A85E5F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5F9298-7509-BE4F-306A-8DB759EF8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1E33D2-A7AF-E626-39E0-9C1888AB6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2645F1-5DB9-0709-D37E-1B01F931F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A54DE7-04FC-A475-97BD-3A4420D1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11243E-ED17-66C5-9B9C-42698793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4086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A17563-E152-801D-2A32-6355A52FC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3C07D1-32D5-7B46-1756-4AD4F2D4C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9A1724-9D09-71E8-90CE-12155D76E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C487F2-989E-B8BB-5958-AA0F1A4DC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370E9D-59E6-9A47-A190-DE226797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4999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4F1ABB6-E579-3595-2F1E-7A39EF807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CABEFC-3451-0495-43EB-DCA95459A8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EFDA21-E274-3E6E-C9B4-53BC5AF24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FE291A-7301-A4CC-545C-A5AF62FBC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05B286-9E40-4FAB-A4AD-C78F9DF0B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6736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344083" y="2068082"/>
            <a:ext cx="10847916" cy="478991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5DB3E6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3546228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588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703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365048" y="2988654"/>
            <a:ext cx="9776477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8227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840DCC9-841F-4341-EF21-A457C7CDE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3FFFCB-3A30-B649-3704-58083DB15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472176-8C4F-F459-CEB5-F5ACCF6A60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541E9A-C26F-4D4E-8D46-36641E035742}" type="datetimeFigureOut">
              <a:rPr lang="fr-BE" smtClean="0"/>
              <a:t>22-10-26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7D791A-0345-FD34-DA46-6D24B8671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03A600-9FB0-C8A7-DC29-C1AF89CFF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F1BD59-1AB2-497C-8E39-18C3581D197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5724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opendefinition.org/" TargetMode="External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dl.handle.net/20.500.12279/1064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dl.handle.net/20.500.12279/1064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svg"/><Relationship Id="rId3" Type="http://schemas.openxmlformats.org/officeDocument/2006/relationships/image" Target="../media/image13.png"/><Relationship Id="rId7" Type="http://schemas.openxmlformats.org/officeDocument/2006/relationships/image" Target="../media/image14.sv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open-access@uclouvain.be" TargetMode="External"/><Relationship Id="rId11" Type="http://schemas.openxmlformats.org/officeDocument/2006/relationships/image" Target="../media/image18.svg"/><Relationship Id="rId5" Type="http://schemas.openxmlformats.org/officeDocument/2006/relationships/hyperlink" Target="mailto:rdm-support@uclouvain.be" TargetMode="External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4" Type="http://schemas.openxmlformats.org/officeDocument/2006/relationships/hyperlink" Target="mailto:openeducation-lll@uclouvain.be" TargetMode="External"/><Relationship Id="rId9" Type="http://schemas.openxmlformats.org/officeDocument/2006/relationships/image" Target="../media/image16.svg"/><Relationship Id="rId14" Type="http://schemas.openxmlformats.org/officeDocument/2006/relationships/hyperlink" Target="https://doi.org/10.5281/zenodo.432315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ndare.cref.be/fr/thematique/data-ambassadors/" TargetMode="External"/><Relationship Id="rId5" Type="http://schemas.openxmlformats.org/officeDocument/2006/relationships/hyperlink" Target="https://doi.org/10.5281/zenodo.570631" TargetMode="Externa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doi.org/10.5281/zenodo.1388230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5281/zenodo.6821117" TargetMode="Externa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eviantart.com/velica/art/Publish-or-Perish-645355248" TargetMode="Externa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uclouvain.be/open-scienc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clouvain.be/fr/lll" TargetMode="External"/><Relationship Id="rId5" Type="http://schemas.openxmlformats.org/officeDocument/2006/relationships/hyperlink" Target="mailto:joelle.desterbecq@uclouvain.be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678BE3D3-5323-1C12-8DAC-A51B7EDBDC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658384-3F05-FAC2-2D27-2A07C25FF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70"/>
            <a:ext cx="12192000" cy="684983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D6ECA6D-B4F0-BED9-C024-E468F74A8E5B}"/>
              </a:ext>
            </a:extLst>
          </p:cNvPr>
          <p:cNvSpPr txBox="1"/>
          <p:nvPr/>
        </p:nvSpPr>
        <p:spPr>
          <a:xfrm>
            <a:off x="9629775" y="-14649"/>
            <a:ext cx="2562225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fr-BE" sz="2800" cap="all">
                <a:solidFill>
                  <a:schemeClr val="bg1"/>
                </a:solidFill>
                <a:latin typeface="Montserrat" panose="00000500000000000000" pitchFamily="2" charset="0"/>
              </a:rPr>
              <a:t>12.03.2026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631A9D4-CD8B-58DE-720E-D9A5A4BE5E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39"/>
          <a:stretch>
            <a:fillRect/>
          </a:stretch>
        </p:blipFill>
        <p:spPr>
          <a:xfrm>
            <a:off x="7989387" y="229578"/>
            <a:ext cx="2506799" cy="1186123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FFFF091-F76F-3F49-AB93-2EC677AA1B8C}"/>
              </a:ext>
            </a:extLst>
          </p:cNvPr>
          <p:cNvSpPr txBox="1">
            <a:spLocks/>
          </p:cNvSpPr>
          <p:nvPr/>
        </p:nvSpPr>
        <p:spPr>
          <a:xfrm>
            <a:off x="5227108" y="1950453"/>
            <a:ext cx="6359308" cy="1891297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70000"/>
              </a:lnSpc>
              <a:buNone/>
            </a:pPr>
            <a:r>
              <a:rPr lang="en-US" sz="3200" b="1">
                <a:solidFill>
                  <a:schemeClr val="bg1"/>
                </a:solidFill>
              </a:rPr>
              <a:t>Launching and Pursuing an Integrated Strategic Approach to Open Science and Open Education at </a:t>
            </a:r>
            <a:r>
              <a:rPr lang="en-US" sz="3200" b="1" err="1">
                <a:solidFill>
                  <a:schemeClr val="bg1"/>
                </a:solidFill>
              </a:rPr>
              <a:t>UCLouvain</a:t>
            </a:r>
            <a:endParaRPr lang="fr-BE" sz="3200" b="1">
              <a:solidFill>
                <a:schemeClr val="bg1"/>
              </a:solidFill>
            </a:endParaRPr>
          </a:p>
        </p:txBody>
      </p:sp>
      <p:sp>
        <p:nvSpPr>
          <p:cNvPr id="8" name="Espace réservé du texte 9">
            <a:extLst>
              <a:ext uri="{FF2B5EF4-FFF2-40B4-BE49-F238E27FC236}">
                <a16:creationId xmlns:a16="http://schemas.microsoft.com/office/drawing/2014/main" id="{23FEFC94-9E6A-9E16-C511-6C8A8EEECDCD}"/>
              </a:ext>
            </a:extLst>
          </p:cNvPr>
          <p:cNvSpPr txBox="1">
            <a:spLocks/>
          </p:cNvSpPr>
          <p:nvPr/>
        </p:nvSpPr>
        <p:spPr>
          <a:xfrm>
            <a:off x="288906" y="5889625"/>
            <a:ext cx="6255608" cy="431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BE" sz="1800" b="1">
                <a:solidFill>
                  <a:srgbClr val="FFFFFF"/>
                </a:solidFill>
              </a:rPr>
              <a:t>Depoterre Sophie, Desterbecq Joëlle, Gatto Laurent</a:t>
            </a:r>
            <a:br>
              <a:rPr lang="fr-BE" sz="1800" b="1">
                <a:solidFill>
                  <a:srgbClr val="FFFFFF"/>
                </a:solidFill>
              </a:rPr>
            </a:br>
            <a:r>
              <a:rPr lang="fr-BE" sz="1800" b="1">
                <a:solidFill>
                  <a:srgbClr val="FFFFFF"/>
                </a:solidFill>
              </a:rPr>
              <a:t>October, 21st, 2026, Paris</a:t>
            </a:r>
          </a:p>
        </p:txBody>
      </p:sp>
      <p:pic>
        <p:nvPicPr>
          <p:cNvPr id="10" name="Espace réservé pour une image  11" descr="Une image contenant texte, Dessin d’enfant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A9D7E3C9-9F91-8CC8-CCD7-E1623BA68AF4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  <a:alphaModFix amt="8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97000"/>
                    </a14:imgEffect>
                  </a14:imgLayer>
                </a14:imgProps>
              </a:ext>
            </a:extLst>
          </a:blip>
          <a:srcRect t="22010" b="22010"/>
          <a:stretch>
            <a:fillRect/>
          </a:stretch>
        </p:blipFill>
        <p:spPr>
          <a:xfrm>
            <a:off x="-3705" y="2617356"/>
            <a:ext cx="4466166" cy="1972106"/>
          </a:xfrm>
          <a:prstGeom prst="rect">
            <a:avLst/>
          </a:prstGeom>
        </p:spPr>
      </p:pic>
      <p:sp>
        <p:nvSpPr>
          <p:cNvPr id="16" name="ZoneTexte 11">
            <a:extLst>
              <a:ext uri="{FF2B5EF4-FFF2-40B4-BE49-F238E27FC236}">
                <a16:creationId xmlns:a16="http://schemas.microsoft.com/office/drawing/2014/main" id="{E0041829-A361-A4C8-FC2E-BE0356C231EC}"/>
              </a:ext>
            </a:extLst>
          </p:cNvPr>
          <p:cNvSpPr txBox="1"/>
          <p:nvPr/>
        </p:nvSpPr>
        <p:spPr>
          <a:xfrm rot="10800000" flipV="1">
            <a:off x="-234" y="4664484"/>
            <a:ext cx="2035228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900">
                <a:solidFill>
                  <a:srgbClr val="FFFFFF"/>
                </a:solidFill>
                <a:latin typeface="arial"/>
                <a:ea typeface="Calibri"/>
                <a:cs typeface="arial"/>
              </a:rPr>
              <a:t>U</a:t>
            </a:r>
            <a:r>
              <a:rPr lang="fr-BE" sz="900">
                <a:solidFill>
                  <a:srgbClr val="FFFFFF"/>
                </a:solidFill>
                <a:latin typeface="arial"/>
                <a:ea typeface="Calibri"/>
                <a:cs typeface="arial"/>
              </a:rPr>
              <a:t>NESCO, CC BY-SA 3.0.</a:t>
            </a:r>
            <a:endParaRPr lang="fr-BE" sz="9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296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1CD0E4-9B38-423C-454A-D1096C22C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0F4A24-2496-E91C-3475-352F305ED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2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6802471D-75FE-B383-9176-27B47D464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0800988-B251-8E3B-E377-8FC490304876}"/>
              </a:ext>
            </a:extLst>
          </p:cNvPr>
          <p:cNvSpPr txBox="1">
            <a:spLocks/>
          </p:cNvSpPr>
          <p:nvPr/>
        </p:nvSpPr>
        <p:spPr>
          <a:xfrm>
            <a:off x="838200" y="932447"/>
            <a:ext cx="10515600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>
                <a:solidFill>
                  <a:srgbClr val="002060"/>
                </a:solidFill>
              </a:rPr>
              <a:t>Structure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75615E0-658F-11C7-AAEA-C6FDED992222}"/>
              </a:ext>
            </a:extLst>
          </p:cNvPr>
          <p:cNvSpPr txBox="1"/>
          <p:nvPr/>
        </p:nvSpPr>
        <p:spPr>
          <a:xfrm>
            <a:off x="1071715" y="2171951"/>
            <a:ext cx="9795287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</a:rPr>
              <a:t>The </a:t>
            </a:r>
            <a:r>
              <a:rPr lang="en-US" sz="2800" b="1">
                <a:solidFill>
                  <a:srgbClr val="002060"/>
                </a:solidFill>
              </a:rPr>
              <a:t>Evolution </a:t>
            </a:r>
            <a:r>
              <a:rPr lang="en-US" sz="2800">
                <a:solidFill>
                  <a:srgbClr val="002060"/>
                </a:solidFill>
              </a:rPr>
              <a:t>of </a:t>
            </a:r>
            <a:r>
              <a:rPr lang="en-US" sz="2800" err="1">
                <a:solidFill>
                  <a:srgbClr val="002060"/>
                </a:solidFill>
              </a:rPr>
              <a:t>UCLouvain’s</a:t>
            </a:r>
            <a:r>
              <a:rPr lang="en-US" sz="2800">
                <a:solidFill>
                  <a:srgbClr val="002060"/>
                </a:solidFill>
              </a:rPr>
              <a:t> Open Strategy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002060"/>
                </a:solidFill>
              </a:rPr>
              <a:t> </a:t>
            </a:r>
            <a:r>
              <a:rPr lang="en-US" sz="2800" b="1">
                <a:solidFill>
                  <a:srgbClr val="002060"/>
                </a:solidFill>
              </a:rPr>
              <a:t>Why </a:t>
            </a:r>
            <a:r>
              <a:rPr lang="en-US" sz="2800">
                <a:solidFill>
                  <a:srgbClr val="002060"/>
                </a:solidFill>
              </a:rPr>
              <a:t>adopt an </a:t>
            </a:r>
            <a:r>
              <a:rPr lang="en-US" sz="2800" b="1">
                <a:solidFill>
                  <a:srgbClr val="002060"/>
                </a:solidFill>
              </a:rPr>
              <a:t>integrated </a:t>
            </a:r>
            <a:r>
              <a:rPr lang="en-US" sz="2800">
                <a:solidFill>
                  <a:srgbClr val="002060"/>
                </a:solidFill>
              </a:rPr>
              <a:t>approach to Open Science and Open Education?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cs typeface="Arial"/>
              </a:rPr>
              <a:t>Open Science and Open Education </a:t>
            </a:r>
            <a:r>
              <a:rPr lang="en-US" sz="2800" b="1">
                <a:solidFill>
                  <a:srgbClr val="002060"/>
                </a:solidFill>
                <a:cs typeface="Arial"/>
              </a:rPr>
              <a:t>Initiatives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  <a:cs typeface="Arial"/>
              </a:rPr>
              <a:t>Main </a:t>
            </a:r>
            <a:r>
              <a:rPr lang="en-US" sz="2800" b="1">
                <a:solidFill>
                  <a:srgbClr val="002060"/>
                </a:solidFill>
                <a:cs typeface="Arial"/>
              </a:rPr>
              <a:t>Challenges </a:t>
            </a:r>
            <a:r>
              <a:rPr lang="en-US" sz="2800">
                <a:solidFill>
                  <a:srgbClr val="002060"/>
                </a:solidFill>
                <a:cs typeface="Arial"/>
              </a:rPr>
              <a:t>and Potential </a:t>
            </a:r>
            <a:r>
              <a:rPr lang="en-US" sz="2800" b="1">
                <a:solidFill>
                  <a:srgbClr val="002060"/>
                </a:solidFill>
                <a:cs typeface="Arial"/>
              </a:rPr>
              <a:t>Leverages</a:t>
            </a:r>
            <a:endParaRPr lang="en-US" sz="28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61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9118F-D097-E03C-5194-48BD1B06A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3BC95E-5B9F-F0CD-D137-7CECE12CA5DC}"/>
              </a:ext>
            </a:extLst>
          </p:cNvPr>
          <p:cNvSpPr/>
          <p:nvPr/>
        </p:nvSpPr>
        <p:spPr>
          <a:xfrm>
            <a:off x="1032387" y="1445342"/>
            <a:ext cx="11159613" cy="5412658"/>
          </a:xfrm>
          <a:prstGeom prst="rect">
            <a:avLst/>
          </a:prstGeom>
          <a:solidFill>
            <a:srgbClr val="5D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2B5412-21BE-6F07-08BC-2EEE217CFC0E}"/>
              </a:ext>
            </a:extLst>
          </p:cNvPr>
          <p:cNvSpPr txBox="1"/>
          <p:nvPr/>
        </p:nvSpPr>
        <p:spPr>
          <a:xfrm>
            <a:off x="1817534" y="5046816"/>
            <a:ext cx="8018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Evolution of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UCLouvain’s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Open Strategy</a:t>
            </a:r>
          </a:p>
        </p:txBody>
      </p:sp>
    </p:spTree>
    <p:extLst>
      <p:ext uri="{BB962C8B-B14F-4D97-AF65-F5344CB8AC3E}">
        <p14:creationId xmlns:p14="http://schemas.microsoft.com/office/powerpoint/2010/main" val="86328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914400" y="2834640"/>
            <a:ext cx="10058400" cy="0"/>
          </a:xfrm>
          <a:prstGeom prst="line">
            <a:avLst/>
          </a:prstGeom>
          <a:noFill/>
          <a:ln w="12700">
            <a:solidFill>
              <a:srgbClr val="5A5A5A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Text 2"/>
          <p:cNvSpPr/>
          <p:nvPr/>
        </p:nvSpPr>
        <p:spPr>
          <a:xfrm>
            <a:off x="3581019" y="13613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>
                <a:solidFill>
                  <a:srgbClr val="000000"/>
                </a:solidFill>
              </a:rPr>
              <a:t>🦠</a:t>
            </a:r>
            <a:endParaRPr lang="en-US" sz="2600"/>
          </a:p>
        </p:txBody>
      </p:sp>
      <p:sp>
        <p:nvSpPr>
          <p:cNvPr id="5" name="Text 3"/>
          <p:cNvSpPr/>
          <p:nvPr/>
        </p:nvSpPr>
        <p:spPr>
          <a:xfrm>
            <a:off x="3931920" y="1325168"/>
            <a:ext cx="1097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</a:t>
            </a:r>
            <a:endParaRPr lang="en-US" sz="1200"/>
          </a:p>
          <a:p>
            <a:pPr marL="0" indent="0" algn="ctr">
              <a:buNone/>
            </a:pPr>
            <a:r>
              <a:rPr lang="en-US" sz="1200" b="1">
                <a:solidFill>
                  <a:srgbClr val="D35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</a:t>
            </a:r>
            <a:endParaRPr lang="en-US" sz="1200"/>
          </a:p>
        </p:txBody>
      </p:sp>
      <p:sp>
        <p:nvSpPr>
          <p:cNvPr id="6" name="Shape 4"/>
          <p:cNvSpPr/>
          <p:nvPr/>
        </p:nvSpPr>
        <p:spPr>
          <a:xfrm>
            <a:off x="4498848" y="1911096"/>
            <a:ext cx="0" cy="822960"/>
          </a:xfrm>
          <a:prstGeom prst="line">
            <a:avLst/>
          </a:prstGeom>
          <a:noFill/>
          <a:ln w="12700">
            <a:solidFill>
              <a:srgbClr val="D35400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7" name="Shape 5"/>
          <p:cNvSpPr/>
          <p:nvPr/>
        </p:nvSpPr>
        <p:spPr>
          <a:xfrm>
            <a:off x="1097280" y="2560320"/>
            <a:ext cx="457200" cy="457200"/>
          </a:xfrm>
          <a:prstGeom prst="ellipse">
            <a:avLst/>
          </a:prstGeom>
          <a:solidFill>
            <a:srgbClr val="4A90E2"/>
          </a:solidFill>
          <a:ln w="12700">
            <a:solidFill>
              <a:srgbClr val="4A90E2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8" name="Text 6"/>
          <p:cNvSpPr/>
          <p:nvPr/>
        </p:nvSpPr>
        <p:spPr>
          <a:xfrm>
            <a:off x="1051560" y="18288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000000"/>
                </a:solidFill>
              </a:rPr>
              <a:t>💻</a:t>
            </a:r>
            <a:endParaRPr lang="en-US" sz="2400"/>
          </a:p>
        </p:txBody>
      </p:sp>
      <p:sp>
        <p:nvSpPr>
          <p:cNvPr id="9" name="Text 7"/>
          <p:cNvSpPr/>
          <p:nvPr/>
        </p:nvSpPr>
        <p:spPr>
          <a:xfrm>
            <a:off x="1005840" y="3108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</a:t>
            </a:r>
            <a:endParaRPr lang="en-US" sz="1400">
              <a:solidFill>
                <a:srgbClr val="00206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270197" y="361259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Université numérique</a:t>
            </a:r>
            <a:endParaRPr lang="en-US" sz="1600">
              <a:solidFill>
                <a:srgbClr val="0070C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493873" y="4591989"/>
            <a:ext cx="2711443" cy="171689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b="1">
                <a:latin typeface="Arial"/>
                <a:cs typeface="Arial"/>
              </a:rPr>
              <a:t>Experimentation </a:t>
            </a:r>
            <a:r>
              <a:rPr lang="en-US" sz="1200">
                <a:latin typeface="Arial"/>
                <a:cs typeface="Arial"/>
              </a:rPr>
              <a:t>phase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An Open Approach Supported by Digital Technologies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latin typeface="Arial"/>
                <a:cs typeface="Arial"/>
              </a:rPr>
              <a:t>Objective: Using </a:t>
            </a:r>
            <a:r>
              <a:rPr lang="en-US" sz="1200" b="1">
                <a:latin typeface="Arial"/>
                <a:cs typeface="Arial"/>
              </a:rPr>
              <a:t>digital technology</a:t>
            </a:r>
            <a:r>
              <a:rPr lang="en-US" sz="1200">
                <a:latin typeface="Arial"/>
                <a:cs typeface="Arial"/>
              </a:rPr>
              <a:t> to promote the creation, dissemination, and acquisition of knowledge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b="1">
                <a:latin typeface="Arial"/>
                <a:cs typeface="Arial"/>
              </a:rPr>
              <a:t>Three Pillars</a:t>
            </a:r>
            <a:r>
              <a:rPr lang="en-US" sz="1200">
                <a:latin typeface="Arial"/>
                <a:cs typeface="Arial"/>
              </a:rPr>
              <a:t>: Open Education, Open Publication/Access, Open Source</a:t>
            </a:r>
          </a:p>
          <a:p>
            <a:pPr marL="0" indent="0" algn="l">
              <a:buNone/>
            </a:pP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29200" y="2560320"/>
            <a:ext cx="457200" cy="457200"/>
          </a:xfrm>
          <a:prstGeom prst="ellipse">
            <a:avLst/>
          </a:prstGeom>
          <a:solidFill>
            <a:srgbClr val="0020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3" name="Text 11"/>
          <p:cNvSpPr/>
          <p:nvPr/>
        </p:nvSpPr>
        <p:spPr>
          <a:xfrm>
            <a:off x="4983480" y="18288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000000"/>
                </a:solidFill>
              </a:rPr>
              <a:t>🚀</a:t>
            </a:r>
            <a:endParaRPr lang="en-US" sz="2400"/>
          </a:p>
        </p:txBody>
      </p:sp>
      <p:sp>
        <p:nvSpPr>
          <p:cNvPr id="14" name="Text 12"/>
          <p:cNvSpPr/>
          <p:nvPr/>
        </p:nvSpPr>
        <p:spPr>
          <a:xfrm>
            <a:off x="4937760" y="3108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400">
              <a:solidFill>
                <a:srgbClr val="00206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4114800" y="347472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 600</a:t>
            </a:r>
            <a:endParaRPr lang="en-US" sz="1600">
              <a:solidFill>
                <a:srgbClr val="00206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4114800" y="4480559"/>
            <a:ext cx="2806127" cy="171689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Consolidation </a:t>
            </a: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phase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Commitment to </a:t>
            </a:r>
            <a:r>
              <a:rPr lang="en-US" sz="1200" b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sustaining </a:t>
            </a: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the open approach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Implementation of an “integrated” OS and OE strategy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Institutional </a:t>
            </a:r>
            <a:r>
              <a:rPr lang="en-US" sz="1200" b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leadership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Development of actions (training, support, etc.) and infrastructures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Addition of a </a:t>
            </a:r>
            <a:r>
              <a:rPr lang="en-US" sz="1200" b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fourth Pillar</a:t>
            </a: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 : Open Data and RDM</a:t>
            </a:r>
          </a:p>
        </p:txBody>
      </p:sp>
      <p:sp>
        <p:nvSpPr>
          <p:cNvPr id="17" name="Shape 15"/>
          <p:cNvSpPr/>
          <p:nvPr/>
        </p:nvSpPr>
        <p:spPr>
          <a:xfrm>
            <a:off x="8961120" y="2560320"/>
            <a:ext cx="457200" cy="457200"/>
          </a:xfrm>
          <a:prstGeom prst="ellipse">
            <a:avLst/>
          </a:prstGeom>
          <a:solidFill>
            <a:schemeClr val="accent5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fr-BE">
              <a:solidFill>
                <a:schemeClr val="accent5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8915400" y="182880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>
                <a:solidFill>
                  <a:srgbClr val="000000"/>
                </a:solidFill>
              </a:rPr>
              <a:t>🎯</a:t>
            </a:r>
            <a:endParaRPr lang="en-US" sz="2400"/>
          </a:p>
        </p:txBody>
      </p:sp>
      <p:sp>
        <p:nvSpPr>
          <p:cNvPr id="19" name="Text 17"/>
          <p:cNvSpPr/>
          <p:nvPr/>
        </p:nvSpPr>
        <p:spPr>
          <a:xfrm>
            <a:off x="8869680" y="3108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400">
              <a:solidFill>
                <a:srgbClr val="002060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8046720" y="347472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cap, du sens</a:t>
            </a:r>
            <a:endParaRPr lang="en-US" sz="1600">
              <a:solidFill>
                <a:schemeClr val="accent5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7941514" y="4467776"/>
            <a:ext cx="2953611" cy="10972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 b="1" err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Stabilisation</a:t>
            </a:r>
            <a:r>
              <a:rPr lang="en-US" sz="1200" b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 </a:t>
            </a: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phase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Promote a </a:t>
            </a:r>
            <a:r>
              <a:rPr lang="en-US" sz="1200" b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fully Integrated </a:t>
            </a: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Open Science and Open Education Strategy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Establishment of a </a:t>
            </a:r>
            <a:r>
              <a:rPr lang="en-US" sz="1200" b="1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Governance Structure </a:t>
            </a: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and an Institutional Policy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/>
                <a:ea typeface="Arial" pitchFamily="34" charset="-122"/>
                <a:cs typeface="Arial"/>
              </a:rPr>
              <a:t>Development of Studies to Support the “Open” Strategy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2F0E8A01-438D-A4FB-7C2E-6208B5DCD247}"/>
              </a:ext>
            </a:extLst>
          </p:cNvPr>
          <p:cNvSpPr txBox="1">
            <a:spLocks/>
          </p:cNvSpPr>
          <p:nvPr/>
        </p:nvSpPr>
        <p:spPr>
          <a:xfrm>
            <a:off x="774192" y="420624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One objective, three strategic plans</a:t>
            </a:r>
          </a:p>
        </p:txBody>
      </p:sp>
      <p:pic>
        <p:nvPicPr>
          <p:cNvPr id="25" name="Image 2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A4373021-C689-9B67-D70A-6A9B978E8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4F22D539-02DA-288C-802E-4675C977BEC7}"/>
              </a:ext>
            </a:extLst>
          </p:cNvPr>
          <p:cNvSpPr txBox="1"/>
          <p:nvPr/>
        </p:nvSpPr>
        <p:spPr>
          <a:xfrm>
            <a:off x="4038219" y="3840480"/>
            <a:ext cx="24391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1">
                <a:solidFill>
                  <a:srgbClr val="00206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Plan d’action “Open Education &amp; Open Science”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976EBA4-A106-E876-19C9-E6DAA22CED78}"/>
              </a:ext>
            </a:extLst>
          </p:cNvPr>
          <p:cNvSpPr txBox="1"/>
          <p:nvPr/>
        </p:nvSpPr>
        <p:spPr>
          <a:xfrm>
            <a:off x="7581923" y="3850693"/>
            <a:ext cx="32138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1">
                <a:solidFill>
                  <a:schemeClr val="accent5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Lignes directrices institutionnelles en matière d’Open Science et d’Open Education</a:t>
            </a:r>
          </a:p>
        </p:txBody>
      </p:sp>
    </p:spTree>
    <p:extLst>
      <p:ext uri="{BB962C8B-B14F-4D97-AF65-F5344CB8AC3E}">
        <p14:creationId xmlns:p14="http://schemas.microsoft.com/office/powerpoint/2010/main" val="118216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5C3DB-6A8F-AF77-668F-C872DFE4A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E63E9D-D4BD-CCAB-FC15-FDF8C69D3513}"/>
              </a:ext>
            </a:extLst>
          </p:cNvPr>
          <p:cNvSpPr/>
          <p:nvPr/>
        </p:nvSpPr>
        <p:spPr>
          <a:xfrm>
            <a:off x="1032387" y="1445342"/>
            <a:ext cx="11159613" cy="5412658"/>
          </a:xfrm>
          <a:prstGeom prst="rect">
            <a:avLst/>
          </a:prstGeom>
          <a:solidFill>
            <a:srgbClr val="5D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BE" sz="800">
              <a:solidFill>
                <a:srgbClr val="0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D50D53D-E623-399A-689C-BC601FEAA516}"/>
              </a:ext>
            </a:extLst>
          </p:cNvPr>
          <p:cNvSpPr txBox="1"/>
          <p:nvPr/>
        </p:nvSpPr>
        <p:spPr>
          <a:xfrm>
            <a:off x="1817534" y="5046816"/>
            <a:ext cx="8018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adopt an integrated approach to Open Science and Open Education?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A5DEC9-E7CB-1579-FF50-8E10B105F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269" y="2932"/>
            <a:ext cx="2971800" cy="278423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1937545-30D0-014C-3326-17F3581FCD5F}"/>
              </a:ext>
            </a:extLst>
          </p:cNvPr>
          <p:cNvSpPr txBox="1"/>
          <p:nvPr/>
        </p:nvSpPr>
        <p:spPr>
          <a:xfrm>
            <a:off x="9683262" y="2573215"/>
            <a:ext cx="212187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BE" sz="800" b="0" i="0" u="none" strike="noStrike" baseline="0">
                <a:solidFill>
                  <a:srgbClr val="000000"/>
                </a:solidFill>
                <a:latin typeface="Aptos"/>
              </a:rPr>
              <a:t>(Source : UCLouvain, Plan Horizon 600) </a:t>
            </a:r>
            <a:r>
              <a:rPr sz="800" b="0" i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fr-FR"/>
          </a:p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567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0080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41247" y="2792929"/>
            <a:ext cx="457200" cy="457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3446993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 i="0">
                <a:solidFill>
                  <a:srgbClr val="002060"/>
                </a:solidFill>
                <a:latin typeface="Arial"/>
              </a:rPr>
              <a:t>A single paradigm of openness</a:t>
            </a:r>
          </a:p>
          <a:p>
            <a:pPr algn="l">
              <a:spcBef>
                <a:spcPts val="600"/>
              </a:spcBef>
            </a:pPr>
            <a:r>
              <a:rPr lang="en-US" sz="1600" b="0" i="0">
                <a:solidFill>
                  <a:srgbClr val="002060"/>
                </a:solidFill>
                <a:latin typeface="Arial"/>
              </a:rPr>
              <a:t>Research and teaching fall under one single openness </a:t>
            </a:r>
            <a:r>
              <a:rPr lang="en-US" sz="1600" b="1" i="0">
                <a:solidFill>
                  <a:srgbClr val="002060"/>
                </a:solidFill>
                <a:latin typeface="Arial"/>
              </a:rPr>
              <a:t>paradigm</a:t>
            </a:r>
            <a:r>
              <a:rPr lang="en-US" sz="1600" b="0" i="0">
                <a:solidFill>
                  <a:srgbClr val="002060"/>
                </a:solidFill>
                <a:latin typeface="Arial"/>
              </a:rPr>
              <a:t>, instead of two parallel policies.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7784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68952" y="2792929"/>
            <a:ext cx="457200" cy="457200"/>
          </a:xfrm>
          <a:prstGeom prst="ellipse">
            <a:avLst/>
          </a:prstGeom>
          <a:solidFill>
            <a:srgbClr val="00205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8952" y="3446993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600" b="1" i="0">
                <a:solidFill>
                  <a:srgbClr val="002060"/>
                </a:solidFill>
                <a:latin typeface="Arial"/>
              </a:rPr>
              <a:t>A continuum of knowledge</a:t>
            </a:r>
          </a:p>
          <a:p>
            <a:pPr>
              <a:spcBef>
                <a:spcPts val="600"/>
              </a:spcBef>
            </a:pPr>
            <a:r>
              <a:rPr lang="en-US" sz="1600" b="0" i="0">
                <a:solidFill>
                  <a:srgbClr val="002060"/>
                </a:solidFill>
                <a:latin typeface="Arial"/>
              </a:rPr>
              <a:t>Openness encompasses the entire </a:t>
            </a:r>
            <a:r>
              <a:rPr lang="en-US" sz="1600" b="1" i="0">
                <a:solidFill>
                  <a:srgbClr val="002060"/>
                </a:solidFill>
                <a:latin typeface="Arial"/>
              </a:rPr>
              <a:t>knowledge chain</a:t>
            </a:r>
            <a:r>
              <a:rPr lang="en-US" sz="1600" b="0" i="0">
                <a:solidFill>
                  <a:srgbClr val="002060"/>
                </a:solidFill>
                <a:latin typeface="Arial"/>
              </a:rPr>
              <a:t>: </a:t>
            </a:r>
            <a:r>
              <a:rPr lang="en-US" sz="1600">
                <a:solidFill>
                  <a:srgbClr val="002060"/>
                </a:solidFill>
                <a:latin typeface="Arial"/>
              </a:rPr>
              <a:t>from </a:t>
            </a:r>
            <a:r>
              <a:rPr lang="en-US" sz="1600" b="0" i="0">
                <a:solidFill>
                  <a:srgbClr val="002060"/>
                </a:solidFill>
                <a:latin typeface="Arial"/>
              </a:rPr>
              <a:t>the production of knowledge (data, publications) </a:t>
            </a:r>
            <a:r>
              <a:rPr lang="en-US" sz="1600">
                <a:solidFill>
                  <a:srgbClr val="002060"/>
                </a:solidFill>
                <a:latin typeface="Arial"/>
              </a:rPr>
              <a:t>to</a:t>
            </a:r>
            <a:r>
              <a:rPr lang="en-US" sz="1600" b="0" i="0">
                <a:solidFill>
                  <a:srgbClr val="002060"/>
                </a:solidFill>
                <a:latin typeface="Arial"/>
              </a:rPr>
              <a:t> its dissemination (teaching, MOOCs).</a:t>
            </a:r>
            <a:endParaRPr lang="fr-BE" sz="1600" b="0" i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95488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296656" y="2792929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6887" y="3429000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600" b="1" i="0">
                <a:solidFill>
                  <a:srgbClr val="002060"/>
                </a:solidFill>
                <a:latin typeface="Arial"/>
              </a:rPr>
              <a:t>A shared culture</a:t>
            </a:r>
          </a:p>
          <a:p>
            <a:pPr algn="l">
              <a:spcBef>
                <a:spcPts val="600"/>
              </a:spcBef>
            </a:pPr>
            <a:r>
              <a:rPr sz="1600" b="0" i="0">
                <a:solidFill>
                  <a:srgbClr val="002060"/>
                </a:solidFill>
                <a:latin typeface="Arial"/>
              </a:rPr>
              <a:t>Common values, </a:t>
            </a:r>
            <a:r>
              <a:rPr lang="fr-FR" sz="1600" b="0" i="0" err="1">
                <a:solidFill>
                  <a:srgbClr val="002060"/>
                </a:solidFill>
                <a:latin typeface="Arial"/>
              </a:rPr>
              <a:t>principles</a:t>
            </a:r>
            <a:r>
              <a:rPr lang="fr-FR" sz="1600" b="0" i="0">
                <a:solidFill>
                  <a:srgbClr val="002060"/>
                </a:solidFill>
                <a:latin typeface="Arial"/>
              </a:rPr>
              <a:t>, </a:t>
            </a:r>
            <a:r>
              <a:rPr sz="1600" b="0" i="0">
                <a:solidFill>
                  <a:srgbClr val="002060"/>
                </a:solidFill>
                <a:latin typeface="Arial"/>
              </a:rPr>
              <a:t>tools and governance for the entire </a:t>
            </a:r>
            <a:r>
              <a:rPr sz="1600" b="1" i="0">
                <a:solidFill>
                  <a:srgbClr val="002060"/>
                </a:solidFill>
                <a:latin typeface="Arial"/>
              </a:rPr>
              <a:t>community</a:t>
            </a:r>
            <a:r>
              <a:rPr sz="1600" b="0" i="0">
                <a:solidFill>
                  <a:srgbClr val="002060"/>
                </a:solidFill>
                <a:latin typeface="Arial"/>
              </a:rPr>
              <a:t>: researchers, teachers and students.</a:t>
            </a:r>
            <a:endParaRPr sz="1600" b="0" i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76E4BF3B-67D2-8FE8-B3AB-DBA801DF7740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Why an Integrated Approach ?</a:t>
            </a:r>
          </a:p>
        </p:txBody>
      </p:sp>
      <p:pic>
        <p:nvPicPr>
          <p:cNvPr id="18" name="Image 17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8095506-7B03-1C52-27AB-225D46BC2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157053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FCA04-D7CA-412C-B834-6680383A6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2882B7-EE17-198E-EC84-C4EA8173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130A443-38D4-7D1F-7B83-78E9017B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7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D6788245-1D3E-537F-476E-7D8E3432B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418462F-7838-B60F-C671-52882FB85821}"/>
              </a:ext>
            </a:extLst>
          </p:cNvPr>
          <p:cNvSpPr txBox="1"/>
          <p:nvPr/>
        </p:nvSpPr>
        <p:spPr>
          <a:xfrm>
            <a:off x="1071715" y="2171951"/>
            <a:ext cx="465065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2060"/>
                </a:solidFill>
              </a:rPr>
              <a:t>The “Open definition”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002060"/>
                </a:solidFill>
              </a:rPr>
              <a:t>“Open means anyone can freely access, use, modify, and share for any purpose (subject, at most, to requirements that preserve provenance and openness).”</a:t>
            </a:r>
            <a:endParaRPr lang="en-US" sz="1400">
              <a:solidFill>
                <a:srgbClr val="002060"/>
              </a:solidFill>
            </a:endParaRPr>
          </a:p>
          <a:p>
            <a:endParaRPr lang="en-US" sz="1400">
              <a:solidFill>
                <a:srgbClr val="002060"/>
              </a:solidFill>
            </a:endParaRPr>
          </a:p>
          <a:p>
            <a:r>
              <a:rPr lang="en-US" sz="1400">
                <a:solidFill>
                  <a:srgbClr val="002060"/>
                </a:solidFill>
              </a:rPr>
              <a:t>Open Knowledge Foundation, “Open Definition”, </a:t>
            </a:r>
            <a:r>
              <a:rPr lang="en-US" sz="1400">
                <a:solidFill>
                  <a:srgbClr val="002060"/>
                </a:solidFill>
                <a:hlinkClick r:id="rId4"/>
              </a:rPr>
              <a:t>https://opendefinition.org/</a:t>
            </a:r>
            <a:endParaRPr lang="en-US" sz="1400">
              <a:solidFill>
                <a:srgbClr val="002060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0D480DD2-E427-B1D1-5F16-F282AE190890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A Single Paradigm of Openness 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D0AE1A6-7ED0-251F-AD95-1CDC02DC51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2992114"/>
              </p:ext>
            </p:extLst>
          </p:nvPr>
        </p:nvGraphicFramePr>
        <p:xfrm>
          <a:off x="5263847" y="1723657"/>
          <a:ext cx="6734629" cy="460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3234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6CAC7-D30D-FA7F-B9CC-9CDB3488C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633259-7816-EC5E-0BDA-ECAF24840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B9F33D-1352-F6AC-7A25-548F961C4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8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EBB93C36-317F-C30B-119E-637B88FD4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C2E4D3-9B1E-1509-E498-3DC44738F5A5}"/>
              </a:ext>
            </a:extLst>
          </p:cNvPr>
          <p:cNvSpPr txBox="1"/>
          <p:nvPr/>
        </p:nvSpPr>
        <p:spPr>
          <a:xfrm>
            <a:off x="640080" y="2091235"/>
            <a:ext cx="6253317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>
                <a:solidFill>
                  <a:srgbClr val="002060"/>
                </a:solidFill>
              </a:rPr>
              <a:t>The </a:t>
            </a:r>
            <a:r>
              <a:rPr lang="en-US" sz="2000" b="1">
                <a:solidFill>
                  <a:srgbClr val="002060"/>
                </a:solidFill>
              </a:rPr>
              <a:t>Open movement</a:t>
            </a:r>
            <a:r>
              <a:rPr lang="en-US" sz="2000">
                <a:solidFill>
                  <a:srgbClr val="002060"/>
                </a:solidFill>
              </a:rPr>
              <a:t> is underpinned by </a:t>
            </a:r>
            <a:r>
              <a:rPr lang="en-US" sz="2000" b="1">
                <a:solidFill>
                  <a:srgbClr val="002060"/>
                </a:solidFill>
              </a:rPr>
              <a:t>values</a:t>
            </a:r>
            <a:r>
              <a:rPr lang="en-US" sz="2000">
                <a:solidFill>
                  <a:srgbClr val="002060"/>
                </a:solidFill>
              </a:rPr>
              <a:t> such as: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Ethics and scientific integrity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Equity, justice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Diversity, inclusion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Sharing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Collaboration, the common good</a:t>
            </a:r>
          </a:p>
          <a:p>
            <a:endParaRPr lang="en-US" sz="2000">
              <a:solidFill>
                <a:srgbClr val="002060"/>
              </a:solidFill>
            </a:endParaRPr>
          </a:p>
          <a:p>
            <a:r>
              <a:rPr lang="en-US" sz="2000">
                <a:solidFill>
                  <a:srgbClr val="002060"/>
                </a:solidFill>
              </a:rPr>
              <a:t>It is based on a set of </a:t>
            </a:r>
            <a:r>
              <a:rPr lang="en-US" sz="2000" b="1">
                <a:solidFill>
                  <a:srgbClr val="002060"/>
                </a:solidFill>
              </a:rPr>
              <a:t>principles</a:t>
            </a:r>
            <a:r>
              <a:rPr lang="en-US" sz="2000">
                <a:solidFill>
                  <a:srgbClr val="002060"/>
                </a:solidFill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Open access to knowledge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Use and reuse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Distribution and redistribution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Adaptation, creation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D1376CF-DE2C-F896-D82C-5B17EFC0A0A9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A Shared Culture (Principles and Values) </a:t>
            </a:r>
          </a:p>
        </p:txBody>
      </p:sp>
      <p:pic>
        <p:nvPicPr>
          <p:cNvPr id="3" name="Image 2" descr="Une image contenant texte, capture d’écran, Graphique, Police&#10;&#10;Description générée automatiquement">
            <a:extLst>
              <a:ext uri="{FF2B5EF4-FFF2-40B4-BE49-F238E27FC236}">
                <a16:creationId xmlns:a16="http://schemas.microsoft.com/office/drawing/2014/main" id="{D2FF11B1-04F2-0FB9-ACD3-A2A6DBB23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268" y="560982"/>
            <a:ext cx="4768454" cy="629132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8522AA2-C14B-DB56-086A-0F2981AC58B4}"/>
              </a:ext>
            </a:extLst>
          </p:cNvPr>
          <p:cNvSpPr txBox="1"/>
          <p:nvPr/>
        </p:nvSpPr>
        <p:spPr>
          <a:xfrm>
            <a:off x="391957" y="6218523"/>
            <a:ext cx="6836087" cy="275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E" sz="1200" kern="100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UNESCO, Une introduction à la recommandation de l’UNESCO sur une science ouverte, p. 8.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391C99A-445C-090B-30D1-06787FD446A4}"/>
              </a:ext>
            </a:extLst>
          </p:cNvPr>
          <p:cNvSpPr txBox="1"/>
          <p:nvPr/>
        </p:nvSpPr>
        <p:spPr>
          <a:xfrm>
            <a:off x="6893397" y="6199066"/>
            <a:ext cx="4759925" cy="281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200" kern="100" err="1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Sketchnote</a:t>
            </a:r>
            <a:r>
              <a:rPr lang="fr-FR" sz="1200" kern="100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: J</a:t>
            </a:r>
            <a:r>
              <a:rPr lang="fr-BE" sz="1200" kern="100" err="1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ustine</a:t>
            </a:r>
            <a:r>
              <a:rPr lang="fr-BE" sz="1200" kern="100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Fromentin, UCLouvain, Louvain Learning </a:t>
            </a:r>
            <a:r>
              <a:rPr lang="fr-BE" sz="1200" kern="100" err="1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Lab</a:t>
            </a:r>
            <a:r>
              <a:rPr lang="fr-BE" sz="1200" kern="100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728635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1B8DC-5992-EFD0-7F30-C47FEBCB9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89DB11-94C3-2B9C-3335-FD3E1EB8D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9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E126D17B-820D-B7BA-37A4-D45AC28A1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0132ACF2-EA9A-1E23-7670-CB8DCF539E58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A Continuum of Knowledge</a:t>
            </a:r>
          </a:p>
        </p:txBody>
      </p:sp>
      <p:pic>
        <p:nvPicPr>
          <p:cNvPr id="12" name="Image 11" descr="Une image contenant texte, dessin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FAA14CC1-23C2-5B78-6E7A-C4D424960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38" y="2969110"/>
            <a:ext cx="9646749" cy="365022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37E14CF-F25E-10DB-CF57-E9AC21EADA7B}"/>
              </a:ext>
            </a:extLst>
          </p:cNvPr>
          <p:cNvSpPr txBox="1"/>
          <p:nvPr/>
        </p:nvSpPr>
        <p:spPr>
          <a:xfrm>
            <a:off x="1897626" y="1829763"/>
            <a:ext cx="74061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0" i="0">
                <a:solidFill>
                  <a:srgbClr val="002054"/>
                </a:solidFill>
                <a:latin typeface="Arial"/>
              </a:rPr>
              <a:t>“Openness is a continuum: from producing knowledge to transmitting it — carried by unified values, principles, tools and governance”</a:t>
            </a:r>
            <a:endParaRPr lang="fr-BE" sz="200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BA2635-DD70-13B1-E8C8-473A23407E45}"/>
              </a:ext>
            </a:extLst>
          </p:cNvPr>
          <p:cNvSpPr txBox="1"/>
          <p:nvPr/>
        </p:nvSpPr>
        <p:spPr>
          <a:xfrm>
            <a:off x="3327107" y="6529787"/>
            <a:ext cx="4759925" cy="281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1200" kern="100" err="1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Sketchnote</a:t>
            </a:r>
            <a:r>
              <a:rPr lang="fr-FR" sz="1200" kern="100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: J</a:t>
            </a:r>
            <a:r>
              <a:rPr lang="fr-BE" sz="1200" kern="100" err="1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ustine</a:t>
            </a:r>
            <a:r>
              <a:rPr lang="fr-BE" sz="1200" kern="100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Fromentin, UCLouvain, Louvain Learning </a:t>
            </a:r>
            <a:r>
              <a:rPr lang="fr-BE" sz="1200" kern="100" err="1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Lab</a:t>
            </a:r>
            <a:r>
              <a:rPr lang="fr-BE" sz="1200" kern="100">
                <a:solidFill>
                  <a:srgbClr val="0B3550"/>
                </a:solidFill>
                <a:latin typeface="Albert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2024.</a:t>
            </a:r>
          </a:p>
        </p:txBody>
      </p:sp>
    </p:spTree>
    <p:extLst>
      <p:ext uri="{BB962C8B-B14F-4D97-AF65-F5344CB8AC3E}">
        <p14:creationId xmlns:p14="http://schemas.microsoft.com/office/powerpoint/2010/main" val="1038660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59F46-10CC-1A8E-6772-E9BEEF5E4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99AC1F-1942-A986-BD96-480A05B24203}"/>
              </a:ext>
            </a:extLst>
          </p:cNvPr>
          <p:cNvSpPr/>
          <p:nvPr/>
        </p:nvSpPr>
        <p:spPr>
          <a:xfrm>
            <a:off x="1032387" y="1445342"/>
            <a:ext cx="11159613" cy="5412658"/>
          </a:xfrm>
          <a:prstGeom prst="rect">
            <a:avLst/>
          </a:prstGeom>
          <a:solidFill>
            <a:srgbClr val="5D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84CA90D-20FE-8AE7-6B9C-E4B6AE92C3D2}"/>
              </a:ext>
            </a:extLst>
          </p:cNvPr>
          <p:cNvSpPr txBox="1"/>
          <p:nvPr/>
        </p:nvSpPr>
        <p:spPr>
          <a:xfrm>
            <a:off x="1817534" y="5046816"/>
            <a:ext cx="8018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Science and Open Education Initiatives</a:t>
            </a:r>
          </a:p>
        </p:txBody>
      </p:sp>
    </p:spTree>
    <p:extLst>
      <p:ext uri="{BB962C8B-B14F-4D97-AF65-F5344CB8AC3E}">
        <p14:creationId xmlns:p14="http://schemas.microsoft.com/office/powerpoint/2010/main" val="3406093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2C657-1A5B-41DE-39A2-68074C0A3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863EF6-118B-96B7-95D3-98F932F21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68DB29-A896-FAC3-2700-DA7093882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11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18D428D2-4193-A1F4-EC79-252ADC5AE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247791B-A56C-A25E-F9F5-67356F48C456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The Open Infrastructures (1/2)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7E0101-17F1-0DCB-C3FF-18D8381D6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048" y="1756319"/>
            <a:ext cx="10277435" cy="12783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168540-7D5F-2476-1FA7-1CEA78EADCC9}"/>
              </a:ext>
            </a:extLst>
          </p:cNvPr>
          <p:cNvSpPr/>
          <p:nvPr/>
        </p:nvSpPr>
        <p:spPr>
          <a:xfrm>
            <a:off x="6388274" y="2305266"/>
            <a:ext cx="4355448" cy="639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192F16-F695-C890-0CB8-E3AC76121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7" y="2525706"/>
            <a:ext cx="10131391" cy="272256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7E58E92-0F9F-C9ED-FC92-76E24CDB74B5}"/>
              </a:ext>
            </a:extLst>
          </p:cNvPr>
          <p:cNvSpPr txBox="1"/>
          <p:nvPr/>
        </p:nvSpPr>
        <p:spPr>
          <a:xfrm>
            <a:off x="3600603" y="6291502"/>
            <a:ext cx="47903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>
                <a:solidFill>
                  <a:srgbClr val="00214E"/>
                </a:solidFill>
              </a:rPr>
              <a:t>Adapté du </a:t>
            </a:r>
            <a:r>
              <a:rPr lang="fr-FR" sz="1000" err="1">
                <a:solidFill>
                  <a:srgbClr val="00214E"/>
                </a:solidFill>
              </a:rPr>
              <a:t>sketchnote</a:t>
            </a:r>
            <a:r>
              <a:rPr lang="fr-FR" sz="1000">
                <a:solidFill>
                  <a:srgbClr val="00214E"/>
                </a:solidFill>
              </a:rPr>
              <a:t> réalisé par Justine Fromentin, UCLouvain LLL, 2024, licence CC BY 4.0. </a:t>
            </a:r>
            <a:r>
              <a:rPr lang="fr-FR" sz="1000">
                <a:solidFill>
                  <a:srgbClr val="00214E"/>
                </a:solidFill>
                <a:hlinkClick r:id="rId6"/>
              </a:rPr>
              <a:t>Poster UCLouvain </a:t>
            </a:r>
            <a:r>
              <a:rPr lang="fr-FR" sz="1000">
                <a:solidFill>
                  <a:srgbClr val="00214E"/>
                </a:solidFill>
              </a:rPr>
              <a:t>pour l’EOSC National Tripartite Event, 2024</a:t>
            </a:r>
            <a:endParaRPr lang="fr-BE" sz="1000">
              <a:solidFill>
                <a:srgbClr val="00214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FF9BA8-E466-E07F-4720-C584E40B29AB}"/>
              </a:ext>
            </a:extLst>
          </p:cNvPr>
          <p:cNvSpPr/>
          <p:nvPr/>
        </p:nvSpPr>
        <p:spPr>
          <a:xfrm>
            <a:off x="1366241" y="2256690"/>
            <a:ext cx="3055447" cy="106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DBC133-2150-0E58-608D-446029E48C6C}"/>
              </a:ext>
            </a:extLst>
          </p:cNvPr>
          <p:cNvSpPr txBox="1"/>
          <p:nvPr/>
        </p:nvSpPr>
        <p:spPr>
          <a:xfrm>
            <a:off x="6059318" y="4009545"/>
            <a:ext cx="1259404" cy="1446550"/>
          </a:xfrm>
          <a:custGeom>
            <a:avLst/>
            <a:gdLst>
              <a:gd name="csX0" fmla="*/ 0 w 1259404"/>
              <a:gd name="csY0" fmla="*/ 0 h 1446550"/>
              <a:gd name="csX1" fmla="*/ 617108 w 1259404"/>
              <a:gd name="csY1" fmla="*/ 0 h 1446550"/>
              <a:gd name="csX2" fmla="*/ 1259404 w 1259404"/>
              <a:gd name="csY2" fmla="*/ 0 h 1446550"/>
              <a:gd name="csX3" fmla="*/ 1259404 w 1259404"/>
              <a:gd name="csY3" fmla="*/ 511114 h 1446550"/>
              <a:gd name="csX4" fmla="*/ 1259404 w 1259404"/>
              <a:gd name="csY4" fmla="*/ 949901 h 1446550"/>
              <a:gd name="csX5" fmla="*/ 1259404 w 1259404"/>
              <a:gd name="csY5" fmla="*/ 1446550 h 1446550"/>
              <a:gd name="csX6" fmla="*/ 667484 w 1259404"/>
              <a:gd name="csY6" fmla="*/ 1446550 h 1446550"/>
              <a:gd name="csX7" fmla="*/ 0 w 1259404"/>
              <a:gd name="csY7" fmla="*/ 1446550 h 1446550"/>
              <a:gd name="csX8" fmla="*/ 0 w 1259404"/>
              <a:gd name="csY8" fmla="*/ 1007763 h 1446550"/>
              <a:gd name="csX9" fmla="*/ 0 w 1259404"/>
              <a:gd name="csY9" fmla="*/ 511114 h 1446550"/>
              <a:gd name="csX10" fmla="*/ 0 w 1259404"/>
              <a:gd name="csY10" fmla="*/ 0 h 1446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59404" h="1446550" fill="none" extrusionOk="0">
                <a:moveTo>
                  <a:pt x="0" y="0"/>
                </a:moveTo>
                <a:cubicBezTo>
                  <a:pt x="135850" y="582"/>
                  <a:pt x="369091" y="-7628"/>
                  <a:pt x="617108" y="0"/>
                </a:cubicBezTo>
                <a:cubicBezTo>
                  <a:pt x="865125" y="7628"/>
                  <a:pt x="971663" y="13667"/>
                  <a:pt x="1259404" y="0"/>
                </a:cubicBezTo>
                <a:cubicBezTo>
                  <a:pt x="1278417" y="124083"/>
                  <a:pt x="1278635" y="283091"/>
                  <a:pt x="1259404" y="511114"/>
                </a:cubicBezTo>
                <a:cubicBezTo>
                  <a:pt x="1240173" y="739137"/>
                  <a:pt x="1246233" y="776587"/>
                  <a:pt x="1259404" y="949901"/>
                </a:cubicBezTo>
                <a:cubicBezTo>
                  <a:pt x="1272575" y="1123215"/>
                  <a:pt x="1244510" y="1341842"/>
                  <a:pt x="1259404" y="1446550"/>
                </a:cubicBezTo>
                <a:cubicBezTo>
                  <a:pt x="1001919" y="1432820"/>
                  <a:pt x="810223" y="1448502"/>
                  <a:pt x="667484" y="1446550"/>
                </a:cubicBezTo>
                <a:cubicBezTo>
                  <a:pt x="524745" y="1444598"/>
                  <a:pt x="144863" y="1462808"/>
                  <a:pt x="0" y="1446550"/>
                </a:cubicBezTo>
                <a:cubicBezTo>
                  <a:pt x="-12012" y="1284620"/>
                  <a:pt x="20617" y="1125574"/>
                  <a:pt x="0" y="1007763"/>
                </a:cubicBezTo>
                <a:cubicBezTo>
                  <a:pt x="-20617" y="889952"/>
                  <a:pt x="-19467" y="640410"/>
                  <a:pt x="0" y="511114"/>
                </a:cubicBezTo>
                <a:cubicBezTo>
                  <a:pt x="19467" y="381818"/>
                  <a:pt x="2827" y="105758"/>
                  <a:pt x="0" y="0"/>
                </a:cubicBezTo>
                <a:close/>
              </a:path>
              <a:path w="1259404" h="1446550" stroke="0" extrusionOk="0">
                <a:moveTo>
                  <a:pt x="0" y="0"/>
                </a:moveTo>
                <a:cubicBezTo>
                  <a:pt x="123370" y="-3285"/>
                  <a:pt x="327806" y="-12050"/>
                  <a:pt x="591920" y="0"/>
                </a:cubicBezTo>
                <a:cubicBezTo>
                  <a:pt x="856034" y="12050"/>
                  <a:pt x="1121353" y="1366"/>
                  <a:pt x="1259404" y="0"/>
                </a:cubicBezTo>
                <a:cubicBezTo>
                  <a:pt x="1240788" y="190953"/>
                  <a:pt x="1250159" y="360048"/>
                  <a:pt x="1259404" y="453252"/>
                </a:cubicBezTo>
                <a:cubicBezTo>
                  <a:pt x="1268649" y="546456"/>
                  <a:pt x="1271152" y="748641"/>
                  <a:pt x="1259404" y="935436"/>
                </a:cubicBezTo>
                <a:cubicBezTo>
                  <a:pt x="1247656" y="1122231"/>
                  <a:pt x="1274260" y="1263251"/>
                  <a:pt x="1259404" y="1446550"/>
                </a:cubicBezTo>
                <a:cubicBezTo>
                  <a:pt x="1126840" y="1477133"/>
                  <a:pt x="839017" y="1423601"/>
                  <a:pt x="642296" y="1446550"/>
                </a:cubicBezTo>
                <a:cubicBezTo>
                  <a:pt x="445575" y="1469499"/>
                  <a:pt x="225012" y="1476914"/>
                  <a:pt x="0" y="1446550"/>
                </a:cubicBezTo>
                <a:cubicBezTo>
                  <a:pt x="7785" y="1312704"/>
                  <a:pt x="-22487" y="1166757"/>
                  <a:pt x="0" y="949901"/>
                </a:cubicBezTo>
                <a:cubicBezTo>
                  <a:pt x="22487" y="733045"/>
                  <a:pt x="-3324" y="618350"/>
                  <a:pt x="0" y="467718"/>
                </a:cubicBezTo>
                <a:cubicBezTo>
                  <a:pt x="3324" y="317086"/>
                  <a:pt x="13190" y="163414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31473458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Ø"/>
            </a:pPr>
            <a:r>
              <a:rPr lang="en-US" sz="1100"/>
              <a:t>Launched in 2024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80 active courses</a:t>
            </a:r>
            <a:endParaRPr lang="fr-FR"/>
          </a:p>
          <a:p>
            <a:pPr marL="171450" indent="-171450">
              <a:buFont typeface="Wingdings"/>
              <a:buChar char="Ø"/>
            </a:pPr>
            <a:r>
              <a:rPr lang="en-US" sz="1100"/>
              <a:t>1300 active learners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110 active teachers</a:t>
            </a:r>
            <a:endParaRPr lang="en-US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55162C-7019-7918-AB3C-539062D701A9}"/>
              </a:ext>
            </a:extLst>
          </p:cNvPr>
          <p:cNvSpPr txBox="1"/>
          <p:nvPr/>
        </p:nvSpPr>
        <p:spPr>
          <a:xfrm>
            <a:off x="2513670" y="4103697"/>
            <a:ext cx="1450638" cy="1615827"/>
          </a:xfrm>
          <a:custGeom>
            <a:avLst/>
            <a:gdLst>
              <a:gd name="csX0" fmla="*/ 0 w 1450638"/>
              <a:gd name="csY0" fmla="*/ 0 h 1615827"/>
              <a:gd name="csX1" fmla="*/ 454533 w 1450638"/>
              <a:gd name="csY1" fmla="*/ 0 h 1615827"/>
              <a:gd name="csX2" fmla="*/ 952586 w 1450638"/>
              <a:gd name="csY2" fmla="*/ 0 h 1615827"/>
              <a:gd name="csX3" fmla="*/ 1450638 w 1450638"/>
              <a:gd name="csY3" fmla="*/ 0 h 1615827"/>
              <a:gd name="csX4" fmla="*/ 1450638 w 1450638"/>
              <a:gd name="csY4" fmla="*/ 570926 h 1615827"/>
              <a:gd name="csX5" fmla="*/ 1450638 w 1450638"/>
              <a:gd name="csY5" fmla="*/ 1093376 h 1615827"/>
              <a:gd name="csX6" fmla="*/ 1450638 w 1450638"/>
              <a:gd name="csY6" fmla="*/ 1615827 h 1615827"/>
              <a:gd name="csX7" fmla="*/ 981598 w 1450638"/>
              <a:gd name="csY7" fmla="*/ 1615827 h 1615827"/>
              <a:gd name="csX8" fmla="*/ 527065 w 1450638"/>
              <a:gd name="csY8" fmla="*/ 1615827 h 1615827"/>
              <a:gd name="csX9" fmla="*/ 0 w 1450638"/>
              <a:gd name="csY9" fmla="*/ 1615827 h 1615827"/>
              <a:gd name="csX10" fmla="*/ 0 w 1450638"/>
              <a:gd name="csY10" fmla="*/ 1109535 h 1615827"/>
              <a:gd name="csX11" fmla="*/ 0 w 1450638"/>
              <a:gd name="csY11" fmla="*/ 619400 h 1615827"/>
              <a:gd name="csX12" fmla="*/ 0 w 1450638"/>
              <a:gd name="csY12" fmla="*/ 0 h 16158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450638" h="1615827" fill="none" extrusionOk="0">
                <a:moveTo>
                  <a:pt x="0" y="0"/>
                </a:moveTo>
                <a:cubicBezTo>
                  <a:pt x="112648" y="-21995"/>
                  <a:pt x="253037" y="-3052"/>
                  <a:pt x="454533" y="0"/>
                </a:cubicBezTo>
                <a:cubicBezTo>
                  <a:pt x="656029" y="3052"/>
                  <a:pt x="780013" y="9383"/>
                  <a:pt x="952586" y="0"/>
                </a:cubicBezTo>
                <a:cubicBezTo>
                  <a:pt x="1125159" y="-9383"/>
                  <a:pt x="1272232" y="-4346"/>
                  <a:pt x="1450638" y="0"/>
                </a:cubicBezTo>
                <a:cubicBezTo>
                  <a:pt x="1458375" y="188540"/>
                  <a:pt x="1467489" y="373014"/>
                  <a:pt x="1450638" y="570926"/>
                </a:cubicBezTo>
                <a:cubicBezTo>
                  <a:pt x="1433787" y="768838"/>
                  <a:pt x="1460738" y="842294"/>
                  <a:pt x="1450638" y="1093376"/>
                </a:cubicBezTo>
                <a:cubicBezTo>
                  <a:pt x="1440539" y="1344458"/>
                  <a:pt x="1428956" y="1472147"/>
                  <a:pt x="1450638" y="1615827"/>
                </a:cubicBezTo>
                <a:cubicBezTo>
                  <a:pt x="1281260" y="1617797"/>
                  <a:pt x="1081928" y="1639163"/>
                  <a:pt x="981598" y="1615827"/>
                </a:cubicBezTo>
                <a:cubicBezTo>
                  <a:pt x="881268" y="1592491"/>
                  <a:pt x="662910" y="1614794"/>
                  <a:pt x="527065" y="1615827"/>
                </a:cubicBezTo>
                <a:cubicBezTo>
                  <a:pt x="391220" y="1616860"/>
                  <a:pt x="142190" y="1618527"/>
                  <a:pt x="0" y="1615827"/>
                </a:cubicBezTo>
                <a:cubicBezTo>
                  <a:pt x="-17198" y="1362863"/>
                  <a:pt x="14899" y="1260942"/>
                  <a:pt x="0" y="1109535"/>
                </a:cubicBezTo>
                <a:cubicBezTo>
                  <a:pt x="-14899" y="958128"/>
                  <a:pt x="3562" y="784838"/>
                  <a:pt x="0" y="619400"/>
                </a:cubicBezTo>
                <a:cubicBezTo>
                  <a:pt x="-3562" y="453962"/>
                  <a:pt x="-7707" y="131181"/>
                  <a:pt x="0" y="0"/>
                </a:cubicBezTo>
                <a:close/>
              </a:path>
              <a:path w="1450638" h="1615827" stroke="0" extrusionOk="0">
                <a:moveTo>
                  <a:pt x="0" y="0"/>
                </a:moveTo>
                <a:cubicBezTo>
                  <a:pt x="125483" y="-9118"/>
                  <a:pt x="347327" y="-23303"/>
                  <a:pt x="469040" y="0"/>
                </a:cubicBezTo>
                <a:cubicBezTo>
                  <a:pt x="590753" y="23303"/>
                  <a:pt x="729378" y="-15251"/>
                  <a:pt x="923573" y="0"/>
                </a:cubicBezTo>
                <a:cubicBezTo>
                  <a:pt x="1117768" y="15251"/>
                  <a:pt x="1283612" y="-2590"/>
                  <a:pt x="1450638" y="0"/>
                </a:cubicBezTo>
                <a:cubicBezTo>
                  <a:pt x="1426816" y="111552"/>
                  <a:pt x="1455263" y="319175"/>
                  <a:pt x="1450638" y="490134"/>
                </a:cubicBezTo>
                <a:cubicBezTo>
                  <a:pt x="1446013" y="661093"/>
                  <a:pt x="1430787" y="796063"/>
                  <a:pt x="1450638" y="996427"/>
                </a:cubicBezTo>
                <a:cubicBezTo>
                  <a:pt x="1470489" y="1196791"/>
                  <a:pt x="1466399" y="1389038"/>
                  <a:pt x="1450638" y="1615827"/>
                </a:cubicBezTo>
                <a:cubicBezTo>
                  <a:pt x="1271350" y="1612633"/>
                  <a:pt x="1210930" y="1597290"/>
                  <a:pt x="1010611" y="1615827"/>
                </a:cubicBezTo>
                <a:cubicBezTo>
                  <a:pt x="810292" y="1634364"/>
                  <a:pt x="648511" y="1633459"/>
                  <a:pt x="498052" y="1615827"/>
                </a:cubicBezTo>
                <a:cubicBezTo>
                  <a:pt x="347593" y="1598195"/>
                  <a:pt x="162200" y="1639887"/>
                  <a:pt x="0" y="1615827"/>
                </a:cubicBezTo>
                <a:cubicBezTo>
                  <a:pt x="20005" y="1432155"/>
                  <a:pt x="-23716" y="1227764"/>
                  <a:pt x="0" y="1109535"/>
                </a:cubicBezTo>
                <a:cubicBezTo>
                  <a:pt x="23716" y="991306"/>
                  <a:pt x="18893" y="830643"/>
                  <a:pt x="0" y="619400"/>
                </a:cubicBezTo>
                <a:cubicBezTo>
                  <a:pt x="-18893" y="408157"/>
                  <a:pt x="19166" y="22860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Ø"/>
            </a:pPr>
            <a:r>
              <a:rPr lang="en-US" sz="1100"/>
              <a:t>Launched in 2017 </a:t>
            </a:r>
            <a:endParaRPr lang="fr-FR"/>
          </a:p>
          <a:p>
            <a:pPr marL="171450" indent="-171450">
              <a:buFont typeface="Wingdings"/>
              <a:buChar char="Ø"/>
            </a:pPr>
            <a:r>
              <a:rPr lang="en-US" sz="1100"/>
              <a:t>Based on </a:t>
            </a:r>
            <a:r>
              <a:rPr lang="en-US" sz="1100" err="1"/>
              <a:t>DSpace</a:t>
            </a:r>
            <a:endParaRPr lang="en-US" sz="1100"/>
          </a:p>
          <a:p>
            <a:pPr marL="171450" indent="-171450">
              <a:buFont typeface="Wingdings"/>
              <a:buChar char="Ø"/>
            </a:pPr>
            <a:r>
              <a:rPr lang="en-US" sz="1100"/>
              <a:t>950 resources </a:t>
            </a:r>
            <a:endParaRPr lang="en-US"/>
          </a:p>
          <a:p>
            <a:pPr marL="171450" indent="-171450">
              <a:buFont typeface="Wingdings"/>
              <a:buChar char="Ø"/>
            </a:pPr>
            <a:r>
              <a:rPr lang="en-US" sz="1100"/>
              <a:t>+ 500 contributors </a:t>
            </a:r>
            <a:endParaRPr lang="en-US"/>
          </a:p>
          <a:p>
            <a:pPr marL="171450" indent="-171450">
              <a:buFont typeface="Wingdings"/>
              <a:buChar char="Ø"/>
            </a:pPr>
            <a:r>
              <a:rPr lang="en-US" sz="1100"/>
              <a:t>87,000 visits in 09/26 </a:t>
            </a:r>
            <a:endParaRPr lang="en-US"/>
          </a:p>
          <a:p>
            <a:pPr marL="171450" indent="-171450">
              <a:buFont typeface="Wingdings"/>
              <a:buChar char="Ø"/>
            </a:pPr>
            <a:r>
              <a:rPr lang="en-US" sz="1100"/>
              <a:t>1,700 downloads in 09/26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34080E-9FE2-5C1A-A384-E71A54F8EEDC}"/>
              </a:ext>
            </a:extLst>
          </p:cNvPr>
          <p:cNvSpPr/>
          <p:nvPr/>
        </p:nvSpPr>
        <p:spPr>
          <a:xfrm>
            <a:off x="6067876" y="3751063"/>
            <a:ext cx="2054906" cy="26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5B65AD-06B9-8292-4EF0-830E6042C1BB}"/>
              </a:ext>
            </a:extLst>
          </p:cNvPr>
          <p:cNvSpPr txBox="1"/>
          <p:nvPr/>
        </p:nvSpPr>
        <p:spPr>
          <a:xfrm>
            <a:off x="8914618" y="3842770"/>
            <a:ext cx="2280132" cy="1446550"/>
          </a:xfrm>
          <a:custGeom>
            <a:avLst/>
            <a:gdLst>
              <a:gd name="csX0" fmla="*/ 0 w 2280132"/>
              <a:gd name="csY0" fmla="*/ 0 h 1446550"/>
              <a:gd name="csX1" fmla="*/ 570033 w 2280132"/>
              <a:gd name="csY1" fmla="*/ 0 h 1446550"/>
              <a:gd name="csX2" fmla="*/ 1140066 w 2280132"/>
              <a:gd name="csY2" fmla="*/ 0 h 1446550"/>
              <a:gd name="csX3" fmla="*/ 1710099 w 2280132"/>
              <a:gd name="csY3" fmla="*/ 0 h 1446550"/>
              <a:gd name="csX4" fmla="*/ 2280132 w 2280132"/>
              <a:gd name="csY4" fmla="*/ 0 h 1446550"/>
              <a:gd name="csX5" fmla="*/ 2280132 w 2280132"/>
              <a:gd name="csY5" fmla="*/ 438787 h 1446550"/>
              <a:gd name="csX6" fmla="*/ 2280132 w 2280132"/>
              <a:gd name="csY6" fmla="*/ 949901 h 1446550"/>
              <a:gd name="csX7" fmla="*/ 2280132 w 2280132"/>
              <a:gd name="csY7" fmla="*/ 1446550 h 1446550"/>
              <a:gd name="csX8" fmla="*/ 1687298 w 2280132"/>
              <a:gd name="csY8" fmla="*/ 1446550 h 1446550"/>
              <a:gd name="csX9" fmla="*/ 1117265 w 2280132"/>
              <a:gd name="csY9" fmla="*/ 1446550 h 1446550"/>
              <a:gd name="csX10" fmla="*/ 547232 w 2280132"/>
              <a:gd name="csY10" fmla="*/ 1446550 h 1446550"/>
              <a:gd name="csX11" fmla="*/ 0 w 2280132"/>
              <a:gd name="csY11" fmla="*/ 1446550 h 1446550"/>
              <a:gd name="csX12" fmla="*/ 0 w 2280132"/>
              <a:gd name="csY12" fmla="*/ 949901 h 1446550"/>
              <a:gd name="csX13" fmla="*/ 0 w 2280132"/>
              <a:gd name="csY13" fmla="*/ 467718 h 1446550"/>
              <a:gd name="csX14" fmla="*/ 0 w 2280132"/>
              <a:gd name="csY14" fmla="*/ 0 h 1446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280132" h="1446550" fill="none" extrusionOk="0">
                <a:moveTo>
                  <a:pt x="0" y="0"/>
                </a:moveTo>
                <a:cubicBezTo>
                  <a:pt x="171376" y="-27899"/>
                  <a:pt x="330605" y="-16980"/>
                  <a:pt x="570033" y="0"/>
                </a:cubicBezTo>
                <a:cubicBezTo>
                  <a:pt x="809461" y="16980"/>
                  <a:pt x="1012871" y="16874"/>
                  <a:pt x="1140066" y="0"/>
                </a:cubicBezTo>
                <a:cubicBezTo>
                  <a:pt x="1267261" y="-16874"/>
                  <a:pt x="1564905" y="-1683"/>
                  <a:pt x="1710099" y="0"/>
                </a:cubicBezTo>
                <a:cubicBezTo>
                  <a:pt x="1855293" y="1683"/>
                  <a:pt x="2053638" y="12823"/>
                  <a:pt x="2280132" y="0"/>
                </a:cubicBezTo>
                <a:cubicBezTo>
                  <a:pt x="2293391" y="150591"/>
                  <a:pt x="2283883" y="344471"/>
                  <a:pt x="2280132" y="438787"/>
                </a:cubicBezTo>
                <a:cubicBezTo>
                  <a:pt x="2276381" y="533103"/>
                  <a:pt x="2296993" y="772170"/>
                  <a:pt x="2280132" y="949901"/>
                </a:cubicBezTo>
                <a:cubicBezTo>
                  <a:pt x="2263271" y="1127632"/>
                  <a:pt x="2290864" y="1329485"/>
                  <a:pt x="2280132" y="1446550"/>
                </a:cubicBezTo>
                <a:cubicBezTo>
                  <a:pt x="2034700" y="1457767"/>
                  <a:pt x="1978256" y="1434718"/>
                  <a:pt x="1687298" y="1446550"/>
                </a:cubicBezTo>
                <a:cubicBezTo>
                  <a:pt x="1396340" y="1458382"/>
                  <a:pt x="1359749" y="1429311"/>
                  <a:pt x="1117265" y="1446550"/>
                </a:cubicBezTo>
                <a:cubicBezTo>
                  <a:pt x="874781" y="1463789"/>
                  <a:pt x="794989" y="1464279"/>
                  <a:pt x="547232" y="1446550"/>
                </a:cubicBezTo>
                <a:cubicBezTo>
                  <a:pt x="299475" y="1428821"/>
                  <a:pt x="224151" y="1446851"/>
                  <a:pt x="0" y="1446550"/>
                </a:cubicBezTo>
                <a:cubicBezTo>
                  <a:pt x="12707" y="1335708"/>
                  <a:pt x="-595" y="1171477"/>
                  <a:pt x="0" y="949901"/>
                </a:cubicBezTo>
                <a:cubicBezTo>
                  <a:pt x="595" y="728325"/>
                  <a:pt x="2575" y="639889"/>
                  <a:pt x="0" y="467718"/>
                </a:cubicBezTo>
                <a:cubicBezTo>
                  <a:pt x="-2575" y="295547"/>
                  <a:pt x="21579" y="206144"/>
                  <a:pt x="0" y="0"/>
                </a:cubicBezTo>
                <a:close/>
              </a:path>
              <a:path w="2280132" h="1446550" stroke="0" extrusionOk="0">
                <a:moveTo>
                  <a:pt x="0" y="0"/>
                </a:moveTo>
                <a:cubicBezTo>
                  <a:pt x="256523" y="17264"/>
                  <a:pt x="390106" y="-23561"/>
                  <a:pt x="547232" y="0"/>
                </a:cubicBezTo>
                <a:cubicBezTo>
                  <a:pt x="704358" y="23561"/>
                  <a:pt x="880424" y="-2931"/>
                  <a:pt x="1117265" y="0"/>
                </a:cubicBezTo>
                <a:cubicBezTo>
                  <a:pt x="1354106" y="2931"/>
                  <a:pt x="1522968" y="-17426"/>
                  <a:pt x="1732900" y="0"/>
                </a:cubicBezTo>
                <a:cubicBezTo>
                  <a:pt x="1942833" y="17426"/>
                  <a:pt x="2012365" y="-6171"/>
                  <a:pt x="2280132" y="0"/>
                </a:cubicBezTo>
                <a:cubicBezTo>
                  <a:pt x="2273267" y="108512"/>
                  <a:pt x="2280221" y="339777"/>
                  <a:pt x="2280132" y="453252"/>
                </a:cubicBezTo>
                <a:cubicBezTo>
                  <a:pt x="2280043" y="566727"/>
                  <a:pt x="2267007" y="705857"/>
                  <a:pt x="2280132" y="906505"/>
                </a:cubicBezTo>
                <a:cubicBezTo>
                  <a:pt x="2293257" y="1107153"/>
                  <a:pt x="2255519" y="1222271"/>
                  <a:pt x="2280132" y="1446550"/>
                </a:cubicBezTo>
                <a:cubicBezTo>
                  <a:pt x="2054109" y="1430313"/>
                  <a:pt x="1823077" y="1448883"/>
                  <a:pt x="1664496" y="1446550"/>
                </a:cubicBezTo>
                <a:cubicBezTo>
                  <a:pt x="1505915" y="1444217"/>
                  <a:pt x="1248105" y="1426189"/>
                  <a:pt x="1140066" y="1446550"/>
                </a:cubicBezTo>
                <a:cubicBezTo>
                  <a:pt x="1032027" y="1466912"/>
                  <a:pt x="757768" y="1432859"/>
                  <a:pt x="570033" y="1446550"/>
                </a:cubicBezTo>
                <a:cubicBezTo>
                  <a:pt x="382298" y="1460241"/>
                  <a:pt x="215489" y="1452691"/>
                  <a:pt x="0" y="1446550"/>
                </a:cubicBezTo>
                <a:cubicBezTo>
                  <a:pt x="-16955" y="1272099"/>
                  <a:pt x="-12131" y="1110469"/>
                  <a:pt x="0" y="949901"/>
                </a:cubicBezTo>
                <a:cubicBezTo>
                  <a:pt x="12131" y="789333"/>
                  <a:pt x="-2076" y="681574"/>
                  <a:pt x="0" y="496649"/>
                </a:cubicBezTo>
                <a:cubicBezTo>
                  <a:pt x="2076" y="311724"/>
                  <a:pt x="-9081" y="113812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5162403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Ø"/>
            </a:pPr>
            <a:r>
              <a:rPr lang="en-US" sz="1100"/>
              <a:t>1st MOOC in 2013-14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34 active MOOCs </a:t>
            </a:r>
            <a:endParaRPr lang="fr-FR" sz="1100"/>
          </a:p>
          <a:p>
            <a:pPr marL="171450" indent="-171450">
              <a:buFont typeface="Wingdings"/>
              <a:buChar char="Ø"/>
            </a:pPr>
            <a:r>
              <a:rPr lang="en-US" sz="1100">
                <a:solidFill>
                  <a:schemeClr val="dk1"/>
                </a:solidFill>
              </a:rPr>
              <a:t>3 Micro Masters </a:t>
            </a:r>
          </a:p>
          <a:p>
            <a:pPr marL="171450" indent="-171450">
              <a:buFont typeface="Wingdings"/>
              <a:buChar char="Ø"/>
            </a:pPr>
            <a:r>
              <a:rPr lang="en-US" sz="1100">
                <a:solidFill>
                  <a:schemeClr val="dk1"/>
                </a:solidFill>
              </a:rPr>
              <a:t>4 Professional Certificates </a:t>
            </a:r>
          </a:p>
          <a:p>
            <a:pPr marL="171450" indent="-171450">
              <a:buFont typeface="Wingdings"/>
              <a:buChar char="Ø"/>
            </a:pPr>
            <a:r>
              <a:rPr lang="en-US" sz="1100">
                <a:solidFill>
                  <a:schemeClr val="dk1"/>
                </a:solidFill>
              </a:rPr>
              <a:t>70,300 learners / year (on average) 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Incl.3,840 </a:t>
            </a:r>
            <a:r>
              <a:rPr lang="en-US" sz="1100" err="1"/>
              <a:t>UCLouvain</a:t>
            </a:r>
            <a:r>
              <a:rPr lang="en-US" sz="1100"/>
              <a:t> learners / year (on average)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C8E7B7-73EF-0A7A-48BD-4B7BBE64B87E}"/>
              </a:ext>
            </a:extLst>
          </p:cNvPr>
          <p:cNvSpPr txBox="1"/>
          <p:nvPr/>
        </p:nvSpPr>
        <p:spPr>
          <a:xfrm>
            <a:off x="1098147" y="1536063"/>
            <a:ext cx="9795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solidFill>
                  <a:srgbClr val="002060"/>
                </a:solidFill>
              </a:rPr>
              <a:t>Open Education </a:t>
            </a:r>
          </a:p>
        </p:txBody>
      </p:sp>
    </p:spTree>
    <p:extLst>
      <p:ext uri="{BB962C8B-B14F-4D97-AF65-F5344CB8AC3E}">
        <p14:creationId xmlns:p14="http://schemas.microsoft.com/office/powerpoint/2010/main" val="3077684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B8AE6-B3AD-556E-59BF-CAB6A5A69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D9EF75-72BF-5E98-B95C-AC514DC11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810B082-173B-BA2C-0FB1-EB4729EB6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12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926C51E5-626B-36B2-9101-C9FE6A701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6C7DC68-EB20-5A40-7FEF-41437722389E}"/>
              </a:ext>
            </a:extLst>
          </p:cNvPr>
          <p:cNvSpPr txBox="1"/>
          <p:nvPr/>
        </p:nvSpPr>
        <p:spPr>
          <a:xfrm>
            <a:off x="1030544" y="1837376"/>
            <a:ext cx="9795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2060"/>
                </a:solidFill>
              </a:rPr>
              <a:t>Open Data, Open Access, Open Source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BD2472E-9A4F-AD3F-923F-D8888D4AF364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The Open Infrastructures (1/2)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683D6C-E9A5-E08C-E890-DECEB3BA14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683"/>
          <a:stretch>
            <a:fillRect/>
          </a:stretch>
        </p:blipFill>
        <p:spPr>
          <a:xfrm>
            <a:off x="1246830" y="2463321"/>
            <a:ext cx="9362714" cy="367981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43C52-3756-F978-28AB-0DAD47A95260}"/>
              </a:ext>
            </a:extLst>
          </p:cNvPr>
          <p:cNvSpPr/>
          <p:nvPr/>
        </p:nvSpPr>
        <p:spPr>
          <a:xfrm>
            <a:off x="5003638" y="5834457"/>
            <a:ext cx="2417523" cy="375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E0670E-9AF6-DEBB-2E42-08AF1FA986BF}"/>
              </a:ext>
            </a:extLst>
          </p:cNvPr>
          <p:cNvSpPr/>
          <p:nvPr/>
        </p:nvSpPr>
        <p:spPr>
          <a:xfrm>
            <a:off x="7753270" y="6003956"/>
            <a:ext cx="2524165" cy="611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8832D55-5FB3-E65F-CD6D-8C2D3431A98E}"/>
              </a:ext>
            </a:extLst>
          </p:cNvPr>
          <p:cNvSpPr txBox="1"/>
          <p:nvPr/>
        </p:nvSpPr>
        <p:spPr>
          <a:xfrm>
            <a:off x="4774692" y="6305977"/>
            <a:ext cx="47903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>
                <a:solidFill>
                  <a:srgbClr val="00214E"/>
                </a:solidFill>
              </a:rPr>
              <a:t>Adapté du </a:t>
            </a:r>
            <a:r>
              <a:rPr lang="fr-FR" sz="1000" err="1">
                <a:solidFill>
                  <a:srgbClr val="00214E"/>
                </a:solidFill>
              </a:rPr>
              <a:t>sketchnote</a:t>
            </a:r>
            <a:r>
              <a:rPr lang="fr-FR" sz="1000">
                <a:solidFill>
                  <a:srgbClr val="00214E"/>
                </a:solidFill>
              </a:rPr>
              <a:t> réalisé par Justine Fromentin, UCLouvain LLL, 2024, licence CC BY 4.0. </a:t>
            </a:r>
            <a:r>
              <a:rPr lang="fr-FR" sz="1000">
                <a:solidFill>
                  <a:srgbClr val="00214E"/>
                </a:solidFill>
                <a:hlinkClick r:id="rId5"/>
              </a:rPr>
              <a:t>Poster UCLouvain </a:t>
            </a:r>
            <a:r>
              <a:rPr lang="fr-FR" sz="1000">
                <a:solidFill>
                  <a:srgbClr val="00214E"/>
                </a:solidFill>
              </a:rPr>
              <a:t>pour l’EOSC National Tripartite Event, 2024</a:t>
            </a:r>
            <a:endParaRPr lang="fr-BE" sz="1000">
              <a:solidFill>
                <a:srgbClr val="0021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0516A6-D9B2-C37D-6201-5E8F6FD3373A}"/>
              </a:ext>
            </a:extLst>
          </p:cNvPr>
          <p:cNvSpPr/>
          <p:nvPr/>
        </p:nvSpPr>
        <p:spPr>
          <a:xfrm>
            <a:off x="7509710" y="5564605"/>
            <a:ext cx="2556710" cy="561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08F902-742F-7869-BAF4-80C1407140A2}"/>
              </a:ext>
            </a:extLst>
          </p:cNvPr>
          <p:cNvSpPr txBox="1"/>
          <p:nvPr/>
        </p:nvSpPr>
        <p:spPr>
          <a:xfrm>
            <a:off x="7994152" y="5010684"/>
            <a:ext cx="2072268" cy="600164"/>
          </a:xfrm>
          <a:custGeom>
            <a:avLst/>
            <a:gdLst>
              <a:gd name="csX0" fmla="*/ 0 w 2072268"/>
              <a:gd name="csY0" fmla="*/ 0 h 600164"/>
              <a:gd name="csX1" fmla="*/ 732201 w 2072268"/>
              <a:gd name="csY1" fmla="*/ 0 h 600164"/>
              <a:gd name="csX2" fmla="*/ 1381512 w 2072268"/>
              <a:gd name="csY2" fmla="*/ 0 h 600164"/>
              <a:gd name="csX3" fmla="*/ 2072268 w 2072268"/>
              <a:gd name="csY3" fmla="*/ 0 h 600164"/>
              <a:gd name="csX4" fmla="*/ 2072268 w 2072268"/>
              <a:gd name="csY4" fmla="*/ 600164 h 600164"/>
              <a:gd name="csX5" fmla="*/ 1360789 w 2072268"/>
              <a:gd name="csY5" fmla="*/ 600164 h 600164"/>
              <a:gd name="csX6" fmla="*/ 649311 w 2072268"/>
              <a:gd name="csY6" fmla="*/ 600164 h 600164"/>
              <a:gd name="csX7" fmla="*/ 0 w 2072268"/>
              <a:gd name="csY7" fmla="*/ 600164 h 600164"/>
              <a:gd name="csX8" fmla="*/ 0 w 2072268"/>
              <a:gd name="csY8" fmla="*/ 0 h 6001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072268" h="600164" fill="none" extrusionOk="0">
                <a:moveTo>
                  <a:pt x="0" y="0"/>
                </a:moveTo>
                <a:cubicBezTo>
                  <a:pt x="212531" y="-15026"/>
                  <a:pt x="549196" y="-3032"/>
                  <a:pt x="732201" y="0"/>
                </a:cubicBezTo>
                <a:cubicBezTo>
                  <a:pt x="915206" y="3032"/>
                  <a:pt x="1060645" y="-21830"/>
                  <a:pt x="1381512" y="0"/>
                </a:cubicBezTo>
                <a:cubicBezTo>
                  <a:pt x="1702379" y="21830"/>
                  <a:pt x="1888662" y="15262"/>
                  <a:pt x="2072268" y="0"/>
                </a:cubicBezTo>
                <a:cubicBezTo>
                  <a:pt x="2087494" y="281965"/>
                  <a:pt x="2095628" y="478369"/>
                  <a:pt x="2072268" y="600164"/>
                </a:cubicBezTo>
                <a:cubicBezTo>
                  <a:pt x="1756939" y="618460"/>
                  <a:pt x="1622220" y="581096"/>
                  <a:pt x="1360789" y="600164"/>
                </a:cubicBezTo>
                <a:cubicBezTo>
                  <a:pt x="1099358" y="619232"/>
                  <a:pt x="841774" y="570760"/>
                  <a:pt x="649311" y="600164"/>
                </a:cubicBezTo>
                <a:cubicBezTo>
                  <a:pt x="456848" y="629568"/>
                  <a:pt x="158276" y="589640"/>
                  <a:pt x="0" y="600164"/>
                </a:cubicBezTo>
                <a:cubicBezTo>
                  <a:pt x="21099" y="452002"/>
                  <a:pt x="4279" y="231753"/>
                  <a:pt x="0" y="0"/>
                </a:cubicBezTo>
                <a:close/>
              </a:path>
              <a:path w="2072268" h="600164" stroke="0" extrusionOk="0">
                <a:moveTo>
                  <a:pt x="0" y="0"/>
                </a:moveTo>
                <a:cubicBezTo>
                  <a:pt x="264617" y="-25571"/>
                  <a:pt x="517446" y="14498"/>
                  <a:pt x="670033" y="0"/>
                </a:cubicBezTo>
                <a:cubicBezTo>
                  <a:pt x="822620" y="-14498"/>
                  <a:pt x="1142594" y="-21907"/>
                  <a:pt x="1319344" y="0"/>
                </a:cubicBezTo>
                <a:cubicBezTo>
                  <a:pt x="1496094" y="21907"/>
                  <a:pt x="1696412" y="-18851"/>
                  <a:pt x="2072268" y="0"/>
                </a:cubicBezTo>
                <a:cubicBezTo>
                  <a:pt x="2097651" y="294485"/>
                  <a:pt x="2095938" y="453376"/>
                  <a:pt x="2072268" y="600164"/>
                </a:cubicBezTo>
                <a:cubicBezTo>
                  <a:pt x="1781470" y="630707"/>
                  <a:pt x="1596564" y="589642"/>
                  <a:pt x="1422957" y="600164"/>
                </a:cubicBezTo>
                <a:cubicBezTo>
                  <a:pt x="1249350" y="610686"/>
                  <a:pt x="945994" y="586872"/>
                  <a:pt x="773647" y="600164"/>
                </a:cubicBezTo>
                <a:cubicBezTo>
                  <a:pt x="601300" y="613457"/>
                  <a:pt x="198303" y="597943"/>
                  <a:pt x="0" y="600164"/>
                </a:cubicBezTo>
                <a:cubicBezTo>
                  <a:pt x="-7645" y="361874"/>
                  <a:pt x="-2630" y="26288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Ø"/>
            </a:pPr>
            <a:r>
              <a:rPr lang="en-US" sz="1100"/>
              <a:t>258 012 publications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67% open access (2018-2026)</a:t>
            </a:r>
            <a:endParaRPr lang="en-US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508EB6-07B7-5A8E-BBD2-4F0C30C2D30F}"/>
              </a:ext>
            </a:extLst>
          </p:cNvPr>
          <p:cNvSpPr txBox="1"/>
          <p:nvPr/>
        </p:nvSpPr>
        <p:spPr>
          <a:xfrm>
            <a:off x="3043105" y="3832095"/>
            <a:ext cx="1990988" cy="942269"/>
          </a:xfrm>
          <a:custGeom>
            <a:avLst/>
            <a:gdLst>
              <a:gd name="csX0" fmla="*/ 0 w 1990988"/>
              <a:gd name="csY0" fmla="*/ 0 h 942269"/>
              <a:gd name="csX1" fmla="*/ 603933 w 1990988"/>
              <a:gd name="csY1" fmla="*/ 0 h 942269"/>
              <a:gd name="csX2" fmla="*/ 1287506 w 1990988"/>
              <a:gd name="csY2" fmla="*/ 0 h 942269"/>
              <a:gd name="csX3" fmla="*/ 1990988 w 1990988"/>
              <a:gd name="csY3" fmla="*/ 0 h 942269"/>
              <a:gd name="csX4" fmla="*/ 1990988 w 1990988"/>
              <a:gd name="csY4" fmla="*/ 480557 h 942269"/>
              <a:gd name="csX5" fmla="*/ 1990988 w 1990988"/>
              <a:gd name="csY5" fmla="*/ 942269 h 942269"/>
              <a:gd name="csX6" fmla="*/ 1367145 w 1990988"/>
              <a:gd name="csY6" fmla="*/ 942269 h 942269"/>
              <a:gd name="csX7" fmla="*/ 703482 w 1990988"/>
              <a:gd name="csY7" fmla="*/ 942269 h 942269"/>
              <a:gd name="csX8" fmla="*/ 0 w 1990988"/>
              <a:gd name="csY8" fmla="*/ 942269 h 942269"/>
              <a:gd name="csX9" fmla="*/ 0 w 1990988"/>
              <a:gd name="csY9" fmla="*/ 499403 h 942269"/>
              <a:gd name="csX10" fmla="*/ 0 w 1990988"/>
              <a:gd name="csY10" fmla="*/ 0 h 9422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990988" h="942269" fill="none" extrusionOk="0">
                <a:moveTo>
                  <a:pt x="0" y="0"/>
                </a:moveTo>
                <a:cubicBezTo>
                  <a:pt x="230676" y="-15309"/>
                  <a:pt x="305667" y="13039"/>
                  <a:pt x="603933" y="0"/>
                </a:cubicBezTo>
                <a:cubicBezTo>
                  <a:pt x="902199" y="-13039"/>
                  <a:pt x="948093" y="3616"/>
                  <a:pt x="1287506" y="0"/>
                </a:cubicBezTo>
                <a:cubicBezTo>
                  <a:pt x="1626919" y="-3616"/>
                  <a:pt x="1708116" y="2651"/>
                  <a:pt x="1990988" y="0"/>
                </a:cubicBezTo>
                <a:cubicBezTo>
                  <a:pt x="1976559" y="220214"/>
                  <a:pt x="1973268" y="375562"/>
                  <a:pt x="1990988" y="480557"/>
                </a:cubicBezTo>
                <a:cubicBezTo>
                  <a:pt x="2008708" y="585552"/>
                  <a:pt x="1975071" y="775242"/>
                  <a:pt x="1990988" y="942269"/>
                </a:cubicBezTo>
                <a:cubicBezTo>
                  <a:pt x="1683328" y="913515"/>
                  <a:pt x="1676139" y="960841"/>
                  <a:pt x="1367145" y="942269"/>
                </a:cubicBezTo>
                <a:cubicBezTo>
                  <a:pt x="1058151" y="923697"/>
                  <a:pt x="836874" y="925213"/>
                  <a:pt x="703482" y="942269"/>
                </a:cubicBezTo>
                <a:cubicBezTo>
                  <a:pt x="570090" y="959325"/>
                  <a:pt x="148655" y="938457"/>
                  <a:pt x="0" y="942269"/>
                </a:cubicBezTo>
                <a:cubicBezTo>
                  <a:pt x="210" y="746189"/>
                  <a:pt x="-17888" y="591016"/>
                  <a:pt x="0" y="499403"/>
                </a:cubicBezTo>
                <a:cubicBezTo>
                  <a:pt x="17888" y="407790"/>
                  <a:pt x="-21677" y="204808"/>
                  <a:pt x="0" y="0"/>
                </a:cubicBezTo>
                <a:close/>
              </a:path>
              <a:path w="1990988" h="942269" stroke="0" extrusionOk="0">
                <a:moveTo>
                  <a:pt x="0" y="0"/>
                </a:moveTo>
                <a:cubicBezTo>
                  <a:pt x="152935" y="2572"/>
                  <a:pt x="383301" y="15983"/>
                  <a:pt x="643753" y="0"/>
                </a:cubicBezTo>
                <a:cubicBezTo>
                  <a:pt x="904205" y="-15983"/>
                  <a:pt x="1089740" y="20670"/>
                  <a:pt x="1267596" y="0"/>
                </a:cubicBezTo>
                <a:cubicBezTo>
                  <a:pt x="1445452" y="-20670"/>
                  <a:pt x="1838539" y="-25055"/>
                  <a:pt x="1990988" y="0"/>
                </a:cubicBezTo>
                <a:cubicBezTo>
                  <a:pt x="1997757" y="103591"/>
                  <a:pt x="1969119" y="347326"/>
                  <a:pt x="1990988" y="442866"/>
                </a:cubicBezTo>
                <a:cubicBezTo>
                  <a:pt x="2012857" y="538406"/>
                  <a:pt x="2007711" y="730880"/>
                  <a:pt x="1990988" y="942269"/>
                </a:cubicBezTo>
                <a:cubicBezTo>
                  <a:pt x="1694761" y="974301"/>
                  <a:pt x="1645032" y="949380"/>
                  <a:pt x="1347235" y="942269"/>
                </a:cubicBezTo>
                <a:cubicBezTo>
                  <a:pt x="1049438" y="935158"/>
                  <a:pt x="845573" y="927150"/>
                  <a:pt x="643753" y="942269"/>
                </a:cubicBezTo>
                <a:cubicBezTo>
                  <a:pt x="441933" y="957388"/>
                  <a:pt x="153519" y="919874"/>
                  <a:pt x="0" y="942269"/>
                </a:cubicBezTo>
                <a:cubicBezTo>
                  <a:pt x="-2437" y="724423"/>
                  <a:pt x="-11560" y="704351"/>
                  <a:pt x="0" y="489980"/>
                </a:cubicBezTo>
                <a:cubicBezTo>
                  <a:pt x="11560" y="275609"/>
                  <a:pt x="-3944" y="23389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Ø"/>
            </a:pPr>
            <a:r>
              <a:rPr lang="en-US" sz="1100"/>
              <a:t>20 research institutes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227 data sets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27 924 files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6 573 000 downloads (2020-2026)  at 21/10/26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B2BFC1-5BBF-951C-3DE3-7252914B750E}"/>
              </a:ext>
            </a:extLst>
          </p:cNvPr>
          <p:cNvSpPr txBox="1"/>
          <p:nvPr/>
        </p:nvSpPr>
        <p:spPr>
          <a:xfrm>
            <a:off x="2664373" y="5591460"/>
            <a:ext cx="1796141" cy="600164"/>
          </a:xfrm>
          <a:custGeom>
            <a:avLst/>
            <a:gdLst>
              <a:gd name="csX0" fmla="*/ 0 w 1796141"/>
              <a:gd name="csY0" fmla="*/ 0 h 600164"/>
              <a:gd name="csX1" fmla="*/ 634636 w 1796141"/>
              <a:gd name="csY1" fmla="*/ 0 h 600164"/>
              <a:gd name="csX2" fmla="*/ 1197427 w 1796141"/>
              <a:gd name="csY2" fmla="*/ 0 h 600164"/>
              <a:gd name="csX3" fmla="*/ 1796141 w 1796141"/>
              <a:gd name="csY3" fmla="*/ 0 h 600164"/>
              <a:gd name="csX4" fmla="*/ 1796141 w 1796141"/>
              <a:gd name="csY4" fmla="*/ 600164 h 600164"/>
              <a:gd name="csX5" fmla="*/ 1179466 w 1796141"/>
              <a:gd name="csY5" fmla="*/ 600164 h 600164"/>
              <a:gd name="csX6" fmla="*/ 562791 w 1796141"/>
              <a:gd name="csY6" fmla="*/ 600164 h 600164"/>
              <a:gd name="csX7" fmla="*/ 0 w 1796141"/>
              <a:gd name="csY7" fmla="*/ 600164 h 600164"/>
              <a:gd name="csX8" fmla="*/ 0 w 1796141"/>
              <a:gd name="csY8" fmla="*/ 0 h 6001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96141" h="600164" fill="none" extrusionOk="0">
                <a:moveTo>
                  <a:pt x="0" y="0"/>
                </a:moveTo>
                <a:cubicBezTo>
                  <a:pt x="297697" y="-1307"/>
                  <a:pt x="457483" y="-23061"/>
                  <a:pt x="634636" y="0"/>
                </a:cubicBezTo>
                <a:cubicBezTo>
                  <a:pt x="811789" y="23061"/>
                  <a:pt x="917418" y="-25905"/>
                  <a:pt x="1197427" y="0"/>
                </a:cubicBezTo>
                <a:cubicBezTo>
                  <a:pt x="1477436" y="25905"/>
                  <a:pt x="1664730" y="-1701"/>
                  <a:pt x="1796141" y="0"/>
                </a:cubicBezTo>
                <a:cubicBezTo>
                  <a:pt x="1811367" y="281965"/>
                  <a:pt x="1819501" y="478369"/>
                  <a:pt x="1796141" y="600164"/>
                </a:cubicBezTo>
                <a:cubicBezTo>
                  <a:pt x="1552899" y="623418"/>
                  <a:pt x="1370302" y="603398"/>
                  <a:pt x="1179466" y="600164"/>
                </a:cubicBezTo>
                <a:cubicBezTo>
                  <a:pt x="988630" y="596930"/>
                  <a:pt x="764370" y="569665"/>
                  <a:pt x="562791" y="600164"/>
                </a:cubicBezTo>
                <a:cubicBezTo>
                  <a:pt x="361212" y="630663"/>
                  <a:pt x="157753" y="622305"/>
                  <a:pt x="0" y="600164"/>
                </a:cubicBezTo>
                <a:cubicBezTo>
                  <a:pt x="21099" y="452002"/>
                  <a:pt x="4279" y="231753"/>
                  <a:pt x="0" y="0"/>
                </a:cubicBezTo>
                <a:close/>
              </a:path>
              <a:path w="1796141" h="600164" stroke="0" extrusionOk="0">
                <a:moveTo>
                  <a:pt x="0" y="0"/>
                </a:moveTo>
                <a:cubicBezTo>
                  <a:pt x="154077" y="-6433"/>
                  <a:pt x="393975" y="-23810"/>
                  <a:pt x="580752" y="0"/>
                </a:cubicBezTo>
                <a:cubicBezTo>
                  <a:pt x="767529" y="23810"/>
                  <a:pt x="980051" y="17963"/>
                  <a:pt x="1143543" y="0"/>
                </a:cubicBezTo>
                <a:cubicBezTo>
                  <a:pt x="1307035" y="-17963"/>
                  <a:pt x="1569715" y="-9818"/>
                  <a:pt x="1796141" y="0"/>
                </a:cubicBezTo>
                <a:cubicBezTo>
                  <a:pt x="1821524" y="294485"/>
                  <a:pt x="1819811" y="453376"/>
                  <a:pt x="1796141" y="600164"/>
                </a:cubicBezTo>
                <a:cubicBezTo>
                  <a:pt x="1514912" y="619864"/>
                  <a:pt x="1372884" y="614141"/>
                  <a:pt x="1233350" y="600164"/>
                </a:cubicBezTo>
                <a:cubicBezTo>
                  <a:pt x="1093816" y="586187"/>
                  <a:pt x="901656" y="591371"/>
                  <a:pt x="670559" y="600164"/>
                </a:cubicBezTo>
                <a:cubicBezTo>
                  <a:pt x="439462" y="608957"/>
                  <a:pt x="226133" y="597431"/>
                  <a:pt x="0" y="600164"/>
                </a:cubicBezTo>
                <a:cubicBezTo>
                  <a:pt x="-7645" y="361874"/>
                  <a:pt x="-2630" y="26288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Ø"/>
            </a:pPr>
            <a:r>
              <a:rPr lang="en-US" sz="1100"/>
              <a:t>1062 UCLouvain users</a:t>
            </a:r>
          </a:p>
          <a:p>
            <a:pPr marL="171450" indent="-171450">
              <a:buFont typeface="Wingdings"/>
              <a:buChar char="Ø"/>
            </a:pPr>
            <a:r>
              <a:rPr lang="en-US" sz="1100"/>
              <a:t>757 DMP submitted at 21/10/26</a:t>
            </a:r>
            <a:endParaRPr lang="en-US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27F58D-07F2-0CEC-8165-99DB7B0856C5}"/>
              </a:ext>
            </a:extLst>
          </p:cNvPr>
          <p:cNvSpPr txBox="1"/>
          <p:nvPr/>
        </p:nvSpPr>
        <p:spPr>
          <a:xfrm>
            <a:off x="7345544" y="3815193"/>
            <a:ext cx="1796141" cy="430887"/>
          </a:xfrm>
          <a:custGeom>
            <a:avLst/>
            <a:gdLst>
              <a:gd name="csX0" fmla="*/ 0 w 1796141"/>
              <a:gd name="csY0" fmla="*/ 0 h 430887"/>
              <a:gd name="csX1" fmla="*/ 634636 w 1796141"/>
              <a:gd name="csY1" fmla="*/ 0 h 430887"/>
              <a:gd name="csX2" fmla="*/ 1197427 w 1796141"/>
              <a:gd name="csY2" fmla="*/ 0 h 430887"/>
              <a:gd name="csX3" fmla="*/ 1796141 w 1796141"/>
              <a:gd name="csY3" fmla="*/ 0 h 430887"/>
              <a:gd name="csX4" fmla="*/ 1796141 w 1796141"/>
              <a:gd name="csY4" fmla="*/ 430887 h 430887"/>
              <a:gd name="csX5" fmla="*/ 1179466 w 1796141"/>
              <a:gd name="csY5" fmla="*/ 430887 h 430887"/>
              <a:gd name="csX6" fmla="*/ 562791 w 1796141"/>
              <a:gd name="csY6" fmla="*/ 430887 h 430887"/>
              <a:gd name="csX7" fmla="*/ 0 w 1796141"/>
              <a:gd name="csY7" fmla="*/ 430887 h 430887"/>
              <a:gd name="csX8" fmla="*/ 0 w 1796141"/>
              <a:gd name="csY8" fmla="*/ 0 h 430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96141" h="430887" fill="none" extrusionOk="0">
                <a:moveTo>
                  <a:pt x="0" y="0"/>
                </a:moveTo>
                <a:cubicBezTo>
                  <a:pt x="297697" y="-1307"/>
                  <a:pt x="457483" y="-23061"/>
                  <a:pt x="634636" y="0"/>
                </a:cubicBezTo>
                <a:cubicBezTo>
                  <a:pt x="811789" y="23061"/>
                  <a:pt x="917418" y="-25905"/>
                  <a:pt x="1197427" y="0"/>
                </a:cubicBezTo>
                <a:cubicBezTo>
                  <a:pt x="1477436" y="25905"/>
                  <a:pt x="1664730" y="-1701"/>
                  <a:pt x="1796141" y="0"/>
                </a:cubicBezTo>
                <a:cubicBezTo>
                  <a:pt x="1789127" y="182699"/>
                  <a:pt x="1808146" y="237434"/>
                  <a:pt x="1796141" y="430887"/>
                </a:cubicBezTo>
                <a:cubicBezTo>
                  <a:pt x="1552899" y="454141"/>
                  <a:pt x="1370302" y="434121"/>
                  <a:pt x="1179466" y="430887"/>
                </a:cubicBezTo>
                <a:cubicBezTo>
                  <a:pt x="988630" y="427653"/>
                  <a:pt x="764370" y="400388"/>
                  <a:pt x="562791" y="430887"/>
                </a:cubicBezTo>
                <a:cubicBezTo>
                  <a:pt x="361212" y="461386"/>
                  <a:pt x="157753" y="453028"/>
                  <a:pt x="0" y="430887"/>
                </a:cubicBezTo>
                <a:cubicBezTo>
                  <a:pt x="-10534" y="222404"/>
                  <a:pt x="-13590" y="98481"/>
                  <a:pt x="0" y="0"/>
                </a:cubicBezTo>
                <a:close/>
              </a:path>
              <a:path w="1796141" h="430887" stroke="0" extrusionOk="0">
                <a:moveTo>
                  <a:pt x="0" y="0"/>
                </a:moveTo>
                <a:cubicBezTo>
                  <a:pt x="154077" y="-6433"/>
                  <a:pt x="393975" y="-23810"/>
                  <a:pt x="580752" y="0"/>
                </a:cubicBezTo>
                <a:cubicBezTo>
                  <a:pt x="767529" y="23810"/>
                  <a:pt x="980051" y="17963"/>
                  <a:pt x="1143543" y="0"/>
                </a:cubicBezTo>
                <a:cubicBezTo>
                  <a:pt x="1307035" y="-17963"/>
                  <a:pt x="1569715" y="-9818"/>
                  <a:pt x="1796141" y="0"/>
                </a:cubicBezTo>
                <a:cubicBezTo>
                  <a:pt x="1788573" y="206796"/>
                  <a:pt x="1779232" y="246569"/>
                  <a:pt x="1796141" y="430887"/>
                </a:cubicBezTo>
                <a:cubicBezTo>
                  <a:pt x="1514912" y="450587"/>
                  <a:pt x="1372884" y="444864"/>
                  <a:pt x="1233350" y="430887"/>
                </a:cubicBezTo>
                <a:cubicBezTo>
                  <a:pt x="1093816" y="416910"/>
                  <a:pt x="901656" y="422094"/>
                  <a:pt x="670559" y="430887"/>
                </a:cubicBezTo>
                <a:cubicBezTo>
                  <a:pt x="439462" y="439680"/>
                  <a:pt x="226133" y="428154"/>
                  <a:pt x="0" y="430887"/>
                </a:cubicBezTo>
                <a:cubicBezTo>
                  <a:pt x="9853" y="306611"/>
                  <a:pt x="-18875" y="132058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49921161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Ø"/>
            </a:pPr>
            <a:r>
              <a:rPr lang="en-US" sz="1100"/>
              <a:t>23 scientific journals at 21/10/26</a:t>
            </a:r>
          </a:p>
        </p:txBody>
      </p:sp>
    </p:spTree>
    <p:extLst>
      <p:ext uri="{BB962C8B-B14F-4D97-AF65-F5344CB8AC3E}">
        <p14:creationId xmlns:p14="http://schemas.microsoft.com/office/powerpoint/2010/main" val="3650699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27B60-7B0A-0478-2630-23B781ADE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0FEC3A-F995-3C4E-8CFD-5D6B1E4A8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1662184"/>
            <a:ext cx="4076700" cy="4428982"/>
          </a:xfrm>
          <a:prstGeom prst="rect">
            <a:avLst/>
          </a:prstGeom>
        </p:spPr>
      </p:pic>
      <p:sp>
        <p:nvSpPr>
          <p:cNvPr id="8" name="ZoneTexte 8">
            <a:extLst>
              <a:ext uri="{FF2B5EF4-FFF2-40B4-BE49-F238E27FC236}">
                <a16:creationId xmlns:a16="http://schemas.microsoft.com/office/drawing/2014/main" id="{223880BC-C7CA-843E-9C7D-AFDEDFE8970A}"/>
              </a:ext>
            </a:extLst>
          </p:cNvPr>
          <p:cNvSpPr txBox="1"/>
          <p:nvPr/>
        </p:nvSpPr>
        <p:spPr>
          <a:xfrm>
            <a:off x="8057313" y="1337131"/>
            <a:ext cx="396323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err="1">
                <a:solidFill>
                  <a:srgbClr val="813885"/>
                </a:solidFill>
                <a:cs typeface="Arial"/>
              </a:rPr>
              <a:t>Advice</a:t>
            </a:r>
            <a:r>
              <a:rPr lang="fr-FR" sz="1600" b="1">
                <a:solidFill>
                  <a:srgbClr val="813885"/>
                </a:solidFill>
                <a:cs typeface="Arial"/>
              </a:rPr>
              <a:t> and information</a:t>
            </a:r>
            <a:r>
              <a:rPr lang="fr-FR" sz="1600" b="1">
                <a:latin typeface="+mj-lt"/>
                <a:cs typeface="Arial"/>
              </a:rPr>
              <a:t> </a:t>
            </a:r>
            <a:r>
              <a:rPr lang="fr-FR" sz="1600">
                <a:latin typeface="+mj-lt"/>
                <a:cs typeface="Arial"/>
              </a:rPr>
              <a:t>: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>
                <a:latin typeface="+mj-lt"/>
                <a:cs typeface="Arial"/>
                <a:hlinkClick r:id="rId4"/>
              </a:rPr>
              <a:t>openeducation-lll@uclouvain.be</a:t>
            </a:r>
            <a:endParaRPr lang="fr-FR" sz="1600">
              <a:latin typeface="+mj-lt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>
                <a:latin typeface="+mj-lt"/>
                <a:cs typeface="Arial"/>
                <a:hlinkClick r:id="rId5"/>
              </a:rPr>
              <a:t>rdm-support@uclouvain.be</a:t>
            </a:r>
            <a:endParaRPr lang="fr-FR" sz="1600">
              <a:latin typeface="+mj-lt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>
                <a:latin typeface="+mj-lt"/>
                <a:cs typeface="Arial"/>
              </a:rPr>
              <a:t> </a:t>
            </a:r>
            <a:r>
              <a:rPr lang="fr-FR" sz="1600">
                <a:latin typeface="+mj-lt"/>
                <a:cs typeface="Arial"/>
                <a:hlinkClick r:id="rId6"/>
              </a:rPr>
              <a:t>open-access@uclouvain.be</a:t>
            </a:r>
            <a:endParaRPr lang="fr-FR" sz="1600">
              <a:latin typeface="+mj-lt"/>
              <a:cs typeface="Arial"/>
            </a:endParaRPr>
          </a:p>
        </p:txBody>
      </p:sp>
      <p:sp>
        <p:nvSpPr>
          <p:cNvPr id="10" name="ZoneTexte 8">
            <a:extLst>
              <a:ext uri="{FF2B5EF4-FFF2-40B4-BE49-F238E27FC236}">
                <a16:creationId xmlns:a16="http://schemas.microsoft.com/office/drawing/2014/main" id="{EEDA0463-6A52-CF53-B318-050B6B78D119}"/>
              </a:ext>
            </a:extLst>
          </p:cNvPr>
          <p:cNvSpPr txBox="1"/>
          <p:nvPr/>
        </p:nvSpPr>
        <p:spPr>
          <a:xfrm>
            <a:off x="8438313" y="2508706"/>
            <a:ext cx="3725112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>
                <a:solidFill>
                  <a:srgbClr val="813885"/>
                </a:solidFill>
                <a:cs typeface="Arial"/>
              </a:rPr>
              <a:t>Support (tailored to individual needs)</a:t>
            </a:r>
            <a:r>
              <a:rPr lang="fr-FR" sz="1600" b="1">
                <a:solidFill>
                  <a:srgbClr val="813885"/>
                </a:solidFill>
                <a:latin typeface="+mj-lt"/>
                <a:cs typeface="Arial"/>
              </a:rPr>
              <a:t> </a:t>
            </a:r>
            <a:r>
              <a:rPr lang="fr-FR" sz="1600">
                <a:latin typeface="+mj-lt"/>
                <a:cs typeface="Arial"/>
              </a:rPr>
              <a:t>: </a:t>
            </a:r>
            <a:endParaRPr lang="fr-FR"/>
          </a:p>
          <a:p>
            <a:pPr marL="742950" lvl="1" indent="-285750">
              <a:buFont typeface="Wingdings,sans-serif" panose="05000000000000000000" pitchFamily="2" charset="2"/>
              <a:buChar char="ü"/>
            </a:pPr>
            <a:r>
              <a:rPr lang="fr-FR" sz="1600">
                <a:latin typeface="+mj-lt"/>
                <a:cs typeface="Arial"/>
              </a:rPr>
              <a:t>Share </a:t>
            </a:r>
            <a:r>
              <a:rPr lang="fr-FR" sz="1600" err="1">
                <a:latin typeface="+mj-lt"/>
                <a:cs typeface="Arial"/>
              </a:rPr>
              <a:t>resources</a:t>
            </a:r>
            <a:r>
              <a:rPr lang="fr-FR" sz="1600">
                <a:latin typeface="+mj-lt"/>
                <a:cs typeface="Arial"/>
              </a:rPr>
              <a:t> as OER, DMP, </a:t>
            </a:r>
            <a:r>
              <a:rPr lang="fr-FR" sz="1600" err="1">
                <a:latin typeface="+mj-lt"/>
                <a:cs typeface="Arial"/>
              </a:rPr>
              <a:t>licenses</a:t>
            </a:r>
            <a:r>
              <a:rPr lang="fr-FR" sz="1600">
                <a:latin typeface="+mj-lt"/>
                <a:cs typeface="Arial"/>
              </a:rPr>
              <a:t> and </a:t>
            </a:r>
            <a:r>
              <a:rPr lang="fr-FR" sz="1600" err="1">
                <a:latin typeface="+mj-lt"/>
                <a:cs typeface="Arial"/>
              </a:rPr>
              <a:t>contracts</a:t>
            </a:r>
            <a:r>
              <a:rPr lang="fr-FR" sz="1600">
                <a:latin typeface="+mj-lt"/>
                <a:cs typeface="Arial"/>
              </a:rPr>
              <a:t>, …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>
              <a:latin typeface="Aptos Display"/>
              <a:cs typeface="Arial"/>
            </a:endParaRPr>
          </a:p>
        </p:txBody>
      </p:sp>
      <p:sp>
        <p:nvSpPr>
          <p:cNvPr id="11" name="ZoneTexte 8">
            <a:extLst>
              <a:ext uri="{FF2B5EF4-FFF2-40B4-BE49-F238E27FC236}">
                <a16:creationId xmlns:a16="http://schemas.microsoft.com/office/drawing/2014/main" id="{0203883C-61B3-ADAC-1BD8-AFB7A7B1C343}"/>
              </a:ext>
            </a:extLst>
          </p:cNvPr>
          <p:cNvSpPr txBox="1"/>
          <p:nvPr/>
        </p:nvSpPr>
        <p:spPr>
          <a:xfrm>
            <a:off x="8331624" y="3694745"/>
            <a:ext cx="3725112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>
                <a:solidFill>
                  <a:srgbClr val="813885"/>
                </a:solidFill>
                <a:cs typeface="Arial"/>
              </a:rPr>
              <a:t>Training courses, including doctoral training</a:t>
            </a:r>
            <a:r>
              <a:rPr lang="fr-FR" sz="1600" b="1">
                <a:solidFill>
                  <a:srgbClr val="813885"/>
                </a:solidFill>
                <a:cs typeface="Arial"/>
              </a:rPr>
              <a:t> </a:t>
            </a:r>
            <a:r>
              <a:rPr lang="fr-FR" sz="1600">
                <a:latin typeface="+mj-lt"/>
                <a:cs typeface="Arial"/>
              </a:rPr>
              <a:t>: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>
                <a:latin typeface="+mj-lt"/>
                <a:cs typeface="Arial"/>
              </a:rPr>
              <a:t>LLL Training Programme for </a:t>
            </a:r>
            <a:r>
              <a:rPr lang="fr-FR" sz="1600" err="1">
                <a:latin typeface="+mj-lt"/>
                <a:cs typeface="Arial"/>
              </a:rPr>
              <a:t>teachers</a:t>
            </a:r>
            <a:r>
              <a:rPr lang="fr-FR" sz="1600">
                <a:latin typeface="+mj-lt"/>
                <a:cs typeface="Arial"/>
              </a:rPr>
              <a:t> </a:t>
            </a:r>
            <a:r>
              <a:rPr lang="fr-FR" sz="1600" err="1">
                <a:latin typeface="+mj-lt"/>
                <a:cs typeface="Arial"/>
              </a:rPr>
              <a:t>mainly</a:t>
            </a:r>
            <a:r>
              <a:rPr lang="fr-FR" sz="1600">
                <a:latin typeface="+mj-lt"/>
                <a:cs typeface="Arial"/>
              </a:rPr>
              <a:t>, </a:t>
            </a:r>
            <a:r>
              <a:rPr lang="fr-FR" sz="1600" err="1">
                <a:latin typeface="+mj-lt"/>
                <a:cs typeface="Arial"/>
              </a:rPr>
              <a:t>Libraries</a:t>
            </a:r>
            <a:r>
              <a:rPr lang="fr-FR" sz="1600">
                <a:latin typeface="+mj-lt"/>
                <a:cs typeface="Arial"/>
              </a:rPr>
              <a:t> training </a:t>
            </a:r>
            <a:r>
              <a:rPr lang="fr-FR" sz="1600" err="1">
                <a:latin typeface="+mj-lt"/>
                <a:cs typeface="Arial"/>
              </a:rPr>
              <a:t>catalog</a:t>
            </a:r>
            <a:r>
              <a:rPr lang="fr-FR" sz="1600">
                <a:latin typeface="+mj-lt"/>
                <a:cs typeface="Arial"/>
              </a:rPr>
              <a:t>, doctoral course on open science</a:t>
            </a:r>
          </a:p>
        </p:txBody>
      </p:sp>
      <p:sp>
        <p:nvSpPr>
          <p:cNvPr id="12" name="ZoneTexte 8">
            <a:extLst>
              <a:ext uri="{FF2B5EF4-FFF2-40B4-BE49-F238E27FC236}">
                <a16:creationId xmlns:a16="http://schemas.microsoft.com/office/drawing/2014/main" id="{DCAF2108-309E-6238-F3BD-DC0EE4873222}"/>
              </a:ext>
            </a:extLst>
          </p:cNvPr>
          <p:cNvSpPr txBox="1"/>
          <p:nvPr/>
        </p:nvSpPr>
        <p:spPr>
          <a:xfrm>
            <a:off x="7707773" y="5259372"/>
            <a:ext cx="3725112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b="1">
                <a:solidFill>
                  <a:srgbClr val="813885"/>
                </a:solidFill>
                <a:cs typeface="Arial"/>
              </a:rPr>
              <a:t>Tools and resources</a:t>
            </a:r>
            <a:r>
              <a:rPr lang="en-US" sz="1600" b="1">
                <a:solidFill>
                  <a:srgbClr val="813885"/>
                </a:solidFill>
                <a:latin typeface="Aptos"/>
                <a:cs typeface="Arial"/>
              </a:rPr>
              <a:t> </a:t>
            </a:r>
            <a:r>
              <a:rPr lang="fr-FR" sz="1600">
                <a:latin typeface="+mj-lt"/>
                <a:cs typeface="Arial"/>
              </a:rPr>
              <a:t>: </a:t>
            </a:r>
            <a:endParaRPr lang="fr-FR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>
                <a:latin typeface="+mj-lt"/>
                <a:cs typeface="Arial"/>
              </a:rPr>
              <a:t>Open Science </a:t>
            </a:r>
            <a:r>
              <a:rPr lang="fr-FR" sz="1600" err="1">
                <a:latin typeface="+mj-lt"/>
                <a:cs typeface="Arial"/>
              </a:rPr>
              <a:t>website</a:t>
            </a:r>
            <a:endParaRPr lang="fr-FR" sz="1600">
              <a:latin typeface="+mj-lt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sz="1600">
                <a:latin typeface="+mj-lt"/>
                <a:cs typeface="Arial"/>
              </a:rPr>
              <a:t>LLL </a:t>
            </a:r>
            <a:r>
              <a:rPr lang="fr-FR" sz="1600" err="1">
                <a:latin typeface="+mj-lt"/>
                <a:cs typeface="Arial"/>
              </a:rPr>
              <a:t>website</a:t>
            </a:r>
            <a:r>
              <a:rPr lang="fr-FR" sz="1600">
                <a:latin typeface="+mj-lt"/>
                <a:cs typeface="Arial"/>
              </a:rPr>
              <a:t> and DIAL </a:t>
            </a:r>
            <a:r>
              <a:rPr lang="fr-FR" sz="1600" err="1">
                <a:latin typeface="+mj-lt"/>
                <a:cs typeface="Arial"/>
              </a:rPr>
              <a:t>website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>
              <a:latin typeface="Aptos Display" panose="02110004020202020204"/>
              <a:cs typeface="Arial"/>
            </a:endParaRPr>
          </a:p>
        </p:txBody>
      </p:sp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8B43F4A0-1087-B524-01B7-85506F0696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39050" y="3609975"/>
            <a:ext cx="609600" cy="609600"/>
          </a:xfrm>
          <a:prstGeom prst="rect">
            <a:avLst/>
          </a:prstGeom>
        </p:spPr>
      </p:pic>
      <p:pic>
        <p:nvPicPr>
          <p:cNvPr id="16" name="Graphic 15" descr="Brain in head with solid fill">
            <a:extLst>
              <a:ext uri="{FF2B5EF4-FFF2-40B4-BE49-F238E27FC236}">
                <a16:creationId xmlns:a16="http://schemas.microsoft.com/office/drawing/2014/main" id="{F330200F-E68D-8FCA-85CD-AC69EE8B43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24800" y="2762250"/>
            <a:ext cx="571500" cy="57150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0B41EFD-624A-64B0-0969-D2719A9BBFE6}"/>
              </a:ext>
            </a:extLst>
          </p:cNvPr>
          <p:cNvSpPr/>
          <p:nvPr/>
        </p:nvSpPr>
        <p:spPr>
          <a:xfrm>
            <a:off x="7685256" y="2114550"/>
            <a:ext cx="339518" cy="339518"/>
          </a:xfrm>
          <a:custGeom>
            <a:avLst/>
            <a:gdLst>
              <a:gd name="csX0" fmla="*/ 0 w 219906"/>
              <a:gd name="csY0" fmla="*/ 219906 h 219906"/>
              <a:gd name="csX1" fmla="*/ 156063 w 219906"/>
              <a:gd name="csY1" fmla="*/ 156063 h 219906"/>
              <a:gd name="csX2" fmla="*/ 219906 w 219906"/>
              <a:gd name="csY2" fmla="*/ 0 h 219906"/>
              <a:gd name="csX3" fmla="*/ 63844 w 219906"/>
              <a:gd name="csY3" fmla="*/ 65263 h 219906"/>
              <a:gd name="csX4" fmla="*/ 0 w 219906"/>
              <a:gd name="csY4" fmla="*/ 219906 h 219906"/>
              <a:gd name="csX5" fmla="*/ 110662 w 219906"/>
              <a:gd name="csY5" fmla="*/ 95056 h 219906"/>
              <a:gd name="csX6" fmla="*/ 124850 w 219906"/>
              <a:gd name="csY6" fmla="*/ 109244 h 219906"/>
              <a:gd name="csX7" fmla="*/ 110662 w 219906"/>
              <a:gd name="csY7" fmla="*/ 123431 h 219906"/>
              <a:gd name="csX8" fmla="*/ 96475 w 219906"/>
              <a:gd name="csY8" fmla="*/ 109244 h 219906"/>
              <a:gd name="csX9" fmla="*/ 110662 w 219906"/>
              <a:gd name="csY9" fmla="*/ 95056 h 219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9906" h="219906">
                <a:moveTo>
                  <a:pt x="0" y="219906"/>
                </a:moveTo>
                <a:lnTo>
                  <a:pt x="156063" y="156063"/>
                </a:lnTo>
                <a:lnTo>
                  <a:pt x="219906" y="0"/>
                </a:lnTo>
                <a:lnTo>
                  <a:pt x="63844" y="65263"/>
                </a:lnTo>
                <a:lnTo>
                  <a:pt x="0" y="219906"/>
                </a:lnTo>
                <a:close/>
                <a:moveTo>
                  <a:pt x="110662" y="95056"/>
                </a:moveTo>
                <a:cubicBezTo>
                  <a:pt x="119175" y="95056"/>
                  <a:pt x="124850" y="100731"/>
                  <a:pt x="124850" y="109244"/>
                </a:cubicBezTo>
                <a:cubicBezTo>
                  <a:pt x="124850" y="117756"/>
                  <a:pt x="119175" y="123431"/>
                  <a:pt x="110662" y="123431"/>
                </a:cubicBezTo>
                <a:cubicBezTo>
                  <a:pt x="102150" y="123431"/>
                  <a:pt x="96475" y="117756"/>
                  <a:pt x="96475" y="109244"/>
                </a:cubicBezTo>
                <a:cubicBezTo>
                  <a:pt x="96475" y="100731"/>
                  <a:pt x="102150" y="95056"/>
                  <a:pt x="110662" y="95056"/>
                </a:cubicBezTo>
              </a:path>
            </a:pathLst>
          </a:custGeom>
          <a:solidFill>
            <a:srgbClr val="813885"/>
          </a:solidFill>
          <a:ln w="7045" cap="flat">
            <a:noFill/>
            <a:prstDash val="solid"/>
            <a:miter/>
          </a:ln>
        </p:spPr>
        <p:txBody>
          <a:bodyPr/>
          <a:lstStyle/>
          <a:p>
            <a:endParaRPr lang="fr-BE"/>
          </a:p>
        </p:txBody>
      </p:sp>
      <p:pic>
        <p:nvPicPr>
          <p:cNvPr id="20" name="Graphic 19" descr="Construction worker female with solid fill">
            <a:extLst>
              <a:ext uri="{FF2B5EF4-FFF2-40B4-BE49-F238E27FC236}">
                <a16:creationId xmlns:a16="http://schemas.microsoft.com/office/drawing/2014/main" id="{3C4B5659-35A5-F0E7-1170-2D5127026E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53127" y="4371998"/>
            <a:ext cx="600150" cy="60015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09FA6CC-EDB3-AF09-ADEC-37B119838C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7913" y="1857375"/>
            <a:ext cx="2945273" cy="4381500"/>
          </a:xfrm>
          <a:prstGeom prst="rect">
            <a:avLst/>
          </a:prstGeom>
        </p:spPr>
      </p:pic>
      <p:sp>
        <p:nvSpPr>
          <p:cNvPr id="33" name="ZoneTexte 8">
            <a:extLst>
              <a:ext uri="{FF2B5EF4-FFF2-40B4-BE49-F238E27FC236}">
                <a16:creationId xmlns:a16="http://schemas.microsoft.com/office/drawing/2014/main" id="{FB0C208D-9663-5629-8287-912286D8364C}"/>
              </a:ext>
            </a:extLst>
          </p:cNvPr>
          <p:cNvSpPr txBox="1"/>
          <p:nvPr/>
        </p:nvSpPr>
        <p:spPr>
          <a:xfrm>
            <a:off x="-143481" y="4234958"/>
            <a:ext cx="3140117" cy="5927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r">
              <a:buFont typeface="Aptos Display" panose="020B0004020202020204" pitchFamily="34" charset="0"/>
              <a:buChar char="⮾"/>
            </a:pPr>
            <a:r>
              <a:rPr lang="fr-FR" sz="1600" b="1" err="1">
                <a:solidFill>
                  <a:srgbClr val="813885"/>
                </a:solidFill>
                <a:latin typeface="+mj-lt"/>
                <a:cs typeface="Arial"/>
              </a:rPr>
              <a:t>Research</a:t>
            </a:r>
            <a:r>
              <a:rPr lang="fr-FR" sz="1600" b="1">
                <a:solidFill>
                  <a:srgbClr val="813885"/>
                </a:solidFill>
                <a:latin typeface="+mj-lt"/>
                <a:cs typeface="Arial"/>
              </a:rPr>
              <a:t>, </a:t>
            </a:r>
            <a:r>
              <a:rPr lang="fr-FR" sz="1600" b="1" err="1">
                <a:solidFill>
                  <a:srgbClr val="813885"/>
                </a:solidFill>
                <a:latin typeface="+mj-lt"/>
                <a:cs typeface="Arial"/>
              </a:rPr>
              <a:t>strategy</a:t>
            </a:r>
            <a:r>
              <a:rPr lang="fr-FR" sz="1600" b="1">
                <a:solidFill>
                  <a:srgbClr val="813885"/>
                </a:solidFill>
                <a:latin typeface="+mj-lt"/>
                <a:cs typeface="Arial"/>
              </a:rPr>
              <a:t> and </a:t>
            </a:r>
            <a:r>
              <a:rPr lang="fr-FR" sz="1600" b="1" err="1">
                <a:solidFill>
                  <a:srgbClr val="813885"/>
                </a:solidFill>
                <a:latin typeface="+mj-lt"/>
                <a:cs typeface="Arial"/>
              </a:rPr>
              <a:t>foresight</a:t>
            </a:r>
            <a:endParaRPr lang="fr-FR" sz="1600" b="1" err="1">
              <a:solidFill>
                <a:srgbClr val="813885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4" name="ZoneTexte 8">
            <a:extLst>
              <a:ext uri="{FF2B5EF4-FFF2-40B4-BE49-F238E27FC236}">
                <a16:creationId xmlns:a16="http://schemas.microsoft.com/office/drawing/2014/main" id="{8FB23ECE-2B63-47F2-8B70-0819A38DC835}"/>
              </a:ext>
            </a:extLst>
          </p:cNvPr>
          <p:cNvSpPr txBox="1"/>
          <p:nvPr/>
        </p:nvSpPr>
        <p:spPr>
          <a:xfrm>
            <a:off x="444773" y="2037302"/>
            <a:ext cx="3012802" cy="20928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600" b="1">
                <a:solidFill>
                  <a:srgbClr val="813885"/>
                </a:solidFill>
                <a:latin typeface="+mj-lt"/>
                <a:cs typeface="Arial"/>
              </a:rPr>
              <a:t>(Inter)national collaborations:</a:t>
            </a:r>
            <a:endParaRPr lang="fr-FR"/>
          </a:p>
          <a:p>
            <a:pPr marL="285750" indent="-285750">
              <a:buFont typeface="Wingdings" panose="020B0004020202020204" pitchFamily="34" charset="0"/>
              <a:buChar char="ü"/>
            </a:pPr>
            <a:r>
              <a:rPr lang="fr-FR" sz="1600">
                <a:latin typeface="+mj-lt"/>
                <a:cs typeface="Arial"/>
              </a:rPr>
              <a:t>Joint </a:t>
            </a:r>
            <a:r>
              <a:rPr lang="fr-FR" sz="1600" err="1">
                <a:latin typeface="+mj-lt"/>
                <a:cs typeface="Arial"/>
              </a:rPr>
              <a:t>Declaration</a:t>
            </a:r>
            <a:r>
              <a:rPr lang="fr-FR" sz="1600">
                <a:latin typeface="+mj-lt"/>
                <a:cs typeface="Arial"/>
              </a:rPr>
              <a:t> on a Strategic Partnership for Open Education – </a:t>
            </a:r>
            <a:r>
              <a:rPr lang="fr-FR" sz="1600" err="1">
                <a:latin typeface="+mj-lt"/>
                <a:cs typeface="Arial"/>
              </a:rPr>
              <a:t>fabriqueREL</a:t>
            </a:r>
            <a:r>
              <a:rPr lang="fr-FR" sz="1600">
                <a:latin typeface="+mj-lt"/>
                <a:cs typeface="Arial"/>
              </a:rPr>
              <a:t> Québec,  Nantes Université, UCLouvain</a:t>
            </a:r>
          </a:p>
          <a:p>
            <a:pPr marL="285750" indent="-285750">
              <a:buFont typeface="Wingdings" panose="020B0004020202020204" pitchFamily="34" charset="0"/>
              <a:buChar char="ü"/>
            </a:pPr>
            <a:r>
              <a:rPr lang="fr-FR" sz="1600">
                <a:latin typeface="+mj-lt"/>
                <a:cs typeface="Arial"/>
              </a:rPr>
              <a:t>CRef, Open Access </a:t>
            </a:r>
            <a:r>
              <a:rPr lang="fr-FR" sz="1600" err="1">
                <a:cs typeface="Arial"/>
              </a:rPr>
              <a:t>Belgium</a:t>
            </a:r>
            <a:r>
              <a:rPr lang="fr-FR" sz="1600">
                <a:cs typeface="Arial"/>
              </a:rPr>
              <a:t> </a:t>
            </a:r>
            <a:r>
              <a:rPr lang="fr-FR" sz="1600">
                <a:latin typeface="+mj-lt"/>
                <a:cs typeface="Arial"/>
              </a:rPr>
              <a:t>Network, FWB DA Network, …</a:t>
            </a:r>
            <a:endParaRPr lang="fr-FR"/>
          </a:p>
        </p:txBody>
      </p:sp>
      <p:pic>
        <p:nvPicPr>
          <p:cNvPr id="36" name="Graphic 35" descr="Clipboard Badge with solid fill">
            <a:extLst>
              <a:ext uri="{FF2B5EF4-FFF2-40B4-BE49-F238E27FC236}">
                <a16:creationId xmlns:a16="http://schemas.microsoft.com/office/drawing/2014/main" id="{2E9283BE-F4EB-D704-A503-15CA2C3EB8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57575" y="4019550"/>
            <a:ext cx="468000" cy="46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AED126AD-D94D-7D2F-40F5-88368E6879B2}"/>
              </a:ext>
            </a:extLst>
          </p:cNvPr>
          <p:cNvGrpSpPr/>
          <p:nvPr/>
        </p:nvGrpSpPr>
        <p:grpSpPr>
          <a:xfrm>
            <a:off x="3586532" y="2476500"/>
            <a:ext cx="596862" cy="483300"/>
            <a:chOff x="3176550" y="5526825"/>
            <a:chExt cx="1226325" cy="993000"/>
          </a:xfrm>
        </p:grpSpPr>
        <p:pic>
          <p:nvPicPr>
            <p:cNvPr id="42" name="Graphic 41" descr="User with solid fill">
              <a:extLst>
                <a:ext uri="{FF2B5EF4-FFF2-40B4-BE49-F238E27FC236}">
                  <a16:creationId xmlns:a16="http://schemas.microsoft.com/office/drawing/2014/main" id="{ADA17D47-54E4-1EE4-1951-27C1850F6D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176550" y="5605425"/>
              <a:ext cx="914400" cy="914400"/>
            </a:xfrm>
            <a:prstGeom prst="rect">
              <a:avLst/>
            </a:prstGeom>
          </p:spPr>
        </p:pic>
        <p:pic>
          <p:nvPicPr>
            <p:cNvPr id="44" name="Graphic 43" descr="User outline">
              <a:extLst>
                <a:ext uri="{FF2B5EF4-FFF2-40B4-BE49-F238E27FC236}">
                  <a16:creationId xmlns:a16="http://schemas.microsoft.com/office/drawing/2014/main" id="{6F7885A6-29F9-1AB3-E10F-381B78ED32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488475" y="5526825"/>
              <a:ext cx="914400" cy="914400"/>
            </a:xfrm>
            <a:prstGeom prst="rect">
              <a:avLst/>
            </a:prstGeom>
          </p:spPr>
        </p:pic>
      </p:grpSp>
      <p:sp>
        <p:nvSpPr>
          <p:cNvPr id="13" name="ZoneTexte 6">
            <a:extLst>
              <a:ext uri="{FF2B5EF4-FFF2-40B4-BE49-F238E27FC236}">
                <a16:creationId xmlns:a16="http://schemas.microsoft.com/office/drawing/2014/main" id="{2E9897F3-2851-196B-2F8B-2CDF885797F7}"/>
              </a:ext>
            </a:extLst>
          </p:cNvPr>
          <p:cNvSpPr txBox="1"/>
          <p:nvPr/>
        </p:nvSpPr>
        <p:spPr>
          <a:xfrm>
            <a:off x="7685256" y="6367391"/>
            <a:ext cx="45067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BE" sz="800"/>
              <a:t>Illustration adaptée de </a:t>
            </a:r>
            <a:r>
              <a:rPr lang="en-US" sz="800"/>
              <a:t>The Turing Way Community, &amp; </a:t>
            </a:r>
            <a:r>
              <a:rPr lang="en-US" sz="800" err="1"/>
              <a:t>Scriberia</a:t>
            </a:r>
            <a:r>
              <a:rPr lang="en-US" sz="800"/>
              <a:t>. (2020). Illustrations from the Turing Way book dashes [Figure]. </a:t>
            </a:r>
            <a:r>
              <a:rPr lang="en-US" sz="800" err="1"/>
              <a:t>Zenodo</a:t>
            </a:r>
            <a:r>
              <a:rPr lang="en-US" sz="800"/>
              <a:t>. </a:t>
            </a:r>
            <a:r>
              <a:rPr lang="en-US" sz="800">
                <a:hlinkClick r:id="rId14"/>
              </a:rPr>
              <a:t>https://doi.org/10.5281/zenodo.4323154</a:t>
            </a:r>
            <a:r>
              <a:rPr lang="en-US" sz="800"/>
              <a:t>, License CC BY.</a:t>
            </a:r>
            <a:endParaRPr lang="fr-BE" sz="800"/>
          </a:p>
        </p:txBody>
      </p:sp>
      <p:sp>
        <p:nvSpPr>
          <p:cNvPr id="5" name="ZoneTexte 1">
            <a:extLst>
              <a:ext uri="{FF2B5EF4-FFF2-40B4-BE49-F238E27FC236}">
                <a16:creationId xmlns:a16="http://schemas.microsoft.com/office/drawing/2014/main" id="{9081D7E1-1F80-8911-4930-A5C978F638D1}"/>
              </a:ext>
            </a:extLst>
          </p:cNvPr>
          <p:cNvSpPr txBox="1"/>
          <p:nvPr/>
        </p:nvSpPr>
        <p:spPr>
          <a:xfrm>
            <a:off x="90618" y="-990403"/>
            <a:ext cx="9317332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4000" b="1">
                <a:solidFill>
                  <a:srgbClr val="813885"/>
                </a:solidFill>
                <a:ea typeface="+mj-ea"/>
                <a:cs typeface="+mj-cs"/>
              </a:rPr>
              <a:t>La communauté des DA aujourd’hui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8B078A-6740-A94C-864B-BFEAC70D0080}"/>
              </a:ext>
            </a:extLst>
          </p:cNvPr>
          <p:cNvSpPr/>
          <p:nvPr/>
        </p:nvSpPr>
        <p:spPr>
          <a:xfrm>
            <a:off x="90618" y="127819"/>
            <a:ext cx="3753795" cy="865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BE973BBF-B7C1-DA7D-C83B-B22F50CBA5DA}"/>
              </a:ext>
            </a:extLst>
          </p:cNvPr>
          <p:cNvSpPr txBox="1">
            <a:spLocks/>
          </p:cNvSpPr>
          <p:nvPr/>
        </p:nvSpPr>
        <p:spPr>
          <a:xfrm>
            <a:off x="619137" y="352707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Support for Open Science and Open Education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3893EAD-59F6-750F-3222-DF07490F505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97" y="2055689"/>
            <a:ext cx="213378" cy="22862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3D6F0DB-0CB5-BA07-AD9C-899EAAF849D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12" y="4301980"/>
            <a:ext cx="213378" cy="2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03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77A85-BC36-76BB-9900-52FB3DF94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85A8B0-EC7E-48E9-E7EF-C7B44E4A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71AB9A-B139-221C-2550-B43A9DB3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14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0F453EA-376D-A295-4240-A54100373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E53B76-6F96-83BF-4B3E-9D1E902FEB9A}"/>
              </a:ext>
            </a:extLst>
          </p:cNvPr>
          <p:cNvSpPr txBox="1"/>
          <p:nvPr/>
        </p:nvSpPr>
        <p:spPr>
          <a:xfrm>
            <a:off x="587477" y="1708001"/>
            <a:ext cx="6902246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solidFill>
                  <a:srgbClr val="002060"/>
                </a:solidFill>
              </a:rPr>
              <a:t>Example of the Data Ambassadors Community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2060"/>
                </a:solidFill>
              </a:rPr>
              <a:t>Research institutes have appointed </a:t>
            </a:r>
            <a:r>
              <a:rPr lang="en-US" b="1">
                <a:solidFill>
                  <a:srgbClr val="002060"/>
                </a:solidFill>
              </a:rPr>
              <a:t>Data Ambassadors</a:t>
            </a:r>
            <a:r>
              <a:rPr lang="en-US">
                <a:solidFill>
                  <a:srgbClr val="002060"/>
                </a:solidFill>
              </a:rPr>
              <a:t>. Inspired by U. Cambridge, </a:t>
            </a:r>
            <a:r>
              <a:rPr lang="en-US" err="1">
                <a:solidFill>
                  <a:srgbClr val="002060"/>
                </a:solidFill>
              </a:rPr>
              <a:t>TUDelft</a:t>
            </a:r>
            <a:endParaRPr lang="en-US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2060"/>
                </a:solidFill>
              </a:rPr>
              <a:t>Objectives :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002060"/>
                </a:solidFill>
              </a:rPr>
              <a:t>To embed data management and “open” practices within their discipline and </a:t>
            </a:r>
            <a:r>
              <a:rPr lang="en-US" b="1">
                <a:solidFill>
                  <a:srgbClr val="002060"/>
                </a:solidFill>
              </a:rPr>
              <a:t>provide subject-specific expertise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002060"/>
                </a:solidFill>
              </a:rPr>
              <a:t>To engage </a:t>
            </a:r>
            <a:r>
              <a:rPr lang="en-US" b="1">
                <a:solidFill>
                  <a:srgbClr val="002060"/>
                </a:solidFill>
              </a:rPr>
              <a:t>dialogue </a:t>
            </a:r>
            <a:r>
              <a:rPr lang="en-US">
                <a:solidFill>
                  <a:srgbClr val="002060"/>
                </a:solidFill>
              </a:rPr>
              <a:t>with their Institution, to raise issues and to put forward </a:t>
            </a:r>
            <a:r>
              <a:rPr lang="en-US" b="1">
                <a:solidFill>
                  <a:srgbClr val="002060"/>
                </a:solidFill>
              </a:rPr>
              <a:t>proposals</a:t>
            </a:r>
            <a:r>
              <a:rPr lang="en-US">
                <a:solidFill>
                  <a:srgbClr val="002060"/>
                </a:solidFill>
              </a:rPr>
              <a:t> related to their discipline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2060"/>
                </a:solidFill>
              </a:rPr>
              <a:t>Establishment of an inter-university network of data ambassadors </a:t>
            </a:r>
            <a:r>
              <a:rPr lang="en-US" b="1">
                <a:solidFill>
                  <a:srgbClr val="002060"/>
                </a:solidFill>
              </a:rPr>
              <a:t>across the universities </a:t>
            </a:r>
            <a:r>
              <a:rPr lang="en-US">
                <a:solidFill>
                  <a:srgbClr val="002060"/>
                </a:solidFill>
              </a:rPr>
              <a:t>of the French-speaking Belgian universities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002060"/>
                </a:solidFill>
              </a:rPr>
              <a:t>Exchange practices and share information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2060"/>
                </a:solidFill>
              </a:rPr>
              <a:t>Figures 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002060"/>
                </a:solidFill>
              </a:rPr>
              <a:t>27 Data Ambassadors at UCLouvain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002060"/>
                </a:solidFill>
              </a:rPr>
              <a:t>More than 80 Data Ambassadors across the FWB universities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81CF64C2-24FB-731D-7A4D-43E664985DF3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Complementarity - Central and Local levels</a:t>
            </a:r>
          </a:p>
        </p:txBody>
      </p:sp>
      <p:pic>
        <p:nvPicPr>
          <p:cNvPr id="3" name="Image 2" descr="Une image contenant texte, dessin, croquis, dessin humoristique&#10;&#10;Description générée automatiquement">
            <a:extLst>
              <a:ext uri="{FF2B5EF4-FFF2-40B4-BE49-F238E27FC236}">
                <a16:creationId xmlns:a16="http://schemas.microsoft.com/office/drawing/2014/main" id="{C86E284F-4678-BF7A-1FE8-55E2B7105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853" y="2078314"/>
            <a:ext cx="4040584" cy="331079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34EF76D-D6CA-F3C6-194D-276C15292C5F}"/>
              </a:ext>
            </a:extLst>
          </p:cNvPr>
          <p:cNvSpPr txBox="1"/>
          <p:nvPr/>
        </p:nvSpPr>
        <p:spPr>
          <a:xfrm>
            <a:off x="7325032" y="5708172"/>
            <a:ext cx="4522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The Turing Way Community, &amp; </a:t>
            </a:r>
            <a:r>
              <a:rPr lang="en-US" sz="100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Scriberia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 (2021). Shared under CC-BY 4.0 for reuse. </a:t>
            </a:r>
            <a:r>
              <a:rPr lang="en-US" sz="100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Zenodo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0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hlinkClick r:id="rId5"/>
              </a:rPr>
              <a:t>https://doi.org/10.5281/zenodo.570631</a:t>
            </a:r>
            <a:endParaRPr lang="fr-BE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92F56C-CD82-9112-C0D7-CD66D3894B23}"/>
              </a:ext>
            </a:extLst>
          </p:cNvPr>
          <p:cNvSpPr txBox="1"/>
          <p:nvPr/>
        </p:nvSpPr>
        <p:spPr>
          <a:xfrm>
            <a:off x="990600" y="6309638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600">
                <a:hlinkClick r:id="rId6"/>
              </a:rPr>
              <a:t>https://pindare.cref.be/fr/thematique/data-ambassadors/</a:t>
            </a:r>
            <a:endParaRPr lang="fr-BE" sz="1600"/>
          </a:p>
        </p:txBody>
      </p:sp>
    </p:spTree>
    <p:extLst>
      <p:ext uri="{BB962C8B-B14F-4D97-AF65-F5344CB8AC3E}">
        <p14:creationId xmlns:p14="http://schemas.microsoft.com/office/powerpoint/2010/main" val="756732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E6D4E-491D-8F2F-32FA-4A1C0CBDD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26C959-3D32-DFB7-2FF8-978C5132016C}"/>
              </a:ext>
            </a:extLst>
          </p:cNvPr>
          <p:cNvSpPr/>
          <p:nvPr/>
        </p:nvSpPr>
        <p:spPr>
          <a:xfrm>
            <a:off x="1032387" y="1445342"/>
            <a:ext cx="11159613" cy="5412658"/>
          </a:xfrm>
          <a:prstGeom prst="rect">
            <a:avLst/>
          </a:prstGeom>
          <a:solidFill>
            <a:srgbClr val="5D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2CC070-097E-4C7E-28B4-7D796F78793A}"/>
              </a:ext>
            </a:extLst>
          </p:cNvPr>
          <p:cNvSpPr txBox="1"/>
          <p:nvPr/>
        </p:nvSpPr>
        <p:spPr>
          <a:xfrm>
            <a:off x="1817534" y="5046816"/>
            <a:ext cx="8018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UCLouvain Institutional guidelines on Open Science and Open Education </a:t>
            </a:r>
          </a:p>
        </p:txBody>
      </p:sp>
    </p:spTree>
    <p:extLst>
      <p:ext uri="{BB962C8B-B14F-4D97-AF65-F5344CB8AC3E}">
        <p14:creationId xmlns:p14="http://schemas.microsoft.com/office/powerpoint/2010/main" val="376765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800C0-24B7-47FF-7376-8CC087273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3A6E15B-47E7-3772-E7C9-03A3B3E63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5948" y="3674934"/>
            <a:ext cx="1895380" cy="1775750"/>
          </a:xfrm>
          <a:prstGeom prst="rect">
            <a:avLst/>
          </a:prstGeom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AAA6ED-697D-3975-91BF-E97B57C90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B3B1B-1B98-ADA2-EF0C-DC008B2FE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16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545C6BC-6955-DD25-105D-9E48CD3C8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8E4C673-895E-244E-7C9E-B78F5E99E593}"/>
              </a:ext>
            </a:extLst>
          </p:cNvPr>
          <p:cNvSpPr txBox="1"/>
          <p:nvPr/>
        </p:nvSpPr>
        <p:spPr>
          <a:xfrm>
            <a:off x="4495800" y="2115348"/>
            <a:ext cx="6859320" cy="224676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The Open Science Steering Committee is </a:t>
            </a:r>
            <a:r>
              <a:rPr lang="en-US" sz="2000" b="1">
                <a:solidFill>
                  <a:srgbClr val="002060"/>
                </a:solidFill>
              </a:rPr>
              <a:t>currently drafting </a:t>
            </a:r>
            <a:r>
              <a:rPr lang="en-US" sz="2000">
                <a:solidFill>
                  <a:srgbClr val="002060"/>
                </a:solidFill>
              </a:rPr>
              <a:t>an </a:t>
            </a:r>
            <a:r>
              <a:rPr lang="en-US" sz="2000" b="1">
                <a:solidFill>
                  <a:srgbClr val="002060"/>
                </a:solidFill>
              </a:rPr>
              <a:t>institutional guidelines proposals on Open Science</a:t>
            </a:r>
            <a:r>
              <a:rPr lang="en-US" sz="2000">
                <a:solidFill>
                  <a:srgbClr val="002060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Consolidate the measures already undertaken, adjust some of them and promote new areas of implementation.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Integrated</a:t>
            </a:r>
            <a:r>
              <a:rPr lang="en-US" sz="2000">
                <a:solidFill>
                  <a:srgbClr val="002060"/>
                </a:solidFill>
              </a:rPr>
              <a:t> approach to OS and 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Structured around the following </a:t>
            </a:r>
            <a:r>
              <a:rPr lang="en-US" sz="2000" b="1">
                <a:solidFill>
                  <a:srgbClr val="002060"/>
                </a:solidFill>
              </a:rPr>
              <a:t>components</a:t>
            </a:r>
            <a:r>
              <a:rPr lang="en-US" sz="2000">
                <a:solidFill>
                  <a:srgbClr val="002060"/>
                </a:solidFill>
              </a:rPr>
              <a:t> 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FFB1E7-3687-00D1-E104-D0FF5B700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9" t="8463" r="23628"/>
          <a:stretch>
            <a:fillRect/>
          </a:stretch>
        </p:blipFill>
        <p:spPr>
          <a:xfrm>
            <a:off x="640080" y="1961161"/>
            <a:ext cx="3514316" cy="43164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85ABE13-C105-56A9-061A-C6774309C5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990" y="6032435"/>
            <a:ext cx="1036410" cy="32768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F51F609-4124-9CCC-914D-7DD62361DEB6}"/>
              </a:ext>
            </a:extLst>
          </p:cNvPr>
          <p:cNvSpPr txBox="1"/>
          <p:nvPr/>
        </p:nvSpPr>
        <p:spPr>
          <a:xfrm>
            <a:off x="4495800" y="5194169"/>
            <a:ext cx="685800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Specific actions </a:t>
            </a:r>
            <a:r>
              <a:rPr lang="en-US" sz="2000">
                <a:solidFill>
                  <a:srgbClr val="002060"/>
                </a:solidFill>
              </a:rPr>
              <a:t>for each component BUT </a:t>
            </a:r>
            <a:r>
              <a:rPr lang="en-US" sz="2000" b="1">
                <a:solidFill>
                  <a:srgbClr val="002060"/>
                </a:solidFill>
              </a:rPr>
              <a:t>a set of common objectives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BA9A649-1738-2496-2516-AEC3DD16D85D}"/>
              </a:ext>
            </a:extLst>
          </p:cNvPr>
          <p:cNvSpPr txBox="1"/>
          <p:nvPr/>
        </p:nvSpPr>
        <p:spPr>
          <a:xfrm>
            <a:off x="4622572" y="6303438"/>
            <a:ext cx="630106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Adapted from : The Turing Way Community, &amp; </a:t>
            </a:r>
            <a:r>
              <a:rPr lang="en-US" sz="100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Scriberia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 (2024). Illustrations from The Turing Way: Shared under CC-BY 4.0 for reuse [Figure]. </a:t>
            </a:r>
            <a:r>
              <a:rPr lang="en-US" sz="100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Zenodo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hlinkClick r:id="rId7"/>
              </a:rPr>
              <a:t>https://doi.org/10.5281/zenodo.13882307</a:t>
            </a:r>
            <a:endParaRPr lang="en-US" sz="100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endParaRPr lang="fr-BE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B26D992-6A68-19D2-B993-0C5D5AFA7F52}"/>
              </a:ext>
            </a:extLst>
          </p:cNvPr>
          <p:cNvSpPr txBox="1">
            <a:spLocks/>
          </p:cNvSpPr>
          <p:nvPr/>
        </p:nvSpPr>
        <p:spPr>
          <a:xfrm>
            <a:off x="640080" y="580427"/>
            <a:ext cx="8269224" cy="953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  <a:latin typeface="Aptos Display"/>
              </a:rPr>
              <a:t>Institutional</a:t>
            </a:r>
            <a:r>
              <a:rPr lang="en-US" sz="3600">
                <a:solidFill>
                  <a:srgbClr val="002060"/>
                </a:solidFill>
              </a:rPr>
              <a:t> guidelines proposals : Key Areas</a:t>
            </a:r>
            <a:endParaRPr lang="en-US"/>
          </a:p>
          <a:p>
            <a:r>
              <a:rPr lang="en-US" sz="3600">
                <a:solidFill>
                  <a:srgbClr val="002060"/>
                </a:solidFill>
              </a:rPr>
              <a:t>From Governance to Dissemination</a:t>
            </a:r>
          </a:p>
        </p:txBody>
      </p:sp>
    </p:spTree>
    <p:extLst>
      <p:ext uri="{BB962C8B-B14F-4D97-AF65-F5344CB8AC3E}">
        <p14:creationId xmlns:p14="http://schemas.microsoft.com/office/powerpoint/2010/main" val="353573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3838-5DCD-A974-7990-EDD405FF1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E96B9A8-9950-FFDB-6BF1-D06133FD6AA9}"/>
              </a:ext>
            </a:extLst>
          </p:cNvPr>
          <p:cNvSpPr/>
          <p:nvPr/>
        </p:nvSpPr>
        <p:spPr>
          <a:xfrm>
            <a:off x="640080" y="2497393"/>
            <a:ext cx="3556766" cy="3147049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06CC4E5-4579-875F-784E-DE5054E3DD23}"/>
              </a:ext>
            </a:extLst>
          </p:cNvPr>
          <p:cNvSpPr/>
          <p:nvPr/>
        </p:nvSpPr>
        <p:spPr>
          <a:xfrm>
            <a:off x="841247" y="2792929"/>
            <a:ext cx="457200" cy="457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F1403-AF39-83BC-0E8A-A6DA4E08B04F}"/>
              </a:ext>
            </a:extLst>
          </p:cNvPr>
          <p:cNvSpPr txBox="1"/>
          <p:nvPr/>
        </p:nvSpPr>
        <p:spPr>
          <a:xfrm>
            <a:off x="841247" y="3446993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 i="0">
                <a:solidFill>
                  <a:srgbClr val="002060"/>
                </a:solidFill>
                <a:latin typeface="Arial"/>
              </a:rPr>
              <a:t>Governance &amp; culture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rgbClr val="002060"/>
                </a:solidFill>
                <a:latin typeface="Arial"/>
              </a:rPr>
              <a:t>To </a:t>
            </a:r>
            <a:r>
              <a:rPr lang="en-US" sz="1600" err="1">
                <a:solidFill>
                  <a:srgbClr val="002060"/>
                </a:solidFill>
                <a:latin typeface="Arial"/>
              </a:rPr>
              <a:t>institutionalise</a:t>
            </a:r>
            <a:r>
              <a:rPr lang="en-US" sz="1600">
                <a:solidFill>
                  <a:srgbClr val="002060"/>
                </a:solidFill>
                <a:latin typeface="Arial"/>
              </a:rPr>
              <a:t> the principles of open science across all research and teaching practices at UCLouvain; to foster a cultural shift.</a:t>
            </a:r>
            <a:endParaRPr lang="en-US" sz="1600" b="0" i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DA4178E-F3EF-C0B1-C1C8-147BC587FB27}"/>
              </a:ext>
            </a:extLst>
          </p:cNvPr>
          <p:cNvSpPr/>
          <p:nvPr/>
        </p:nvSpPr>
        <p:spPr>
          <a:xfrm>
            <a:off x="4367783" y="2497394"/>
            <a:ext cx="3526535" cy="3147050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0E15A36-C87A-72CB-1A67-C6398BDF9B9A}"/>
              </a:ext>
            </a:extLst>
          </p:cNvPr>
          <p:cNvSpPr/>
          <p:nvPr/>
        </p:nvSpPr>
        <p:spPr>
          <a:xfrm>
            <a:off x="4568952" y="2792929"/>
            <a:ext cx="457200" cy="457200"/>
          </a:xfrm>
          <a:prstGeom prst="ellipse">
            <a:avLst/>
          </a:prstGeom>
          <a:solidFill>
            <a:srgbClr val="00205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D3EB9-E8B4-F75B-F039-28364ED97563}"/>
              </a:ext>
            </a:extLst>
          </p:cNvPr>
          <p:cNvSpPr txBox="1"/>
          <p:nvPr/>
        </p:nvSpPr>
        <p:spPr>
          <a:xfrm>
            <a:off x="4568951" y="3446992"/>
            <a:ext cx="3252217" cy="20732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 i="0">
                <a:solidFill>
                  <a:srgbClr val="002060"/>
                </a:solidFill>
                <a:latin typeface="Arial"/>
              </a:rPr>
              <a:t>Openness of research and educational outputs 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unified dissemination system covering all research outputs (data, publication, code, workflows, …); educational openness built on the same logic as research openness.</a:t>
            </a:r>
          </a:p>
          <a:p>
            <a:pPr algn="l">
              <a:spcBef>
                <a:spcPts val="600"/>
              </a:spcBef>
            </a:pPr>
            <a:endParaRPr lang="en-US" sz="1600" b="0" i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B1DA8EE-6A7D-EC89-BD8D-E4D5F6D2D48E}"/>
              </a:ext>
            </a:extLst>
          </p:cNvPr>
          <p:cNvSpPr/>
          <p:nvPr/>
        </p:nvSpPr>
        <p:spPr>
          <a:xfrm>
            <a:off x="8095488" y="2497394"/>
            <a:ext cx="3456432" cy="314704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1B1213-FE2E-C23B-FA30-327914E45F35}"/>
              </a:ext>
            </a:extLst>
          </p:cNvPr>
          <p:cNvSpPr/>
          <p:nvPr/>
        </p:nvSpPr>
        <p:spPr>
          <a:xfrm>
            <a:off x="8296656" y="2792929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65B208-C819-0442-2B79-0E4E878AE49B}"/>
              </a:ext>
            </a:extLst>
          </p:cNvPr>
          <p:cNvSpPr txBox="1"/>
          <p:nvPr/>
        </p:nvSpPr>
        <p:spPr>
          <a:xfrm>
            <a:off x="8326887" y="3429000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>
                <a:solidFill>
                  <a:srgbClr val="002060"/>
                </a:solidFill>
                <a:latin typeface="Arial"/>
              </a:rPr>
              <a:t>Empowerment of researchers and teaching staff</a:t>
            </a:r>
            <a:endParaRPr sz="1600" b="1" i="0">
              <a:solidFill>
                <a:srgbClr val="002060"/>
              </a:solidFill>
              <a:latin typeface="Arial"/>
            </a:endParaRP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rgbClr val="002060"/>
                </a:solidFill>
                <a:latin typeface="Arial"/>
              </a:rPr>
              <a:t>Working at early stage : Strengthening training </a:t>
            </a:r>
            <a:r>
              <a:rPr lang="en-US" sz="1600" err="1">
                <a:solidFill>
                  <a:srgbClr val="002060"/>
                </a:solidFill>
                <a:latin typeface="Arial"/>
              </a:rPr>
              <a:t>programmes</a:t>
            </a:r>
            <a:r>
              <a:rPr lang="en-US" sz="1600">
                <a:solidFill>
                  <a:srgbClr val="002060"/>
                </a:solidFill>
                <a:latin typeface="Arial"/>
              </a:rPr>
              <a:t>, workshops, </a:t>
            </a:r>
            <a:r>
              <a:rPr lang="en-US" sz="1600" b="0" i="0">
                <a:solidFill>
                  <a:srgbClr val="002060"/>
                </a:solidFill>
                <a:latin typeface="Arial"/>
              </a:rPr>
              <a:t>… and doctoral courses </a:t>
            </a:r>
            <a:r>
              <a:rPr lang="en-US" sz="1600" b="0" i="0">
                <a:solidFill>
                  <a:srgbClr val="002060"/>
                </a:solidFill>
                <a:latin typeface="Arial"/>
                <a:sym typeface="Wingdings" panose="05000000000000000000" pitchFamily="2" charset="2"/>
              </a:rPr>
              <a:t></a:t>
            </a:r>
            <a:r>
              <a:rPr lang="en-US" sz="1600">
                <a:solidFill>
                  <a:srgbClr val="002060"/>
                </a:solidFill>
                <a:latin typeface="Arial"/>
                <a:sym typeface="Wingdings" panose="05000000000000000000" pitchFamily="2" charset="2"/>
              </a:rPr>
              <a:t> </a:t>
            </a:r>
            <a:r>
              <a:rPr lang="en-US" sz="1600">
                <a:solidFill>
                  <a:srgbClr val="002060"/>
                </a:solidFill>
                <a:latin typeface="Arial"/>
              </a:rPr>
              <a:t>with particular attention paid to early-career researchers.</a:t>
            </a:r>
            <a:endParaRPr sz="1600" b="0" i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8" name="Image 17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80832C7A-87B9-43E4-6B02-F48523838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E8CEDB87-3E93-DB16-382B-D326B38A63CA}"/>
              </a:ext>
            </a:extLst>
          </p:cNvPr>
          <p:cNvSpPr txBox="1">
            <a:spLocks/>
          </p:cNvSpPr>
          <p:nvPr/>
        </p:nvSpPr>
        <p:spPr>
          <a:xfrm>
            <a:off x="640080" y="580427"/>
            <a:ext cx="8269224" cy="953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  <a:latin typeface="Aptos Display"/>
              </a:rPr>
              <a:t>Institutional</a:t>
            </a:r>
            <a:r>
              <a:rPr lang="en-US" sz="3600">
                <a:solidFill>
                  <a:srgbClr val="002060"/>
                </a:solidFill>
              </a:rPr>
              <a:t> guidelines proposals : Key Areas</a:t>
            </a:r>
            <a:endParaRPr lang="en-US"/>
          </a:p>
          <a:p>
            <a:r>
              <a:rPr lang="en-US" sz="3600">
                <a:solidFill>
                  <a:srgbClr val="002060"/>
                </a:solidFill>
              </a:rPr>
              <a:t>From Governance to Dissemination</a:t>
            </a:r>
          </a:p>
        </p:txBody>
      </p:sp>
    </p:spTree>
    <p:extLst>
      <p:ext uri="{BB962C8B-B14F-4D97-AF65-F5344CB8AC3E}">
        <p14:creationId xmlns:p14="http://schemas.microsoft.com/office/powerpoint/2010/main" val="502928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B70CD-225E-DC31-D77D-D5B9DE667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500C9FB-20CC-3961-E0D6-81192AA2F65C}"/>
              </a:ext>
            </a:extLst>
          </p:cNvPr>
          <p:cNvSpPr/>
          <p:nvPr/>
        </p:nvSpPr>
        <p:spPr>
          <a:xfrm>
            <a:off x="640080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AC96177-44C4-7781-2782-7BB55D77C4AA}"/>
              </a:ext>
            </a:extLst>
          </p:cNvPr>
          <p:cNvSpPr/>
          <p:nvPr/>
        </p:nvSpPr>
        <p:spPr>
          <a:xfrm>
            <a:off x="841247" y="2792929"/>
            <a:ext cx="457200" cy="457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600" b="1" i="0">
                <a:solidFill>
                  <a:srgbClr val="FFFFFF"/>
                </a:solidFill>
                <a:latin typeface="Arial"/>
              </a:rPr>
              <a:t>4</a:t>
            </a:r>
            <a:endParaRPr sz="1600" b="1" i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E2CEE9-42C5-8C36-FE72-DF80FECD9DDD}"/>
              </a:ext>
            </a:extLst>
          </p:cNvPr>
          <p:cNvSpPr txBox="1"/>
          <p:nvPr/>
        </p:nvSpPr>
        <p:spPr>
          <a:xfrm>
            <a:off x="841247" y="3446993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 i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Centralised</a:t>
            </a:r>
            <a:r>
              <a:rPr lang="en-US" sz="16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600" b="1" i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decentralised</a:t>
            </a:r>
            <a:r>
              <a:rPr lang="en-US" sz="16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(local) cooperation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 collaboration between the central institutional level and the local disciplinary level.</a:t>
            </a:r>
            <a:endParaRPr lang="en-US" sz="1600" b="0" i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4AAFD0D-2D90-7D87-B6AA-540EAF3D313E}"/>
              </a:ext>
            </a:extLst>
          </p:cNvPr>
          <p:cNvSpPr/>
          <p:nvPr/>
        </p:nvSpPr>
        <p:spPr>
          <a:xfrm>
            <a:off x="4367784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B150963-1806-B926-F348-91BF47C79F14}"/>
              </a:ext>
            </a:extLst>
          </p:cNvPr>
          <p:cNvSpPr/>
          <p:nvPr/>
        </p:nvSpPr>
        <p:spPr>
          <a:xfrm>
            <a:off x="4568952" y="2792929"/>
            <a:ext cx="457200" cy="457200"/>
          </a:xfrm>
          <a:prstGeom prst="ellipse">
            <a:avLst/>
          </a:prstGeom>
          <a:solidFill>
            <a:srgbClr val="00205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600" b="1" i="0">
                <a:solidFill>
                  <a:srgbClr val="FFFFFF"/>
                </a:solidFill>
                <a:latin typeface="Arial"/>
              </a:rPr>
              <a:t>5</a:t>
            </a:r>
            <a:endParaRPr sz="1600" b="1" i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2DB009-EDE3-87E9-1362-0A7B5A184C66}"/>
              </a:ext>
            </a:extLst>
          </p:cNvPr>
          <p:cNvSpPr txBox="1"/>
          <p:nvPr/>
        </p:nvSpPr>
        <p:spPr>
          <a:xfrm>
            <a:off x="4568952" y="3446993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>
                <a:solidFill>
                  <a:srgbClr val="002060"/>
                </a:solidFill>
                <a:latin typeface="Arial"/>
              </a:rPr>
              <a:t>Recognition and assessment</a:t>
            </a:r>
            <a:endParaRPr sz="1600" b="1" i="0">
              <a:solidFill>
                <a:srgbClr val="002060"/>
              </a:solidFill>
              <a:latin typeface="Arial"/>
            </a:endParaRP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rgbClr val="002060"/>
                </a:solidFill>
                <a:latin typeface="Arial"/>
              </a:rPr>
              <a:t>Promote the recognition of open practices in researchers and academic careers. 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rgbClr val="002060"/>
                </a:solidFill>
                <a:latin typeface="Arial"/>
              </a:rPr>
              <a:t>A</a:t>
            </a:r>
            <a:r>
              <a:rPr lang="en-US" sz="1600" b="0" i="0">
                <a:solidFill>
                  <a:srgbClr val="002060"/>
                </a:solidFill>
                <a:latin typeface="Arial"/>
              </a:rPr>
              <a:t>lign Open Science engagement with research evaluation and career advancement (</a:t>
            </a:r>
            <a:r>
              <a:rPr lang="en-US" sz="1600" b="0" i="0" err="1">
                <a:solidFill>
                  <a:srgbClr val="002060"/>
                </a:solidFill>
                <a:latin typeface="Arial"/>
              </a:rPr>
              <a:t>CoARA</a:t>
            </a:r>
            <a:r>
              <a:rPr lang="en-US" sz="1600" b="0" i="0">
                <a:solidFill>
                  <a:srgbClr val="002060"/>
                </a:solidFill>
                <a:latin typeface="Arial"/>
              </a:rPr>
              <a:t>).</a:t>
            </a:r>
            <a:endParaRPr sz="1600" b="0" i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BE296BD-E06D-3D0A-C622-92D9D1780393}"/>
              </a:ext>
            </a:extLst>
          </p:cNvPr>
          <p:cNvSpPr/>
          <p:nvPr/>
        </p:nvSpPr>
        <p:spPr>
          <a:xfrm>
            <a:off x="8095488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181D0DB-4E12-A623-8640-03C47C617358}"/>
              </a:ext>
            </a:extLst>
          </p:cNvPr>
          <p:cNvSpPr/>
          <p:nvPr/>
        </p:nvSpPr>
        <p:spPr>
          <a:xfrm>
            <a:off x="8296656" y="2792929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600" b="1" i="0">
                <a:solidFill>
                  <a:srgbClr val="FFFFFF"/>
                </a:solidFill>
                <a:latin typeface="Arial"/>
              </a:rPr>
              <a:t>6</a:t>
            </a:r>
            <a:endParaRPr sz="1600" b="1" i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" name="Image 17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6E8D270D-0C20-7A79-950C-8561ADC0C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266563AB-A401-810C-BD37-F2A0ABD8E0F0}"/>
              </a:ext>
            </a:extLst>
          </p:cNvPr>
          <p:cNvSpPr txBox="1"/>
          <p:nvPr/>
        </p:nvSpPr>
        <p:spPr>
          <a:xfrm>
            <a:off x="8296656" y="3446992"/>
            <a:ext cx="3051048" cy="17987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>
                <a:solidFill>
                  <a:srgbClr val="002060"/>
                </a:solidFill>
                <a:latin typeface="Arial"/>
              </a:rPr>
              <a:t>Institutional open infrastructures </a:t>
            </a:r>
          </a:p>
          <a:p>
            <a:pPr algn="l"/>
            <a:endParaRPr lang="en-US" sz="1600">
              <a:solidFill>
                <a:srgbClr val="002060"/>
              </a:solidFill>
              <a:latin typeface="Arial"/>
            </a:endParaRPr>
          </a:p>
          <a:p>
            <a:r>
              <a:rPr lang="en-US" sz="1600">
                <a:solidFill>
                  <a:srgbClr val="002060"/>
                </a:solidFill>
                <a:latin typeface="Arial"/>
              </a:rPr>
              <a:t>Supporting the development and improvement of </a:t>
            </a:r>
            <a:r>
              <a:rPr lang="en-US" sz="1600" err="1">
                <a:solidFill>
                  <a:srgbClr val="002060"/>
                </a:solidFill>
                <a:latin typeface="Arial"/>
              </a:rPr>
              <a:t>UCLouvain’s</a:t>
            </a:r>
            <a:r>
              <a:rPr lang="en-US" sz="1600">
                <a:solidFill>
                  <a:srgbClr val="002060"/>
                </a:solidFill>
                <a:latin typeface="Arial"/>
              </a:rPr>
              <a:t> open infrastructure.</a:t>
            </a:r>
          </a:p>
          <a:p>
            <a:pPr algn="l"/>
            <a:endParaRPr lang="en-US" sz="1600" b="0" i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A5C4EA5-EAA5-8B29-2B0B-F34A2FD61A72}"/>
              </a:ext>
            </a:extLst>
          </p:cNvPr>
          <p:cNvSpPr txBox="1">
            <a:spLocks/>
          </p:cNvSpPr>
          <p:nvPr/>
        </p:nvSpPr>
        <p:spPr>
          <a:xfrm>
            <a:off x="636173" y="449519"/>
            <a:ext cx="8269224" cy="953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  <a:latin typeface="Aptos Display"/>
              </a:rPr>
              <a:t>Institutional</a:t>
            </a:r>
            <a:r>
              <a:rPr lang="en-US" sz="3600">
                <a:solidFill>
                  <a:srgbClr val="002060"/>
                </a:solidFill>
              </a:rPr>
              <a:t> guidelines proposals : Key Areas</a:t>
            </a:r>
            <a:endParaRPr lang="en-US"/>
          </a:p>
          <a:p>
            <a:r>
              <a:rPr lang="en-US" sz="3600">
                <a:solidFill>
                  <a:srgbClr val="002060"/>
                </a:solidFill>
              </a:rPr>
              <a:t>From Governance to Dissemination</a:t>
            </a:r>
          </a:p>
        </p:txBody>
      </p:sp>
    </p:spTree>
    <p:extLst>
      <p:ext uri="{BB962C8B-B14F-4D97-AF65-F5344CB8AC3E}">
        <p14:creationId xmlns:p14="http://schemas.microsoft.com/office/powerpoint/2010/main" val="1164904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2FDBC-41A1-3226-0A4C-FE8A570D4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E64C13A-3364-9A51-CC8C-954CA762FF6B}"/>
              </a:ext>
            </a:extLst>
          </p:cNvPr>
          <p:cNvSpPr/>
          <p:nvPr/>
        </p:nvSpPr>
        <p:spPr>
          <a:xfrm>
            <a:off x="640080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948E7B8-B999-FFF8-1ADA-9BCFAAD44ED2}"/>
              </a:ext>
            </a:extLst>
          </p:cNvPr>
          <p:cNvSpPr/>
          <p:nvPr/>
        </p:nvSpPr>
        <p:spPr>
          <a:xfrm>
            <a:off x="841247" y="2792929"/>
            <a:ext cx="457200" cy="457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600" b="1">
                <a:solidFill>
                  <a:srgbClr val="FFFFFF"/>
                </a:solidFill>
                <a:latin typeface="Arial"/>
              </a:rPr>
              <a:t>7</a:t>
            </a:r>
            <a:endParaRPr sz="1600" b="1" i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13AACC1-9F60-1954-A5C0-8EE59CECC4D7}"/>
              </a:ext>
            </a:extLst>
          </p:cNvPr>
          <p:cNvSpPr/>
          <p:nvPr/>
        </p:nvSpPr>
        <p:spPr>
          <a:xfrm>
            <a:off x="4367784" y="2497394"/>
            <a:ext cx="3453384" cy="2894518"/>
          </a:xfrm>
          <a:prstGeom prst="roundRect">
            <a:avLst>
              <a:gd name="adj" fmla="val 2442"/>
            </a:avLst>
          </a:prstGeom>
          <a:solidFill>
            <a:srgbClr val="E3F3F8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5E3F88-8ACC-6D76-2260-505B56C6002B}"/>
              </a:ext>
            </a:extLst>
          </p:cNvPr>
          <p:cNvSpPr/>
          <p:nvPr/>
        </p:nvSpPr>
        <p:spPr>
          <a:xfrm>
            <a:off x="4568952" y="2792929"/>
            <a:ext cx="457200" cy="457200"/>
          </a:xfrm>
          <a:prstGeom prst="ellipse">
            <a:avLst/>
          </a:prstGeom>
          <a:solidFill>
            <a:srgbClr val="002054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sz="1600" b="1">
                <a:solidFill>
                  <a:srgbClr val="FFFFFF"/>
                </a:solidFill>
                <a:latin typeface="Arial"/>
              </a:rPr>
              <a:t>8</a:t>
            </a:r>
            <a:endParaRPr sz="1600" b="1" i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8" name="Image 17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264D2D65-3F4C-6589-298F-DB5836B4B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B6B75547-D5B2-EF6E-737C-ED618CFC6910}"/>
              </a:ext>
            </a:extLst>
          </p:cNvPr>
          <p:cNvSpPr txBox="1"/>
          <p:nvPr/>
        </p:nvSpPr>
        <p:spPr>
          <a:xfrm>
            <a:off x="841248" y="3607872"/>
            <a:ext cx="30510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fr-FR"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Networks and collaboration 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and international collaboration; sharing of experiences; participating in initiatives and positions within </a:t>
            </a:r>
            <a:r>
              <a:rPr lang="en-US" sz="160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UCLouvain’s</a:t>
            </a:r>
            <a:r>
              <a:rPr 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partnerships.</a:t>
            </a:r>
            <a:endParaRPr lang="fr-BE" sz="16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600"/>
              </a:spcBef>
            </a:pPr>
            <a:endParaRPr lang="en-US" sz="1600" b="0" i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9764AB71-624C-A7DC-E9B5-19CF0CE06C65}"/>
              </a:ext>
            </a:extLst>
          </p:cNvPr>
          <p:cNvSpPr txBox="1"/>
          <p:nvPr/>
        </p:nvSpPr>
        <p:spPr>
          <a:xfrm>
            <a:off x="4568952" y="3588869"/>
            <a:ext cx="3152648" cy="124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600" b="1" i="0">
                <a:solidFill>
                  <a:srgbClr val="002060"/>
                </a:solidFill>
                <a:latin typeface="Arial"/>
              </a:rPr>
              <a:t>Communication and dissemination</a:t>
            </a:r>
          </a:p>
          <a:p>
            <a:pPr algn="l">
              <a:spcBef>
                <a:spcPts val="600"/>
              </a:spcBef>
            </a:pPr>
            <a:r>
              <a:rPr lang="en-US" sz="1600" b="0" i="0">
                <a:solidFill>
                  <a:srgbClr val="002060"/>
                </a:solidFill>
                <a:latin typeface="Arial"/>
              </a:rPr>
              <a:t>Develop a communication strategy showcasing Open Science people, tools and resources.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61B4323-2A52-06C9-9E5A-AD653AD5E18D}"/>
              </a:ext>
            </a:extLst>
          </p:cNvPr>
          <p:cNvSpPr txBox="1">
            <a:spLocks/>
          </p:cNvSpPr>
          <p:nvPr/>
        </p:nvSpPr>
        <p:spPr>
          <a:xfrm>
            <a:off x="640080" y="580427"/>
            <a:ext cx="8269224" cy="9533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  <a:latin typeface="Aptos Display"/>
              </a:rPr>
              <a:t>Institutional</a:t>
            </a:r>
            <a:r>
              <a:rPr lang="en-US" sz="3600">
                <a:solidFill>
                  <a:srgbClr val="002060"/>
                </a:solidFill>
              </a:rPr>
              <a:t> guidelines proposals : Key Areas</a:t>
            </a:r>
            <a:endParaRPr lang="en-US"/>
          </a:p>
          <a:p>
            <a:r>
              <a:rPr lang="en-US" sz="3600">
                <a:solidFill>
                  <a:srgbClr val="002060"/>
                </a:solidFill>
              </a:rPr>
              <a:t>From Governance to Dissemination</a:t>
            </a:r>
          </a:p>
        </p:txBody>
      </p:sp>
    </p:spTree>
    <p:extLst>
      <p:ext uri="{BB962C8B-B14F-4D97-AF65-F5344CB8AC3E}">
        <p14:creationId xmlns:p14="http://schemas.microsoft.com/office/powerpoint/2010/main" val="3568457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4FA4A-1DC3-2F9B-91A7-6DB2B26A1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1C652D-8C94-063D-5FD5-F32DF0D518CA}"/>
              </a:ext>
            </a:extLst>
          </p:cNvPr>
          <p:cNvSpPr/>
          <p:nvPr/>
        </p:nvSpPr>
        <p:spPr>
          <a:xfrm>
            <a:off x="1032387" y="1445342"/>
            <a:ext cx="11159613" cy="5412658"/>
          </a:xfrm>
          <a:prstGeom prst="rect">
            <a:avLst/>
          </a:prstGeom>
          <a:solidFill>
            <a:srgbClr val="5D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CC49C2-E3B9-B7F5-8315-282889F9CF00}"/>
              </a:ext>
            </a:extLst>
          </p:cNvPr>
          <p:cNvSpPr txBox="1"/>
          <p:nvPr/>
        </p:nvSpPr>
        <p:spPr>
          <a:xfrm>
            <a:off x="1817534" y="5046816"/>
            <a:ext cx="8018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Challenges and Potential Leverages</a:t>
            </a:r>
          </a:p>
        </p:txBody>
      </p:sp>
    </p:spTree>
    <p:extLst>
      <p:ext uri="{BB962C8B-B14F-4D97-AF65-F5344CB8AC3E}">
        <p14:creationId xmlns:p14="http://schemas.microsoft.com/office/powerpoint/2010/main" val="1266482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E60A7-8C68-E0C3-21C9-F185D1C91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6E3229-095A-DE9F-5959-6475AA549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63B099-9DCE-E799-F318-BDE7E71AF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21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43A206F9-73C9-2940-CD31-C50C4BF0F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3B771E-FF83-8B86-809A-01EDCA41385C}"/>
              </a:ext>
            </a:extLst>
          </p:cNvPr>
          <p:cNvSpPr txBox="1"/>
          <p:nvPr/>
        </p:nvSpPr>
        <p:spPr>
          <a:xfrm>
            <a:off x="533200" y="1704717"/>
            <a:ext cx="6194474" cy="47089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Resistance</a:t>
            </a:r>
            <a:r>
              <a:rPr lang="en-US" sz="2000">
                <a:solidFill>
                  <a:srgbClr val="002060"/>
                </a:solidFill>
              </a:rPr>
              <a:t> from certain members of the scientific community to the “philosophy/movement” of Open Science 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Limited awareness </a:t>
            </a:r>
            <a:r>
              <a:rPr lang="en-US" sz="2000">
                <a:solidFill>
                  <a:srgbClr val="002060"/>
                </a:solidFill>
              </a:rPr>
              <a:t>of the individual benefits of Open practices (and RDM practices) 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In the current international context, openness is increasingly being challenged by </a:t>
            </a:r>
            <a:r>
              <a:rPr lang="en-US" sz="2000" b="1">
                <a:solidFill>
                  <a:srgbClr val="002060"/>
                </a:solidFill>
              </a:rPr>
              <a:t>issues of sovereignty </a:t>
            </a:r>
            <a:r>
              <a:rPr lang="en-US" sz="2000">
                <a:solidFill>
                  <a:srgbClr val="002060"/>
                </a:solidFill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Diversity of practices </a:t>
            </a:r>
            <a:r>
              <a:rPr lang="en-US" sz="2000">
                <a:solidFill>
                  <a:srgbClr val="002060"/>
                </a:solidFill>
              </a:rPr>
              <a:t>across scientific disciplines and cultures 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Technical sustainability</a:t>
            </a:r>
            <a:r>
              <a:rPr lang="en-US" sz="2000">
                <a:solidFill>
                  <a:srgbClr val="002060"/>
                </a:solidFill>
              </a:rPr>
              <a:t>: who is responsible for the maintenance and monitoring of the platforms?</a:t>
            </a:r>
            <a:endParaRPr lang="en-GB" sz="200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Thematic sustainability</a:t>
            </a:r>
            <a:r>
              <a:rPr lang="en-US" sz="2000">
                <a:solidFill>
                  <a:srgbClr val="002060"/>
                </a:solidFill>
              </a:rPr>
              <a:t>: who is responsible for supporting openness once the project has ended?…</a:t>
            </a:r>
            <a:r>
              <a:rPr lang="en-GB" sz="200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4D92269-B3AB-36D8-87D1-61A4DABBDB59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Main Challenges (1/2)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03BA75-D734-B380-B6C2-B19805897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969" y="2229993"/>
            <a:ext cx="4460831" cy="356806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DA90A3E-53D6-E007-32DC-CB5DACE9B569}"/>
              </a:ext>
            </a:extLst>
          </p:cNvPr>
          <p:cNvSpPr txBox="1"/>
          <p:nvPr/>
        </p:nvSpPr>
        <p:spPr>
          <a:xfrm>
            <a:off x="7754321" y="6185447"/>
            <a:ext cx="39044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The Turing Way Community, &amp; </a:t>
            </a:r>
            <a:r>
              <a:rPr lang="en-US" sz="100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Scriberia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 (2022). Illustrations from The Turing Way: Shared under CC-BY 4.0 for reuse. </a:t>
            </a:r>
            <a:r>
              <a:rPr lang="en-US" sz="100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Zenodo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1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hlinkClick r:id="rId5"/>
              </a:rPr>
              <a:t>https://doi.org/10.5281/zenodo.6821117</a:t>
            </a:r>
            <a:endParaRPr lang="en-US" sz="100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15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3E016-B3A1-FDD0-DB6A-910829653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7873DC-D7C2-784B-1E79-CC1BC8AF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47F1C0-A4EF-9FBD-B6CA-D2B918CD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22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90C141C3-3ADC-4F7E-CAB4-F3DAC81AB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F01305-1122-B6B1-E547-DAC38AC69E92}"/>
              </a:ext>
            </a:extLst>
          </p:cNvPr>
          <p:cNvSpPr txBox="1"/>
          <p:nvPr/>
        </p:nvSpPr>
        <p:spPr>
          <a:xfrm>
            <a:off x="5380271" y="2172594"/>
            <a:ext cx="6284191" cy="3477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Increasing pressure </a:t>
            </a:r>
            <a:r>
              <a:rPr lang="en-US" sz="2000">
                <a:solidFill>
                  <a:srgbClr val="002060"/>
                </a:solidFill>
              </a:rPr>
              <a:t>to publish scientific articles 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Linking open-access publication to article; processing charges (APC) </a:t>
            </a:r>
            <a:r>
              <a:rPr lang="en-US" sz="2000" b="1">
                <a:solidFill>
                  <a:srgbClr val="002060"/>
                </a:solidFill>
              </a:rPr>
              <a:t>(open = expensive!) </a:t>
            </a:r>
            <a:r>
              <a:rPr lang="en-US" sz="2000">
                <a:solidFill>
                  <a:srgbClr val="002060"/>
                </a:solidFill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Perception of excellence </a:t>
            </a:r>
            <a:r>
              <a:rPr lang="en-US" sz="2000">
                <a:solidFill>
                  <a:srgbClr val="002060"/>
                </a:solidFill>
              </a:rPr>
              <a:t>of journals frequently associated with impact factor.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High impact factor =&gt; high APC =&gt; financial difficulties linked to the perception of excellence;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Research assessment </a:t>
            </a:r>
            <a:r>
              <a:rPr lang="en-US" sz="2000">
                <a:solidFill>
                  <a:srgbClr val="002060"/>
                </a:solidFill>
              </a:rPr>
              <a:t>criteria still largely based on metrics (quantitative indicators).</a:t>
            </a:r>
          </a:p>
          <a:p>
            <a:endParaRPr lang="en-US" sz="2000">
              <a:solidFill>
                <a:srgbClr val="002060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97A82EC-623A-D3C4-7B7E-9992EAFFB0A4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Main Challenges (2/2) </a:t>
            </a:r>
          </a:p>
        </p:txBody>
      </p:sp>
      <p:pic>
        <p:nvPicPr>
          <p:cNvPr id="3" name="Image 2" descr="Une image contenant texte, dessin humoristique, illustration, conception&#10;&#10;Le contenu généré par l’IA peut être incorrect.">
            <a:extLst>
              <a:ext uri="{FF2B5EF4-FFF2-40B4-BE49-F238E27FC236}">
                <a16:creationId xmlns:a16="http://schemas.microsoft.com/office/drawing/2014/main" id="{C4C43FED-1EED-E354-4174-278C2BAED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06" y="1883458"/>
            <a:ext cx="4542072" cy="369043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A84968C-D634-244C-E0A1-152FDA85AE88}"/>
              </a:ext>
            </a:extLst>
          </p:cNvPr>
          <p:cNvSpPr txBox="1"/>
          <p:nvPr/>
        </p:nvSpPr>
        <p:spPr>
          <a:xfrm>
            <a:off x="1056622" y="5981473"/>
            <a:ext cx="4407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000">
                <a:hlinkClick r:id="rId5"/>
              </a:rPr>
              <a:t>https://www.deviantart.com/velica/art/Publish-or-Perish-645355248</a:t>
            </a:r>
            <a:endParaRPr lang="fr-BE" sz="1000"/>
          </a:p>
          <a:p>
            <a:endParaRPr lang="fr-BE" sz="1000"/>
          </a:p>
        </p:txBody>
      </p:sp>
    </p:spTree>
    <p:extLst>
      <p:ext uri="{BB962C8B-B14F-4D97-AF65-F5344CB8AC3E}">
        <p14:creationId xmlns:p14="http://schemas.microsoft.com/office/powerpoint/2010/main" val="3532208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262D5-EC4F-D391-4A64-D1B15C59F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A57503-6EB1-8104-0CC3-D83830ACB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C05E64-0750-6808-5057-BEA65DFA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41D49-16FF-4EB0-A309-3495AF1A0920}" type="slidenum">
              <a:rPr lang="fr-BE" smtClean="0"/>
              <a:t>23</a:t>
            </a:fld>
            <a:endParaRPr lang="fr-BE"/>
          </a:p>
        </p:txBody>
      </p:sp>
      <p:pic>
        <p:nvPicPr>
          <p:cNvPr id="5" name="Image 4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F0131C59-FD8F-A802-532A-CE4FD45AF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685" y="451184"/>
            <a:ext cx="2269374" cy="52433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0898B0-AB7B-7BF4-B83C-D7A01492B005}"/>
              </a:ext>
            </a:extLst>
          </p:cNvPr>
          <p:cNvSpPr txBox="1"/>
          <p:nvPr/>
        </p:nvSpPr>
        <p:spPr>
          <a:xfrm>
            <a:off x="341376" y="1704717"/>
            <a:ext cx="8269224" cy="47089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2060"/>
                </a:solidFill>
              </a:rPr>
              <a:t>Research assessment </a:t>
            </a:r>
            <a:r>
              <a:rPr lang="en-US" sz="2000">
                <a:solidFill>
                  <a:srgbClr val="002060"/>
                </a:solidFill>
              </a:rPr>
              <a:t>: </a:t>
            </a:r>
            <a:r>
              <a:rPr lang="en-US" sz="2000" err="1">
                <a:solidFill>
                  <a:srgbClr val="002060"/>
                </a:solidFill>
              </a:rPr>
              <a:t>recognising</a:t>
            </a:r>
            <a:r>
              <a:rPr lang="en-US" sz="2000">
                <a:solidFill>
                  <a:srgbClr val="002060"/>
                </a:solidFill>
              </a:rPr>
              <a:t> open science practices in the evaluation of research projects and researchers’ careers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Changes in the </a:t>
            </a:r>
            <a:r>
              <a:rPr lang="en-US" sz="2000" b="1">
                <a:solidFill>
                  <a:srgbClr val="002060"/>
                </a:solidFill>
              </a:rPr>
              <a:t>recognition of pedagogical innovation </a:t>
            </a:r>
            <a:r>
              <a:rPr lang="en-US" sz="2000">
                <a:solidFill>
                  <a:srgbClr val="002060"/>
                </a:solidFill>
              </a:rPr>
              <a:t>in the evaluation of academic careers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Explaining how openness (data, code, etc.) is a matter of </a:t>
            </a:r>
            <a:r>
              <a:rPr lang="en-US" sz="2000" b="1">
                <a:solidFill>
                  <a:srgbClr val="002060"/>
                </a:solidFill>
              </a:rPr>
              <a:t>scientific integrity</a:t>
            </a:r>
            <a:r>
              <a:rPr lang="en-US" sz="2000">
                <a:solidFill>
                  <a:srgbClr val="002060"/>
                </a:solidFill>
              </a:rPr>
              <a:t> 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Talk about </a:t>
            </a:r>
            <a:r>
              <a:rPr lang="en-US" sz="2000" b="1">
                <a:solidFill>
                  <a:srgbClr val="002060"/>
                </a:solidFill>
              </a:rPr>
              <a:t>‘ethical’ publication </a:t>
            </a:r>
            <a:r>
              <a:rPr lang="en-US" sz="2000">
                <a:solidFill>
                  <a:srgbClr val="002060"/>
                </a:solidFill>
              </a:rPr>
              <a:t>rather than ‘open’ publication to change the mindset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000">
                <a:solidFill>
                  <a:srgbClr val="002060"/>
                </a:solidFill>
              </a:rPr>
              <a:t>Is an APC of $11,000 paid for with public money ethical?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Explain that open access is also a matter of power: enabling the scientific community to </a:t>
            </a:r>
            <a:r>
              <a:rPr lang="en-US" sz="2000" b="1">
                <a:solidFill>
                  <a:srgbClr val="002060"/>
                </a:solidFill>
              </a:rPr>
              <a:t>regain control </a:t>
            </a:r>
            <a:r>
              <a:rPr lang="en-US" sz="2000">
                <a:solidFill>
                  <a:srgbClr val="002060"/>
                </a:solidFill>
              </a:rPr>
              <a:t>over its research and teaching outputs;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2060"/>
                </a:solidFill>
              </a:rPr>
              <a:t>Ensure the </a:t>
            </a:r>
            <a:r>
              <a:rPr lang="en-US" sz="2000" b="1">
                <a:solidFill>
                  <a:srgbClr val="002060"/>
                </a:solidFill>
              </a:rPr>
              <a:t>long-term sustainability </a:t>
            </a:r>
            <a:r>
              <a:rPr lang="en-US" sz="2000">
                <a:solidFill>
                  <a:srgbClr val="002060"/>
                </a:solidFill>
              </a:rPr>
              <a:t>of the ‘open’ approach within universities (institutional policy, human resources, etc.).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000">
              <a:solidFill>
                <a:srgbClr val="002060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9D7D093-5C12-58F4-F3EA-A65ECBEACC7C}"/>
              </a:ext>
            </a:extLst>
          </p:cNvPr>
          <p:cNvSpPr txBox="1">
            <a:spLocks/>
          </p:cNvSpPr>
          <p:nvPr/>
        </p:nvSpPr>
        <p:spPr>
          <a:xfrm>
            <a:off x="640080" y="775573"/>
            <a:ext cx="8269224" cy="758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solidFill>
                  <a:srgbClr val="002060"/>
                </a:solidFill>
              </a:rPr>
              <a:t>Potential Leverages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E42DC1-B66B-8502-C041-528E5031F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220" y="1359253"/>
            <a:ext cx="3139404" cy="443654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BFA6E63-2248-0A33-1440-C350EB3EC220}"/>
              </a:ext>
            </a:extLst>
          </p:cNvPr>
          <p:cNvSpPr txBox="1"/>
          <p:nvPr/>
        </p:nvSpPr>
        <p:spPr>
          <a:xfrm>
            <a:off x="9107424" y="588248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solidFill>
                  <a:srgbClr val="002060"/>
                </a:solidFill>
              </a:rPr>
              <a:t>Affiche réalisée par Céline Lefèvre, UCLouvain, 2025 dans le cadre du projet </a:t>
            </a:r>
            <a:r>
              <a:rPr lang="fr-FR" sz="900" err="1">
                <a:solidFill>
                  <a:srgbClr val="002060"/>
                </a:solidFill>
              </a:rPr>
              <a:t>CoARA</a:t>
            </a:r>
            <a:r>
              <a:rPr lang="fr-FR" sz="900">
                <a:solidFill>
                  <a:srgbClr val="002060"/>
                </a:solidFill>
              </a:rPr>
              <a:t> en FWB.</a:t>
            </a:r>
            <a:endParaRPr lang="fr-BE" sz="9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75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A1D66-F4AB-166D-86A5-8D8AF2F6D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515AA4C6-C2B2-6D9B-49EE-78B62B2B0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78C2F9-361C-0527-854C-63AE165E5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70"/>
            <a:ext cx="12192000" cy="684983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57E5D4F-41D9-313E-01AA-ADF5CE053E2E}"/>
              </a:ext>
            </a:extLst>
          </p:cNvPr>
          <p:cNvSpPr txBox="1"/>
          <p:nvPr/>
        </p:nvSpPr>
        <p:spPr>
          <a:xfrm>
            <a:off x="9629775" y="-14649"/>
            <a:ext cx="2562225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fr-BE" sz="2800" cap="all">
                <a:solidFill>
                  <a:schemeClr val="bg1"/>
                </a:solidFill>
                <a:latin typeface="Montserrat" panose="00000500000000000000" pitchFamily="2" charset="0"/>
              </a:rPr>
              <a:t>12.03.2026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DD9B678-E04D-EBD8-C357-4A6C3201FC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39"/>
          <a:stretch>
            <a:fillRect/>
          </a:stretch>
        </p:blipFill>
        <p:spPr>
          <a:xfrm>
            <a:off x="9084762" y="174015"/>
            <a:ext cx="2506799" cy="1186123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C0BEC0E-2705-7020-AC33-1E70D73C79AF}"/>
              </a:ext>
            </a:extLst>
          </p:cNvPr>
          <p:cNvSpPr txBox="1">
            <a:spLocks/>
          </p:cNvSpPr>
          <p:nvPr/>
        </p:nvSpPr>
        <p:spPr>
          <a:xfrm>
            <a:off x="4203170" y="2363203"/>
            <a:ext cx="3001745" cy="1891297"/>
          </a:xfrm>
          <a:prstGeom prst="rect">
            <a:avLst/>
          </a:prstGeom>
          <a:ln>
            <a:noFill/>
          </a:ln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>
                <a:solidFill>
                  <a:schemeClr val="bg1"/>
                </a:solidFill>
              </a:rPr>
              <a:t>Thank you !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B9C8F8F5-8F3B-6470-8F39-197ADFCDDD53}"/>
              </a:ext>
            </a:extLst>
          </p:cNvPr>
          <p:cNvSpPr txBox="1"/>
          <p:nvPr/>
        </p:nvSpPr>
        <p:spPr>
          <a:xfrm>
            <a:off x="5359129" y="5379489"/>
            <a:ext cx="454264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fr-FR" sz="1600" u="sng">
              <a:solidFill>
                <a:schemeClr val="bg1"/>
              </a:solidFill>
              <a:latin typeface="Montserrat" panose="00000500000000000000" pitchFamily="50" charset="0"/>
              <a:ea typeface="Calibri"/>
              <a:cs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r"/>
            <a:r>
              <a:rPr lang="fr-FR" sz="1600">
                <a:solidFill>
                  <a:schemeClr val="bg1"/>
                </a:solidFill>
                <a:latin typeface="Montserrat" panose="00000500000000000000" pitchFamily="50" charset="0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sophie.depoterre@uclouvain.be</a:t>
            </a:r>
          </a:p>
          <a:p>
            <a:pPr algn="r"/>
            <a:r>
              <a:rPr lang="fr-FR" sz="1600">
                <a:solidFill>
                  <a:schemeClr val="bg1"/>
                </a:solidFill>
                <a:latin typeface="Montserrat" panose="00000500000000000000" pitchFamily="50" charset="0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joelle.desterbecq@uclouvain.be </a:t>
            </a:r>
          </a:p>
          <a:p>
            <a:pPr algn="r"/>
            <a:r>
              <a:rPr lang="fr-FR" sz="1600">
                <a:solidFill>
                  <a:schemeClr val="bg1"/>
                </a:solidFill>
                <a:latin typeface="Montserrat" panose="00000500000000000000" pitchFamily="50" charset="0"/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laurent.gatto@uclouvain.be</a:t>
            </a:r>
          </a:p>
          <a:p>
            <a:pPr algn="r"/>
            <a:endParaRPr lang="fr-FR" sz="1600">
              <a:solidFill>
                <a:schemeClr val="bg1"/>
              </a:solidFill>
              <a:latin typeface="Montserrat" panose="00000500000000000000" pitchFamily="50" charset="0"/>
              <a:ea typeface="Calibri"/>
              <a:cs typeface="Calibri"/>
            </a:endParaRPr>
          </a:p>
        </p:txBody>
      </p:sp>
      <p:sp>
        <p:nvSpPr>
          <p:cNvPr id="9" name="ZoneTexte 9">
            <a:extLst>
              <a:ext uri="{FF2B5EF4-FFF2-40B4-BE49-F238E27FC236}">
                <a16:creationId xmlns:a16="http://schemas.microsoft.com/office/drawing/2014/main" id="{402EEF1A-899C-8E0D-94A4-66CDA3515F19}"/>
              </a:ext>
            </a:extLst>
          </p:cNvPr>
          <p:cNvSpPr txBox="1"/>
          <p:nvPr/>
        </p:nvSpPr>
        <p:spPr>
          <a:xfrm>
            <a:off x="-77130" y="5109614"/>
            <a:ext cx="520800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endParaRPr lang="fr-FR" sz="1600" u="sng">
              <a:solidFill>
                <a:schemeClr val="bg1"/>
              </a:solidFill>
              <a:latin typeface="Montserrat" panose="00000500000000000000" pitchFamily="50" charset="0"/>
              <a:ea typeface="Calibri"/>
              <a:cs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r"/>
            <a:endParaRPr lang="fr-FR" sz="1600">
              <a:solidFill>
                <a:schemeClr val="bg1"/>
              </a:solidFill>
              <a:latin typeface="Montserrat" panose="00000500000000000000" pitchFamily="50" charset="0"/>
              <a:ea typeface="Calibri"/>
              <a:cs typeface="Calibri"/>
            </a:endParaRPr>
          </a:p>
          <a:p>
            <a:pPr algn="r"/>
            <a:r>
              <a:rPr lang="fr-FR" sz="1600">
                <a:solidFill>
                  <a:schemeClr val="bg1"/>
                </a:solidFill>
                <a:latin typeface="Montserrat" panose="00000500000000000000" pitchFamily="50" charset="0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https://uclouvain.be/fr/lll</a:t>
            </a:r>
            <a:endParaRPr lang="fr-FR" sz="1600">
              <a:solidFill>
                <a:schemeClr val="bg1"/>
              </a:solidFill>
              <a:latin typeface="Montserrat" panose="00000500000000000000" pitchFamily="50" charset="0"/>
              <a:ea typeface="Calibri"/>
              <a:cs typeface="Calibri"/>
            </a:endParaRPr>
          </a:p>
          <a:p>
            <a:pPr algn="r"/>
            <a:r>
              <a:rPr lang="fr-FR" sz="1600">
                <a:solidFill>
                  <a:schemeClr val="bg1"/>
                </a:solidFill>
                <a:latin typeface="Montserrat" panose="00000500000000000000" pitchFamily="50" charset="0"/>
                <a:ea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https://uclouvain.be/openscience</a:t>
            </a:r>
            <a:endParaRPr lang="fr-FR" sz="1600">
              <a:solidFill>
                <a:schemeClr val="bg1"/>
              </a:solidFill>
              <a:latin typeface="Montserrat" panose="00000500000000000000" pitchFamily="50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21180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47981D109D8542A8E2323A9E4996CA" ma:contentTypeVersion="11" ma:contentTypeDescription="Crée un document." ma:contentTypeScope="" ma:versionID="dbbf401908104f5e86ca131b5a690650">
  <xsd:schema xmlns:xsd="http://www.w3.org/2001/XMLSchema" xmlns:xs="http://www.w3.org/2001/XMLSchema" xmlns:p="http://schemas.microsoft.com/office/2006/metadata/properties" xmlns:ns2="3dfe3ef8-668d-48ba-b09d-73f672ef8399" xmlns:ns3="caf1b11d-f75f-4f0e-b7d7-342451d63d71" targetNamespace="http://schemas.microsoft.com/office/2006/metadata/properties" ma:root="true" ma:fieldsID="13613cd255ea4e93e00f1083397deab5" ns2:_="" ns3:_="">
    <xsd:import namespace="3dfe3ef8-668d-48ba-b09d-73f672ef8399"/>
    <xsd:import namespace="caf1b11d-f75f-4f0e-b7d7-342451d63d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Acc_x00e8_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e3ef8-668d-48ba-b09d-73f672ef83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cc_x00e8_s" ma:index="11" nillable="true" ma:displayName="Accès" ma:format="Dropdown" ma:internalName="Acc_x00e8_s">
      <xsd:simpleType>
        <xsd:restriction base="dms:Text">
          <xsd:maxLength value="255"/>
        </xsd:restriction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6e87909b-6f91-4c34-a78b-ec0d666c48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f1b11d-f75f-4f0e-b7d7-342451d63d7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48388d0-bd50-411f-b174-69e86fa14831}" ma:internalName="TaxCatchAll" ma:showField="CatchAllData" ma:web="caf1b11d-f75f-4f0e-b7d7-342451d63d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fe3ef8-668d-48ba-b09d-73f672ef8399">
      <Terms xmlns="http://schemas.microsoft.com/office/infopath/2007/PartnerControls"/>
    </lcf76f155ced4ddcb4097134ff3c332f>
    <Acc_x00e8_s xmlns="3dfe3ef8-668d-48ba-b09d-73f672ef8399" xsi:nil="true"/>
    <TaxCatchAll xmlns="caf1b11d-f75f-4f0e-b7d7-342451d63d7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E23355-5697-48D4-ACCA-F7E66A2769C7}">
  <ds:schemaRefs>
    <ds:schemaRef ds:uri="3dfe3ef8-668d-48ba-b09d-73f672ef8399"/>
    <ds:schemaRef ds:uri="caf1b11d-f75f-4f0e-b7d7-342451d63d7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C38F52F-442E-46E6-B09F-C415401B94AB}">
  <ds:schemaRefs>
    <ds:schemaRef ds:uri="3dfe3ef8-668d-48ba-b09d-73f672ef8399"/>
    <ds:schemaRef ds:uri="caf1b11d-f75f-4f0e-b7d7-342451d63d7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45A68C8-73FB-45BB-9605-DA95EF1AE5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Grand écran</PresentationFormat>
  <Slides>24</Slides>
  <Notes>19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Joëlle Desterbecq</dc:creator>
  <cp:revision>2</cp:revision>
  <dcterms:created xsi:type="dcterms:W3CDTF">2026-10-16T13:30:46Z</dcterms:created>
  <dcterms:modified xsi:type="dcterms:W3CDTF">2026-10-22T13:59:55Z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0x0101009C47981D109D8542A8E2323A9E4996CA</vt:lpwstr>
  </property>
  <property fmtid="{D5CDD505-2E9C-101B-9397-08002B2CF9AE}" pid="3" name="MediaServiceImageTags">
    <vt:lpwstr/>
  </property>
</Properties>
</file>