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4"/>
  </p:notesMasterIdLst>
  <p:sldIdLst>
    <p:sldId id="323" r:id="rId5"/>
    <p:sldId id="258" r:id="rId6"/>
    <p:sldId id="321" r:id="rId7"/>
    <p:sldId id="304" r:id="rId8"/>
    <p:sldId id="351" r:id="rId9"/>
    <p:sldId id="332" r:id="rId10"/>
    <p:sldId id="326" r:id="rId11"/>
    <p:sldId id="331" r:id="rId12"/>
    <p:sldId id="327" r:id="rId13"/>
    <p:sldId id="328" r:id="rId14"/>
    <p:sldId id="330" r:id="rId15"/>
    <p:sldId id="333" r:id="rId16"/>
    <p:sldId id="305" r:id="rId17"/>
    <p:sldId id="335" r:id="rId18"/>
    <p:sldId id="350" r:id="rId19"/>
    <p:sldId id="343" r:id="rId20"/>
    <p:sldId id="337" r:id="rId21"/>
    <p:sldId id="340" r:id="rId22"/>
    <p:sldId id="341" r:id="rId23"/>
    <p:sldId id="342" r:id="rId24"/>
    <p:sldId id="344" r:id="rId25"/>
    <p:sldId id="345" r:id="rId26"/>
    <p:sldId id="346" r:id="rId27"/>
    <p:sldId id="347" r:id="rId28"/>
    <p:sldId id="348" r:id="rId29"/>
    <p:sldId id="349" r:id="rId30"/>
    <p:sldId id="338" r:id="rId31"/>
    <p:sldId id="339" r:id="rId32"/>
    <p:sldId id="31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E57432"/>
    <a:srgbClr val="008080"/>
    <a:srgbClr val="D36135"/>
    <a:srgbClr val="303031"/>
    <a:srgbClr val="009942"/>
    <a:srgbClr val="1B9131"/>
    <a:srgbClr val="349A9A"/>
    <a:srgbClr val="282B28"/>
    <a:srgbClr val="A249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5EB3A0-C8B4-4BC3-9DD8-041028204DF4}" v="16" dt="2025-08-29T13:08:08.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85" autoAdjust="0"/>
  </p:normalViewPr>
  <p:slideViewPr>
    <p:cSldViewPr snapToGrid="0">
      <p:cViewPr varScale="1">
        <p:scale>
          <a:sx n="93" d="100"/>
          <a:sy n="93" d="100"/>
        </p:scale>
        <p:origin x="1236" y="84"/>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503BF-1409-414C-B508-64C549A545D2}" type="datetimeFigureOut">
              <a:rPr lang="fr-BE" smtClean="0"/>
              <a:t>29-08-25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71B2E-D1EC-462F-BC7D-8D6F04161466}" type="slidenum">
              <a:rPr lang="fr-BE" smtClean="0"/>
              <a:t>‹N°›</a:t>
            </a:fld>
            <a:endParaRPr lang="fr-BE"/>
          </a:p>
        </p:txBody>
      </p:sp>
    </p:spTree>
    <p:extLst>
      <p:ext uri="{BB962C8B-B14F-4D97-AF65-F5344CB8AC3E}">
        <p14:creationId xmlns:p14="http://schemas.microsoft.com/office/powerpoint/2010/main" val="97847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Il s’agit d’une formation sur l’accessibilité numérique vidéo et sur les outils de transcription et de sous-titrage pour développer un enseignement inclusif. </a:t>
            </a:r>
          </a:p>
          <a:p>
            <a:r>
              <a:rPr lang="fr-BE" dirty="0"/>
              <a:t>Temps estimé : 1h30, mais il préférable de la prévoir sur un temps plus loin, plutôt 1h d’atelier pratique que 30 min qui passent très vite.</a:t>
            </a:r>
          </a:p>
          <a:p>
            <a:r>
              <a:rPr lang="fr-BE" dirty="0"/>
              <a:t>Ice Breaker : 15 min</a:t>
            </a:r>
          </a:p>
          <a:p>
            <a:r>
              <a:rPr lang="fr-BE" dirty="0"/>
              <a:t>Pourquoi CUA : 5 min</a:t>
            </a:r>
          </a:p>
          <a:p>
            <a:r>
              <a:rPr lang="fr-BE" dirty="0"/>
              <a:t>Quoi : mise en situation 20 min + restructuration 5 min</a:t>
            </a:r>
          </a:p>
          <a:p>
            <a:r>
              <a:rPr lang="fr-BE" dirty="0"/>
              <a:t>Comment : 15 min</a:t>
            </a:r>
          </a:p>
          <a:p>
            <a:r>
              <a:rPr lang="fr-BE" dirty="0"/>
              <a:t>Atelier : 30 min</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Comment citer cette ressource : Baur, M. et Ducarme, D. et Guisset, M. (2025). </a:t>
            </a:r>
            <a:r>
              <a:rPr lang="fr-FR" dirty="0">
                <a:solidFill>
                  <a:srgbClr val="008080"/>
                </a:solidFill>
                <a:cs typeface="Angsana New" panose="020B0502040204020203" pitchFamily="18" charset="-34"/>
              </a:rPr>
              <a:t>Transcrire et sous-titrer vos vidéos pour favoriser l’apprentissage des </a:t>
            </a:r>
            <a:r>
              <a:rPr lang="fr-FR" dirty="0" err="1">
                <a:solidFill>
                  <a:srgbClr val="008080"/>
                </a:solidFill>
                <a:cs typeface="Angsana New" panose="020B0502040204020203" pitchFamily="18" charset="-34"/>
              </a:rPr>
              <a:t>étudiant·es</a:t>
            </a:r>
            <a:r>
              <a:rPr lang="fr-FR" dirty="0"/>
              <a:t>. </a:t>
            </a:r>
            <a:r>
              <a:rPr lang="fr-FR" dirty="0" err="1"/>
              <a:t>UCLouvain</a:t>
            </a:r>
            <a:r>
              <a:rPr lang="fr-FR" dirty="0"/>
              <a:t>. CC BY SA. </a:t>
            </a:r>
          </a:p>
          <a:p>
            <a:endParaRPr lang="fr-BE" dirty="0"/>
          </a:p>
          <a:p>
            <a:endParaRPr lang="fr-BE" dirty="0"/>
          </a:p>
          <a:p>
            <a:endParaRPr lang="fr-BE" dirty="0"/>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1</a:t>
            </a:fld>
            <a:endParaRPr lang="fr-BE"/>
          </a:p>
        </p:txBody>
      </p:sp>
    </p:spTree>
    <p:extLst>
      <p:ext uri="{BB962C8B-B14F-4D97-AF65-F5344CB8AC3E}">
        <p14:creationId xmlns:p14="http://schemas.microsoft.com/office/powerpoint/2010/main" val="3704169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 slides masqués peuvent être affichés si la formation dure plus longtemps et qu’il est nécessaire de contextualiser davantage la notion d’accessibilité numérique.</a:t>
            </a:r>
            <a:endParaRPr lang="fr-BE" dirty="0"/>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14</a:t>
            </a:fld>
            <a:endParaRPr lang="fr-BE"/>
          </a:p>
        </p:txBody>
      </p:sp>
    </p:spTree>
    <p:extLst>
      <p:ext uri="{BB962C8B-B14F-4D97-AF65-F5344CB8AC3E}">
        <p14:creationId xmlns:p14="http://schemas.microsoft.com/office/powerpoint/2010/main" val="3825336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slide masqué peut être affiché au besoin, si vous souhaitez présenter une définition plus formelle d’une vidéo accessible.</a:t>
            </a:r>
          </a:p>
          <a:p>
            <a:r>
              <a:rPr lang="fr-FR" dirty="0"/>
              <a:t>Nous ne l’avons pas fait lors de notre formation afin de ne pas perdre de temps et de nous répéter par rapport à la slide précédente. </a:t>
            </a:r>
            <a:endParaRPr lang="fr-BE" dirty="0"/>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16</a:t>
            </a:fld>
            <a:endParaRPr lang="fr-BE"/>
          </a:p>
        </p:txBody>
      </p:sp>
    </p:spTree>
    <p:extLst>
      <p:ext uri="{BB962C8B-B14F-4D97-AF65-F5344CB8AC3E}">
        <p14:creationId xmlns:p14="http://schemas.microsoft.com/office/powerpoint/2010/main" val="645083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2A16C-31CC-E337-877E-2552014A67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A798C3-BEF3-8481-63FB-964276028D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443753-BB2F-085F-1B18-89611142E073}"/>
              </a:ext>
            </a:extLst>
          </p:cNvPr>
          <p:cNvSpPr>
            <a:spLocks noGrp="1"/>
          </p:cNvSpPr>
          <p:nvPr>
            <p:ph type="body" idx="1"/>
          </p:nvPr>
        </p:nvSpPr>
        <p:spPr/>
        <p:txBody>
          <a:bodyPr/>
          <a:lstStyle/>
          <a:p>
            <a:r>
              <a:rPr lang="fr-BE"/>
              <a:t>Pour moi, un ballon qu’on passe : </a:t>
            </a:r>
          </a:p>
          <a:p>
            <a:pPr marL="171450" indent="-171450">
              <a:buFontTx/>
              <a:buChar char="-"/>
            </a:pPr>
            <a:r>
              <a:rPr lang="fr-BE"/>
              <a:t>Mon prénom </a:t>
            </a:r>
          </a:p>
          <a:p>
            <a:pPr marL="171450" indent="-171450">
              <a:buFontTx/>
              <a:buChar char="-"/>
            </a:pPr>
            <a:r>
              <a:rPr lang="fr-BE"/>
              <a:t>Ma météo du jour </a:t>
            </a:r>
          </a:p>
          <a:p>
            <a:pPr marL="171450" indent="-171450">
              <a:buFontTx/>
              <a:buChar char="-"/>
            </a:pPr>
            <a:r>
              <a:rPr lang="fr-BE"/>
              <a:t>1 attente aujourd’hui </a:t>
            </a:r>
          </a:p>
          <a:p>
            <a:pPr marL="171450" indent="-171450">
              <a:buFontTx/>
              <a:buChar char="-"/>
            </a:pPr>
            <a:r>
              <a:rPr lang="fr-BE"/>
              <a:t>L’accessibilité numérique c’est … </a:t>
            </a:r>
          </a:p>
        </p:txBody>
      </p:sp>
      <p:sp>
        <p:nvSpPr>
          <p:cNvPr id="4" name="Espace réservé du numéro de diapositive 3">
            <a:extLst>
              <a:ext uri="{FF2B5EF4-FFF2-40B4-BE49-F238E27FC236}">
                <a16:creationId xmlns:a16="http://schemas.microsoft.com/office/drawing/2014/main" id="{6C9D8ABF-7683-877E-869E-A6585F1660A1}"/>
              </a:ext>
            </a:extLst>
          </p:cNvPr>
          <p:cNvSpPr>
            <a:spLocks noGrp="1"/>
          </p:cNvSpPr>
          <p:nvPr>
            <p:ph type="sldNum" sz="quarter" idx="5"/>
          </p:nvPr>
        </p:nvSpPr>
        <p:spPr/>
        <p:txBody>
          <a:bodyPr/>
          <a:lstStyle/>
          <a:p>
            <a:fld id="{0F371B2E-D1EC-462F-BC7D-8D6F04161466}" type="slidenum">
              <a:rPr lang="fr-BE" smtClean="0"/>
              <a:t>17</a:t>
            </a:fld>
            <a:endParaRPr lang="fr-BE"/>
          </a:p>
        </p:txBody>
      </p:sp>
    </p:spTree>
    <p:extLst>
      <p:ext uri="{BB962C8B-B14F-4D97-AF65-F5344CB8AC3E}">
        <p14:creationId xmlns:p14="http://schemas.microsoft.com/office/powerpoint/2010/main" val="336082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slides présentent les 10 bonnes pratiques de l’accessibilité de supports pédagogiques, un document conçu par l’université d’Angers. Ce mémo peut être imprimé et distribué aux </a:t>
            </a:r>
            <a:r>
              <a:rPr lang="fr-FR" dirty="0" err="1"/>
              <a:t>participant·es</a:t>
            </a:r>
            <a:r>
              <a:rPr lang="fr-FR" dirty="0"/>
              <a:t>.</a:t>
            </a:r>
            <a:endParaRPr lang="fr-BE" dirty="0"/>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18</a:t>
            </a:fld>
            <a:endParaRPr lang="fr-BE"/>
          </a:p>
        </p:txBody>
      </p:sp>
    </p:spTree>
    <p:extLst>
      <p:ext uri="{BB962C8B-B14F-4D97-AF65-F5344CB8AC3E}">
        <p14:creationId xmlns:p14="http://schemas.microsoft.com/office/powerpoint/2010/main" val="198360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11F2A-12E6-3502-E132-E225082953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B80C02A-2B58-F85F-9802-58101FE43D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4406EA-821D-96A7-1FD8-F992F6EB0485}"/>
              </a:ext>
            </a:extLst>
          </p:cNvPr>
          <p:cNvSpPr>
            <a:spLocks noGrp="1"/>
          </p:cNvSpPr>
          <p:nvPr>
            <p:ph type="body" idx="1"/>
          </p:nvPr>
        </p:nvSpPr>
        <p:spPr/>
        <p:txBody>
          <a:bodyPr/>
          <a:lstStyle/>
          <a:p>
            <a:r>
              <a:rPr lang="fr-BE"/>
              <a:t>Pour moi, un ballon qu’on passe : </a:t>
            </a:r>
          </a:p>
          <a:p>
            <a:pPr marL="171450" indent="-171450">
              <a:buFontTx/>
              <a:buChar char="-"/>
            </a:pPr>
            <a:r>
              <a:rPr lang="fr-BE"/>
              <a:t>Mon prénom </a:t>
            </a:r>
          </a:p>
          <a:p>
            <a:pPr marL="171450" indent="-171450">
              <a:buFontTx/>
              <a:buChar char="-"/>
            </a:pPr>
            <a:r>
              <a:rPr lang="fr-BE"/>
              <a:t>Ma météo du jour </a:t>
            </a:r>
          </a:p>
          <a:p>
            <a:pPr marL="171450" indent="-171450">
              <a:buFontTx/>
              <a:buChar char="-"/>
            </a:pPr>
            <a:r>
              <a:rPr lang="fr-BE"/>
              <a:t>1 attente aujourd’hui </a:t>
            </a:r>
          </a:p>
          <a:p>
            <a:pPr marL="171450" indent="-171450">
              <a:buFontTx/>
              <a:buChar char="-"/>
            </a:pPr>
            <a:r>
              <a:rPr lang="fr-BE"/>
              <a:t>L’accessibilité numérique c’est … </a:t>
            </a:r>
          </a:p>
        </p:txBody>
      </p:sp>
      <p:sp>
        <p:nvSpPr>
          <p:cNvPr id="4" name="Espace réservé du numéro de diapositive 3">
            <a:extLst>
              <a:ext uri="{FF2B5EF4-FFF2-40B4-BE49-F238E27FC236}">
                <a16:creationId xmlns:a16="http://schemas.microsoft.com/office/drawing/2014/main" id="{F0764E01-B616-D73D-0AE5-ABD0E3909B08}"/>
              </a:ext>
            </a:extLst>
          </p:cNvPr>
          <p:cNvSpPr>
            <a:spLocks noGrp="1"/>
          </p:cNvSpPr>
          <p:nvPr>
            <p:ph type="sldNum" sz="quarter" idx="5"/>
          </p:nvPr>
        </p:nvSpPr>
        <p:spPr/>
        <p:txBody>
          <a:bodyPr/>
          <a:lstStyle/>
          <a:p>
            <a:fld id="{0F371B2E-D1EC-462F-BC7D-8D6F04161466}" type="slidenum">
              <a:rPr lang="fr-BE" smtClean="0"/>
              <a:t>27</a:t>
            </a:fld>
            <a:endParaRPr lang="fr-BE"/>
          </a:p>
        </p:txBody>
      </p:sp>
    </p:spTree>
    <p:extLst>
      <p:ext uri="{BB962C8B-B14F-4D97-AF65-F5344CB8AC3E}">
        <p14:creationId xmlns:p14="http://schemas.microsoft.com/office/powerpoint/2010/main" val="3237689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Lors de la partie pratique de l’atelier, nous proposons aux </a:t>
            </a:r>
            <a:r>
              <a:rPr lang="fr-FR" dirty="0" err="1"/>
              <a:t>participant·es</a:t>
            </a:r>
            <a:r>
              <a:rPr lang="fr-FR" dirty="0"/>
              <a:t> de choisir une carte situation : </a:t>
            </a:r>
          </a:p>
          <a:p>
            <a:pPr marL="171450" indent="-171450">
              <a:buFontTx/>
              <a:buChar char="-"/>
            </a:pPr>
            <a:r>
              <a:rPr lang="fr-FR" b="0" i="0" dirty="0" err="1">
                <a:effectLst/>
              </a:rPr>
              <a:t>Un·e</a:t>
            </a:r>
            <a:r>
              <a:rPr lang="fr-FR" b="0" i="0" dirty="0">
                <a:effectLst/>
              </a:rPr>
              <a:t> </a:t>
            </a:r>
            <a:r>
              <a:rPr lang="fr-FR" b="0" i="0" dirty="0" err="1">
                <a:effectLst/>
              </a:rPr>
              <a:t>étudiant·e</a:t>
            </a:r>
            <a:r>
              <a:rPr lang="fr-FR" b="0" i="0" dirty="0">
                <a:effectLst/>
              </a:rPr>
              <a:t> vous informe qu’il ou elle est </a:t>
            </a:r>
            <a:r>
              <a:rPr lang="fr-FR" b="0" i="0" dirty="0" err="1">
                <a:effectLst/>
              </a:rPr>
              <a:t>malentendant·e</a:t>
            </a:r>
            <a:r>
              <a:rPr lang="fr-FR" b="0" i="0" dirty="0">
                <a:effectLst/>
              </a:rPr>
              <a:t>. Vous souhaitez lui permettre d’accéder aux contenus vidéo de votre cours. Objectif : ajouter des sous-titres à une vidéo</a:t>
            </a:r>
          </a:p>
          <a:p>
            <a:pPr marL="171450" indent="-171450">
              <a:buFontTx/>
              <a:buChar char="-"/>
            </a:pPr>
            <a:r>
              <a:rPr lang="fr-FR" b="0" i="0" dirty="0">
                <a:effectLst/>
              </a:rPr>
              <a:t>Vous publiez une capsule vidéo sur Moodle. Vous aimeriez qu’elle soit inclusive et consultable même sans le son. Objectif : créer une transcription ou des sous-titres</a:t>
            </a:r>
          </a:p>
          <a:p>
            <a:pPr marL="171450" indent="-171450">
              <a:buFontTx/>
              <a:buChar char="-"/>
            </a:pPr>
            <a:r>
              <a:rPr lang="fr-FR" b="0" i="0" dirty="0" err="1">
                <a:effectLst/>
              </a:rPr>
              <a:t>Un·e</a:t>
            </a:r>
            <a:r>
              <a:rPr lang="fr-FR" b="0" i="0" dirty="0">
                <a:effectLst/>
              </a:rPr>
              <a:t> </a:t>
            </a:r>
            <a:r>
              <a:rPr lang="fr-FR" b="0" i="0" dirty="0" err="1">
                <a:effectLst/>
              </a:rPr>
              <a:t>étudiant·e</a:t>
            </a:r>
            <a:r>
              <a:rPr lang="fr-FR" b="0" i="0" dirty="0">
                <a:effectLst/>
              </a:rPr>
              <a:t> suit votre cours depuis l’étranger. Il ou elle a une connexion instable et n’est pas toujours en mesure de télécharger les vidéos que vous proposez. Objectif : fournir un fichier avec la version textuelle de la vidéo</a:t>
            </a:r>
          </a:p>
          <a:p>
            <a:pPr marL="171450" indent="-171450">
              <a:buFontTx/>
              <a:buChar char="-"/>
            </a:pPr>
            <a:r>
              <a:rPr lang="fr-FR" b="0" i="0" dirty="0">
                <a:effectLst/>
              </a:rPr>
              <a:t>Vous souhaitez transformer une vidéo pédagogique en un résumé afin de l’utiliser comme source pour la rédaction d’un article. Objectif : obtenir une transcription que vous pouvez retravailler.</a:t>
            </a:r>
          </a:p>
          <a:p>
            <a:pPr marL="171450" indent="-171450">
              <a:buFontTx/>
              <a:buChar char="-"/>
            </a:pPr>
            <a:r>
              <a:rPr lang="fr-FR" b="0" i="0" dirty="0">
                <a:effectLst/>
              </a:rPr>
              <a:t>Vous souhaitez que votre vidéo puisse être vue par un </a:t>
            </a:r>
            <a:r>
              <a:rPr lang="fr-FR" b="0" i="0" dirty="0" err="1">
                <a:effectLst/>
              </a:rPr>
              <a:t>étudiant·e</a:t>
            </a:r>
            <a:r>
              <a:rPr lang="fr-FR" b="0" i="0" dirty="0">
                <a:effectLst/>
              </a:rPr>
              <a:t> dans les transports, sans écouteurs. Objectif : créer des sous-titres incrustés dans la vidéo</a:t>
            </a:r>
          </a:p>
          <a:p>
            <a:pPr marL="171450" indent="-171450">
              <a:buFontTx/>
              <a:buChar char="-"/>
            </a:pPr>
            <a:endParaRPr lang="fr-FR" dirty="0"/>
          </a:p>
          <a:p>
            <a:r>
              <a:rPr lang="fr-FR" dirty="0"/>
              <a:t>Ensuite, ils pourront travailler sur le fichier vidéo de leur choix – il est aussi possible de prévoir une vidéo de travail à fournir s’ils n’en ont pas sous la main. </a:t>
            </a:r>
          </a:p>
          <a:p>
            <a:r>
              <a:rPr lang="fr-FR" dirty="0"/>
              <a:t>Les fiches à disposition se trouvent dans l’espace Confluences, regroupant les ressources pédagogiques et numériques du Louvain Learning Lab. Ces fiches indiquent la marche à suivre pour créer des sous-titres et des transcriptions grâce à différents outils. </a:t>
            </a:r>
            <a:endParaRPr lang="fr-BE" dirty="0"/>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28</a:t>
            </a:fld>
            <a:endParaRPr lang="fr-BE"/>
          </a:p>
        </p:txBody>
      </p:sp>
    </p:spTree>
    <p:extLst>
      <p:ext uri="{BB962C8B-B14F-4D97-AF65-F5344CB8AC3E}">
        <p14:creationId xmlns:p14="http://schemas.microsoft.com/office/powerpoint/2010/main" val="3204940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08B20B35-BCFD-2D4F-B770-36572368DF8A}" type="slidenum">
              <a:rPr lang="fr-FR" smtClean="0"/>
              <a:t>29</a:t>
            </a:fld>
            <a:endParaRPr lang="fr-FR"/>
          </a:p>
        </p:txBody>
      </p:sp>
    </p:spTree>
    <p:extLst>
      <p:ext uri="{BB962C8B-B14F-4D97-AF65-F5344CB8AC3E}">
        <p14:creationId xmlns:p14="http://schemas.microsoft.com/office/powerpoint/2010/main" val="338897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 des acquis d’apprentissage</a:t>
            </a:r>
            <a:endParaRPr lang="fr-BE" dirty="0"/>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2</a:t>
            </a:fld>
            <a:endParaRPr lang="fr-BE"/>
          </a:p>
        </p:txBody>
      </p:sp>
    </p:spTree>
    <p:extLst>
      <p:ext uri="{BB962C8B-B14F-4D97-AF65-F5344CB8AC3E}">
        <p14:creationId xmlns:p14="http://schemas.microsoft.com/office/powerpoint/2010/main" val="380596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formation se découpe en quatre parties : </a:t>
            </a:r>
          </a:p>
          <a:p>
            <a:pPr marL="171450" indent="-171450">
              <a:buFontTx/>
              <a:buChar char="-"/>
            </a:pPr>
            <a:r>
              <a:rPr lang="fr-FR" dirty="0"/>
              <a:t>Les raisons qui poussent à appliquer les principes et critères de l’accessibilité numérique ; </a:t>
            </a:r>
          </a:p>
          <a:p>
            <a:pPr marL="171450" indent="-171450">
              <a:buFontTx/>
              <a:buChar char="-"/>
            </a:pPr>
            <a:r>
              <a:rPr lang="fr-FR" dirty="0"/>
              <a:t>Les critères de l’accessibilité numérique des contenus ;</a:t>
            </a:r>
          </a:p>
          <a:p>
            <a:pPr marL="171450" indent="-171450">
              <a:buFontTx/>
              <a:buChar char="-"/>
            </a:pPr>
            <a:r>
              <a:rPr lang="fr-BE" dirty="0"/>
              <a:t>Les applications des critères de l’accessibilité numérique, en particulier concernant les vidéos et les transcriptions et sous-titres ; </a:t>
            </a:r>
          </a:p>
          <a:p>
            <a:pPr marL="171450" indent="-171450">
              <a:buFontTx/>
              <a:buChar char="-"/>
            </a:pPr>
            <a:r>
              <a:rPr lang="fr-BE" dirty="0"/>
              <a:t>Un atelier pratique pour transcrire et sous-titrer des vidéos grâce à différents outils numériques.</a:t>
            </a: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3</a:t>
            </a:fld>
            <a:endParaRPr lang="fr-BE"/>
          </a:p>
        </p:txBody>
      </p:sp>
    </p:spTree>
    <p:extLst>
      <p:ext uri="{BB962C8B-B14F-4D97-AF65-F5344CB8AC3E}">
        <p14:creationId xmlns:p14="http://schemas.microsoft.com/office/powerpoint/2010/main" val="175006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AutoNum type="arabicPeriod"/>
            </a:pPr>
            <a:endParaRPr lang="fr-BE" dirty="0">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4</a:t>
            </a:fld>
            <a:endParaRPr lang="fr-BE"/>
          </a:p>
        </p:txBody>
      </p:sp>
    </p:spTree>
    <p:extLst>
      <p:ext uri="{BB962C8B-B14F-4D97-AF65-F5344CB8AC3E}">
        <p14:creationId xmlns:p14="http://schemas.microsoft.com/office/powerpoint/2010/main" val="373709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BE" dirty="0"/>
              <a:t>La formation débute par un brise-glace où, debout et en cercle, les </a:t>
            </a:r>
            <a:r>
              <a:rPr lang="fr-BE" dirty="0" err="1"/>
              <a:t>participant·es</a:t>
            </a:r>
            <a:r>
              <a:rPr lang="fr-BE" dirty="0"/>
              <a:t> se lancent un grand dé en mousse. Une fois le dé en main, la personne se présente et jette le dé. Selon le chiffre obtenu, la personne devra répondre ç l’une des questions suivantes :</a:t>
            </a:r>
          </a:p>
          <a:p>
            <a:pPr marL="0" indent="0">
              <a:buNone/>
            </a:pPr>
            <a:endParaRPr lang="fr-BE" dirty="0"/>
          </a:p>
          <a:p>
            <a:pPr marL="228600" indent="-228600">
              <a:buAutoNum type="arabicPeriod"/>
            </a:pPr>
            <a:r>
              <a:rPr lang="fr-BE" dirty="0"/>
              <a:t>1 attente aujourd’hui </a:t>
            </a:r>
            <a:endParaRPr lang="en-US" dirty="0">
              <a:ea typeface="Calibri"/>
              <a:cs typeface="Calibri"/>
            </a:endParaRPr>
          </a:p>
          <a:p>
            <a:pPr marL="171450" indent="-171450">
              <a:buFontTx/>
              <a:buAutoNum type="arabicPeriod"/>
            </a:pPr>
            <a:r>
              <a:rPr lang="fr-BE" dirty="0"/>
              <a:t>L’accessibilité numérique c’est … </a:t>
            </a:r>
          </a:p>
          <a:p>
            <a:pPr marL="171450" indent="-171450">
              <a:buFontTx/>
              <a:buAutoNum type="arabicPeriod"/>
            </a:pPr>
            <a:r>
              <a:rPr lang="fr-BE" dirty="0">
                <a:ea typeface="Calibri" panose="020F0502020204030204"/>
                <a:cs typeface="Calibri" panose="020F0502020204030204"/>
              </a:rPr>
              <a:t>Je suis plutôt film VO ou VF ? </a:t>
            </a:r>
          </a:p>
          <a:p>
            <a:pPr marL="171450" indent="-171450">
              <a:buFontTx/>
              <a:buAutoNum type="arabicPeriod"/>
            </a:pPr>
            <a:r>
              <a:rPr lang="fr-BE" dirty="0">
                <a:ea typeface="Calibri" panose="020F0502020204030204"/>
                <a:cs typeface="Calibri" panose="020F0502020204030204"/>
              </a:rPr>
              <a:t>Une compétence numérique que vous souhaitez améliorer </a:t>
            </a:r>
          </a:p>
          <a:p>
            <a:pPr marL="171450" indent="-171450">
              <a:buFontTx/>
              <a:buAutoNum type="arabicPeriod"/>
            </a:pPr>
            <a:r>
              <a:rPr lang="fr-BE" dirty="0">
                <a:ea typeface="Calibri" panose="020F0502020204030204"/>
                <a:cs typeface="Calibri" panose="020F0502020204030204"/>
              </a:rPr>
              <a:t>Votre super pouvoir </a:t>
            </a:r>
          </a:p>
          <a:p>
            <a:pPr marL="171450" indent="-171450">
              <a:buFontTx/>
              <a:buAutoNum type="arabicPeriod"/>
            </a:pPr>
            <a:r>
              <a:rPr lang="fr-BE" dirty="0">
                <a:ea typeface="Calibri" panose="020F0502020204030204"/>
                <a:cs typeface="Calibri" panose="020F0502020204030204"/>
              </a:rPr>
              <a:t>La qualité principale d'un enseignant/enseignante </a:t>
            </a:r>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5</a:t>
            </a:fld>
            <a:endParaRPr lang="fr-BE"/>
          </a:p>
        </p:txBody>
      </p:sp>
    </p:spTree>
    <p:extLst>
      <p:ext uri="{BB962C8B-B14F-4D97-AF65-F5344CB8AC3E}">
        <p14:creationId xmlns:p14="http://schemas.microsoft.com/office/powerpoint/2010/main" val="4098482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2B060-D867-4E39-7DDC-0102746BA8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8FE87A0-C820-A68A-3BC1-A546C926FD5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41964A1-4B97-E574-9772-BAE63E227852}"/>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73A5972D-AD9C-BDDD-FADF-5FEBB580A4F5}"/>
              </a:ext>
            </a:extLst>
          </p:cNvPr>
          <p:cNvSpPr>
            <a:spLocks noGrp="1"/>
          </p:cNvSpPr>
          <p:nvPr>
            <p:ph type="sldNum" sz="quarter" idx="5"/>
          </p:nvPr>
        </p:nvSpPr>
        <p:spPr/>
        <p:txBody>
          <a:bodyPr/>
          <a:lstStyle/>
          <a:p>
            <a:fld id="{0F371B2E-D1EC-462F-BC7D-8D6F04161466}" type="slidenum">
              <a:rPr lang="fr-BE" smtClean="0"/>
              <a:t>6</a:t>
            </a:fld>
            <a:endParaRPr lang="fr-BE"/>
          </a:p>
        </p:txBody>
      </p:sp>
    </p:spTree>
    <p:extLst>
      <p:ext uri="{BB962C8B-B14F-4D97-AF65-F5344CB8AC3E}">
        <p14:creationId xmlns:p14="http://schemas.microsoft.com/office/powerpoint/2010/main" val="177809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 slides masqués peuvent être affichés et expliqués si besoin pour développer les principes de la CUA.</a:t>
            </a:r>
            <a:endParaRPr lang="fr-BE" dirty="0"/>
          </a:p>
        </p:txBody>
      </p:sp>
      <p:sp>
        <p:nvSpPr>
          <p:cNvPr id="4" name="Espace réservé du numéro de diapositive 3"/>
          <p:cNvSpPr>
            <a:spLocks noGrp="1"/>
          </p:cNvSpPr>
          <p:nvPr>
            <p:ph type="sldNum" sz="quarter" idx="5"/>
          </p:nvPr>
        </p:nvSpPr>
        <p:spPr/>
        <p:txBody>
          <a:bodyPr/>
          <a:lstStyle/>
          <a:p>
            <a:fld id="{0F371B2E-D1EC-462F-BC7D-8D6F04161466}" type="slidenum">
              <a:rPr lang="fr-BE" smtClean="0"/>
              <a:t>9</a:t>
            </a:fld>
            <a:endParaRPr lang="fr-BE"/>
          </a:p>
        </p:txBody>
      </p:sp>
    </p:spTree>
    <p:extLst>
      <p:ext uri="{BB962C8B-B14F-4D97-AF65-F5344CB8AC3E}">
        <p14:creationId xmlns:p14="http://schemas.microsoft.com/office/powerpoint/2010/main" val="319419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37583-5C64-BEDA-5FF2-B59F6E1AB9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AE23E8-71DE-45D2-1AB0-D5F69485F3C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53CA245-4C11-948D-B461-CDE506E01408}"/>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28C63AC2-DDF2-D1D7-9B04-3C545CE7C95B}"/>
              </a:ext>
            </a:extLst>
          </p:cNvPr>
          <p:cNvSpPr>
            <a:spLocks noGrp="1"/>
          </p:cNvSpPr>
          <p:nvPr>
            <p:ph type="sldNum" sz="quarter" idx="5"/>
          </p:nvPr>
        </p:nvSpPr>
        <p:spPr/>
        <p:txBody>
          <a:bodyPr/>
          <a:lstStyle/>
          <a:p>
            <a:fld id="{0F371B2E-D1EC-462F-BC7D-8D6F04161466}" type="slidenum">
              <a:rPr lang="fr-BE" smtClean="0"/>
              <a:t>12</a:t>
            </a:fld>
            <a:endParaRPr lang="fr-BE"/>
          </a:p>
        </p:txBody>
      </p:sp>
    </p:spTree>
    <p:extLst>
      <p:ext uri="{BB962C8B-B14F-4D97-AF65-F5344CB8AC3E}">
        <p14:creationId xmlns:p14="http://schemas.microsoft.com/office/powerpoint/2010/main" val="265900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0" noProof="0" dirty="0">
                <a:ea typeface="Calibri"/>
                <a:cs typeface="Calibri"/>
              </a:rPr>
              <a:t>Lors de cette mise en situation, nous invitons les </a:t>
            </a:r>
            <a:r>
              <a:rPr lang="fr-BE" b="0" noProof="0" dirty="0" err="1">
                <a:ea typeface="Calibri"/>
                <a:cs typeface="Calibri"/>
              </a:rPr>
              <a:t>participant·es</a:t>
            </a:r>
            <a:r>
              <a:rPr lang="fr-BE" b="0" noProof="0" dirty="0">
                <a:ea typeface="Calibri"/>
                <a:cs typeface="Calibri"/>
              </a:rPr>
              <a:t> à visionner les deux vidéos dont les liens s’affichent sur le slide. Ils réfléchissent ensuite quelques minutes individuellement, en prenant des notes sur les éléments positifs et les points d’amélioration de ces vidéos. Ensuite, ils mettent en commun avec les personnes de leur table/par petits groupes et inscrivent leurs observations sur un poster. Il y a enfin une mise en commun avec un porte-parole qui reprend les éléments essentiels des observations sur les vidéos. L’objectif est de faire émerger, depuis les remarques des </a:t>
            </a:r>
            <a:r>
              <a:rPr lang="fr-BE" b="0" noProof="0" dirty="0" err="1">
                <a:ea typeface="Calibri"/>
                <a:cs typeface="Calibri"/>
              </a:rPr>
              <a:t>participant·es</a:t>
            </a:r>
            <a:r>
              <a:rPr lang="fr-BE" b="0" noProof="0" dirty="0">
                <a:ea typeface="Calibri"/>
                <a:cs typeface="Calibri"/>
              </a:rPr>
              <a:t>, les critères de l’accessibilité numérique d’une vidéo.</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F371B2E-D1EC-462F-BC7D-8D6F04161466}" type="slidenum">
              <a:rPr lang="fr-BE" smtClean="0"/>
              <a:t>13</a:t>
            </a:fld>
            <a:endParaRPr lang="fr-BE"/>
          </a:p>
        </p:txBody>
      </p:sp>
    </p:spTree>
    <p:extLst>
      <p:ext uri="{BB962C8B-B14F-4D97-AF65-F5344CB8AC3E}">
        <p14:creationId xmlns:p14="http://schemas.microsoft.com/office/powerpoint/2010/main" val="13411964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10.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0324" y="1689890"/>
            <a:ext cx="6837406" cy="2387600"/>
          </a:xfrm>
        </p:spPr>
        <p:txBody>
          <a:bodyPr anchor="b"/>
          <a:lstStyle>
            <a:lvl1pPr algn="l">
              <a:defRPr sz="4000" i="0">
                <a:solidFill>
                  <a:srgbClr val="008080"/>
                </a:solidFill>
                <a:latin typeface="Calibri" panose="020F0502020204030204" pitchFamily="34" charset="0"/>
              </a:defRPr>
            </a:lvl1pPr>
          </a:lstStyle>
          <a:p>
            <a:r>
              <a:rPr lang="en-US" dirty="0" err="1"/>
              <a:t>Cliquez</a:t>
            </a:r>
            <a:r>
              <a:rPr lang="en-US" dirty="0"/>
              <a:t> </a:t>
            </a:r>
            <a:r>
              <a:rPr lang="en-US" dirty="0" err="1"/>
              <a:t>ici</a:t>
            </a:r>
            <a:r>
              <a:rPr lang="en-US" dirty="0"/>
              <a:t> pour </a:t>
            </a:r>
            <a:r>
              <a:rPr lang="en-US" dirty="0" err="1"/>
              <a:t>ajouter</a:t>
            </a:r>
            <a:r>
              <a:rPr lang="en-US" dirty="0"/>
              <a:t> un </a:t>
            </a:r>
            <a:r>
              <a:rPr lang="en-US" dirty="0" err="1"/>
              <a:t>titre</a:t>
            </a:r>
            <a:endParaRPr lang="en-US" dirty="0"/>
          </a:p>
        </p:txBody>
      </p:sp>
      <p:sp>
        <p:nvSpPr>
          <p:cNvPr id="3" name="Subtitle 2"/>
          <p:cNvSpPr>
            <a:spLocks noGrp="1"/>
          </p:cNvSpPr>
          <p:nvPr>
            <p:ph type="subTitle" idx="1"/>
          </p:nvPr>
        </p:nvSpPr>
        <p:spPr>
          <a:xfrm>
            <a:off x="4860324" y="4248585"/>
            <a:ext cx="6837406"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Date Placeholder 3"/>
          <p:cNvSpPr>
            <a:spLocks noGrp="1"/>
          </p:cNvSpPr>
          <p:nvPr>
            <p:ph type="dt" sz="half" idx="10"/>
          </p:nvPr>
        </p:nvSpPr>
        <p:spPr>
          <a:xfrm>
            <a:off x="8954530" y="273136"/>
            <a:ext cx="2743200" cy="365125"/>
          </a:xfrm>
        </p:spPr>
        <p:txBody>
          <a:bodyPr/>
          <a:lstStyle>
            <a:lvl1pPr algn="r">
              <a:defRPr>
                <a:solidFill>
                  <a:srgbClr val="E57432"/>
                </a:solidFill>
              </a:defRPr>
            </a:lvl1pPr>
          </a:lstStyle>
          <a:p>
            <a:fld id="{4301115B-DA2E-4B9B-A0FC-BB5BD5B1887E}" type="datetimeFigureOut">
              <a:rPr lang="fr-BE" smtClean="0"/>
              <a:pPr/>
              <a:t>29-08-25</a:t>
            </a:fld>
            <a:endParaRPr lang="fr-BE"/>
          </a:p>
        </p:txBody>
      </p:sp>
      <p:sp>
        <p:nvSpPr>
          <p:cNvPr id="5" name="Rectangle 4">
            <a:extLst>
              <a:ext uri="{FF2B5EF4-FFF2-40B4-BE49-F238E27FC236}">
                <a16:creationId xmlns:a16="http://schemas.microsoft.com/office/drawing/2014/main" id="{4D5B018B-E1C9-75EB-9ED4-12B452F5E0B7}"/>
              </a:ext>
            </a:extLst>
          </p:cNvPr>
          <p:cNvSpPr/>
          <p:nvPr userDrawn="1"/>
        </p:nvSpPr>
        <p:spPr>
          <a:xfrm>
            <a:off x="0" y="0"/>
            <a:ext cx="4305993" cy="6858000"/>
          </a:xfrm>
          <a:prstGeom prst="rect">
            <a:avLst/>
          </a:prstGeom>
          <a:solidFill>
            <a:srgbClr val="D36135"/>
          </a:solidFill>
          <a:ln>
            <a:noFill/>
          </a:ln>
          <a:effectLst>
            <a:outerShdw blurRad="215900" dist="38100" dir="54000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ED7D31"/>
              </a:solidFill>
              <a:highlight>
                <a:srgbClr val="ED7D31"/>
              </a:highlight>
              <a:latin typeface="Calibri" panose="020F0502020204030204" pitchFamily="34" charset="0"/>
            </a:endParaRPr>
          </a:p>
        </p:txBody>
      </p:sp>
      <p:sp>
        <p:nvSpPr>
          <p:cNvPr id="6" name="Rectangle 5">
            <a:extLst>
              <a:ext uri="{FF2B5EF4-FFF2-40B4-BE49-F238E27FC236}">
                <a16:creationId xmlns:a16="http://schemas.microsoft.com/office/drawing/2014/main" id="{3C997F83-0518-878F-A8A0-3E771FF01E91}"/>
              </a:ext>
            </a:extLst>
          </p:cNvPr>
          <p:cNvSpPr/>
          <p:nvPr userDrawn="1"/>
        </p:nvSpPr>
        <p:spPr>
          <a:xfrm>
            <a:off x="507076" y="1604356"/>
            <a:ext cx="3463791" cy="3299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7" name="Image 6">
            <a:extLst>
              <a:ext uri="{FF2B5EF4-FFF2-40B4-BE49-F238E27FC236}">
                <a16:creationId xmlns:a16="http://schemas.microsoft.com/office/drawing/2014/main" id="{862B6535-30B0-6A69-4F05-25794F6E9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151" y="2197367"/>
            <a:ext cx="3238646" cy="2170133"/>
          </a:xfrm>
          <a:prstGeom prst="rect">
            <a:avLst/>
          </a:prstGeom>
        </p:spPr>
      </p:pic>
      <p:sp>
        <p:nvSpPr>
          <p:cNvPr id="8" name="Organigramme : Connecteur 7">
            <a:extLst>
              <a:ext uri="{FF2B5EF4-FFF2-40B4-BE49-F238E27FC236}">
                <a16:creationId xmlns:a16="http://schemas.microsoft.com/office/drawing/2014/main" id="{C094790C-6691-2497-50B1-CF5EFD63BD43}"/>
              </a:ext>
            </a:extLst>
          </p:cNvPr>
          <p:cNvSpPr/>
          <p:nvPr userDrawn="1"/>
        </p:nvSpPr>
        <p:spPr>
          <a:xfrm>
            <a:off x="114068" y="1211348"/>
            <a:ext cx="786016" cy="786016"/>
          </a:xfrm>
          <a:prstGeom prst="flowChartConnector">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9" name="Image 8">
            <a:extLst>
              <a:ext uri="{FF2B5EF4-FFF2-40B4-BE49-F238E27FC236}">
                <a16:creationId xmlns:a16="http://schemas.microsoft.com/office/drawing/2014/main" id="{6D558DF8-5183-562D-2F2D-F9CF4CC6B7A7}"/>
              </a:ext>
            </a:extLst>
          </p:cNvPr>
          <p:cNvPicPr>
            <a:picLocks noChangeAspect="1"/>
          </p:cNvPicPr>
          <p:nvPr userDrawn="1"/>
        </p:nvPicPr>
        <p:blipFill>
          <a:blip r:embed="rId3"/>
          <a:stretch>
            <a:fillRect/>
          </a:stretch>
        </p:blipFill>
        <p:spPr>
          <a:xfrm>
            <a:off x="103072" y="5671168"/>
            <a:ext cx="3962333" cy="1093501"/>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5ED1F064-1D1D-C24A-BBFF-F9216E4DF7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20380" y="6008709"/>
            <a:ext cx="1441770" cy="476056"/>
          </a:xfrm>
          <a:prstGeom prst="rect">
            <a:avLst/>
          </a:prstGeom>
        </p:spPr>
      </p:pic>
      <p:pic>
        <p:nvPicPr>
          <p:cNvPr id="11" name="Image 10">
            <a:extLst>
              <a:ext uri="{FF2B5EF4-FFF2-40B4-BE49-F238E27FC236}">
                <a16:creationId xmlns:a16="http://schemas.microsoft.com/office/drawing/2014/main" id="{34CF139E-2CBA-D7E4-A50F-E4FF389CFC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33268" y="5889485"/>
            <a:ext cx="745295" cy="714103"/>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68798326-3ECD-B619-B4E8-B8C9A85B83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45659" y="5921434"/>
            <a:ext cx="2679555" cy="592971"/>
          </a:xfrm>
          <a:prstGeom prst="rect">
            <a:avLst/>
          </a:prstGeom>
        </p:spPr>
      </p:pic>
      <p:pic>
        <p:nvPicPr>
          <p:cNvPr id="13" name="Image 12" descr="Une image contenant texte, clipart&#10;&#10;Description générée automatiquement">
            <a:extLst>
              <a:ext uri="{FF2B5EF4-FFF2-40B4-BE49-F238E27FC236}">
                <a16:creationId xmlns:a16="http://schemas.microsoft.com/office/drawing/2014/main" id="{A935A2F6-D4F1-74B7-FB74-2BF5701091A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56360" y="6246538"/>
            <a:ext cx="1324026" cy="463245"/>
          </a:xfrm>
          <a:prstGeom prst="rect">
            <a:avLst/>
          </a:prstGeom>
        </p:spPr>
      </p:pic>
    </p:spTree>
    <p:extLst>
      <p:ext uri="{BB962C8B-B14F-4D97-AF65-F5344CB8AC3E}">
        <p14:creationId xmlns:p14="http://schemas.microsoft.com/office/powerpoint/2010/main" val="365962058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2774325-1EEC-E127-8381-E8538066EA58}"/>
              </a:ext>
            </a:extLst>
          </p:cNvPr>
          <p:cNvSpPr txBox="1">
            <a:spLocks noGrp="1" noRot="1" noMove="1" noResize="1" noEditPoints="1" noAdjustHandles="1" noChangeArrowheads="1" noChangeShapeType="1"/>
          </p:cNvSpPr>
          <p:nvPr userDrawn="1"/>
        </p:nvSpPr>
        <p:spPr>
          <a:xfrm>
            <a:off x="0" y="1"/>
            <a:ext cx="12192000" cy="6857999"/>
          </a:xfrm>
          <a:prstGeom prst="rect">
            <a:avLst/>
          </a:prstGeom>
          <a:solidFill>
            <a:srgbClr val="E57432"/>
          </a:solidFill>
        </p:spPr>
        <p:txBody>
          <a:bodyPr vert="horz" lIns="72000" tIns="1620000" rIns="72000" bIns="36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3600" dirty="0">
              <a:solidFill>
                <a:srgbClr val="E57432"/>
              </a:solidFill>
              <a:latin typeface="Calibri" panose="020F0502020204030204" pitchFamily="34" charset="0"/>
            </a:endParaRPr>
          </a:p>
          <a:p>
            <a:endParaRPr lang="fr-FR" sz="3600" dirty="0">
              <a:solidFill>
                <a:schemeClr val="bg1"/>
              </a:solidFill>
              <a:latin typeface="Calibri" panose="020F0502020204030204" pitchFamily="34" charset="0"/>
            </a:endParaRPr>
          </a:p>
        </p:txBody>
      </p:sp>
      <p:sp>
        <p:nvSpPr>
          <p:cNvPr id="6" name="Rectangle 5">
            <a:extLst>
              <a:ext uri="{FF2B5EF4-FFF2-40B4-BE49-F238E27FC236}">
                <a16:creationId xmlns:a16="http://schemas.microsoft.com/office/drawing/2014/main" id="{B571616C-F098-38EE-65A2-1506FE425E9E}"/>
              </a:ext>
            </a:extLst>
          </p:cNvPr>
          <p:cNvSpPr/>
          <p:nvPr userDrawn="1"/>
        </p:nvSpPr>
        <p:spPr>
          <a:xfrm>
            <a:off x="531888" y="374073"/>
            <a:ext cx="11128224" cy="6109854"/>
          </a:xfrm>
          <a:prstGeom prst="rect">
            <a:avLst/>
          </a:prstGeom>
          <a:no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7" name="Image 6">
            <a:extLst>
              <a:ext uri="{FF2B5EF4-FFF2-40B4-BE49-F238E27FC236}">
                <a16:creationId xmlns:a16="http://schemas.microsoft.com/office/drawing/2014/main" id="{54567D26-89B6-FC5D-CAA8-5B244DAB48D1}"/>
              </a:ext>
            </a:extLst>
          </p:cNvPr>
          <p:cNvPicPr>
            <a:picLocks noChangeAspect="1"/>
          </p:cNvPicPr>
          <p:nvPr userDrawn="1"/>
        </p:nvPicPr>
        <p:blipFill>
          <a:blip r:embed="rId2"/>
          <a:stretch>
            <a:fillRect/>
          </a:stretch>
        </p:blipFill>
        <p:spPr>
          <a:xfrm>
            <a:off x="531888" y="5171957"/>
            <a:ext cx="3962333" cy="1093501"/>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A3E92316-CCAA-5A8E-B237-3C8BEF205F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8672" y="5489173"/>
            <a:ext cx="1362325" cy="449824"/>
          </a:xfrm>
          <a:prstGeom prst="rect">
            <a:avLst/>
          </a:prstGeom>
        </p:spPr>
      </p:pic>
      <p:pic>
        <p:nvPicPr>
          <p:cNvPr id="9" name="Image 8">
            <a:extLst>
              <a:ext uri="{FF2B5EF4-FFF2-40B4-BE49-F238E27FC236}">
                <a16:creationId xmlns:a16="http://schemas.microsoft.com/office/drawing/2014/main" id="{5E4D0D29-87B8-2EE5-3E29-CA7B595DCB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43182" y="5396256"/>
            <a:ext cx="809972" cy="542741"/>
          </a:xfrm>
          <a:prstGeom prst="rect">
            <a:avLst/>
          </a:prstGeom>
        </p:spPr>
      </p:pic>
      <p:pic>
        <p:nvPicPr>
          <p:cNvPr id="10" name="Image 9">
            <a:extLst>
              <a:ext uri="{FF2B5EF4-FFF2-40B4-BE49-F238E27FC236}">
                <a16:creationId xmlns:a16="http://schemas.microsoft.com/office/drawing/2014/main" id="{09F1527A-03FA-FA43-F948-4BADA39FB25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69257" y="5307138"/>
            <a:ext cx="668656" cy="637294"/>
          </a:xfrm>
          <a:prstGeom prst="rect">
            <a:avLst/>
          </a:prstGeom>
        </p:spPr>
      </p:pic>
      <p:pic>
        <p:nvPicPr>
          <p:cNvPr id="11" name="Image 10">
            <a:extLst>
              <a:ext uri="{FF2B5EF4-FFF2-40B4-BE49-F238E27FC236}">
                <a16:creationId xmlns:a16="http://schemas.microsoft.com/office/drawing/2014/main" id="{4282120E-F4B1-18E8-9B39-2625B274F94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80664" y="5334357"/>
            <a:ext cx="2732285" cy="604640"/>
          </a:xfrm>
          <a:prstGeom prst="rect">
            <a:avLst/>
          </a:prstGeom>
        </p:spPr>
      </p:pic>
    </p:spTree>
    <p:extLst>
      <p:ext uri="{BB962C8B-B14F-4D97-AF65-F5344CB8AC3E}">
        <p14:creationId xmlns:p14="http://schemas.microsoft.com/office/powerpoint/2010/main" val="214589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8B7F28-EEEA-54CB-34B4-128F79E5CBA1}"/>
              </a:ext>
            </a:extLst>
          </p:cNvPr>
          <p:cNvSpPr/>
          <p:nvPr userDrawn="1"/>
        </p:nvSpPr>
        <p:spPr>
          <a:xfrm>
            <a:off x="11353800" y="0"/>
            <a:ext cx="838200" cy="6858000"/>
          </a:xfrm>
          <a:prstGeom prst="rect">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2" name="Title 1"/>
          <p:cNvSpPr>
            <a:spLocks noGrp="1"/>
          </p:cNvSpPr>
          <p:nvPr>
            <p:ph type="title"/>
          </p:nvPr>
        </p:nvSpPr>
        <p:spPr/>
        <p:txBody>
          <a:bodyPr>
            <a:normAutofit/>
          </a:bodyPr>
          <a:lstStyle>
            <a:lvl1pPr>
              <a:defRPr sz="6000"/>
            </a:lvl1pPr>
          </a:lstStyle>
          <a:p>
            <a:r>
              <a:rPr lang="fr-FR"/>
              <a:t>Modifiez le style du titre</a:t>
            </a:r>
            <a:endParaRPr lang="en-US"/>
          </a:p>
        </p:txBody>
      </p:sp>
      <p:sp>
        <p:nvSpPr>
          <p:cNvPr id="3" name="Content Placeholder 2"/>
          <p:cNvSpPr>
            <a:spLocks noGrp="1"/>
          </p:cNvSpPr>
          <p:nvPr>
            <p:ph idx="1" hasCustomPrompt="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a:lnSpc>
                <a:spcPct val="100000"/>
              </a:lnSpc>
              <a:buClr>
                <a:srgbClr val="008080"/>
              </a:buClr>
            </a:pPr>
            <a:r>
              <a:rPr lang="fr-FR" dirty="0">
                <a:latin typeface="Montserrat" panose="00000500000000000000" pitchFamily="2" charset="0"/>
              </a:rPr>
              <a:t>Premier niveau</a:t>
            </a:r>
          </a:p>
          <a:p>
            <a:pPr lvl="1">
              <a:lnSpc>
                <a:spcPct val="100000"/>
              </a:lnSpc>
              <a:buClr>
                <a:srgbClr val="008080"/>
              </a:buClr>
            </a:pPr>
            <a:r>
              <a:rPr lang="fr-FR" dirty="0">
                <a:latin typeface="Montserrat" panose="00000500000000000000" pitchFamily="2" charset="0"/>
              </a:rPr>
              <a:t>Deuxième niveau </a:t>
            </a:r>
          </a:p>
          <a:p>
            <a:pPr lvl="2">
              <a:lnSpc>
                <a:spcPct val="100000"/>
              </a:lnSpc>
              <a:buClr>
                <a:srgbClr val="008080"/>
              </a:buClr>
            </a:pPr>
            <a:r>
              <a:rPr lang="fr-FR" b="0" i="0" dirty="0">
                <a:solidFill>
                  <a:srgbClr val="1E1E1E"/>
                </a:solidFill>
                <a:effectLst/>
                <a:latin typeface="Montserrat" panose="00000500000000000000" pitchFamily="2" charset="0"/>
              </a:rPr>
              <a:t>Troisième niveau</a:t>
            </a:r>
          </a:p>
          <a:p>
            <a:pPr lvl="3">
              <a:lnSpc>
                <a:spcPct val="150000"/>
              </a:lnSpc>
              <a:buClr>
                <a:srgbClr val="008080"/>
              </a:buClr>
            </a:pPr>
            <a:r>
              <a:rPr lang="fr-BE" sz="1600" dirty="0">
                <a:solidFill>
                  <a:srgbClr val="000000"/>
                </a:solidFill>
                <a:latin typeface="Montserrat" panose="00000500000000000000" pitchFamily="2" charset="0"/>
                <a:cs typeface="Arabic Typesetting" panose="020B0604020202020204" pitchFamily="66" charset="-78"/>
              </a:rPr>
              <a:t>Quatrième niveau</a:t>
            </a:r>
            <a:r>
              <a:rPr lang="fr-BE" sz="1600" i="0" u="none" strike="noStrike" dirty="0">
                <a:solidFill>
                  <a:srgbClr val="000000"/>
                </a:solidFill>
                <a:effectLst/>
                <a:latin typeface="Montserrat" panose="00000500000000000000" pitchFamily="2" charset="0"/>
                <a:cs typeface="Arabic Typesetting" panose="020B0604020202020204" pitchFamily="66" charset="-78"/>
              </a:rPr>
              <a:t> </a:t>
            </a:r>
            <a:endParaRPr lang="fr-FR" sz="1600" i="0" u="none" strike="noStrike" dirty="0">
              <a:solidFill>
                <a:srgbClr val="1E1E1E"/>
              </a:solidFill>
              <a:effectLst/>
              <a:latin typeface="Montserrat" panose="00000500000000000000" pitchFamily="2" charset="0"/>
              <a:cs typeface="Arabic Typesetting" panose="020B0604020202020204" pitchFamily="66" charset="-78"/>
            </a:endParaRPr>
          </a:p>
          <a:p>
            <a:pPr lvl="4">
              <a:buClr>
                <a:srgbClr val="008080"/>
              </a:buClr>
            </a:pPr>
            <a:r>
              <a:rPr lang="fr-FR" sz="1200" i="1" dirty="0">
                <a:solidFill>
                  <a:srgbClr val="1E1E1E"/>
                </a:solidFill>
                <a:latin typeface="Montserrat" panose="00000500000000000000" pitchFamily="2" charset="0"/>
                <a:cs typeface="Arabic Typesetting" panose="020B0604020202020204" pitchFamily="66" charset="-78"/>
              </a:rPr>
              <a:t>Cinquième niveau   </a:t>
            </a:r>
            <a:endParaRPr lang="fr-FR" sz="1200" i="1" dirty="0">
              <a:latin typeface="Montserrat" panose="00000500000000000000" pitchFamily="2" charset="0"/>
              <a:cs typeface="Arabic Typesetting" panose="020B0604020202020204" pitchFamily="66" charset="-78"/>
            </a:endParaRPr>
          </a:p>
        </p:txBody>
      </p:sp>
      <p:sp>
        <p:nvSpPr>
          <p:cNvPr id="4" name="Date Placeholder 3"/>
          <p:cNvSpPr>
            <a:spLocks noGrp="1"/>
          </p:cNvSpPr>
          <p:nvPr>
            <p:ph type="dt" sz="half" idx="10"/>
          </p:nvPr>
        </p:nvSpPr>
        <p:spPr/>
        <p:txBody>
          <a:bodyPr/>
          <a:lstStyle/>
          <a:p>
            <a:fld id="{4301115B-DA2E-4B9B-A0FC-BB5BD5B1887E}" type="datetimeFigureOut">
              <a:rPr lang="fr-BE" smtClean="0"/>
              <a:t>29-08-25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a:xfrm>
            <a:off x="11525452" y="6361323"/>
            <a:ext cx="510745" cy="365125"/>
          </a:xfrm>
          <a:prstGeom prst="rect">
            <a:avLst/>
          </a:prstGeom>
        </p:spPr>
        <p:txBody>
          <a:bodyPr/>
          <a:lstStyle>
            <a:lvl1pPr algn="ctr">
              <a:defRPr>
                <a:solidFill>
                  <a:schemeClr val="bg1"/>
                </a:solidFill>
                <a:latin typeface="Calibri" panose="020F0502020204030204" pitchFamily="34" charset="0"/>
              </a:defRPr>
            </a:lvl1pPr>
          </a:lstStyle>
          <a:p>
            <a:fld id="{14216CFA-4D33-4568-8B70-2795F513D19D}" type="slidenum">
              <a:rPr lang="fr-BE" smtClean="0"/>
              <a:pPr/>
              <a:t>‹N°›</a:t>
            </a:fld>
            <a:endParaRPr lang="fr-BE" dirty="0"/>
          </a:p>
        </p:txBody>
      </p:sp>
      <p:sp>
        <p:nvSpPr>
          <p:cNvPr id="10" name="Organigramme : Connecteur 9">
            <a:extLst>
              <a:ext uri="{FF2B5EF4-FFF2-40B4-BE49-F238E27FC236}">
                <a16:creationId xmlns:a16="http://schemas.microsoft.com/office/drawing/2014/main" id="{CA511291-B34D-7707-E371-D7315199EC98}"/>
              </a:ext>
            </a:extLst>
          </p:cNvPr>
          <p:cNvSpPr/>
          <p:nvPr userDrawn="1"/>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11" name="Image 10">
            <a:extLst>
              <a:ext uri="{FF2B5EF4-FFF2-40B4-BE49-F238E27FC236}">
                <a16:creationId xmlns:a16="http://schemas.microsoft.com/office/drawing/2014/main" id="{B86AC91B-4792-5614-E381-69D0A14A5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Tree>
    <p:extLst>
      <p:ext uri="{BB962C8B-B14F-4D97-AF65-F5344CB8AC3E}">
        <p14:creationId xmlns:p14="http://schemas.microsoft.com/office/powerpoint/2010/main" val="409854913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716AF-08EA-84AC-4CB5-4D41780AE61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2" name="Title 1"/>
          <p:cNvSpPr>
            <a:spLocks noGrp="1"/>
          </p:cNvSpPr>
          <p:nvPr>
            <p:ph type="title" hasCustomPrompt="1"/>
          </p:nvPr>
        </p:nvSpPr>
        <p:spPr>
          <a:xfrm>
            <a:off x="963827" y="2362975"/>
            <a:ext cx="5897347" cy="1064741"/>
          </a:xfrm>
        </p:spPr>
        <p:txBody>
          <a:bodyPr anchor="b"/>
          <a:lstStyle>
            <a:lvl1pPr>
              <a:defRPr sz="6000"/>
            </a:lvl1pPr>
          </a:lstStyle>
          <a:p>
            <a:r>
              <a:rPr lang="fr-FR" sz="6000">
                <a:solidFill>
                  <a:srgbClr val="E57432"/>
                </a:solidFill>
                <a:latin typeface="Bebas Neue" panose="020B0606020202050201" pitchFamily="34" charset="0"/>
                <a:ea typeface="+mj-ea"/>
                <a:cs typeface="+mj-cs"/>
              </a:rPr>
              <a:t>1. Titre</a:t>
            </a:r>
            <a:endParaRPr lang="fr-BE" sz="6000">
              <a:solidFill>
                <a:srgbClr val="E57432"/>
              </a:solidFill>
              <a:latin typeface="Bebas Neue" panose="020B0606020202050201" pitchFamily="34" charset="0"/>
              <a:ea typeface="+mj-ea"/>
              <a:cs typeface="+mj-cs"/>
            </a:endParaRPr>
          </a:p>
        </p:txBody>
      </p:sp>
      <p:sp>
        <p:nvSpPr>
          <p:cNvPr id="5" name="Footer Placeholder 4"/>
          <p:cNvSpPr>
            <a:spLocks noGrp="1"/>
          </p:cNvSpPr>
          <p:nvPr>
            <p:ph type="ftr" sz="quarter" idx="11"/>
          </p:nvPr>
        </p:nvSpPr>
        <p:spPr/>
        <p:txBody>
          <a:bodyPr/>
          <a:lstStyle/>
          <a:p>
            <a:r>
              <a:rPr lang="fr-FR"/>
              <a:t>Titre de la formation</a:t>
            </a:r>
            <a:endParaRPr lang="fr-BE"/>
          </a:p>
        </p:txBody>
      </p:sp>
      <p:sp>
        <p:nvSpPr>
          <p:cNvPr id="10" name="Rectangle : coins arrondis 9">
            <a:extLst>
              <a:ext uri="{FF2B5EF4-FFF2-40B4-BE49-F238E27FC236}">
                <a16:creationId xmlns:a16="http://schemas.microsoft.com/office/drawing/2014/main" id="{5DE24917-BF57-1059-A0C7-E5B4E94474BF}"/>
              </a:ext>
            </a:extLst>
          </p:cNvPr>
          <p:cNvSpPr/>
          <p:nvPr userDrawn="1"/>
        </p:nvSpPr>
        <p:spPr>
          <a:xfrm>
            <a:off x="801687" y="3404857"/>
            <a:ext cx="6059488" cy="45719"/>
          </a:xfrm>
          <a:prstGeom prst="roundRect">
            <a:avLst/>
          </a:prstGeom>
          <a:solidFill>
            <a:srgbClr val="E57432"/>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E57432"/>
              </a:solidFill>
              <a:latin typeface="Calibri" panose="020F0502020204030204" pitchFamily="34" charset="0"/>
            </a:endParaRPr>
          </a:p>
        </p:txBody>
      </p:sp>
    </p:spTree>
    <p:extLst>
      <p:ext uri="{BB962C8B-B14F-4D97-AF65-F5344CB8AC3E}">
        <p14:creationId xmlns:p14="http://schemas.microsoft.com/office/powerpoint/2010/main" val="1560133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716AF-08EA-84AC-4CB5-4D41780AE61B}"/>
              </a:ext>
            </a:extLst>
          </p:cNvPr>
          <p:cNvSpPr>
            <a:spLocks/>
          </p:cNvSpPr>
          <p:nvPr userDrawn="1"/>
        </p:nvSpPr>
        <p:spPr>
          <a:xfrm>
            <a:off x="0" y="0"/>
            <a:ext cx="121920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BE" sz="1800">
              <a:solidFill>
                <a:srgbClr val="ED7D31"/>
              </a:solidFill>
              <a:latin typeface="Bebas Neue" panose="020B0606020202050201" pitchFamily="34" charset="0"/>
              <a:ea typeface="+mj-ea"/>
              <a:cs typeface="+mj-cs"/>
            </a:endParaRPr>
          </a:p>
        </p:txBody>
      </p:sp>
      <p:sp>
        <p:nvSpPr>
          <p:cNvPr id="2" name="Title 1"/>
          <p:cNvSpPr>
            <a:spLocks noGrp="1"/>
          </p:cNvSpPr>
          <p:nvPr>
            <p:ph type="title" hasCustomPrompt="1"/>
          </p:nvPr>
        </p:nvSpPr>
        <p:spPr>
          <a:xfrm>
            <a:off x="5455761" y="3451859"/>
            <a:ext cx="5897347" cy="1064741"/>
          </a:xfrm>
        </p:spPr>
        <p:txBody>
          <a:bodyPr anchor="b"/>
          <a:lstStyle>
            <a:lvl1pPr algn="r">
              <a:defRPr sz="6000"/>
            </a:lvl1pPr>
          </a:lstStyle>
          <a:p>
            <a:pPr algn="r"/>
            <a:r>
              <a:rPr lang="fr-FR" sz="6000">
                <a:solidFill>
                  <a:srgbClr val="ED7D31"/>
                </a:solidFill>
                <a:latin typeface="Bebas Neue" panose="020B0606020202050201" pitchFamily="34" charset="0"/>
                <a:ea typeface="+mj-ea"/>
                <a:cs typeface="+mj-cs"/>
              </a:rPr>
              <a:t>plan</a:t>
            </a:r>
            <a:endParaRPr lang="fr-BE" sz="6000">
              <a:solidFill>
                <a:srgbClr val="ED7D31"/>
              </a:solidFill>
              <a:latin typeface="Bebas Neue" panose="020B0606020202050201" pitchFamily="34" charset="0"/>
              <a:ea typeface="+mj-ea"/>
              <a:cs typeface="+mj-cs"/>
            </a:endParaRPr>
          </a:p>
        </p:txBody>
      </p:sp>
      <p:sp>
        <p:nvSpPr>
          <p:cNvPr id="5" name="Footer Placeholder 4"/>
          <p:cNvSpPr>
            <a:spLocks noGrp="1"/>
          </p:cNvSpPr>
          <p:nvPr>
            <p:ph type="ftr" sz="quarter" idx="11"/>
          </p:nvPr>
        </p:nvSpPr>
        <p:spPr/>
        <p:txBody>
          <a:bodyPr/>
          <a:lstStyle/>
          <a:p>
            <a:r>
              <a:rPr lang="fr-FR"/>
              <a:t>Titre de la formation</a:t>
            </a:r>
            <a:endParaRPr lang="fr-BE"/>
          </a:p>
        </p:txBody>
      </p:sp>
      <p:sp>
        <p:nvSpPr>
          <p:cNvPr id="4" name="ZoneTexte 3">
            <a:extLst>
              <a:ext uri="{FF2B5EF4-FFF2-40B4-BE49-F238E27FC236}">
                <a16:creationId xmlns:a16="http://schemas.microsoft.com/office/drawing/2014/main" id="{693CFEE4-266B-4372-DDBE-9E7104330F8E}"/>
              </a:ext>
            </a:extLst>
          </p:cNvPr>
          <p:cNvSpPr txBox="1"/>
          <p:nvPr userDrawn="1"/>
        </p:nvSpPr>
        <p:spPr>
          <a:xfrm>
            <a:off x="354226" y="1247785"/>
            <a:ext cx="6369283" cy="3046988"/>
          </a:xfrm>
          <a:prstGeom prst="rect">
            <a:avLst/>
          </a:prstGeom>
          <a:noFill/>
        </p:spPr>
        <p:txBody>
          <a:bodyPr wrap="square" rtlCol="0">
            <a:spAutoFit/>
          </a:bodyPr>
          <a:lstStyle/>
          <a:p>
            <a:pPr marL="457200" indent="-457200">
              <a:buAutoNum type="arabicPeriod"/>
            </a:pPr>
            <a:r>
              <a:rPr lang="fr-FR" sz="2400" dirty="0">
                <a:solidFill>
                  <a:schemeClr val="bg1"/>
                </a:solidFill>
                <a:latin typeface="Calibri" panose="020F0502020204030204" pitchFamily="34" charset="0"/>
              </a:rPr>
              <a:t>Open Education. Quelques clés pour s’en emparer </a:t>
            </a:r>
          </a:p>
          <a:p>
            <a:pPr marL="457200" indent="-457200">
              <a:buAutoNum type="arabicPeriod"/>
            </a:pPr>
            <a:r>
              <a:rPr lang="fr-FR" sz="2400" dirty="0">
                <a:solidFill>
                  <a:schemeClr val="bg1"/>
                </a:solidFill>
                <a:latin typeface="Calibri" panose="020F0502020204030204" pitchFamily="34" charset="0"/>
              </a:rPr>
              <a:t>Être un enseignant créatif. Développer la créativité</a:t>
            </a:r>
          </a:p>
          <a:p>
            <a:pPr marL="457200" indent="-457200">
              <a:buAutoNum type="arabicPeriod"/>
            </a:pPr>
            <a:r>
              <a:rPr lang="fr-FR" sz="2400" dirty="0">
                <a:solidFill>
                  <a:schemeClr val="bg1"/>
                </a:solidFill>
                <a:latin typeface="Calibri" panose="020F0502020204030204" pitchFamily="34" charset="0"/>
              </a:rPr>
              <a:t>Les espaces physiques d’apprentissage </a:t>
            </a:r>
          </a:p>
          <a:p>
            <a:pPr marL="457200" indent="-457200">
              <a:buAutoNum type="arabicPeriod"/>
            </a:pPr>
            <a:r>
              <a:rPr lang="fr-FR" sz="2400" dirty="0">
                <a:solidFill>
                  <a:schemeClr val="bg1"/>
                </a:solidFill>
                <a:latin typeface="Calibri" panose="020F0502020204030204" pitchFamily="34" charset="0"/>
              </a:rPr>
              <a:t>Jouer pour apprendre dans l’enseignement supérieur ? Play-t-il ?  </a:t>
            </a:r>
          </a:p>
          <a:p>
            <a:pPr marL="457200" indent="-457200">
              <a:buAutoNum type="arabicPeriod"/>
            </a:pPr>
            <a:r>
              <a:rPr lang="fr-FR" sz="2400" dirty="0">
                <a:solidFill>
                  <a:schemeClr val="bg1"/>
                </a:solidFill>
                <a:latin typeface="Calibri" panose="020F0502020204030204" pitchFamily="34" charset="0"/>
              </a:rPr>
              <a:t>L’innovation pédagogique </a:t>
            </a:r>
          </a:p>
        </p:txBody>
      </p:sp>
      <p:sp>
        <p:nvSpPr>
          <p:cNvPr id="6" name="Rectangle : coins arrondis 5">
            <a:extLst>
              <a:ext uri="{FF2B5EF4-FFF2-40B4-BE49-F238E27FC236}">
                <a16:creationId xmlns:a16="http://schemas.microsoft.com/office/drawing/2014/main" id="{AE187B94-3A06-6034-3259-6D1B55EDE87E}"/>
              </a:ext>
            </a:extLst>
          </p:cNvPr>
          <p:cNvSpPr/>
          <p:nvPr userDrawn="1"/>
        </p:nvSpPr>
        <p:spPr>
          <a:xfrm>
            <a:off x="6723510" y="3406140"/>
            <a:ext cx="4629598" cy="45719"/>
          </a:xfrm>
          <a:prstGeom prst="roundRect">
            <a:avLst/>
          </a:prstGeom>
          <a:solidFill>
            <a:srgbClr val="D36135"/>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ED7D31"/>
              </a:solidFill>
              <a:latin typeface="Calibri" panose="020F0502020204030204" pitchFamily="34" charset="0"/>
            </a:endParaRPr>
          </a:p>
        </p:txBody>
      </p:sp>
    </p:spTree>
    <p:extLst>
      <p:ext uri="{BB962C8B-B14F-4D97-AF65-F5344CB8AC3E}">
        <p14:creationId xmlns:p14="http://schemas.microsoft.com/office/powerpoint/2010/main" val="1876560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AD5B19-87EB-95AD-492C-71D021964736}"/>
              </a:ext>
            </a:extLst>
          </p:cNvPr>
          <p:cNvSpPr/>
          <p:nvPr userDrawn="1"/>
        </p:nvSpPr>
        <p:spPr>
          <a:xfrm>
            <a:off x="11379229" y="-1"/>
            <a:ext cx="838200" cy="6858000"/>
          </a:xfrm>
          <a:prstGeom prst="rect">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hasCustomPrompt="1"/>
          </p:nvPr>
        </p:nvSpPr>
        <p:spPr>
          <a:xfrm>
            <a:off x="838200" y="1825625"/>
            <a:ext cx="5181600" cy="435133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marL="1828800" indent="0">
              <a:buNone/>
              <a:defRPr>
                <a:latin typeface="Calibri" panose="020F0502020204030204" pitchFamily="34" charset="0"/>
              </a:defRPr>
            </a:lvl5pPr>
          </a:lstStyle>
          <a:p>
            <a:pPr>
              <a:lnSpc>
                <a:spcPct val="100000"/>
              </a:lnSpc>
              <a:buClr>
                <a:srgbClr val="008080"/>
              </a:buClr>
            </a:pPr>
            <a:r>
              <a:rPr lang="fr-FR" dirty="0">
                <a:latin typeface="Montserrat" panose="00000500000000000000" pitchFamily="2" charset="0"/>
              </a:rPr>
              <a:t>Premier niveau</a:t>
            </a:r>
          </a:p>
          <a:p>
            <a:pPr lvl="1">
              <a:lnSpc>
                <a:spcPct val="100000"/>
              </a:lnSpc>
              <a:buClr>
                <a:srgbClr val="008080"/>
              </a:buClr>
            </a:pPr>
            <a:r>
              <a:rPr lang="fr-FR" dirty="0">
                <a:latin typeface="Montserrat" panose="00000500000000000000" pitchFamily="2" charset="0"/>
              </a:rPr>
              <a:t>Deuxième niveau </a:t>
            </a:r>
          </a:p>
          <a:p>
            <a:pPr lvl="2">
              <a:lnSpc>
                <a:spcPct val="100000"/>
              </a:lnSpc>
              <a:buClr>
                <a:srgbClr val="008080"/>
              </a:buClr>
            </a:pPr>
            <a:r>
              <a:rPr lang="fr-FR" b="0" i="0" dirty="0">
                <a:solidFill>
                  <a:srgbClr val="1E1E1E"/>
                </a:solidFill>
                <a:effectLst/>
                <a:latin typeface="Montserrat" panose="00000500000000000000" pitchFamily="2" charset="0"/>
              </a:rPr>
              <a:t>Troisième niveau</a:t>
            </a:r>
          </a:p>
          <a:p>
            <a:pPr lvl="3">
              <a:lnSpc>
                <a:spcPct val="150000"/>
              </a:lnSpc>
              <a:buClr>
                <a:srgbClr val="008080"/>
              </a:buClr>
            </a:pPr>
            <a:r>
              <a:rPr lang="fr-BE" sz="1600" dirty="0">
                <a:solidFill>
                  <a:srgbClr val="000000"/>
                </a:solidFill>
                <a:latin typeface="Montserrat" panose="00000500000000000000" pitchFamily="2" charset="0"/>
                <a:cs typeface="Arabic Typesetting" panose="020B0604020202020204" pitchFamily="66" charset="-78"/>
              </a:rPr>
              <a:t>Quatrième niveau</a:t>
            </a:r>
            <a:r>
              <a:rPr lang="fr-BE" sz="1600" i="0" u="none" strike="noStrike" dirty="0">
                <a:solidFill>
                  <a:srgbClr val="000000"/>
                </a:solidFill>
                <a:effectLst/>
                <a:latin typeface="Montserrat" panose="00000500000000000000" pitchFamily="2" charset="0"/>
                <a:cs typeface="Arabic Typesetting" panose="020B0604020202020204" pitchFamily="66" charset="-78"/>
              </a:rPr>
              <a:t> </a:t>
            </a:r>
            <a:endParaRPr lang="fr-FR" sz="1600" i="0" u="none" strike="noStrike" dirty="0">
              <a:solidFill>
                <a:srgbClr val="1E1E1E"/>
              </a:solidFill>
              <a:effectLst/>
              <a:latin typeface="Montserrat" panose="00000500000000000000" pitchFamily="2" charset="0"/>
              <a:cs typeface="Arabic Typesetting" panose="020B0604020202020204" pitchFamily="66" charset="-78"/>
            </a:endParaRPr>
          </a:p>
          <a:p>
            <a:pPr lvl="4">
              <a:buClr>
                <a:srgbClr val="008080"/>
              </a:buClr>
            </a:pPr>
            <a:r>
              <a:rPr lang="fr-FR" sz="1200" i="1" dirty="0">
                <a:solidFill>
                  <a:srgbClr val="1E1E1E"/>
                </a:solidFill>
                <a:latin typeface="Montserrat" panose="00000500000000000000" pitchFamily="2" charset="0"/>
                <a:cs typeface="Arabic Typesetting" panose="020B0604020202020204" pitchFamily="66" charset="-78"/>
              </a:rPr>
              <a:t>Cinquième niveau   </a:t>
            </a:r>
            <a:endParaRPr lang="fr-FR" sz="1200" i="1" dirty="0">
              <a:latin typeface="Montserrat" panose="00000500000000000000" pitchFamily="2" charset="0"/>
              <a:cs typeface="Arabic Typesetting" panose="020B0604020202020204" pitchFamily="66" charset="-78"/>
            </a:endParaRPr>
          </a:p>
        </p:txBody>
      </p:sp>
      <p:sp>
        <p:nvSpPr>
          <p:cNvPr id="4" name="Content Placeholder 3"/>
          <p:cNvSpPr>
            <a:spLocks noGrp="1"/>
          </p:cNvSpPr>
          <p:nvPr>
            <p:ph sz="half" idx="2" hasCustomPrompt="1"/>
          </p:nvPr>
        </p:nvSpPr>
        <p:spPr>
          <a:xfrm>
            <a:off x="6172200" y="1825625"/>
            <a:ext cx="5181600" cy="435133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a:lnSpc>
                <a:spcPct val="100000"/>
              </a:lnSpc>
              <a:buClr>
                <a:srgbClr val="008080"/>
              </a:buClr>
            </a:pPr>
            <a:r>
              <a:rPr lang="fr-FR" dirty="0">
                <a:latin typeface="Montserrat" panose="00000500000000000000" pitchFamily="2" charset="0"/>
              </a:rPr>
              <a:t>Premier niveau</a:t>
            </a:r>
          </a:p>
          <a:p>
            <a:pPr lvl="1">
              <a:lnSpc>
                <a:spcPct val="100000"/>
              </a:lnSpc>
              <a:buClr>
                <a:srgbClr val="008080"/>
              </a:buClr>
            </a:pPr>
            <a:r>
              <a:rPr lang="fr-FR" dirty="0">
                <a:latin typeface="Montserrat" panose="00000500000000000000" pitchFamily="2" charset="0"/>
              </a:rPr>
              <a:t>Deuxième niveau </a:t>
            </a:r>
          </a:p>
          <a:p>
            <a:pPr lvl="2">
              <a:lnSpc>
                <a:spcPct val="100000"/>
              </a:lnSpc>
              <a:buClr>
                <a:srgbClr val="008080"/>
              </a:buClr>
            </a:pPr>
            <a:r>
              <a:rPr lang="fr-FR" b="0" i="0" dirty="0">
                <a:solidFill>
                  <a:srgbClr val="1E1E1E"/>
                </a:solidFill>
                <a:effectLst/>
                <a:latin typeface="Montserrat" panose="00000500000000000000" pitchFamily="2" charset="0"/>
              </a:rPr>
              <a:t>Troisième niveau</a:t>
            </a:r>
          </a:p>
          <a:p>
            <a:pPr lvl="3">
              <a:lnSpc>
                <a:spcPct val="150000"/>
              </a:lnSpc>
              <a:buClr>
                <a:srgbClr val="008080"/>
              </a:buClr>
            </a:pPr>
            <a:r>
              <a:rPr lang="fr-BE" sz="1600" dirty="0">
                <a:solidFill>
                  <a:srgbClr val="000000"/>
                </a:solidFill>
                <a:latin typeface="Montserrat" panose="00000500000000000000" pitchFamily="2" charset="0"/>
                <a:cs typeface="Arabic Typesetting" panose="020B0604020202020204" pitchFamily="66" charset="-78"/>
              </a:rPr>
              <a:t>Quatrième niveau</a:t>
            </a:r>
            <a:r>
              <a:rPr lang="fr-BE" sz="1600" i="0" u="none" strike="noStrike" dirty="0">
                <a:solidFill>
                  <a:srgbClr val="000000"/>
                </a:solidFill>
                <a:effectLst/>
                <a:latin typeface="Montserrat" panose="00000500000000000000" pitchFamily="2" charset="0"/>
                <a:cs typeface="Arabic Typesetting" panose="020B0604020202020204" pitchFamily="66" charset="-78"/>
              </a:rPr>
              <a:t> </a:t>
            </a:r>
            <a:endParaRPr lang="fr-FR" sz="1600" i="0" u="none" strike="noStrike" dirty="0">
              <a:solidFill>
                <a:srgbClr val="1E1E1E"/>
              </a:solidFill>
              <a:effectLst/>
              <a:latin typeface="Montserrat" panose="00000500000000000000" pitchFamily="2" charset="0"/>
              <a:cs typeface="Arabic Typesetting" panose="020B0604020202020204" pitchFamily="66" charset="-78"/>
            </a:endParaRPr>
          </a:p>
          <a:p>
            <a:pPr lvl="4">
              <a:buClr>
                <a:srgbClr val="008080"/>
              </a:buClr>
            </a:pPr>
            <a:r>
              <a:rPr lang="fr-FR" sz="1200" i="1" dirty="0">
                <a:solidFill>
                  <a:srgbClr val="1E1E1E"/>
                </a:solidFill>
                <a:latin typeface="Montserrat" panose="00000500000000000000" pitchFamily="2" charset="0"/>
                <a:cs typeface="Arabic Typesetting" panose="020B0604020202020204" pitchFamily="66" charset="-78"/>
              </a:rPr>
              <a:t>Cinquième niveau   </a:t>
            </a:r>
            <a:endParaRPr lang="fr-FR" sz="1200" i="1" dirty="0">
              <a:latin typeface="Montserrat" panose="00000500000000000000" pitchFamily="2" charset="0"/>
              <a:cs typeface="Arabic Typesetting" panose="020B0604020202020204" pitchFamily="66" charset="-78"/>
            </a:endParaRPr>
          </a:p>
        </p:txBody>
      </p:sp>
      <p:sp>
        <p:nvSpPr>
          <p:cNvPr id="5" name="Date Placeholder 4"/>
          <p:cNvSpPr>
            <a:spLocks noGrp="1"/>
          </p:cNvSpPr>
          <p:nvPr>
            <p:ph type="dt" sz="half" idx="10"/>
          </p:nvPr>
        </p:nvSpPr>
        <p:spPr/>
        <p:txBody>
          <a:bodyPr/>
          <a:lstStyle/>
          <a:p>
            <a:fld id="{4301115B-DA2E-4B9B-A0FC-BB5BD5B1887E}" type="datetimeFigureOut">
              <a:rPr lang="fr-BE" smtClean="0"/>
              <a:t>29-08-25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a:xfrm>
            <a:off x="11499709" y="6356348"/>
            <a:ext cx="562232" cy="365125"/>
          </a:xfrm>
          <a:prstGeom prst="rect">
            <a:avLst/>
          </a:prstGeom>
        </p:spPr>
        <p:txBody>
          <a:bodyPr/>
          <a:lstStyle>
            <a:lvl1pPr algn="ctr">
              <a:defRPr>
                <a:solidFill>
                  <a:schemeClr val="bg1"/>
                </a:solidFill>
                <a:latin typeface="Calibri" panose="020F0502020204030204" pitchFamily="34" charset="0"/>
              </a:defRPr>
            </a:lvl1pPr>
          </a:lstStyle>
          <a:p>
            <a:fld id="{14216CFA-4D33-4568-8B70-2795F513D19D}" type="slidenum">
              <a:rPr lang="fr-BE" smtClean="0"/>
              <a:pPr/>
              <a:t>‹N°›</a:t>
            </a:fld>
            <a:endParaRPr lang="fr-BE" dirty="0"/>
          </a:p>
        </p:txBody>
      </p:sp>
      <p:sp>
        <p:nvSpPr>
          <p:cNvPr id="9" name="Organigramme : Connecteur 8">
            <a:extLst>
              <a:ext uri="{FF2B5EF4-FFF2-40B4-BE49-F238E27FC236}">
                <a16:creationId xmlns:a16="http://schemas.microsoft.com/office/drawing/2014/main" id="{111366B5-0F19-82F9-9F73-7ABEB3F48884}"/>
              </a:ext>
            </a:extLst>
          </p:cNvPr>
          <p:cNvSpPr/>
          <p:nvPr userDrawn="1"/>
        </p:nvSpPr>
        <p:spPr>
          <a:xfrm>
            <a:off x="10761132" y="2815960"/>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10" name="Image 9">
            <a:extLst>
              <a:ext uri="{FF2B5EF4-FFF2-40B4-BE49-F238E27FC236}">
                <a16:creationId xmlns:a16="http://schemas.microsoft.com/office/drawing/2014/main" id="{720E0A6C-6F99-88F0-BAA6-16391329D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Tree>
    <p:extLst>
      <p:ext uri="{BB962C8B-B14F-4D97-AF65-F5344CB8AC3E}">
        <p14:creationId xmlns:p14="http://schemas.microsoft.com/office/powerpoint/2010/main" val="270963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a:t>
            </a:r>
          </a:p>
        </p:txBody>
      </p:sp>
      <p:sp>
        <p:nvSpPr>
          <p:cNvPr id="4" name="Content Placeholder 3"/>
          <p:cNvSpPr>
            <a:spLocks noGrp="1"/>
          </p:cNvSpPr>
          <p:nvPr>
            <p:ph sz="half" idx="2" hasCustomPrompt="1"/>
          </p:nvPr>
        </p:nvSpPr>
        <p:spPr>
          <a:xfrm>
            <a:off x="839788" y="2505075"/>
            <a:ext cx="5157787" cy="368458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i="1"/>
            </a:lvl5pPr>
          </a:lstStyle>
          <a:p>
            <a:pPr>
              <a:buClr>
                <a:srgbClr val="008080"/>
              </a:buClr>
            </a:pPr>
            <a:r>
              <a:rPr lang="fr-FR" sz="2400" dirty="0">
                <a:latin typeface="Montserrat" panose="00000500000000000000" pitchFamily="2" charset="0"/>
              </a:rPr>
              <a:t>Premier niveau</a:t>
            </a:r>
          </a:p>
          <a:p>
            <a:pPr lvl="1">
              <a:lnSpc>
                <a:spcPct val="100000"/>
              </a:lnSpc>
              <a:buClr>
                <a:srgbClr val="008080"/>
              </a:buClr>
            </a:pPr>
            <a:r>
              <a:rPr lang="fr-FR" sz="2000" dirty="0">
                <a:solidFill>
                  <a:srgbClr val="1E1E1E"/>
                </a:solidFill>
                <a:latin typeface="Montserrat" panose="00000500000000000000" pitchFamily="2" charset="0"/>
              </a:rPr>
              <a:t>Deuxième niveau </a:t>
            </a:r>
            <a:endParaRPr lang="fr-FR" sz="2000" b="0" i="0" dirty="0">
              <a:solidFill>
                <a:srgbClr val="1E1E1E"/>
              </a:solidFill>
              <a:effectLst/>
              <a:latin typeface="Montserrat" panose="00000500000000000000" pitchFamily="2" charset="0"/>
            </a:endParaRPr>
          </a:p>
          <a:p>
            <a:pPr lvl="2">
              <a:lnSpc>
                <a:spcPct val="150000"/>
              </a:lnSpc>
              <a:buClr>
                <a:srgbClr val="008080"/>
              </a:buClr>
            </a:pPr>
            <a:r>
              <a:rPr lang="fr-BE" sz="1600" dirty="0">
                <a:solidFill>
                  <a:srgbClr val="000000"/>
                </a:solidFill>
                <a:latin typeface="Montserrat Light" panose="00000400000000000000" pitchFamily="2" charset="0"/>
                <a:cs typeface="Arabic Typesetting" panose="020B0604020202020204" pitchFamily="66" charset="-78"/>
              </a:rPr>
              <a:t>Troisième niveau </a:t>
            </a:r>
          </a:p>
          <a:p>
            <a:pPr lvl="3">
              <a:buClr>
                <a:srgbClr val="008080"/>
              </a:buClr>
            </a:pPr>
            <a:r>
              <a:rPr lang="fr-FR" sz="1200" i="1" dirty="0">
                <a:solidFill>
                  <a:srgbClr val="1E1E1E"/>
                </a:solidFill>
                <a:latin typeface="Montserrat Light" panose="00000400000000000000" pitchFamily="2" charset="0"/>
                <a:cs typeface="Arabic Typesetting" panose="020B0604020202020204" pitchFamily="66" charset="-78"/>
              </a:rPr>
              <a:t>Quatrième niveau   </a:t>
            </a:r>
            <a:endParaRPr lang="fr-FR" sz="1200" i="1" dirty="0">
              <a:latin typeface="Montserrat Light" panose="00000400000000000000" pitchFamily="2" charset="0"/>
              <a:cs typeface="Arabic Typesetting" panose="020B0604020202020204" pitchFamily="66" charset="-78"/>
            </a:endParaRPr>
          </a:p>
        </p:txBody>
      </p:sp>
      <p:sp>
        <p:nvSpPr>
          <p:cNvPr id="5" name="Text Placeholder 4"/>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hasCustomPrompt="1"/>
          </p:nvPr>
        </p:nvSpPr>
        <p:spPr>
          <a:xfrm>
            <a:off x="6172200" y="2505075"/>
            <a:ext cx="5183188" cy="368458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i="1"/>
            </a:lvl5pPr>
          </a:lstStyle>
          <a:p>
            <a:pPr>
              <a:buClr>
                <a:srgbClr val="008080"/>
              </a:buClr>
            </a:pPr>
            <a:r>
              <a:rPr lang="fr-FR" sz="2400" dirty="0">
                <a:latin typeface="Montserrat" panose="00000500000000000000" pitchFamily="2" charset="0"/>
              </a:rPr>
              <a:t>Premier niveau</a:t>
            </a:r>
          </a:p>
          <a:p>
            <a:pPr lvl="1">
              <a:lnSpc>
                <a:spcPct val="100000"/>
              </a:lnSpc>
              <a:buClr>
                <a:srgbClr val="008080"/>
              </a:buClr>
            </a:pPr>
            <a:r>
              <a:rPr lang="fr-FR" sz="2000" dirty="0">
                <a:solidFill>
                  <a:srgbClr val="1E1E1E"/>
                </a:solidFill>
                <a:latin typeface="Montserrat" panose="00000500000000000000" pitchFamily="2" charset="0"/>
              </a:rPr>
              <a:t>Deuxième niveau </a:t>
            </a:r>
            <a:endParaRPr lang="fr-FR" sz="2000" b="0" i="0" dirty="0">
              <a:solidFill>
                <a:srgbClr val="1E1E1E"/>
              </a:solidFill>
              <a:effectLst/>
              <a:latin typeface="Montserrat" panose="00000500000000000000" pitchFamily="2" charset="0"/>
            </a:endParaRPr>
          </a:p>
          <a:p>
            <a:pPr lvl="2">
              <a:lnSpc>
                <a:spcPct val="150000"/>
              </a:lnSpc>
              <a:buClr>
                <a:srgbClr val="008080"/>
              </a:buClr>
            </a:pPr>
            <a:r>
              <a:rPr lang="fr-BE" sz="1600" dirty="0">
                <a:solidFill>
                  <a:srgbClr val="000000"/>
                </a:solidFill>
                <a:latin typeface="Montserrat Light" panose="00000400000000000000" pitchFamily="2" charset="0"/>
                <a:cs typeface="Arabic Typesetting" panose="020B0604020202020204" pitchFamily="66" charset="-78"/>
              </a:rPr>
              <a:t>Troisième niveau </a:t>
            </a:r>
          </a:p>
          <a:p>
            <a:pPr lvl="3">
              <a:buClr>
                <a:srgbClr val="008080"/>
              </a:buClr>
            </a:pPr>
            <a:r>
              <a:rPr lang="fr-FR" sz="1200" i="1" dirty="0">
                <a:solidFill>
                  <a:srgbClr val="1E1E1E"/>
                </a:solidFill>
                <a:latin typeface="Montserrat Light" panose="00000400000000000000" pitchFamily="2" charset="0"/>
                <a:cs typeface="Arabic Typesetting" panose="020B0604020202020204" pitchFamily="66" charset="-78"/>
              </a:rPr>
              <a:t>Quatrième niveau   </a:t>
            </a:r>
            <a:endParaRPr lang="fr-FR" sz="1200" i="1" dirty="0">
              <a:latin typeface="Montserrat Light" panose="00000400000000000000" pitchFamily="2" charset="0"/>
              <a:cs typeface="Arabic Typesetting" panose="020B0604020202020204" pitchFamily="66" charset="-78"/>
            </a:endParaRPr>
          </a:p>
        </p:txBody>
      </p:sp>
      <p:sp>
        <p:nvSpPr>
          <p:cNvPr id="7" name="Date Placeholder 6"/>
          <p:cNvSpPr>
            <a:spLocks noGrp="1"/>
          </p:cNvSpPr>
          <p:nvPr>
            <p:ph type="dt" sz="half" idx="10"/>
          </p:nvPr>
        </p:nvSpPr>
        <p:spPr/>
        <p:txBody>
          <a:bodyPr/>
          <a:lstStyle/>
          <a:p>
            <a:fld id="{4301115B-DA2E-4B9B-A0FC-BB5BD5B1887E}" type="datetimeFigureOut">
              <a:rPr lang="fr-BE" smtClean="0"/>
              <a:t>29-08-25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a:xfrm>
            <a:off x="11351741" y="6277231"/>
            <a:ext cx="676219" cy="444243"/>
          </a:xfrm>
          <a:prstGeom prst="rect">
            <a:avLst/>
          </a:prstGeom>
        </p:spPr>
        <p:txBody>
          <a:bodyPr/>
          <a:lstStyle>
            <a:lvl1pPr algn="ctr">
              <a:defRPr>
                <a:latin typeface="Calibri" panose="020F0502020204030204" pitchFamily="34" charset="0"/>
              </a:defRPr>
            </a:lvl1pPr>
          </a:lstStyle>
          <a:p>
            <a:fld id="{14216CFA-4D33-4568-8B70-2795F513D19D}" type="slidenum">
              <a:rPr lang="fr-BE" smtClean="0"/>
              <a:pPr/>
              <a:t>‹N°›</a:t>
            </a:fld>
            <a:endParaRPr lang="fr-BE" dirty="0"/>
          </a:p>
        </p:txBody>
      </p:sp>
      <p:sp>
        <p:nvSpPr>
          <p:cNvPr id="10" name="Rectangle 9">
            <a:extLst>
              <a:ext uri="{FF2B5EF4-FFF2-40B4-BE49-F238E27FC236}">
                <a16:creationId xmlns:a16="http://schemas.microsoft.com/office/drawing/2014/main" id="{AF4E56B3-E953-6575-A805-DDDF76402FA6}"/>
              </a:ext>
            </a:extLst>
          </p:cNvPr>
          <p:cNvSpPr/>
          <p:nvPr userDrawn="1"/>
        </p:nvSpPr>
        <p:spPr>
          <a:xfrm>
            <a:off x="836612" y="2505075"/>
            <a:ext cx="5157787" cy="3684588"/>
          </a:xfrm>
          <a:prstGeom prst="rect">
            <a:avLst/>
          </a:prstGeom>
          <a:noFill/>
          <a:ln w="28575">
            <a:solidFill>
              <a:srgbClr val="00808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fr-BE" dirty="0">
              <a:latin typeface="Calibri" panose="020F0502020204030204" pitchFamily="34" charset="0"/>
            </a:endParaRPr>
          </a:p>
        </p:txBody>
      </p:sp>
      <p:sp>
        <p:nvSpPr>
          <p:cNvPr id="11" name="Rectangle 10">
            <a:extLst>
              <a:ext uri="{FF2B5EF4-FFF2-40B4-BE49-F238E27FC236}">
                <a16:creationId xmlns:a16="http://schemas.microsoft.com/office/drawing/2014/main" id="{C0543E17-CEFB-41EE-F9EE-CC96F169F8A1}"/>
              </a:ext>
            </a:extLst>
          </p:cNvPr>
          <p:cNvSpPr/>
          <p:nvPr userDrawn="1"/>
        </p:nvSpPr>
        <p:spPr>
          <a:xfrm>
            <a:off x="6184900" y="2505075"/>
            <a:ext cx="5157787" cy="3684588"/>
          </a:xfrm>
          <a:prstGeom prst="rect">
            <a:avLst/>
          </a:prstGeom>
          <a:noFill/>
          <a:ln w="28575">
            <a:solidFill>
              <a:srgbClr val="00808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fr-BE" dirty="0">
              <a:latin typeface="Calibri" panose="020F0502020204030204" pitchFamily="34" charset="0"/>
            </a:endParaRPr>
          </a:p>
        </p:txBody>
      </p:sp>
    </p:spTree>
    <p:extLst>
      <p:ext uri="{BB962C8B-B14F-4D97-AF65-F5344CB8AC3E}">
        <p14:creationId xmlns:p14="http://schemas.microsoft.com/office/powerpoint/2010/main" val="1877539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982A83-8687-266D-61EB-963A27CBB1A6}"/>
              </a:ext>
            </a:extLst>
          </p:cNvPr>
          <p:cNvSpPr/>
          <p:nvPr userDrawn="1"/>
        </p:nvSpPr>
        <p:spPr>
          <a:xfrm>
            <a:off x="11353800" y="0"/>
            <a:ext cx="838200" cy="6858000"/>
          </a:xfrm>
          <a:prstGeom prst="rect">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4301115B-DA2E-4B9B-A0FC-BB5BD5B1887E}" type="datetimeFigureOut">
              <a:rPr lang="fr-BE" smtClean="0"/>
              <a:t>29-08-25</a:t>
            </a:fld>
            <a:endParaRPr lang="fr-BE"/>
          </a:p>
        </p:txBody>
      </p:sp>
      <p:sp>
        <p:nvSpPr>
          <p:cNvPr id="4" name="Footer Placeholder 3"/>
          <p:cNvSpPr>
            <a:spLocks noGrp="1"/>
          </p:cNvSpPr>
          <p:nvPr>
            <p:ph type="ftr" sz="quarter" idx="11"/>
          </p:nvPr>
        </p:nvSpPr>
        <p:spPr/>
        <p:txBody>
          <a:bodyPr/>
          <a:lstStyle>
            <a:lvl1pPr>
              <a:defRPr i="1"/>
            </a:lvl1pPr>
          </a:lstStyle>
          <a:p>
            <a:r>
              <a:rPr lang="fr-FR"/>
              <a:t>Titre de la présentation</a:t>
            </a:r>
            <a:endParaRPr lang="fr-BE"/>
          </a:p>
        </p:txBody>
      </p:sp>
      <p:sp>
        <p:nvSpPr>
          <p:cNvPr id="5" name="Slide Number Placeholder 4"/>
          <p:cNvSpPr>
            <a:spLocks noGrp="1"/>
          </p:cNvSpPr>
          <p:nvPr>
            <p:ph type="sldNum" sz="quarter" idx="12"/>
          </p:nvPr>
        </p:nvSpPr>
        <p:spPr>
          <a:xfrm>
            <a:off x="11434790" y="6277230"/>
            <a:ext cx="676219" cy="444243"/>
          </a:xfrm>
          <a:prstGeom prst="rect">
            <a:avLst/>
          </a:prstGeom>
        </p:spPr>
        <p:txBody>
          <a:bodyPr/>
          <a:lstStyle>
            <a:lvl1pPr algn="ctr">
              <a:defRPr>
                <a:solidFill>
                  <a:schemeClr val="bg1"/>
                </a:solidFill>
                <a:latin typeface="Calibri" panose="020F0502020204030204" pitchFamily="34" charset="0"/>
              </a:defRPr>
            </a:lvl1pPr>
          </a:lstStyle>
          <a:p>
            <a:fld id="{14216CFA-4D33-4568-8B70-2795F513D19D}" type="slidenum">
              <a:rPr lang="fr-BE" smtClean="0"/>
              <a:pPr/>
              <a:t>‹N°›</a:t>
            </a:fld>
            <a:endParaRPr lang="fr-BE" dirty="0"/>
          </a:p>
        </p:txBody>
      </p:sp>
      <p:sp>
        <p:nvSpPr>
          <p:cNvPr id="7" name="Organigramme : Connecteur 6">
            <a:extLst>
              <a:ext uri="{FF2B5EF4-FFF2-40B4-BE49-F238E27FC236}">
                <a16:creationId xmlns:a16="http://schemas.microsoft.com/office/drawing/2014/main" id="{1E3C2062-CC1B-0B3D-F43B-AFC3958AF6A2}"/>
              </a:ext>
            </a:extLst>
          </p:cNvPr>
          <p:cNvSpPr/>
          <p:nvPr userDrawn="1"/>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5BD7EF4D-8BBB-CE0D-46B9-DA2BA176F2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Tree>
    <p:extLst>
      <p:ext uri="{BB962C8B-B14F-4D97-AF65-F5344CB8AC3E}">
        <p14:creationId xmlns:p14="http://schemas.microsoft.com/office/powerpoint/2010/main" val="323188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473BD3-1139-357A-935F-889C75A5E4BA}"/>
              </a:ext>
            </a:extLst>
          </p:cNvPr>
          <p:cNvSpPr/>
          <p:nvPr userDrawn="1"/>
        </p:nvSpPr>
        <p:spPr>
          <a:xfrm>
            <a:off x="11353800" y="0"/>
            <a:ext cx="838200" cy="6858000"/>
          </a:xfrm>
          <a:prstGeom prst="rect">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2" name="Title 1"/>
          <p:cNvSpPr>
            <a:spLocks noGrp="1"/>
          </p:cNvSpPr>
          <p:nvPr>
            <p:ph type="title"/>
          </p:nvPr>
        </p:nvSpPr>
        <p:spPr>
          <a:xfrm>
            <a:off x="839788" y="457200"/>
            <a:ext cx="3932237" cy="1600200"/>
          </a:xfrm>
        </p:spPr>
        <p:txBody>
          <a:bodyPr anchor="b"/>
          <a:lstStyle>
            <a:lvl1pPr>
              <a:defRPr sz="5400"/>
            </a:lvl1pPr>
          </a:lstStyle>
          <a:p>
            <a:r>
              <a:rPr lang="fr-FR"/>
              <a:t>Modifiez le style du titre</a:t>
            </a:r>
            <a:endParaRPr lang="en-US"/>
          </a:p>
        </p:txBody>
      </p:sp>
      <p:sp>
        <p:nvSpPr>
          <p:cNvPr id="3" name="Content Placeholder 2"/>
          <p:cNvSpPr>
            <a:spLocks noGrp="1"/>
          </p:cNvSpPr>
          <p:nvPr>
            <p:ph idx="1" hasCustomPrompt="1"/>
          </p:nvPr>
        </p:nvSpPr>
        <p:spPr>
          <a:xfrm>
            <a:off x="5183188" y="987425"/>
            <a:ext cx="6172200" cy="4873625"/>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a:lnSpc>
                <a:spcPct val="100000"/>
              </a:lnSpc>
              <a:buClr>
                <a:srgbClr val="008080"/>
              </a:buClr>
            </a:pPr>
            <a:r>
              <a:rPr lang="fr-FR" dirty="0">
                <a:latin typeface="Montserrat" panose="00000500000000000000" pitchFamily="2" charset="0"/>
              </a:rPr>
              <a:t>Premier niveau</a:t>
            </a:r>
          </a:p>
          <a:p>
            <a:pPr lvl="1">
              <a:lnSpc>
                <a:spcPct val="100000"/>
              </a:lnSpc>
              <a:buClr>
                <a:srgbClr val="008080"/>
              </a:buClr>
            </a:pPr>
            <a:r>
              <a:rPr lang="fr-FR" dirty="0">
                <a:latin typeface="Montserrat" panose="00000500000000000000" pitchFamily="2" charset="0"/>
              </a:rPr>
              <a:t>Deuxième niveau </a:t>
            </a:r>
          </a:p>
          <a:p>
            <a:pPr lvl="2">
              <a:lnSpc>
                <a:spcPct val="100000"/>
              </a:lnSpc>
              <a:buClr>
                <a:srgbClr val="008080"/>
              </a:buClr>
            </a:pPr>
            <a:r>
              <a:rPr lang="fr-FR" b="0" i="0" dirty="0">
                <a:solidFill>
                  <a:srgbClr val="1E1E1E"/>
                </a:solidFill>
                <a:effectLst/>
                <a:latin typeface="Montserrat" panose="00000500000000000000" pitchFamily="2" charset="0"/>
              </a:rPr>
              <a:t>Troisième niveau</a:t>
            </a:r>
          </a:p>
          <a:p>
            <a:pPr lvl="3">
              <a:lnSpc>
                <a:spcPct val="150000"/>
              </a:lnSpc>
              <a:buClr>
                <a:srgbClr val="008080"/>
              </a:buClr>
            </a:pPr>
            <a:r>
              <a:rPr lang="fr-BE" sz="1600" dirty="0">
                <a:solidFill>
                  <a:srgbClr val="000000"/>
                </a:solidFill>
                <a:latin typeface="Montserrat" panose="00000500000000000000" pitchFamily="2" charset="0"/>
                <a:cs typeface="Arabic Typesetting" panose="020B0604020202020204" pitchFamily="66" charset="-78"/>
              </a:rPr>
              <a:t>Quatrième niveau</a:t>
            </a:r>
            <a:r>
              <a:rPr lang="fr-BE" sz="1600" i="0" u="none" strike="noStrike" dirty="0">
                <a:solidFill>
                  <a:srgbClr val="000000"/>
                </a:solidFill>
                <a:effectLst/>
                <a:latin typeface="Montserrat" panose="00000500000000000000" pitchFamily="2" charset="0"/>
                <a:cs typeface="Arabic Typesetting" panose="020B0604020202020204" pitchFamily="66" charset="-78"/>
              </a:rPr>
              <a:t> </a:t>
            </a:r>
            <a:endParaRPr lang="fr-FR" sz="1600" i="0" u="none" strike="noStrike" dirty="0">
              <a:solidFill>
                <a:srgbClr val="1E1E1E"/>
              </a:solidFill>
              <a:effectLst/>
              <a:latin typeface="Montserrat" panose="00000500000000000000" pitchFamily="2" charset="0"/>
              <a:cs typeface="Arabic Typesetting" panose="020B0604020202020204" pitchFamily="66" charset="-78"/>
            </a:endParaRPr>
          </a:p>
          <a:p>
            <a:pPr lvl="4">
              <a:buClr>
                <a:srgbClr val="008080"/>
              </a:buClr>
            </a:pPr>
            <a:r>
              <a:rPr lang="fr-FR" sz="1200" i="1" dirty="0">
                <a:solidFill>
                  <a:srgbClr val="1E1E1E"/>
                </a:solidFill>
                <a:latin typeface="Montserrat" panose="00000500000000000000" pitchFamily="2" charset="0"/>
                <a:cs typeface="Arabic Typesetting" panose="020B0604020202020204" pitchFamily="66" charset="-78"/>
              </a:rPr>
              <a:t>Cinquième niveau   </a:t>
            </a:r>
            <a:endParaRPr lang="fr-FR" sz="1200" i="1" dirty="0">
              <a:latin typeface="Montserrat" panose="00000500000000000000" pitchFamily="2" charset="0"/>
              <a:cs typeface="Arabic Typesetting" panose="020B0604020202020204" pitchFamily="66" charset="-78"/>
            </a:endParaRP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301115B-DA2E-4B9B-A0FC-BB5BD5B1887E}" type="datetimeFigureOut">
              <a:rPr lang="fr-BE" smtClean="0"/>
              <a:t>29-08-25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a:xfrm>
            <a:off x="11442715" y="6277230"/>
            <a:ext cx="676219" cy="444243"/>
          </a:xfrm>
          <a:prstGeom prst="rect">
            <a:avLst/>
          </a:prstGeom>
        </p:spPr>
        <p:txBody>
          <a:bodyPr/>
          <a:lstStyle>
            <a:lvl1pPr algn="ctr">
              <a:defRPr>
                <a:solidFill>
                  <a:schemeClr val="bg1"/>
                </a:solidFill>
                <a:latin typeface="Calibri" panose="020F0502020204030204" pitchFamily="34" charset="0"/>
              </a:defRPr>
            </a:lvl1pPr>
          </a:lstStyle>
          <a:p>
            <a:fld id="{14216CFA-4D33-4568-8B70-2795F513D19D}" type="slidenum">
              <a:rPr lang="fr-BE" smtClean="0"/>
              <a:pPr/>
              <a:t>‹N°›</a:t>
            </a:fld>
            <a:endParaRPr lang="fr-BE" dirty="0"/>
          </a:p>
        </p:txBody>
      </p:sp>
      <p:sp>
        <p:nvSpPr>
          <p:cNvPr id="9" name="Organigramme : Connecteur 8">
            <a:extLst>
              <a:ext uri="{FF2B5EF4-FFF2-40B4-BE49-F238E27FC236}">
                <a16:creationId xmlns:a16="http://schemas.microsoft.com/office/drawing/2014/main" id="{4C775027-2E1C-C101-8884-EF1B8BC519B3}"/>
              </a:ext>
            </a:extLst>
          </p:cNvPr>
          <p:cNvSpPr/>
          <p:nvPr userDrawn="1"/>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10" name="Image 9">
            <a:extLst>
              <a:ext uri="{FF2B5EF4-FFF2-40B4-BE49-F238E27FC236}">
                <a16:creationId xmlns:a16="http://schemas.microsoft.com/office/drawing/2014/main" id="{60E1BA3A-E4D2-AC53-C5C9-FDE578BD3D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Tree>
    <p:extLst>
      <p:ext uri="{BB962C8B-B14F-4D97-AF65-F5344CB8AC3E}">
        <p14:creationId xmlns:p14="http://schemas.microsoft.com/office/powerpoint/2010/main" val="263559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ABF5CC-39AE-4A34-FEF8-1A56E44B9B3E}"/>
              </a:ext>
            </a:extLst>
          </p:cNvPr>
          <p:cNvSpPr/>
          <p:nvPr userDrawn="1"/>
        </p:nvSpPr>
        <p:spPr>
          <a:xfrm>
            <a:off x="4917990" y="0"/>
            <a:ext cx="7274010" cy="6858000"/>
          </a:xfrm>
          <a:prstGeom prst="rect">
            <a:avLst/>
          </a:prstGeom>
          <a:solidFill>
            <a:srgbClr val="008080"/>
          </a:solidFill>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sp>
        <p:nvSpPr>
          <p:cNvPr id="2" name="Title 1"/>
          <p:cNvSpPr>
            <a:spLocks noGrp="1"/>
          </p:cNvSpPr>
          <p:nvPr>
            <p:ph type="title"/>
          </p:nvPr>
        </p:nvSpPr>
        <p:spPr>
          <a:xfrm>
            <a:off x="839788" y="457200"/>
            <a:ext cx="3932237" cy="1600200"/>
          </a:xfrm>
        </p:spPr>
        <p:txBody>
          <a:bodyPr anchor="b"/>
          <a:lstStyle>
            <a:lvl1pPr>
              <a:defRPr sz="4800"/>
            </a:lvl1pPr>
          </a:lstStyle>
          <a:p>
            <a:r>
              <a:rPr lang="fr-FR"/>
              <a:t>Modifiez le style du titre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Font typeface="Arial" panose="020B0604020202020204" pitchFamily="34" charset="0"/>
              <a:buNone/>
              <a:defRPr sz="220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301115B-DA2E-4B9B-A0FC-BB5BD5B1887E}" type="datetimeFigureOut">
              <a:rPr lang="fr-BE" smtClean="0"/>
              <a:t>29-08-25</a:t>
            </a:fld>
            <a:endParaRPr lang="fr-BE"/>
          </a:p>
        </p:txBody>
      </p:sp>
      <p:sp>
        <p:nvSpPr>
          <p:cNvPr id="6" name="Footer Placeholder 5"/>
          <p:cNvSpPr>
            <a:spLocks noGrp="1"/>
          </p:cNvSpPr>
          <p:nvPr>
            <p:ph type="ftr" sz="quarter" idx="11"/>
          </p:nvPr>
        </p:nvSpPr>
        <p:spPr>
          <a:xfrm>
            <a:off x="4917990" y="6356350"/>
            <a:ext cx="3235410" cy="365125"/>
          </a:xfrm>
        </p:spPr>
        <p:txBody>
          <a:bodyPr/>
          <a:lstStyle>
            <a:lvl1pPr>
              <a:defRPr>
                <a:solidFill>
                  <a:schemeClr val="bg1"/>
                </a:solidFill>
              </a:defRPr>
            </a:lvl1pPr>
          </a:lstStyle>
          <a:p>
            <a:endParaRPr lang="fr-BE"/>
          </a:p>
        </p:txBody>
      </p:sp>
      <p:sp>
        <p:nvSpPr>
          <p:cNvPr id="7" name="Slide Number Placeholder 6"/>
          <p:cNvSpPr>
            <a:spLocks noGrp="1"/>
          </p:cNvSpPr>
          <p:nvPr>
            <p:ph type="sldNum" sz="quarter" idx="12"/>
          </p:nvPr>
        </p:nvSpPr>
        <p:spPr>
          <a:xfrm>
            <a:off x="11353800" y="6277232"/>
            <a:ext cx="676219" cy="444243"/>
          </a:xfrm>
          <a:prstGeom prst="rect">
            <a:avLst/>
          </a:prstGeom>
        </p:spPr>
        <p:txBody>
          <a:bodyPr/>
          <a:lstStyle>
            <a:lvl1pPr algn="ctr">
              <a:defRPr>
                <a:solidFill>
                  <a:schemeClr val="bg1"/>
                </a:solidFill>
                <a:latin typeface="Calibri" panose="020F0502020204030204" pitchFamily="34" charset="0"/>
              </a:defRPr>
            </a:lvl1pPr>
          </a:lstStyle>
          <a:p>
            <a:fld id="{14216CFA-4D33-4568-8B70-2795F513D19D}" type="slidenum">
              <a:rPr lang="fr-BE" smtClean="0"/>
              <a:pPr/>
              <a:t>‹N°›</a:t>
            </a:fld>
            <a:endParaRPr lang="fr-BE" dirty="0"/>
          </a:p>
        </p:txBody>
      </p:sp>
    </p:spTree>
    <p:extLst>
      <p:ext uri="{BB962C8B-B14F-4D97-AF65-F5344CB8AC3E}">
        <p14:creationId xmlns:p14="http://schemas.microsoft.com/office/powerpoint/2010/main" val="2337224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a:lnSpc>
                <a:spcPct val="100000"/>
              </a:lnSpc>
              <a:buClr>
                <a:srgbClr val="008080"/>
              </a:buClr>
            </a:pPr>
            <a:r>
              <a:rPr lang="fr-FR" dirty="0">
                <a:latin typeface="Montserrat" panose="00000500000000000000" pitchFamily="2" charset="0"/>
              </a:rPr>
              <a:t>Premier niveau</a:t>
            </a:r>
          </a:p>
          <a:p>
            <a:pPr lvl="1">
              <a:lnSpc>
                <a:spcPct val="100000"/>
              </a:lnSpc>
              <a:buClr>
                <a:srgbClr val="008080"/>
              </a:buClr>
            </a:pPr>
            <a:r>
              <a:rPr lang="fr-FR" dirty="0">
                <a:latin typeface="Montserrat" panose="00000500000000000000" pitchFamily="2" charset="0"/>
              </a:rPr>
              <a:t>Deuxième niveau </a:t>
            </a:r>
          </a:p>
          <a:p>
            <a:pPr lvl="2">
              <a:lnSpc>
                <a:spcPct val="100000"/>
              </a:lnSpc>
              <a:buClr>
                <a:srgbClr val="008080"/>
              </a:buClr>
            </a:pPr>
            <a:r>
              <a:rPr lang="fr-FR" b="0" i="0" dirty="0">
                <a:solidFill>
                  <a:srgbClr val="1E1E1E"/>
                </a:solidFill>
                <a:effectLst/>
                <a:latin typeface="Montserrat" panose="00000500000000000000" pitchFamily="2" charset="0"/>
              </a:rPr>
              <a:t>Troisième niveau</a:t>
            </a:r>
          </a:p>
          <a:p>
            <a:pPr lvl="3">
              <a:lnSpc>
                <a:spcPct val="150000"/>
              </a:lnSpc>
              <a:buClr>
                <a:srgbClr val="008080"/>
              </a:buClr>
            </a:pPr>
            <a:r>
              <a:rPr lang="fr-BE" sz="1600" dirty="0">
                <a:solidFill>
                  <a:srgbClr val="000000"/>
                </a:solidFill>
                <a:latin typeface="Montserrat" panose="00000500000000000000" pitchFamily="2" charset="0"/>
                <a:cs typeface="Arabic Typesetting" panose="020B0604020202020204" pitchFamily="66" charset="-78"/>
              </a:rPr>
              <a:t>Quatrième niveau</a:t>
            </a:r>
            <a:r>
              <a:rPr lang="fr-BE" sz="1600" i="0" u="none" strike="noStrike" dirty="0">
                <a:solidFill>
                  <a:srgbClr val="000000"/>
                </a:solidFill>
                <a:effectLst/>
                <a:latin typeface="Montserrat" panose="00000500000000000000" pitchFamily="2" charset="0"/>
                <a:cs typeface="Arabic Typesetting" panose="020B0604020202020204" pitchFamily="66" charset="-78"/>
              </a:rPr>
              <a:t> </a:t>
            </a:r>
            <a:endParaRPr lang="fr-FR" sz="1600" i="0" u="none" strike="noStrike" dirty="0">
              <a:solidFill>
                <a:srgbClr val="1E1E1E"/>
              </a:solidFill>
              <a:effectLst/>
              <a:latin typeface="Montserrat" panose="00000500000000000000" pitchFamily="2" charset="0"/>
              <a:cs typeface="Arabic Typesetting" panose="020B0604020202020204" pitchFamily="66" charset="-78"/>
            </a:endParaRPr>
          </a:p>
          <a:p>
            <a:pPr lvl="4">
              <a:buClr>
                <a:srgbClr val="008080"/>
              </a:buClr>
            </a:pPr>
            <a:r>
              <a:rPr lang="fr-FR" sz="1200" i="1" dirty="0">
                <a:solidFill>
                  <a:srgbClr val="1E1E1E"/>
                </a:solidFill>
                <a:latin typeface="Montserrat" panose="00000500000000000000" pitchFamily="2" charset="0"/>
                <a:cs typeface="Arabic Typesetting" panose="020B0604020202020204" pitchFamily="66" charset="-78"/>
              </a:rPr>
              <a:t>Cinquième niveau   </a:t>
            </a:r>
            <a:endParaRPr lang="fr-FR" sz="1200" i="1" dirty="0">
              <a:latin typeface="Montserrat" panose="00000500000000000000" pitchFamily="2" charset="0"/>
              <a:cs typeface="Arabic Typesetting" panose="020B0604020202020204" pitchFamily="66" charset="-78"/>
            </a:endParaRP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endParaRPr lang="fr-BE" dirty="0"/>
          </a:p>
        </p:txBody>
      </p:sp>
      <p:sp>
        <p:nvSpPr>
          <p:cNvPr id="5" name="Footer Placeholder 4"/>
          <p:cNvSpPr>
            <a:spLocks noGrp="1"/>
          </p:cNvSpPr>
          <p:nvPr>
            <p:ph type="ftr" sz="quarter" idx="3"/>
          </p:nvPr>
        </p:nvSpPr>
        <p:spPr>
          <a:xfrm>
            <a:off x="4038600" y="6356348"/>
            <a:ext cx="4114800" cy="365125"/>
          </a:xfrm>
          <a:prstGeom prst="rect">
            <a:avLst/>
          </a:prstGeom>
        </p:spPr>
        <p:txBody>
          <a:bodyPr vert="horz" lIns="91440" tIns="45720" rIns="91440" bIns="45720" rtlCol="0" anchor="ctr"/>
          <a:lstStyle>
            <a:lvl1pPr algn="ctr">
              <a:defRPr sz="1200" i="1">
                <a:solidFill>
                  <a:schemeClr val="tx1">
                    <a:tint val="75000"/>
                  </a:schemeClr>
                </a:solidFill>
                <a:latin typeface="Calibri" panose="020F0502020204030204" pitchFamily="34" charset="0"/>
              </a:defRPr>
            </a:lvl1pPr>
          </a:lstStyle>
          <a:p>
            <a:r>
              <a:rPr lang="fr-FR" dirty="0"/>
              <a:t>Titre de la formation</a:t>
            </a:r>
            <a:endParaRPr lang="fr-BE" dirty="0"/>
          </a:p>
        </p:txBody>
      </p:sp>
      <p:pic>
        <p:nvPicPr>
          <p:cNvPr id="8" name="Image 7">
            <a:extLst>
              <a:ext uri="{FF2B5EF4-FFF2-40B4-BE49-F238E27FC236}">
                <a16:creationId xmlns:a16="http://schemas.microsoft.com/office/drawing/2014/main" id="{44B1F9D9-8E75-27FB-4392-EFB1CE258EC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40259" y="6356349"/>
            <a:ext cx="1580298" cy="365125"/>
          </a:xfrm>
          <a:prstGeom prst="rect">
            <a:avLst/>
          </a:prstGeom>
        </p:spPr>
      </p:pic>
    </p:spTree>
    <p:extLst>
      <p:ext uri="{BB962C8B-B14F-4D97-AF65-F5344CB8AC3E}">
        <p14:creationId xmlns:p14="http://schemas.microsoft.com/office/powerpoint/2010/main" val="33867465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2" r:id="rId4"/>
    <p:sldLayoutId id="2147483676" r:id="rId5"/>
    <p:sldLayoutId id="2147483677" r:id="rId6"/>
    <p:sldLayoutId id="2147483678" r:id="rId7"/>
    <p:sldLayoutId id="2147483680" r:id="rId8"/>
    <p:sldLayoutId id="2147483681" r:id="rId9"/>
    <p:sldLayoutId id="2147483679" r:id="rId10"/>
  </p:sldLayoutIdLst>
  <p:hf hdr="0" ftr="0" dt="0"/>
  <p:txStyles>
    <p:titleStyle>
      <a:lvl1pPr algn="l" defTabSz="914400" rtl="0" eaLnBrk="1" latinLnBrk="0" hangingPunct="1">
        <a:lnSpc>
          <a:spcPct val="90000"/>
        </a:lnSpc>
        <a:spcBef>
          <a:spcPct val="0"/>
        </a:spcBef>
        <a:buNone/>
        <a:defRPr sz="6000" kern="1200">
          <a:solidFill>
            <a:srgbClr val="E57432"/>
          </a:solidFill>
          <a:latin typeface="+mj-lt"/>
          <a:ea typeface="+mj-ea"/>
          <a:cs typeface="+mj-cs"/>
        </a:defRPr>
      </a:lvl1pPr>
    </p:titleStyle>
    <p:bodyStyle>
      <a:lvl1pPr marL="457200" indent="-457200" algn="l" defTabSz="914400" rtl="0" eaLnBrk="1" latinLnBrk="0" hangingPunct="1">
        <a:lnSpc>
          <a:spcPct val="90000"/>
        </a:lnSpc>
        <a:spcBef>
          <a:spcPts val="1000"/>
        </a:spcBef>
        <a:buClr>
          <a:srgbClr val="008080"/>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800100" indent="-342900" algn="l" defTabSz="914400" rtl="0" eaLnBrk="1" latinLnBrk="0" hangingPunct="1">
        <a:lnSpc>
          <a:spcPct val="90000"/>
        </a:lnSpc>
        <a:spcBef>
          <a:spcPts val="500"/>
        </a:spcBef>
        <a:buClr>
          <a:srgbClr val="008080"/>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257300" indent="-342900" algn="l" defTabSz="914400" rtl="0" eaLnBrk="1" latinLnBrk="0" hangingPunct="1">
        <a:lnSpc>
          <a:spcPct val="90000"/>
        </a:lnSpc>
        <a:spcBef>
          <a:spcPts val="500"/>
        </a:spcBef>
        <a:buClr>
          <a:srgbClr val="008080"/>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57350" indent="-285750" algn="l" defTabSz="914400" rtl="0" eaLnBrk="1" latinLnBrk="0" hangingPunct="1">
        <a:lnSpc>
          <a:spcPct val="90000"/>
        </a:lnSpc>
        <a:spcBef>
          <a:spcPts val="500"/>
        </a:spcBef>
        <a:buClr>
          <a:srgbClr val="008080"/>
        </a:buClr>
        <a:buFont typeface="Arial" panose="020B0604020202020204" pitchFamily="34" charset="0"/>
        <a:buChar char="•"/>
        <a:defRPr sz="1600" kern="1200">
          <a:solidFill>
            <a:schemeClr val="tx1"/>
          </a:solidFill>
          <a:latin typeface="Calibri" panose="020F0502020204030204" pitchFamily="34" charset="0"/>
          <a:ea typeface="+mn-ea"/>
          <a:cs typeface="+mn-cs"/>
        </a:defRPr>
      </a:lvl4pPr>
      <a:lvl5pPr marL="2000250" indent="-171450" algn="l" defTabSz="914400" rtl="0" eaLnBrk="1" latinLnBrk="0" hangingPunct="1">
        <a:lnSpc>
          <a:spcPct val="90000"/>
        </a:lnSpc>
        <a:spcBef>
          <a:spcPts val="500"/>
        </a:spcBef>
        <a:buClr>
          <a:srgbClr val="008080"/>
        </a:buClr>
        <a:buFont typeface="Arial" panose="020B0604020202020204" pitchFamily="34" charset="0"/>
        <a:buChar char="•"/>
        <a:defRPr sz="12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www.youtube.com/watch?v=Yd_hQBdEreU" TargetMode="External"/><Relationship Id="rId4" Type="http://schemas.openxmlformats.org/officeDocument/2006/relationships/hyperlink" Target="https://www.youtube.com/watch?v=EGzpz9Yx3D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ladigitale.dev/digiview/#/"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bit.ly/3JmrXSd" TargetMode="Externa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A3E2-E281-4EBF-9711-2AA839E6C8E5}"/>
              </a:ext>
            </a:extLst>
          </p:cNvPr>
          <p:cNvSpPr/>
          <p:nvPr/>
        </p:nvSpPr>
        <p:spPr>
          <a:xfrm>
            <a:off x="0" y="0"/>
            <a:ext cx="4305993" cy="6858000"/>
          </a:xfrm>
          <a:prstGeom prst="rect">
            <a:avLst/>
          </a:prstGeom>
          <a:solidFill>
            <a:srgbClr val="D36135"/>
          </a:solidFill>
          <a:ln>
            <a:noFill/>
          </a:ln>
          <a:effectLst>
            <a:outerShdw blurRad="215900" dist="38100" dir="54000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ED7D31"/>
              </a:solidFill>
              <a:latin typeface="Calibri" panose="020F0502020204030204" pitchFamily="34" charset="0"/>
            </a:endParaRPr>
          </a:p>
        </p:txBody>
      </p:sp>
      <p:sp>
        <p:nvSpPr>
          <p:cNvPr id="2" name="Titre 1">
            <a:extLst>
              <a:ext uri="{FF2B5EF4-FFF2-40B4-BE49-F238E27FC236}">
                <a16:creationId xmlns:a16="http://schemas.microsoft.com/office/drawing/2014/main" id="{71291796-E843-8A00-9784-4DC6E637DED5}"/>
              </a:ext>
            </a:extLst>
          </p:cNvPr>
          <p:cNvSpPr>
            <a:spLocks noGrp="1"/>
          </p:cNvSpPr>
          <p:nvPr>
            <p:ph type="ctrTitle"/>
          </p:nvPr>
        </p:nvSpPr>
        <p:spPr>
          <a:xfrm>
            <a:off x="4802073" y="640080"/>
            <a:ext cx="7076660" cy="3493258"/>
          </a:xfrm>
          <a:noFill/>
        </p:spPr>
        <p:txBody>
          <a:bodyPr>
            <a:normAutofit/>
          </a:bodyPr>
          <a:lstStyle/>
          <a:p>
            <a:pPr algn="l"/>
            <a:r>
              <a:rPr lang="fr-FR" dirty="0">
                <a:solidFill>
                  <a:srgbClr val="008080"/>
                </a:solidFill>
                <a:cs typeface="Angsana New" panose="020B0502040204020203" pitchFamily="18" charset="-34"/>
              </a:rPr>
              <a:t>Transcrire et sous-titrer vos vidéos pour favoriser l’apprentissage des </a:t>
            </a:r>
            <a:r>
              <a:rPr lang="fr-FR" dirty="0" err="1">
                <a:solidFill>
                  <a:srgbClr val="008080"/>
                </a:solidFill>
                <a:cs typeface="Angsana New" panose="020B0502040204020203" pitchFamily="18" charset="-34"/>
              </a:rPr>
              <a:t>étudiant·es</a:t>
            </a:r>
            <a:endParaRPr lang="fr-BE" sz="4000" i="1" dirty="0">
              <a:solidFill>
                <a:srgbClr val="008080"/>
              </a:solidFill>
              <a:cs typeface="Angsana New" panose="020B0502040204020203" pitchFamily="18" charset="-34"/>
            </a:endParaRPr>
          </a:p>
        </p:txBody>
      </p:sp>
      <p:pic>
        <p:nvPicPr>
          <p:cNvPr id="17" name="Image 16" descr="Une image contenant texte&#10;&#10;Description générée automatiquement">
            <a:extLst>
              <a:ext uri="{FF2B5EF4-FFF2-40B4-BE49-F238E27FC236}">
                <a16:creationId xmlns:a16="http://schemas.microsoft.com/office/drawing/2014/main" id="{77B233D0-0D4E-B7C2-EBB1-BDE61C0F5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659" y="5921434"/>
            <a:ext cx="2679555" cy="592971"/>
          </a:xfrm>
          <a:prstGeom prst="rect">
            <a:avLst/>
          </a:prstGeom>
        </p:spPr>
      </p:pic>
      <p:sp>
        <p:nvSpPr>
          <p:cNvPr id="4" name="Rectangle 3">
            <a:extLst>
              <a:ext uri="{FF2B5EF4-FFF2-40B4-BE49-F238E27FC236}">
                <a16:creationId xmlns:a16="http://schemas.microsoft.com/office/drawing/2014/main" id="{E1CAA44C-F955-6A4C-53B0-05D696987BC7}"/>
              </a:ext>
            </a:extLst>
          </p:cNvPr>
          <p:cNvSpPr/>
          <p:nvPr/>
        </p:nvSpPr>
        <p:spPr>
          <a:xfrm>
            <a:off x="507076" y="1604356"/>
            <a:ext cx="3463791" cy="3299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7" name="Image 6">
            <a:extLst>
              <a:ext uri="{FF2B5EF4-FFF2-40B4-BE49-F238E27FC236}">
                <a16:creationId xmlns:a16="http://schemas.microsoft.com/office/drawing/2014/main" id="{89084A37-98E8-D091-B23F-2EA4BFD34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51" y="2197367"/>
            <a:ext cx="3238646" cy="2170133"/>
          </a:xfrm>
          <a:prstGeom prst="rect">
            <a:avLst/>
          </a:prstGeom>
        </p:spPr>
      </p:pic>
      <p:sp>
        <p:nvSpPr>
          <p:cNvPr id="26" name="Organigramme : Connecteur 25">
            <a:extLst>
              <a:ext uri="{FF2B5EF4-FFF2-40B4-BE49-F238E27FC236}">
                <a16:creationId xmlns:a16="http://schemas.microsoft.com/office/drawing/2014/main" id="{00AD47D7-C12E-DA13-4EFA-97713681B004}"/>
              </a:ext>
            </a:extLst>
          </p:cNvPr>
          <p:cNvSpPr/>
          <p:nvPr/>
        </p:nvSpPr>
        <p:spPr>
          <a:xfrm>
            <a:off x="114068" y="1211348"/>
            <a:ext cx="786016" cy="786016"/>
          </a:xfrm>
          <a:prstGeom prst="flowChartConnector">
            <a:avLst/>
          </a:prstGeom>
          <a:solidFill>
            <a:srgbClr val="0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5" name="Image 4">
            <a:extLst>
              <a:ext uri="{FF2B5EF4-FFF2-40B4-BE49-F238E27FC236}">
                <a16:creationId xmlns:a16="http://schemas.microsoft.com/office/drawing/2014/main" id="{5EE97EDB-7A65-A156-EDE5-5EEC25D6F0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268" y="5889485"/>
            <a:ext cx="745295" cy="714103"/>
          </a:xfrm>
          <a:prstGeom prst="rect">
            <a:avLst/>
          </a:prstGeom>
        </p:spPr>
      </p:pic>
      <p:pic>
        <p:nvPicPr>
          <p:cNvPr id="15" name="Image 14" descr="Une image contenant texte, clipart&#10;&#10;Description générée automatiquement">
            <a:extLst>
              <a:ext uri="{FF2B5EF4-FFF2-40B4-BE49-F238E27FC236}">
                <a16:creationId xmlns:a16="http://schemas.microsoft.com/office/drawing/2014/main" id="{3D2B228E-A5C8-6FE8-AD6E-8BC41873F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6360" y="6246538"/>
            <a:ext cx="1324026" cy="463245"/>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BC494BA5-1BBE-E815-DFC7-02B623EA6E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0380" y="6008709"/>
            <a:ext cx="1441770" cy="476056"/>
          </a:xfrm>
          <a:prstGeom prst="rect">
            <a:avLst/>
          </a:prstGeom>
        </p:spPr>
      </p:pic>
      <p:pic>
        <p:nvPicPr>
          <p:cNvPr id="14" name="Image 13">
            <a:extLst>
              <a:ext uri="{FF2B5EF4-FFF2-40B4-BE49-F238E27FC236}">
                <a16:creationId xmlns:a16="http://schemas.microsoft.com/office/drawing/2014/main" id="{7E1C1E05-AE07-C812-F229-42821621CAEA}"/>
              </a:ext>
            </a:extLst>
          </p:cNvPr>
          <p:cNvPicPr>
            <a:picLocks noChangeAspect="1"/>
          </p:cNvPicPr>
          <p:nvPr/>
        </p:nvPicPr>
        <p:blipFill>
          <a:blip r:embed="rId8"/>
          <a:stretch>
            <a:fillRect/>
          </a:stretch>
        </p:blipFill>
        <p:spPr>
          <a:xfrm>
            <a:off x="103072" y="5671168"/>
            <a:ext cx="3962333" cy="1093501"/>
          </a:xfrm>
          <a:prstGeom prst="rect">
            <a:avLst/>
          </a:prstGeom>
        </p:spPr>
      </p:pic>
      <p:sp>
        <p:nvSpPr>
          <p:cNvPr id="8" name="ZoneTexte 7">
            <a:extLst>
              <a:ext uri="{FF2B5EF4-FFF2-40B4-BE49-F238E27FC236}">
                <a16:creationId xmlns:a16="http://schemas.microsoft.com/office/drawing/2014/main" id="{81D29235-B79D-8810-2E03-DB9EF2ADE5C3}"/>
              </a:ext>
            </a:extLst>
          </p:cNvPr>
          <p:cNvSpPr txBox="1"/>
          <p:nvPr/>
        </p:nvSpPr>
        <p:spPr>
          <a:xfrm>
            <a:off x="10756360" y="148217"/>
            <a:ext cx="1324026" cy="286232"/>
          </a:xfrm>
          <a:prstGeom prst="rect">
            <a:avLst/>
          </a:prstGeom>
          <a:noFill/>
        </p:spPr>
        <p:txBody>
          <a:bodyPr wrap="square" rtlCol="0">
            <a:spAutoFit/>
          </a:bodyPr>
          <a:lstStyle/>
          <a:p>
            <a:pPr defTabSz="914400">
              <a:lnSpc>
                <a:spcPct val="90000"/>
              </a:lnSpc>
              <a:spcBef>
                <a:spcPct val="0"/>
              </a:spcBef>
            </a:pPr>
            <a:r>
              <a:rPr lang="fr-FR" sz="1400" dirty="0">
                <a:solidFill>
                  <a:srgbClr val="ED7D31"/>
                </a:solidFill>
                <a:latin typeface="Calibri" panose="020F0502020204030204" pitchFamily="34" charset="0"/>
                <a:ea typeface="+mj-ea"/>
                <a:cs typeface="+mj-cs"/>
              </a:rPr>
              <a:t>Mai 2025</a:t>
            </a:r>
            <a:endParaRPr lang="fr-BE" sz="1400" dirty="0">
              <a:solidFill>
                <a:srgbClr val="ED7D31"/>
              </a:solidFill>
              <a:latin typeface="Calibri" panose="020F0502020204030204" pitchFamily="34" charset="0"/>
              <a:ea typeface="+mj-ea"/>
              <a:cs typeface="+mj-cs"/>
            </a:endParaRPr>
          </a:p>
        </p:txBody>
      </p:sp>
      <p:sp>
        <p:nvSpPr>
          <p:cNvPr id="11" name="Sous-titre 10">
            <a:extLst>
              <a:ext uri="{FF2B5EF4-FFF2-40B4-BE49-F238E27FC236}">
                <a16:creationId xmlns:a16="http://schemas.microsoft.com/office/drawing/2014/main" id="{0D9D5BC6-E4E3-F250-3870-73A3E514A63D}"/>
              </a:ext>
            </a:extLst>
          </p:cNvPr>
          <p:cNvSpPr>
            <a:spLocks noGrp="1"/>
          </p:cNvSpPr>
          <p:nvPr>
            <p:ph type="subTitle" idx="1"/>
          </p:nvPr>
        </p:nvSpPr>
        <p:spPr/>
        <p:txBody>
          <a:bodyPr/>
          <a:lstStyle/>
          <a:p>
            <a:r>
              <a:rPr lang="fr-BE"/>
              <a:t>Monica Baur et Delphine Ducarme</a:t>
            </a:r>
          </a:p>
        </p:txBody>
      </p:sp>
    </p:spTree>
    <p:extLst>
      <p:ext uri="{BB962C8B-B14F-4D97-AF65-F5344CB8AC3E}">
        <p14:creationId xmlns:p14="http://schemas.microsoft.com/office/powerpoint/2010/main" val="2107231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3555B94-8E54-8200-AA7E-5C6CF52730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DE943B-154A-7D27-8432-EA787BF29081}"/>
              </a:ext>
            </a:extLst>
          </p:cNvPr>
          <p:cNvSpPr>
            <a:spLocks noGrp="1"/>
          </p:cNvSpPr>
          <p:nvPr>
            <p:ph type="title"/>
          </p:nvPr>
        </p:nvSpPr>
        <p:spPr/>
        <p:txBody>
          <a:bodyPr>
            <a:noAutofit/>
          </a:bodyPr>
          <a:lstStyle/>
          <a:p>
            <a:r>
              <a:rPr lang="fr-FR">
                <a:solidFill>
                  <a:srgbClr val="ED7D31"/>
                </a:solidFill>
                <a:latin typeface="Bebas Neue" panose="020B0606020202050201" pitchFamily="34" charset="0"/>
              </a:rPr>
              <a:t>La dyslexie </a:t>
            </a:r>
            <a:endParaRPr lang="fr-BE">
              <a:solidFill>
                <a:srgbClr val="ED7D31"/>
              </a:solidFill>
              <a:latin typeface="Bebas Neue" panose="020B0606020202050201" pitchFamily="34" charset="0"/>
            </a:endParaRPr>
          </a:p>
        </p:txBody>
      </p:sp>
      <p:sp>
        <p:nvSpPr>
          <p:cNvPr id="4" name="Rectangle 3">
            <a:extLst>
              <a:ext uri="{FF2B5EF4-FFF2-40B4-BE49-F238E27FC236}">
                <a16:creationId xmlns:a16="http://schemas.microsoft.com/office/drawing/2014/main" id="{8B625C62-3CB6-7720-4CD7-879B13B388B5}"/>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6" name="Organigramme : Connecteur 5">
            <a:extLst>
              <a:ext uri="{FF2B5EF4-FFF2-40B4-BE49-F238E27FC236}">
                <a16:creationId xmlns:a16="http://schemas.microsoft.com/office/drawing/2014/main" id="{F63BF944-DF50-9686-A231-AFD977A2D484}"/>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23CAFF8D-2093-5506-BC24-777ADC790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A5C3C941-6189-479A-93A1-3963E504160D}"/>
              </a:ext>
            </a:extLst>
          </p:cNvPr>
          <p:cNvSpPr>
            <a:spLocks noGrp="1"/>
          </p:cNvSpPr>
          <p:nvPr>
            <p:ph type="sldNum" sz="quarter" idx="12"/>
          </p:nvPr>
        </p:nvSpPr>
        <p:spPr/>
        <p:txBody>
          <a:bodyPr/>
          <a:lstStyle/>
          <a:p>
            <a:pPr algn="ctr"/>
            <a:fld id="{14216CFA-4D33-4568-8B70-2795F513D19D}" type="slidenum">
              <a:rPr lang="fr-BE" smtClean="0"/>
              <a:pPr algn="ctr"/>
              <a:t>10</a:t>
            </a:fld>
            <a:endParaRPr lang="fr-BE"/>
          </a:p>
        </p:txBody>
      </p:sp>
      <p:pic>
        <p:nvPicPr>
          <p:cNvPr id="3" name="Image 2" descr="texte dont certaines lettres sont plus grosses que les autres pour montrer comment une personne dyslexique le perçoit">
            <a:extLst>
              <a:ext uri="{FF2B5EF4-FFF2-40B4-BE49-F238E27FC236}">
                <a16:creationId xmlns:a16="http://schemas.microsoft.com/office/drawing/2014/main" id="{A919ADF9-040C-71CD-F249-33A3DCF8A9CB}"/>
              </a:ext>
            </a:extLst>
          </p:cNvPr>
          <p:cNvPicPr>
            <a:picLocks noChangeAspect="1"/>
          </p:cNvPicPr>
          <p:nvPr/>
        </p:nvPicPr>
        <p:blipFill>
          <a:blip r:embed="rId3"/>
          <a:stretch/>
        </p:blipFill>
        <p:spPr bwMode="auto">
          <a:xfrm>
            <a:off x="590375" y="1460150"/>
            <a:ext cx="6906890" cy="2168875"/>
          </a:xfrm>
          <a:prstGeom prst="rect">
            <a:avLst/>
          </a:prstGeom>
        </p:spPr>
      </p:pic>
      <p:pic>
        <p:nvPicPr>
          <p:cNvPr id="5" name="Image 4" descr="texte dont toutes les lettres se touchent pour montrer comment une personne dyslexique peut le percevoir ">
            <a:extLst>
              <a:ext uri="{FF2B5EF4-FFF2-40B4-BE49-F238E27FC236}">
                <a16:creationId xmlns:a16="http://schemas.microsoft.com/office/drawing/2014/main" id="{390BA07E-9118-E702-90A3-BB850D618F67}"/>
              </a:ext>
            </a:extLst>
          </p:cNvPr>
          <p:cNvPicPr>
            <a:picLocks noChangeAspect="1"/>
          </p:cNvPicPr>
          <p:nvPr/>
        </p:nvPicPr>
        <p:blipFill>
          <a:blip r:embed="rId4"/>
          <a:stretch/>
        </p:blipFill>
        <p:spPr bwMode="auto">
          <a:xfrm>
            <a:off x="1560467" y="3810000"/>
            <a:ext cx="8987154" cy="2019719"/>
          </a:xfrm>
          <a:prstGeom prst="rect">
            <a:avLst/>
          </a:prstGeom>
        </p:spPr>
      </p:pic>
    </p:spTree>
    <p:extLst>
      <p:ext uri="{BB962C8B-B14F-4D97-AF65-F5344CB8AC3E}">
        <p14:creationId xmlns:p14="http://schemas.microsoft.com/office/powerpoint/2010/main" val="163423027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BDE69B5-B9F8-3E43-55AF-5A5CE47B53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7512C5-D89D-6CFD-F11E-33AAB9CEDA83}"/>
              </a:ext>
            </a:extLst>
          </p:cNvPr>
          <p:cNvSpPr>
            <a:spLocks noGrp="1"/>
          </p:cNvSpPr>
          <p:nvPr>
            <p:ph type="title"/>
          </p:nvPr>
        </p:nvSpPr>
        <p:spPr/>
        <p:txBody>
          <a:bodyPr>
            <a:noAutofit/>
          </a:bodyPr>
          <a:lstStyle/>
          <a:p>
            <a:r>
              <a:rPr lang="fr-FR">
                <a:solidFill>
                  <a:srgbClr val="ED7D31"/>
                </a:solidFill>
                <a:latin typeface="Bebas Neue" panose="020B0606020202050201" pitchFamily="34" charset="0"/>
              </a:rPr>
              <a:t>Le daltonisme</a:t>
            </a:r>
            <a:endParaRPr lang="fr-BE">
              <a:solidFill>
                <a:srgbClr val="ED7D31"/>
              </a:solidFill>
              <a:latin typeface="Bebas Neue" panose="020B0606020202050201" pitchFamily="34" charset="0"/>
            </a:endParaRPr>
          </a:p>
        </p:txBody>
      </p:sp>
      <p:sp>
        <p:nvSpPr>
          <p:cNvPr id="4" name="Rectangle 3">
            <a:extLst>
              <a:ext uri="{FF2B5EF4-FFF2-40B4-BE49-F238E27FC236}">
                <a16:creationId xmlns:a16="http://schemas.microsoft.com/office/drawing/2014/main" id="{DBC9E28A-95B8-B331-93D0-303C50E559D4}"/>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6" name="Organigramme : Connecteur 5">
            <a:extLst>
              <a:ext uri="{FF2B5EF4-FFF2-40B4-BE49-F238E27FC236}">
                <a16:creationId xmlns:a16="http://schemas.microsoft.com/office/drawing/2014/main" id="{86C4BB5D-6EBE-CFF5-5C31-64E908A395A7}"/>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BFDAE1BF-3888-0AD4-4494-A2A7C3A14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7137B481-374D-2582-62E4-BAF4526BFC5F}"/>
              </a:ext>
            </a:extLst>
          </p:cNvPr>
          <p:cNvSpPr>
            <a:spLocks noGrp="1"/>
          </p:cNvSpPr>
          <p:nvPr>
            <p:ph type="sldNum" sz="quarter" idx="12"/>
          </p:nvPr>
        </p:nvSpPr>
        <p:spPr/>
        <p:txBody>
          <a:bodyPr/>
          <a:lstStyle/>
          <a:p>
            <a:pPr algn="ctr"/>
            <a:fld id="{14216CFA-4D33-4568-8B70-2795F513D19D}" type="slidenum">
              <a:rPr lang="fr-BE" smtClean="0"/>
              <a:pPr algn="ctr"/>
              <a:t>11</a:t>
            </a:fld>
            <a:endParaRPr lang="fr-BE"/>
          </a:p>
        </p:txBody>
      </p:sp>
      <p:pic>
        <p:nvPicPr>
          <p:cNvPr id="7" name="Image 6">
            <a:extLst>
              <a:ext uri="{FF2B5EF4-FFF2-40B4-BE49-F238E27FC236}">
                <a16:creationId xmlns:a16="http://schemas.microsoft.com/office/drawing/2014/main" id="{E2046A64-BFB3-4C66-BF00-C1A6E075A184}"/>
              </a:ext>
            </a:extLst>
          </p:cNvPr>
          <p:cNvPicPr>
            <a:picLocks noChangeAspect="1"/>
          </p:cNvPicPr>
          <p:nvPr/>
        </p:nvPicPr>
        <p:blipFill>
          <a:blip r:embed="rId3"/>
          <a:stretch>
            <a:fillRect/>
          </a:stretch>
        </p:blipFill>
        <p:spPr>
          <a:xfrm>
            <a:off x="642678" y="1699395"/>
            <a:ext cx="10201275" cy="3025404"/>
          </a:xfrm>
          <a:prstGeom prst="rect">
            <a:avLst/>
          </a:prstGeom>
        </p:spPr>
      </p:pic>
    </p:spTree>
    <p:extLst>
      <p:ext uri="{BB962C8B-B14F-4D97-AF65-F5344CB8AC3E}">
        <p14:creationId xmlns:p14="http://schemas.microsoft.com/office/powerpoint/2010/main" val="33478891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0983F-FE89-9AE6-F4EC-E30063D1C099}"/>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59CEC71B-0205-0627-B883-5FA5F5E19073}"/>
              </a:ext>
            </a:extLst>
          </p:cNvPr>
          <p:cNvSpPr>
            <a:spLocks noGrp="1"/>
          </p:cNvSpPr>
          <p:nvPr>
            <p:ph type="title"/>
          </p:nvPr>
        </p:nvSpPr>
        <p:spPr/>
        <p:txBody>
          <a:bodyPr/>
          <a:lstStyle/>
          <a:p>
            <a:endParaRPr lang="fr-BE"/>
          </a:p>
        </p:txBody>
      </p:sp>
      <p:sp>
        <p:nvSpPr>
          <p:cNvPr id="4" name="Rectangle 3">
            <a:extLst>
              <a:ext uri="{FF2B5EF4-FFF2-40B4-BE49-F238E27FC236}">
                <a16:creationId xmlns:a16="http://schemas.microsoft.com/office/drawing/2014/main" id="{85D8858F-37E1-2AA5-5C68-C4071BDF3B37}"/>
              </a:ext>
            </a:extLst>
          </p:cNvPr>
          <p:cNvSpPr/>
          <p:nvPr/>
        </p:nvSpPr>
        <p:spPr>
          <a:xfrm>
            <a:off x="0" y="0"/>
            <a:ext cx="121920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5" name="ZoneTexte 4">
            <a:extLst>
              <a:ext uri="{FF2B5EF4-FFF2-40B4-BE49-F238E27FC236}">
                <a16:creationId xmlns:a16="http://schemas.microsoft.com/office/drawing/2014/main" id="{4B7D376D-6A2B-0583-3B7E-0F5DF911FDD0}"/>
              </a:ext>
            </a:extLst>
          </p:cNvPr>
          <p:cNvSpPr txBox="1"/>
          <p:nvPr/>
        </p:nvSpPr>
        <p:spPr>
          <a:xfrm>
            <a:off x="838199" y="2352502"/>
            <a:ext cx="9703085" cy="1015663"/>
          </a:xfrm>
          <a:prstGeom prst="rect">
            <a:avLst/>
          </a:prstGeom>
          <a:noFill/>
        </p:spPr>
        <p:txBody>
          <a:bodyPr wrap="square" rtlCol="0">
            <a:spAutoFit/>
          </a:bodyPr>
          <a:lstStyle/>
          <a:p>
            <a:r>
              <a:rPr lang="fr-BE" sz="6000" dirty="0">
                <a:solidFill>
                  <a:schemeClr val="accent2">
                    <a:lumMod val="20000"/>
                    <a:lumOff val="80000"/>
                  </a:schemeClr>
                </a:solidFill>
                <a:latin typeface="Bebas Neue" panose="020B0606020202050201" pitchFamily="34" charset="0"/>
                <a:ea typeface="+mj-ea"/>
                <a:cs typeface="+mj-cs"/>
              </a:rPr>
              <a:t>L’accessibilité numérique : </a:t>
            </a:r>
            <a:r>
              <a:rPr lang="fr-BE" sz="6000">
                <a:solidFill>
                  <a:schemeClr val="accent2">
                    <a:lumMod val="20000"/>
                    <a:lumOff val="80000"/>
                  </a:schemeClr>
                </a:solidFill>
                <a:latin typeface="Bebas Neue" panose="020B0606020202050201" pitchFamily="34" charset="0"/>
                <a:ea typeface="+mj-ea"/>
                <a:cs typeface="+mj-cs"/>
              </a:rPr>
              <a:t>Quoi ? </a:t>
            </a:r>
          </a:p>
        </p:txBody>
      </p:sp>
      <p:sp>
        <p:nvSpPr>
          <p:cNvPr id="6" name="Rectangle : coins arrondis 5">
            <a:extLst>
              <a:ext uri="{FF2B5EF4-FFF2-40B4-BE49-F238E27FC236}">
                <a16:creationId xmlns:a16="http://schemas.microsoft.com/office/drawing/2014/main" id="{1D9EDBF3-C50C-C5FC-11DC-06B9DFD55EAE}"/>
              </a:ext>
            </a:extLst>
          </p:cNvPr>
          <p:cNvSpPr/>
          <p:nvPr/>
        </p:nvSpPr>
        <p:spPr>
          <a:xfrm>
            <a:off x="801687" y="3404857"/>
            <a:ext cx="6059488" cy="45719"/>
          </a:xfrm>
          <a:prstGeom prst="roundRect">
            <a:avLst/>
          </a:prstGeom>
          <a:solidFill>
            <a:srgbClr val="E57432"/>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E57432"/>
              </a:solidFill>
              <a:latin typeface="Calibri" panose="020F0502020204030204" pitchFamily="34" charset="0"/>
            </a:endParaRPr>
          </a:p>
        </p:txBody>
      </p:sp>
    </p:spTree>
    <p:extLst>
      <p:ext uri="{BB962C8B-B14F-4D97-AF65-F5344CB8AC3E}">
        <p14:creationId xmlns:p14="http://schemas.microsoft.com/office/powerpoint/2010/main" val="1453891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4B0D601-9CC5-A7F8-BBAF-221FA4F1DB44}"/>
              </a:ext>
            </a:extLst>
          </p:cNvPr>
          <p:cNvSpPr>
            <a:spLocks noGrp="1"/>
          </p:cNvSpPr>
          <p:nvPr>
            <p:ph type="title"/>
          </p:nvPr>
        </p:nvSpPr>
        <p:spPr/>
        <p:txBody>
          <a:bodyPr>
            <a:normAutofit/>
          </a:bodyPr>
          <a:lstStyle/>
          <a:p>
            <a:r>
              <a:rPr lang="fr-FR" sz="6000">
                <a:solidFill>
                  <a:schemeClr val="accent2"/>
                </a:solidFill>
                <a:latin typeface="Bebas Neue" panose="020B0606020202050201" pitchFamily="34" charset="0"/>
              </a:rPr>
              <a:t>Mise en situation </a:t>
            </a:r>
            <a:endParaRPr lang="fr-BE" sz="6000"/>
          </a:p>
        </p:txBody>
      </p:sp>
      <p:sp>
        <p:nvSpPr>
          <p:cNvPr id="5" name="Espace réservé du contenu 4">
            <a:extLst>
              <a:ext uri="{FF2B5EF4-FFF2-40B4-BE49-F238E27FC236}">
                <a16:creationId xmlns:a16="http://schemas.microsoft.com/office/drawing/2014/main" id="{FA498D29-A1E7-F481-CE4B-8DF71459D3DD}"/>
              </a:ext>
            </a:extLst>
          </p:cNvPr>
          <p:cNvSpPr>
            <a:spLocks noGrp="1"/>
          </p:cNvSpPr>
          <p:nvPr>
            <p:ph sz="half" idx="1"/>
          </p:nvPr>
        </p:nvSpPr>
        <p:spPr>
          <a:xfrm>
            <a:off x="838200" y="1643857"/>
            <a:ext cx="5809180" cy="4390241"/>
          </a:xfrm>
        </p:spPr>
        <p:txBody>
          <a:bodyPr vert="horz" lIns="91440" tIns="45720" rIns="91440" bIns="45720" rtlCol="0" anchor="t">
            <a:normAutofit/>
          </a:bodyPr>
          <a:lstStyle/>
          <a:p>
            <a:pPr marL="0" indent="0">
              <a:buNone/>
            </a:pPr>
            <a:r>
              <a:rPr lang="fr-BE" dirty="0"/>
              <a:t>Ces vidéos, sont-elles accessibles à toutes et tous ? </a:t>
            </a:r>
            <a:endParaRPr lang="en-US" dirty="0"/>
          </a:p>
          <a:p>
            <a:pPr marL="342900" indent="-342900"/>
            <a:r>
              <a:rPr lang="fr-FR" sz="2000" dirty="0"/>
              <a:t>Quels éléments positifs et quels points d'amélioration ? </a:t>
            </a:r>
          </a:p>
          <a:p>
            <a:pPr marL="342900" indent="-342900"/>
            <a:r>
              <a:rPr lang="fr-FR" sz="2000" dirty="0"/>
              <a:t>Quels critères de l’accessibilité numérique ?</a:t>
            </a:r>
          </a:p>
          <a:p>
            <a:pPr marL="342900" indent="-342900"/>
            <a:endParaRPr lang="fr-FR" sz="2000" dirty="0"/>
          </a:p>
          <a:p>
            <a:pPr marL="0" indent="0">
              <a:buNone/>
            </a:pPr>
            <a:r>
              <a:rPr lang="fr-FR" dirty="0"/>
              <a:t>Par table (10’) : poster + pitch de 3’ pour la mise en commun. </a:t>
            </a:r>
            <a:endParaRPr lang="en-US" dirty="0"/>
          </a:p>
        </p:txBody>
      </p:sp>
      <p:sp>
        <p:nvSpPr>
          <p:cNvPr id="7" name="Rectangle 6">
            <a:extLst>
              <a:ext uri="{FF2B5EF4-FFF2-40B4-BE49-F238E27FC236}">
                <a16:creationId xmlns:a16="http://schemas.microsoft.com/office/drawing/2014/main" id="{C132252D-06DC-47CC-F9AE-F83E6BDE8566}"/>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8" name="Organigramme : Connecteur 7">
            <a:extLst>
              <a:ext uri="{FF2B5EF4-FFF2-40B4-BE49-F238E27FC236}">
                <a16:creationId xmlns:a16="http://schemas.microsoft.com/office/drawing/2014/main" id="{D8CE70EC-4177-DE8C-E2B4-41CAC8469A9A}"/>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2" name="Image 1">
            <a:extLst>
              <a:ext uri="{FF2B5EF4-FFF2-40B4-BE49-F238E27FC236}">
                <a16:creationId xmlns:a16="http://schemas.microsoft.com/office/drawing/2014/main" id="{0BA5771E-DC5D-FB67-6A26-0CB3C0A9F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10" name="Espace réservé du numéro de diapositive 9">
            <a:extLst>
              <a:ext uri="{FF2B5EF4-FFF2-40B4-BE49-F238E27FC236}">
                <a16:creationId xmlns:a16="http://schemas.microsoft.com/office/drawing/2014/main" id="{C7914B12-B0C9-EDEA-3C34-F2C2EA1F0CCF}"/>
              </a:ext>
            </a:extLst>
          </p:cNvPr>
          <p:cNvSpPr>
            <a:spLocks noGrp="1"/>
          </p:cNvSpPr>
          <p:nvPr>
            <p:ph type="sldNum" sz="quarter" idx="12"/>
          </p:nvPr>
        </p:nvSpPr>
        <p:spPr/>
        <p:txBody>
          <a:bodyPr/>
          <a:lstStyle/>
          <a:p>
            <a:pPr algn="ctr"/>
            <a:fld id="{14216CFA-4D33-4568-8B70-2795F513D19D}" type="slidenum">
              <a:rPr lang="fr-BE" smtClean="0"/>
              <a:pPr algn="ctr"/>
              <a:t>13</a:t>
            </a:fld>
            <a:endParaRPr lang="fr-BE"/>
          </a:p>
        </p:txBody>
      </p:sp>
      <p:sp>
        <p:nvSpPr>
          <p:cNvPr id="3" name="Espace réservé du texte 5">
            <a:extLst>
              <a:ext uri="{FF2B5EF4-FFF2-40B4-BE49-F238E27FC236}">
                <a16:creationId xmlns:a16="http://schemas.microsoft.com/office/drawing/2014/main" id="{43DF1528-F894-F15E-66A8-58E6E5417DAC}"/>
              </a:ext>
            </a:extLst>
          </p:cNvPr>
          <p:cNvSpPr txBox="1">
            <a:spLocks/>
          </p:cNvSpPr>
          <p:nvPr/>
        </p:nvSpPr>
        <p:spPr>
          <a:xfrm>
            <a:off x="7175851" y="1643857"/>
            <a:ext cx="3750923" cy="823912"/>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Clr>
                <a:srgbClr val="008080"/>
              </a:buClr>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008080"/>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008080"/>
              </a:buClr>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buFont typeface="Arial" panose="020B0604020202020204" pitchFamily="34" charset="0"/>
              <a:buNone/>
            </a:pPr>
            <a:r>
              <a:rPr lang="fr-BE" sz="1800" u="sng" dirty="0">
                <a:solidFill>
                  <a:srgbClr val="0563C1"/>
                </a:solidFill>
                <a:latin typeface="Calibri" panose="020F0502020204030204" pitchFamily="34" charset="0"/>
                <a:hlinkClick r:id="rId4" tooltip="https://www.youtube.com/watch?v=EGzpz9Yx3DA"/>
              </a:rPr>
              <a:t>https://www.youtube.com/watch?v=EGzpz9Yx3DA</a:t>
            </a:r>
            <a:endParaRPr lang="fr-BE" sz="2000" dirty="0">
              <a:latin typeface="Calibri" panose="020F0502020204030204" pitchFamily="34" charset="0"/>
            </a:endParaRPr>
          </a:p>
          <a:p>
            <a:pPr marL="0" indent="0">
              <a:spcAft>
                <a:spcPts val="800"/>
              </a:spcAft>
              <a:buNone/>
            </a:pPr>
            <a:r>
              <a:rPr lang="fr-BE" sz="1800" u="sng" dirty="0">
                <a:solidFill>
                  <a:srgbClr val="0563C1"/>
                </a:solidFill>
                <a:latin typeface="Calibri" panose="020F0502020204030204" pitchFamily="34" charset="0"/>
                <a:hlinkClick r:id="rId5" tooltip="https://www.youtube.com/watch?v=Yd_hQBdEreU"/>
              </a:rPr>
              <a:t>https://www.youtube.com/watch?v=Yd_hQBdEreU</a:t>
            </a:r>
            <a:endParaRPr lang="fr-BE" sz="1800" u="sng" dirty="0">
              <a:solidFill>
                <a:srgbClr val="0563C1"/>
              </a:solidFill>
              <a:latin typeface="Calibri" panose="020F0502020204030204" pitchFamily="34" charset="0"/>
            </a:endParaRPr>
          </a:p>
        </p:txBody>
      </p:sp>
    </p:spTree>
    <p:extLst>
      <p:ext uri="{BB962C8B-B14F-4D97-AF65-F5344CB8AC3E}">
        <p14:creationId xmlns:p14="http://schemas.microsoft.com/office/powerpoint/2010/main" val="50741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FF6ABA-CAB3-FF28-C527-29A89DA326A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9C68288-C44A-FAEB-6ABC-DD50247FFEB6}"/>
              </a:ext>
            </a:extLst>
          </p:cNvPr>
          <p:cNvSpPr>
            <a:spLocks noGrp="1"/>
          </p:cNvSpPr>
          <p:nvPr>
            <p:ph type="title"/>
          </p:nvPr>
        </p:nvSpPr>
        <p:spPr/>
        <p:txBody>
          <a:bodyPr>
            <a:noAutofit/>
          </a:bodyPr>
          <a:lstStyle/>
          <a:p>
            <a:r>
              <a:rPr lang="fr-FR">
                <a:solidFill>
                  <a:srgbClr val="ED7D31"/>
                </a:solidFill>
                <a:latin typeface="Bebas Neue" panose="020B0606020202050201" pitchFamily="34" charset="0"/>
              </a:rPr>
              <a:t>Définition  </a:t>
            </a:r>
            <a:endParaRPr lang="fr-BE">
              <a:solidFill>
                <a:srgbClr val="ED7D31"/>
              </a:solidFill>
              <a:latin typeface="Bebas Neue" panose="020B0606020202050201" pitchFamily="34" charset="0"/>
            </a:endParaRPr>
          </a:p>
        </p:txBody>
      </p:sp>
      <p:sp>
        <p:nvSpPr>
          <p:cNvPr id="3" name="Espace réservé du contenu 2">
            <a:extLst>
              <a:ext uri="{FF2B5EF4-FFF2-40B4-BE49-F238E27FC236}">
                <a16:creationId xmlns:a16="http://schemas.microsoft.com/office/drawing/2014/main" id="{2CAB17E9-DF47-5EDB-76C5-1556D15C4E86}"/>
              </a:ext>
            </a:extLst>
          </p:cNvPr>
          <p:cNvSpPr>
            <a:spLocks noGrp="1"/>
          </p:cNvSpPr>
          <p:nvPr>
            <p:ph idx="1"/>
          </p:nvPr>
        </p:nvSpPr>
        <p:spPr>
          <a:xfrm>
            <a:off x="592667" y="1685926"/>
            <a:ext cx="10515600" cy="4351338"/>
          </a:xfrm>
        </p:spPr>
        <p:txBody>
          <a:bodyPr>
            <a:normAutofit fontScale="55000" lnSpcReduction="20000"/>
          </a:bodyPr>
          <a:lstStyle/>
          <a:p>
            <a:pPr marL="0" indent="0" defTabSz="1425600">
              <a:lnSpc>
                <a:spcPct val="150000"/>
              </a:lnSpc>
              <a:spcBef>
                <a:spcPts val="597"/>
              </a:spcBef>
              <a:spcAft>
                <a:spcPts val="597"/>
              </a:spcAft>
              <a:buClr>
                <a:srgbClr val="000000"/>
              </a:buClr>
              <a:buFont typeface="Arial"/>
              <a:buNone/>
              <a:defRPr/>
            </a:pPr>
            <a:r>
              <a:rPr lang="fr-FR" sz="4000" b="0" strike="noStrike" spc="0">
                <a:solidFill>
                  <a:schemeClr val="dk1"/>
                </a:solidFill>
                <a:ea typeface="Source Sans Pro"/>
              </a:rPr>
              <a:t>Selon Tim Berners-Lee, créateur du World Wide Web et du W3C, l’accessibilité numérique consiste à : </a:t>
            </a:r>
            <a:r>
              <a:rPr lang="fr-FR" sz="4000" b="1" strike="noStrike" spc="0">
                <a:solidFill>
                  <a:schemeClr val="dk1"/>
                </a:solidFill>
                <a:ea typeface="Source Sans Pro"/>
              </a:rPr>
              <a:t>« Mettre le web et ses services à la disposition de tous les individus, quels que soient :</a:t>
            </a:r>
            <a:endParaRPr lang="fr-FR" sz="4000" b="0" strike="noStrike" spc="0">
              <a:solidFill>
                <a:schemeClr val="dk1"/>
              </a:solidFill>
            </a:endParaRPr>
          </a:p>
          <a:p>
            <a:pPr lvl="1" defTabSz="1425600">
              <a:lnSpc>
                <a:spcPct val="150000"/>
              </a:lnSpc>
              <a:spcBef>
                <a:spcPts val="600"/>
              </a:spcBef>
              <a:spcAft>
                <a:spcPts val="600"/>
              </a:spcAft>
              <a:buFont typeface="Courier New"/>
              <a:buChar char="o"/>
              <a:tabLst>
                <a:tab pos="0" algn="l"/>
              </a:tabLst>
              <a:defRPr/>
            </a:pPr>
            <a:r>
              <a:rPr lang="fr-FR" sz="3600" b="0" strike="noStrike" spc="0">
                <a:solidFill>
                  <a:schemeClr val="dk1"/>
                </a:solidFill>
                <a:ea typeface="Source Sans Pro"/>
              </a:rPr>
              <a:t> l’équipement matériel ou logiciel, </a:t>
            </a:r>
            <a:endParaRPr lang="fr-FR" sz="4000" b="0" strike="noStrike" spc="0">
              <a:solidFill>
                <a:schemeClr val="dk1"/>
              </a:solidFill>
              <a:ea typeface="Source Sans Pro"/>
            </a:endParaRPr>
          </a:p>
          <a:p>
            <a:pPr lvl="1" defTabSz="1425600">
              <a:lnSpc>
                <a:spcPct val="150000"/>
              </a:lnSpc>
              <a:spcBef>
                <a:spcPts val="600"/>
              </a:spcBef>
              <a:spcAft>
                <a:spcPts val="600"/>
              </a:spcAft>
              <a:buFont typeface="Courier New"/>
              <a:buChar char="o"/>
              <a:tabLst>
                <a:tab pos="0" algn="l"/>
              </a:tabLst>
              <a:defRPr/>
            </a:pPr>
            <a:r>
              <a:rPr lang="fr-FR" sz="3600" b="0" strike="noStrike" spc="0">
                <a:solidFill>
                  <a:schemeClr val="dk1"/>
                </a:solidFill>
                <a:ea typeface="Source Sans Pro"/>
              </a:rPr>
              <a:t> l’infrastructure réseau, </a:t>
            </a:r>
          </a:p>
          <a:p>
            <a:pPr lvl="1" defTabSz="1425600">
              <a:lnSpc>
                <a:spcPct val="150000"/>
              </a:lnSpc>
              <a:spcBef>
                <a:spcPts val="600"/>
              </a:spcBef>
              <a:spcAft>
                <a:spcPts val="600"/>
              </a:spcAft>
              <a:buFont typeface="Courier New"/>
              <a:buChar char="o"/>
              <a:tabLst>
                <a:tab pos="0" algn="l"/>
              </a:tabLst>
              <a:defRPr/>
            </a:pPr>
            <a:r>
              <a:rPr lang="fr-FR" sz="3600" b="0" strike="noStrike" spc="0">
                <a:solidFill>
                  <a:schemeClr val="dk1"/>
                </a:solidFill>
                <a:ea typeface="Source Sans Pro"/>
              </a:rPr>
              <a:t> leur langue, leur culture, </a:t>
            </a:r>
          </a:p>
          <a:p>
            <a:pPr lvl="1" defTabSz="1425600">
              <a:lnSpc>
                <a:spcPct val="150000"/>
              </a:lnSpc>
              <a:spcBef>
                <a:spcPts val="600"/>
              </a:spcBef>
              <a:spcAft>
                <a:spcPts val="600"/>
              </a:spcAft>
              <a:buFont typeface="Courier New"/>
              <a:buChar char="o"/>
              <a:tabLst>
                <a:tab pos="0" algn="l"/>
              </a:tabLst>
              <a:defRPr/>
            </a:pPr>
            <a:r>
              <a:rPr lang="fr-FR" sz="3600" b="0" strike="noStrike" spc="0">
                <a:solidFill>
                  <a:schemeClr val="dk1"/>
                </a:solidFill>
                <a:ea typeface="Source Sans Pro"/>
              </a:rPr>
              <a:t> leur localisation géographique,</a:t>
            </a:r>
          </a:p>
          <a:p>
            <a:pPr lvl="1" defTabSz="1425600">
              <a:lnSpc>
                <a:spcPct val="150000"/>
              </a:lnSpc>
              <a:spcBef>
                <a:spcPts val="600"/>
              </a:spcBef>
              <a:spcAft>
                <a:spcPts val="600"/>
              </a:spcAft>
              <a:buFont typeface="Courier New"/>
              <a:buChar char="o"/>
              <a:tabLst>
                <a:tab pos="0" algn="l"/>
              </a:tabLst>
              <a:defRPr/>
            </a:pPr>
            <a:r>
              <a:rPr lang="fr-FR" sz="3600" b="0" strike="noStrike" spc="0">
                <a:solidFill>
                  <a:schemeClr val="dk1"/>
                </a:solidFill>
                <a:ea typeface="Source Sans Pro"/>
              </a:rPr>
              <a:t> leurs aptitudes physiques et mentales »</a:t>
            </a:r>
            <a:endParaRPr lang="fr-FR"/>
          </a:p>
        </p:txBody>
      </p:sp>
      <p:sp>
        <p:nvSpPr>
          <p:cNvPr id="4" name="Rectangle 3">
            <a:extLst>
              <a:ext uri="{FF2B5EF4-FFF2-40B4-BE49-F238E27FC236}">
                <a16:creationId xmlns:a16="http://schemas.microsoft.com/office/drawing/2014/main" id="{1CFDE848-C5B3-0B83-F2A0-9520F7B7CCA3}"/>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6" name="Organigramme : Connecteur 5">
            <a:extLst>
              <a:ext uri="{FF2B5EF4-FFF2-40B4-BE49-F238E27FC236}">
                <a16:creationId xmlns:a16="http://schemas.microsoft.com/office/drawing/2014/main" id="{2377751D-794B-E19B-B5B6-3DB3DC068460}"/>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A1ACBF32-6963-F2B4-9924-5076BF441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BBC2D07F-FF9C-8598-7981-74D6D83FE9A6}"/>
              </a:ext>
            </a:extLst>
          </p:cNvPr>
          <p:cNvSpPr>
            <a:spLocks noGrp="1"/>
          </p:cNvSpPr>
          <p:nvPr>
            <p:ph type="sldNum" sz="quarter" idx="12"/>
          </p:nvPr>
        </p:nvSpPr>
        <p:spPr/>
        <p:txBody>
          <a:bodyPr/>
          <a:lstStyle/>
          <a:p>
            <a:pPr algn="ctr"/>
            <a:fld id="{14216CFA-4D33-4568-8B70-2795F513D19D}" type="slidenum">
              <a:rPr lang="fr-BE" smtClean="0"/>
              <a:pPr algn="ctr"/>
              <a:t>14</a:t>
            </a:fld>
            <a:endParaRPr lang="fr-BE"/>
          </a:p>
        </p:txBody>
      </p:sp>
    </p:spTree>
    <p:extLst>
      <p:ext uri="{BB962C8B-B14F-4D97-AF65-F5344CB8AC3E}">
        <p14:creationId xmlns:p14="http://schemas.microsoft.com/office/powerpoint/2010/main" val="76453158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F7F03-6545-B081-654C-C3F5057463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1509230-6556-CCF4-5F44-D00937AF4255}"/>
              </a:ext>
            </a:extLst>
          </p:cNvPr>
          <p:cNvSpPr>
            <a:spLocks noGrp="1"/>
          </p:cNvSpPr>
          <p:nvPr>
            <p:ph type="title"/>
          </p:nvPr>
        </p:nvSpPr>
        <p:spPr>
          <a:xfrm>
            <a:off x="564599" y="248532"/>
            <a:ext cx="10515600" cy="1325563"/>
          </a:xfrm>
        </p:spPr>
        <p:txBody>
          <a:bodyPr>
            <a:noAutofit/>
          </a:bodyPr>
          <a:lstStyle/>
          <a:p>
            <a:r>
              <a:rPr lang="fr-FR" dirty="0">
                <a:solidFill>
                  <a:srgbClr val="ED7D31"/>
                </a:solidFill>
                <a:latin typeface="Bebas Neue" panose="020B0606020202050201" pitchFamily="34" charset="0"/>
              </a:rPr>
              <a:t>4 principes de l’accessibilité numérique  </a:t>
            </a:r>
            <a:endParaRPr lang="fr-BE" dirty="0">
              <a:solidFill>
                <a:srgbClr val="ED7D31"/>
              </a:solidFill>
              <a:latin typeface="Bebas Neue" panose="020B0606020202050201" pitchFamily="34" charset="0"/>
            </a:endParaRPr>
          </a:p>
        </p:txBody>
      </p:sp>
      <p:sp>
        <p:nvSpPr>
          <p:cNvPr id="4" name="Rectangle 3">
            <a:extLst>
              <a:ext uri="{FF2B5EF4-FFF2-40B4-BE49-F238E27FC236}">
                <a16:creationId xmlns:a16="http://schemas.microsoft.com/office/drawing/2014/main" id="{92DFE070-9601-78A8-60A3-FEBBD3909B18}"/>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pic>
        <p:nvPicPr>
          <p:cNvPr id="8" name="Image 7">
            <a:extLst>
              <a:ext uri="{FF2B5EF4-FFF2-40B4-BE49-F238E27FC236}">
                <a16:creationId xmlns:a16="http://schemas.microsoft.com/office/drawing/2014/main" id="{0DAD61DF-AD62-A762-4F88-7DE89D51B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5D110CF1-105E-2C19-B6B2-1828D8EB0A8D}"/>
              </a:ext>
            </a:extLst>
          </p:cNvPr>
          <p:cNvSpPr>
            <a:spLocks noGrp="1"/>
          </p:cNvSpPr>
          <p:nvPr>
            <p:ph type="sldNum" sz="quarter" idx="12"/>
          </p:nvPr>
        </p:nvSpPr>
        <p:spPr/>
        <p:txBody>
          <a:bodyPr/>
          <a:lstStyle/>
          <a:p>
            <a:pPr algn="ctr"/>
            <a:fld id="{14216CFA-4D33-4568-8B70-2795F513D19D}" type="slidenum">
              <a:rPr lang="fr-BE" smtClean="0"/>
              <a:pPr algn="ctr"/>
              <a:t>15</a:t>
            </a:fld>
            <a:endParaRPr lang="fr-BE"/>
          </a:p>
        </p:txBody>
      </p:sp>
      <p:pic>
        <p:nvPicPr>
          <p:cNvPr id="7" name="Image 6">
            <a:extLst>
              <a:ext uri="{FF2B5EF4-FFF2-40B4-BE49-F238E27FC236}">
                <a16:creationId xmlns:a16="http://schemas.microsoft.com/office/drawing/2014/main" id="{EAF52C5D-5395-2B4D-8388-4985A9D0A6DD}"/>
              </a:ext>
            </a:extLst>
          </p:cNvPr>
          <p:cNvPicPr>
            <a:picLocks noChangeAspect="1"/>
          </p:cNvPicPr>
          <p:nvPr/>
        </p:nvPicPr>
        <p:blipFill>
          <a:blip r:embed="rId3"/>
          <a:stretch>
            <a:fillRect/>
          </a:stretch>
        </p:blipFill>
        <p:spPr>
          <a:xfrm>
            <a:off x="5367299" y="5396646"/>
            <a:ext cx="1315620" cy="1315620"/>
          </a:xfrm>
          <a:prstGeom prst="rect">
            <a:avLst/>
          </a:prstGeom>
        </p:spPr>
      </p:pic>
      <p:sp>
        <p:nvSpPr>
          <p:cNvPr id="32" name="Flèche : gauche 31">
            <a:extLst>
              <a:ext uri="{FF2B5EF4-FFF2-40B4-BE49-F238E27FC236}">
                <a16:creationId xmlns:a16="http://schemas.microsoft.com/office/drawing/2014/main" id="{8A929582-FBC8-A13B-28FF-7A76CA86AEAC}"/>
              </a:ext>
            </a:extLst>
          </p:cNvPr>
          <p:cNvSpPr/>
          <p:nvPr/>
        </p:nvSpPr>
        <p:spPr>
          <a:xfrm rot="19443168">
            <a:off x="7039368" y="2442778"/>
            <a:ext cx="1656410" cy="711495"/>
          </a:xfrm>
          <a:prstGeom prst="lef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a:lstStyle/>
          <a:p>
            <a:endParaRPr lang="fr-BE" sz="2000" dirty="0"/>
          </a:p>
        </p:txBody>
      </p:sp>
      <p:grpSp>
        <p:nvGrpSpPr>
          <p:cNvPr id="33" name="Groupe 32">
            <a:extLst>
              <a:ext uri="{FF2B5EF4-FFF2-40B4-BE49-F238E27FC236}">
                <a16:creationId xmlns:a16="http://schemas.microsoft.com/office/drawing/2014/main" id="{6687E4B4-BE87-96CE-6EA4-3057C947938D}"/>
              </a:ext>
            </a:extLst>
          </p:cNvPr>
          <p:cNvGrpSpPr/>
          <p:nvPr/>
        </p:nvGrpSpPr>
        <p:grpSpPr>
          <a:xfrm>
            <a:off x="4975211" y="2479734"/>
            <a:ext cx="2269323" cy="2461516"/>
            <a:chOff x="2347564" y="1374872"/>
            <a:chExt cx="1534197" cy="1534197"/>
          </a:xfrm>
        </p:grpSpPr>
        <p:sp>
          <p:nvSpPr>
            <p:cNvPr id="34" name="Ellipse 33">
              <a:extLst>
                <a:ext uri="{FF2B5EF4-FFF2-40B4-BE49-F238E27FC236}">
                  <a16:creationId xmlns:a16="http://schemas.microsoft.com/office/drawing/2014/main" id="{D8502417-41D6-7682-92BE-63782A6AA962}"/>
                </a:ext>
              </a:extLst>
            </p:cNvPr>
            <p:cNvSpPr/>
            <p:nvPr/>
          </p:nvSpPr>
          <p:spPr>
            <a:xfrm>
              <a:off x="2347564" y="1374872"/>
              <a:ext cx="1534197" cy="1534197"/>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fr-BE" sz="2000" dirty="0"/>
            </a:p>
          </p:txBody>
        </p:sp>
        <p:sp>
          <p:nvSpPr>
            <p:cNvPr id="35" name="Ellipse 4">
              <a:extLst>
                <a:ext uri="{FF2B5EF4-FFF2-40B4-BE49-F238E27FC236}">
                  <a16:creationId xmlns:a16="http://schemas.microsoft.com/office/drawing/2014/main" id="{E478441D-F272-4624-2827-8AF07721170F}"/>
                </a:ext>
              </a:extLst>
            </p:cNvPr>
            <p:cNvSpPr txBox="1"/>
            <p:nvPr/>
          </p:nvSpPr>
          <p:spPr>
            <a:xfrm>
              <a:off x="2492429" y="1571474"/>
              <a:ext cx="1242063" cy="1111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2000" b="1" i="0" kern="1200" dirty="0">
                  <a:effectLst/>
                  <a:latin typeface="Calibri" panose="020F0502020204030204" pitchFamily="34" charset="0"/>
                </a:rPr>
                <a:t>Les principes pour </a:t>
              </a:r>
              <a:r>
                <a:rPr lang="en-GB" sz="2000" b="1" i="0" kern="1200" dirty="0" err="1">
                  <a:effectLst/>
                  <a:latin typeface="Calibri" panose="020F0502020204030204" pitchFamily="34" charset="0"/>
                </a:rPr>
                <a:t>rendre</a:t>
              </a:r>
              <a:r>
                <a:rPr lang="en-GB" sz="2000" b="1" i="0" kern="1200" dirty="0">
                  <a:effectLst/>
                  <a:latin typeface="Calibri" panose="020F0502020204030204" pitchFamily="34" charset="0"/>
                </a:rPr>
                <a:t> un </a:t>
              </a:r>
              <a:r>
                <a:rPr lang="en-GB" sz="2000" b="1" i="0" kern="1200" dirty="0" err="1">
                  <a:effectLst/>
                  <a:latin typeface="Calibri" panose="020F0502020204030204" pitchFamily="34" charset="0"/>
                </a:rPr>
                <a:t>contenu</a:t>
              </a:r>
              <a:r>
                <a:rPr lang="en-GB" sz="2000" b="1" i="0" kern="1200" dirty="0">
                  <a:effectLst/>
                  <a:latin typeface="Calibri" panose="020F0502020204030204" pitchFamily="34" charset="0"/>
                </a:rPr>
                <a:t> numérique accessible</a:t>
              </a:r>
              <a:endParaRPr lang="en-GB" sz="2000" b="1" i="0" kern="1200" dirty="0">
                <a:effectLst/>
                <a:latin typeface="Segoe UI" panose="020B0502040204020203" pitchFamily="34" charset="0"/>
              </a:endParaRPr>
            </a:p>
          </p:txBody>
        </p:sp>
      </p:grpSp>
      <p:sp>
        <p:nvSpPr>
          <p:cNvPr id="36" name="Flèche : gauche 35">
            <a:extLst>
              <a:ext uri="{FF2B5EF4-FFF2-40B4-BE49-F238E27FC236}">
                <a16:creationId xmlns:a16="http://schemas.microsoft.com/office/drawing/2014/main" id="{31EDC410-352A-A3CC-EDD8-FF9E437E5A18}"/>
              </a:ext>
            </a:extLst>
          </p:cNvPr>
          <p:cNvSpPr/>
          <p:nvPr/>
        </p:nvSpPr>
        <p:spPr>
          <a:xfrm rot="1892018">
            <a:off x="6509116" y="4984893"/>
            <a:ext cx="1470837" cy="711495"/>
          </a:xfrm>
          <a:prstGeom prst="lef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a:lstStyle/>
          <a:p>
            <a:endParaRPr lang="fr-BE" sz="2000"/>
          </a:p>
        </p:txBody>
      </p:sp>
      <p:grpSp>
        <p:nvGrpSpPr>
          <p:cNvPr id="37" name="Groupe 36">
            <a:extLst>
              <a:ext uri="{FF2B5EF4-FFF2-40B4-BE49-F238E27FC236}">
                <a16:creationId xmlns:a16="http://schemas.microsoft.com/office/drawing/2014/main" id="{B70D5A60-DBCA-DD78-4DB2-07C151EAA010}"/>
              </a:ext>
            </a:extLst>
          </p:cNvPr>
          <p:cNvGrpSpPr/>
          <p:nvPr/>
        </p:nvGrpSpPr>
        <p:grpSpPr>
          <a:xfrm>
            <a:off x="7214806" y="4022956"/>
            <a:ext cx="4138993" cy="2703492"/>
            <a:chOff x="4772957" y="277594"/>
            <a:chExt cx="2018926" cy="1501338"/>
          </a:xfrm>
        </p:grpSpPr>
        <p:sp>
          <p:nvSpPr>
            <p:cNvPr id="38" name="Rectangle : coins arrondis 37">
              <a:extLst>
                <a:ext uri="{FF2B5EF4-FFF2-40B4-BE49-F238E27FC236}">
                  <a16:creationId xmlns:a16="http://schemas.microsoft.com/office/drawing/2014/main" id="{1CD1BE25-E0FE-220E-3812-C48020F42DB9}"/>
                </a:ext>
              </a:extLst>
            </p:cNvPr>
            <p:cNvSpPr/>
            <p:nvPr/>
          </p:nvSpPr>
          <p:spPr>
            <a:xfrm>
              <a:off x="4772957" y="277594"/>
              <a:ext cx="2018926" cy="1501338"/>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fr-BE" sz="2000"/>
            </a:p>
          </p:txBody>
        </p:sp>
        <p:sp>
          <p:nvSpPr>
            <p:cNvPr id="39" name="Rectangle : coins arrondis 7">
              <a:extLst>
                <a:ext uri="{FF2B5EF4-FFF2-40B4-BE49-F238E27FC236}">
                  <a16:creationId xmlns:a16="http://schemas.microsoft.com/office/drawing/2014/main" id="{F5D45A64-4782-8E4E-2D90-A5879FF13C4D}"/>
                </a:ext>
              </a:extLst>
            </p:cNvPr>
            <p:cNvSpPr txBox="1"/>
            <p:nvPr/>
          </p:nvSpPr>
          <p:spPr>
            <a:xfrm>
              <a:off x="4862551" y="396661"/>
              <a:ext cx="1795875" cy="12742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t" anchorCtr="0">
              <a:noAutofit/>
            </a:bodyPr>
            <a:lstStyle/>
            <a:p>
              <a:pPr lvl="0">
                <a:lnSpc>
                  <a:spcPct val="107000"/>
                </a:lnSpc>
                <a:spcAft>
                  <a:spcPts val="800"/>
                </a:spcAft>
                <a:buSzPts val="1000"/>
                <a:tabLst>
                  <a:tab pos="457200" algn="l"/>
                </a:tabLst>
              </a:pPr>
              <a:r>
                <a:rPr lang="fr-FR" sz="2000" b="1" dirty="0">
                  <a:latin typeface="Calibri" panose="020F0502020204030204" pitchFamily="34" charset="0"/>
                  <a:ea typeface="Calibri" panose="020F0502020204030204" pitchFamily="34" charset="0"/>
                  <a:cs typeface="Calibri" panose="020F0502020204030204" pitchFamily="34" charset="0"/>
                </a:rPr>
                <a:t>Robuste</a:t>
              </a:r>
              <a:r>
                <a:rPr lang="fr-FR" sz="2000" dirty="0">
                  <a:latin typeface="Calibri" panose="020F0502020204030204" pitchFamily="34" charset="0"/>
                  <a:ea typeface="Calibri" panose="020F0502020204030204" pitchFamily="34" charset="0"/>
                  <a:cs typeface="Calibri" panose="020F0502020204030204" pitchFamily="34" charset="0"/>
                </a:rPr>
                <a:t> : le contenu doit être compatible avec les technologies d’assistance actuelles (ex : lecteur d’écran tactile, synthèse vocale…). Il doit suivre les standards du web (HTML bien structuré, code valide, etc.).</a:t>
              </a:r>
              <a:endParaRPr lang="fr-BE" sz="2000"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defTabSz="466725">
                <a:lnSpc>
                  <a:spcPct val="90000"/>
                </a:lnSpc>
                <a:spcBef>
                  <a:spcPct val="0"/>
                </a:spcBef>
                <a:spcAft>
                  <a:spcPct val="35000"/>
                </a:spcAft>
                <a:buFont typeface="Arial" panose="020B0604020202020204" pitchFamily="34" charset="0"/>
                <a:buNone/>
              </a:pPr>
              <a:r>
                <a:rPr lang="en-GB" sz="2000" b="0" i="0" u="none" kern="1200" dirty="0">
                  <a:effectLst/>
                  <a:latin typeface="Calibri" panose="020F0502020204030204" pitchFamily="34" charset="0"/>
                  <a:ea typeface="Calibri" panose="020F0502020204030204" pitchFamily="34" charset="0"/>
                  <a:cs typeface="Calibri" panose="020F0502020204030204" pitchFamily="34" charset="0"/>
                </a:rPr>
                <a:t> </a:t>
              </a:r>
            </a:p>
          </p:txBody>
        </p:sp>
      </p:grpSp>
      <p:sp>
        <p:nvSpPr>
          <p:cNvPr id="40" name="Flèche : gauche 39">
            <a:extLst>
              <a:ext uri="{FF2B5EF4-FFF2-40B4-BE49-F238E27FC236}">
                <a16:creationId xmlns:a16="http://schemas.microsoft.com/office/drawing/2014/main" id="{E776BDF4-3DFA-04F9-7660-9B54902A8EAF}"/>
              </a:ext>
            </a:extLst>
          </p:cNvPr>
          <p:cNvSpPr/>
          <p:nvPr/>
        </p:nvSpPr>
        <p:spPr>
          <a:xfrm rot="9284710">
            <a:off x="3950469" y="4848123"/>
            <a:ext cx="1695005" cy="711495"/>
          </a:xfrm>
          <a:prstGeom prst="leftArrow">
            <a:avLst>
              <a:gd name="adj1" fmla="val 66242"/>
              <a:gd name="adj2" fmla="val 41388"/>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a:lstStyle/>
          <a:p>
            <a:endParaRPr lang="fr-BE" sz="2000"/>
          </a:p>
        </p:txBody>
      </p:sp>
      <p:grpSp>
        <p:nvGrpSpPr>
          <p:cNvPr id="41" name="Groupe 40">
            <a:extLst>
              <a:ext uri="{FF2B5EF4-FFF2-40B4-BE49-F238E27FC236}">
                <a16:creationId xmlns:a16="http://schemas.microsoft.com/office/drawing/2014/main" id="{0CD09EAB-5934-28F7-329E-D0A872A6A5A7}"/>
              </a:ext>
            </a:extLst>
          </p:cNvPr>
          <p:cNvGrpSpPr/>
          <p:nvPr/>
        </p:nvGrpSpPr>
        <p:grpSpPr>
          <a:xfrm>
            <a:off x="7837201" y="1887615"/>
            <a:ext cx="4277845" cy="1894720"/>
            <a:chOff x="2845736" y="-2719450"/>
            <a:chExt cx="1621052" cy="1424256"/>
          </a:xfrm>
        </p:grpSpPr>
        <p:sp>
          <p:nvSpPr>
            <p:cNvPr id="42" name="Rectangle : coins arrondis 41">
              <a:extLst>
                <a:ext uri="{FF2B5EF4-FFF2-40B4-BE49-F238E27FC236}">
                  <a16:creationId xmlns:a16="http://schemas.microsoft.com/office/drawing/2014/main" id="{B972D265-460E-EFAC-513F-7AE0BF617268}"/>
                </a:ext>
              </a:extLst>
            </p:cNvPr>
            <p:cNvSpPr/>
            <p:nvPr/>
          </p:nvSpPr>
          <p:spPr>
            <a:xfrm>
              <a:off x="2845736" y="-2719450"/>
              <a:ext cx="1621052" cy="1424256"/>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fr-BE" sz="2000" dirty="0"/>
            </a:p>
          </p:txBody>
        </p:sp>
        <p:sp>
          <p:nvSpPr>
            <p:cNvPr id="43" name="Rectangle : coins arrondis 10">
              <a:extLst>
                <a:ext uri="{FF2B5EF4-FFF2-40B4-BE49-F238E27FC236}">
                  <a16:creationId xmlns:a16="http://schemas.microsoft.com/office/drawing/2014/main" id="{9C0DD2C4-277C-FAD2-E815-159AD969E5C2}"/>
                </a:ext>
              </a:extLst>
            </p:cNvPr>
            <p:cNvSpPr txBox="1"/>
            <p:nvPr/>
          </p:nvSpPr>
          <p:spPr>
            <a:xfrm>
              <a:off x="2953860" y="-2604944"/>
              <a:ext cx="1481545" cy="9293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t" anchorCtr="0">
              <a:noAutofit/>
            </a:bodyPr>
            <a:lstStyle/>
            <a:p>
              <a:pPr marL="0" lvl="0" indent="0" algn="l" defTabSz="466725">
                <a:lnSpc>
                  <a:spcPct val="90000"/>
                </a:lnSpc>
                <a:spcBef>
                  <a:spcPct val="0"/>
                </a:spcBef>
                <a:spcAft>
                  <a:spcPct val="35000"/>
                </a:spcAft>
                <a:buNone/>
              </a:pPr>
              <a:r>
                <a:rPr lang="fr-FR" sz="2000" b="1" dirty="0">
                  <a:latin typeface="Calibri" panose="020F0502020204030204" pitchFamily="34" charset="0"/>
                  <a:ea typeface="Calibri" panose="020F0502020204030204" pitchFamily="34" charset="0"/>
                  <a:cs typeface="Calibri" panose="020F0502020204030204" pitchFamily="34" charset="0"/>
                </a:rPr>
                <a:t>Compréhensible</a:t>
              </a:r>
              <a:r>
                <a:rPr lang="fr-FR" sz="2000" dirty="0">
                  <a:latin typeface="Calibri" panose="020F0502020204030204" pitchFamily="34" charset="0"/>
                  <a:ea typeface="Calibri" panose="020F0502020204030204" pitchFamily="34" charset="0"/>
                  <a:cs typeface="Calibri" panose="020F0502020204030204" pitchFamily="34" charset="0"/>
                </a:rPr>
                <a:t> : le contenu et le fonctionnement de l’interface doivent être clairs et prévisibles. Cela inclut un langage simple, des consignes explicites, une structure logique.</a:t>
              </a:r>
              <a:endParaRPr lang="en-GB" sz="2000" i="0" kern="1200"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44" name="Flèche : gauche 43">
            <a:extLst>
              <a:ext uri="{FF2B5EF4-FFF2-40B4-BE49-F238E27FC236}">
                <a16:creationId xmlns:a16="http://schemas.microsoft.com/office/drawing/2014/main" id="{14327960-3234-F9F4-DC5C-578082E690B7}"/>
              </a:ext>
            </a:extLst>
          </p:cNvPr>
          <p:cNvSpPr/>
          <p:nvPr/>
        </p:nvSpPr>
        <p:spPr>
          <a:xfrm rot="12809191">
            <a:off x="3681855" y="2153373"/>
            <a:ext cx="1636936" cy="642133"/>
          </a:xfrm>
          <a:prstGeom prst="lef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a:lstStyle/>
          <a:p>
            <a:endParaRPr lang="fr-BE" sz="2000" dirty="0"/>
          </a:p>
        </p:txBody>
      </p:sp>
      <p:grpSp>
        <p:nvGrpSpPr>
          <p:cNvPr id="45" name="Groupe 44">
            <a:extLst>
              <a:ext uri="{FF2B5EF4-FFF2-40B4-BE49-F238E27FC236}">
                <a16:creationId xmlns:a16="http://schemas.microsoft.com/office/drawing/2014/main" id="{D9A9B46B-97D0-A867-9B76-FD93C2B9657D}"/>
              </a:ext>
            </a:extLst>
          </p:cNvPr>
          <p:cNvGrpSpPr/>
          <p:nvPr/>
        </p:nvGrpSpPr>
        <p:grpSpPr>
          <a:xfrm>
            <a:off x="341671" y="1559265"/>
            <a:ext cx="4194238" cy="2339939"/>
            <a:chOff x="1865725" y="-445296"/>
            <a:chExt cx="1968001" cy="1165991"/>
          </a:xfrm>
        </p:grpSpPr>
        <p:sp>
          <p:nvSpPr>
            <p:cNvPr id="46" name="Rectangle : coins arrondis 45">
              <a:extLst>
                <a:ext uri="{FF2B5EF4-FFF2-40B4-BE49-F238E27FC236}">
                  <a16:creationId xmlns:a16="http://schemas.microsoft.com/office/drawing/2014/main" id="{C74E43FB-A478-DA48-1DA4-C2FFBCF093B7}"/>
                </a:ext>
              </a:extLst>
            </p:cNvPr>
            <p:cNvSpPr/>
            <p:nvPr/>
          </p:nvSpPr>
          <p:spPr>
            <a:xfrm>
              <a:off x="1865725" y="-445296"/>
              <a:ext cx="1968001" cy="1165991"/>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fr-BE" sz="2000" dirty="0"/>
            </a:p>
          </p:txBody>
        </p:sp>
        <p:sp>
          <p:nvSpPr>
            <p:cNvPr id="47" name="Rectangle : coins arrondis 13">
              <a:extLst>
                <a:ext uri="{FF2B5EF4-FFF2-40B4-BE49-F238E27FC236}">
                  <a16:creationId xmlns:a16="http://schemas.microsoft.com/office/drawing/2014/main" id="{A9F0C502-C049-285E-67B8-F58D84EC488E}"/>
                </a:ext>
              </a:extLst>
            </p:cNvPr>
            <p:cNvSpPr txBox="1"/>
            <p:nvPr/>
          </p:nvSpPr>
          <p:spPr>
            <a:xfrm>
              <a:off x="1946386" y="-407816"/>
              <a:ext cx="1815379" cy="1097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t" anchorCtr="0">
              <a:noAutofit/>
            </a:bodyPr>
            <a:lstStyle/>
            <a:p>
              <a:pPr defTabSz="466725">
                <a:lnSpc>
                  <a:spcPct val="90000"/>
                </a:lnSpc>
                <a:spcBef>
                  <a:spcPct val="0"/>
                </a:spcBef>
                <a:spcAft>
                  <a:spcPct val="35000"/>
                </a:spcAft>
              </a:pPr>
              <a:r>
                <a:rPr lang="fr-BE" sz="2000" b="1" kern="0" dirty="0">
                  <a:latin typeface="Calibri" panose="020F0502020204030204" pitchFamily="34" charset="0"/>
                  <a:ea typeface="Calibri" panose="020F0502020204030204" pitchFamily="34" charset="0"/>
                  <a:cs typeface="Calibri" panose="020F0502020204030204" pitchFamily="34" charset="0"/>
                </a:rPr>
                <a:t>Utilisable</a:t>
              </a:r>
              <a:r>
                <a:rPr lang="fr-BE" sz="2000" kern="0" dirty="0">
                  <a:effectLst/>
                  <a:latin typeface="Calibri" panose="020F0502020204030204" pitchFamily="34" charset="0"/>
                  <a:ea typeface="Calibri" panose="020F0502020204030204" pitchFamily="34" charset="0"/>
                  <a:cs typeface="Calibri" panose="020F0502020204030204" pitchFamily="34" charset="0"/>
                </a:rPr>
                <a:t> : </a:t>
              </a:r>
              <a:r>
                <a:rPr lang="fr-FR" sz="2000" kern="0" dirty="0">
                  <a:effectLst/>
                  <a:latin typeface="Calibri" panose="020F0502020204030204" pitchFamily="34" charset="0"/>
                  <a:ea typeface="Calibri" panose="020F0502020204030204" pitchFamily="34" charset="0"/>
                  <a:cs typeface="Calibri" panose="020F0502020204030204" pitchFamily="34" charset="0"/>
                </a:rPr>
                <a:t>l</a:t>
              </a:r>
              <a:r>
                <a:rPr lang="fr-FR" sz="2000" dirty="0">
                  <a:latin typeface="Calibri" panose="020F0502020204030204" pitchFamily="34" charset="0"/>
                  <a:ea typeface="Calibri" panose="020F0502020204030204" pitchFamily="34" charset="0"/>
                  <a:cs typeface="Calibri" panose="020F0502020204030204" pitchFamily="34" charset="0"/>
                </a:rPr>
                <a:t>’interface doit être navigable et utilisable par tous, notamment avec un clavier, un lecteur d’écran, ou d’autres aides techniques. Les boutons et liens doivent être visibles et faciles à activer, quel que soit le mode de navigation.</a:t>
              </a:r>
              <a:endParaRPr lang="en-GB" sz="2000" b="0" i="0" kern="12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48" name="Groupe 47">
            <a:extLst>
              <a:ext uri="{FF2B5EF4-FFF2-40B4-BE49-F238E27FC236}">
                <a16:creationId xmlns:a16="http://schemas.microsoft.com/office/drawing/2014/main" id="{C9F28042-F040-52D4-71AF-B9F984C37AF9}"/>
              </a:ext>
            </a:extLst>
          </p:cNvPr>
          <p:cNvGrpSpPr/>
          <p:nvPr/>
        </p:nvGrpSpPr>
        <p:grpSpPr>
          <a:xfrm>
            <a:off x="432608" y="4214201"/>
            <a:ext cx="4476072" cy="2018635"/>
            <a:chOff x="3677632" y="-798725"/>
            <a:chExt cx="1813827" cy="1600523"/>
          </a:xfrm>
        </p:grpSpPr>
        <p:sp>
          <p:nvSpPr>
            <p:cNvPr id="49" name="Rectangle : coins arrondis 48">
              <a:extLst>
                <a:ext uri="{FF2B5EF4-FFF2-40B4-BE49-F238E27FC236}">
                  <a16:creationId xmlns:a16="http://schemas.microsoft.com/office/drawing/2014/main" id="{C4DEF101-D6B5-4444-2514-29ADA1C4D00A}"/>
                </a:ext>
              </a:extLst>
            </p:cNvPr>
            <p:cNvSpPr/>
            <p:nvPr/>
          </p:nvSpPr>
          <p:spPr>
            <a:xfrm>
              <a:off x="3677632" y="-798725"/>
              <a:ext cx="1813827" cy="1569368"/>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fr-BE" sz="2000" dirty="0"/>
            </a:p>
          </p:txBody>
        </p:sp>
        <p:sp>
          <p:nvSpPr>
            <p:cNvPr id="50" name="Rectangle : coins arrondis 16">
              <a:extLst>
                <a:ext uri="{FF2B5EF4-FFF2-40B4-BE49-F238E27FC236}">
                  <a16:creationId xmlns:a16="http://schemas.microsoft.com/office/drawing/2014/main" id="{5244E151-0A28-E753-0D88-F9531889B045}"/>
                </a:ext>
              </a:extLst>
            </p:cNvPr>
            <p:cNvSpPr txBox="1"/>
            <p:nvPr/>
          </p:nvSpPr>
          <p:spPr>
            <a:xfrm>
              <a:off x="3815092" y="-683891"/>
              <a:ext cx="1539126" cy="14856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20955" rIns="20955" bIns="20955" numCol="1" spcCol="1270" anchor="t" anchorCtr="0">
              <a:noAutofit/>
            </a:bodyPr>
            <a:lstStyle/>
            <a:p>
              <a:pPr defTabSz="466725">
                <a:lnSpc>
                  <a:spcPct val="90000"/>
                </a:lnSpc>
                <a:spcBef>
                  <a:spcPct val="0"/>
                </a:spcBef>
                <a:spcAft>
                  <a:spcPct val="35000"/>
                </a:spcAft>
              </a:pPr>
              <a:r>
                <a:rPr lang="fr-FR" sz="2000" b="1" dirty="0">
                  <a:latin typeface="Calibri" panose="020F0502020204030204" pitchFamily="34" charset="0"/>
                  <a:ea typeface="Calibri" panose="020F0502020204030204" pitchFamily="34" charset="0"/>
                  <a:cs typeface="Calibri" panose="020F0502020204030204" pitchFamily="34" charset="0"/>
                </a:rPr>
                <a:t>Perceptible</a:t>
              </a:r>
              <a:r>
                <a:rPr lang="fr-FR" sz="2000" dirty="0">
                  <a:latin typeface="Calibri" panose="020F0502020204030204" pitchFamily="34" charset="0"/>
                  <a:ea typeface="Calibri" panose="020F0502020204030204" pitchFamily="34" charset="0"/>
                  <a:cs typeface="Calibri" panose="020F0502020204030204" pitchFamily="34" charset="0"/>
                </a:rPr>
                <a:t> : le contenu doit être présenté de manière à être perçu par tous les sens disponibles : par exemple, proposer une alternative textuelle aux images, des sous-titres pour les vidéos.</a:t>
              </a:r>
              <a:endParaRPr lang="en-GB" sz="2000" b="0" i="0" kern="12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2407629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2BC6DA-F4A7-807F-1DE2-CD2CFB07CA0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6980544-4356-8A48-A196-2AABF92AE6F0}"/>
              </a:ext>
            </a:extLst>
          </p:cNvPr>
          <p:cNvSpPr>
            <a:spLocks noGrp="1"/>
          </p:cNvSpPr>
          <p:nvPr>
            <p:ph type="title"/>
          </p:nvPr>
        </p:nvSpPr>
        <p:spPr/>
        <p:txBody>
          <a:bodyPr>
            <a:noAutofit/>
          </a:bodyPr>
          <a:lstStyle/>
          <a:p>
            <a:r>
              <a:rPr lang="fr-FR" dirty="0">
                <a:solidFill>
                  <a:srgbClr val="ED7D31"/>
                </a:solidFill>
              </a:rPr>
              <a:t>Une vidéo accessible...</a:t>
            </a:r>
          </a:p>
        </p:txBody>
      </p:sp>
      <p:sp>
        <p:nvSpPr>
          <p:cNvPr id="3" name="Espace réservé du contenu 2">
            <a:extLst>
              <a:ext uri="{FF2B5EF4-FFF2-40B4-BE49-F238E27FC236}">
                <a16:creationId xmlns:a16="http://schemas.microsoft.com/office/drawing/2014/main" id="{9F4087D9-A283-1DE6-0D76-77E6F50E8CD5}"/>
              </a:ext>
            </a:extLst>
          </p:cNvPr>
          <p:cNvSpPr>
            <a:spLocks noGrp="1"/>
          </p:cNvSpPr>
          <p:nvPr>
            <p:ph idx="1"/>
          </p:nvPr>
        </p:nvSpPr>
        <p:spPr>
          <a:xfrm>
            <a:off x="411174" y="1695370"/>
            <a:ext cx="10515600" cy="4351338"/>
          </a:xfrm>
        </p:spPr>
        <p:txBody>
          <a:bodyPr vert="horz" lIns="91440" tIns="45720" rIns="91440" bIns="45720" rtlCol="0" anchor="t">
            <a:noAutofit/>
          </a:bodyPr>
          <a:lstStyle/>
          <a:p>
            <a:pPr marL="0" indent="0" defTabSz="1425600">
              <a:buClr>
                <a:srgbClr val="000000"/>
              </a:buClr>
              <a:buNone/>
              <a:defRPr/>
            </a:pPr>
            <a:r>
              <a:rPr lang="fr-FR" sz="2400" spc="-1" dirty="0">
                <a:solidFill>
                  <a:schemeClr val="dk1"/>
                </a:solidFill>
                <a:ea typeface="Calibri" panose="020F0502020204030204" pitchFamily="34" charset="0"/>
                <a:cs typeface="Calibri" panose="020F0502020204030204" pitchFamily="34" charset="0"/>
              </a:rPr>
              <a:t>Une vidéo accessible est un </a:t>
            </a:r>
            <a:r>
              <a:rPr lang="fr-FR" sz="2400" b="0" strike="noStrike" spc="-1" dirty="0">
                <a:solidFill>
                  <a:schemeClr val="dk1"/>
                </a:solidFill>
                <a:ea typeface="Calibri" panose="020F0502020204030204" pitchFamily="34" charset="0"/>
                <a:cs typeface="Calibri" panose="020F0502020204030204" pitchFamily="34" charset="0"/>
              </a:rPr>
              <a:t>contenu </a:t>
            </a:r>
            <a:r>
              <a:rPr lang="fr-FR" sz="2400" spc="-1" dirty="0">
                <a:solidFill>
                  <a:schemeClr val="dk1"/>
                </a:solidFill>
                <a:ea typeface="Calibri" panose="020F0502020204030204" pitchFamily="34" charset="0"/>
                <a:cs typeface="Calibri" panose="020F0502020204030204" pitchFamily="34" charset="0"/>
              </a:rPr>
              <a:t>multimédia conçu pour </a:t>
            </a:r>
            <a:r>
              <a:rPr lang="fr-FR" sz="2400" b="0" strike="noStrike" spc="-1" dirty="0">
                <a:solidFill>
                  <a:schemeClr val="dk1"/>
                </a:solidFill>
                <a:ea typeface="Calibri" panose="020F0502020204030204" pitchFamily="34" charset="0"/>
                <a:cs typeface="Calibri" panose="020F0502020204030204" pitchFamily="34" charset="0"/>
              </a:rPr>
              <a:t>que </a:t>
            </a:r>
            <a:r>
              <a:rPr lang="fr-FR" sz="2400" spc="-1" dirty="0">
                <a:solidFill>
                  <a:schemeClr val="dk1"/>
                </a:solidFill>
                <a:ea typeface="Calibri" panose="020F0502020204030204" pitchFamily="34" charset="0"/>
                <a:cs typeface="Calibri" panose="020F0502020204030204" pitchFamily="34" charset="0"/>
              </a:rPr>
              <a:t>l’information qu’il véhicule </a:t>
            </a:r>
            <a:r>
              <a:rPr lang="fr-FR" sz="2400" b="0" strike="noStrike" spc="-1" dirty="0">
                <a:solidFill>
                  <a:schemeClr val="dk1"/>
                </a:solidFill>
                <a:ea typeface="Calibri" panose="020F0502020204030204" pitchFamily="34" charset="0"/>
                <a:cs typeface="Calibri" panose="020F0502020204030204" pitchFamily="34" charset="0"/>
              </a:rPr>
              <a:t>soit </a:t>
            </a:r>
            <a:r>
              <a:rPr lang="fr-FR" sz="2400" spc="-1" dirty="0">
                <a:solidFill>
                  <a:schemeClr val="dk1"/>
                </a:solidFill>
                <a:ea typeface="Calibri" panose="020F0502020204030204" pitchFamily="34" charset="0"/>
                <a:cs typeface="Calibri" panose="020F0502020204030204" pitchFamily="34" charset="0"/>
              </a:rPr>
              <a:t>perceptible</a:t>
            </a:r>
            <a:r>
              <a:rPr lang="fr-FR" sz="2400" b="0" strike="noStrike" spc="-1" dirty="0">
                <a:solidFill>
                  <a:schemeClr val="dk1"/>
                </a:solidFill>
                <a:ea typeface="Calibri" panose="020F0502020204030204" pitchFamily="34" charset="0"/>
                <a:cs typeface="Calibri" panose="020F0502020204030204" pitchFamily="34" charset="0"/>
              </a:rPr>
              <a:t>, </a:t>
            </a:r>
            <a:r>
              <a:rPr lang="fr-FR" sz="2400" spc="-1" dirty="0">
                <a:solidFill>
                  <a:schemeClr val="dk1"/>
                </a:solidFill>
                <a:ea typeface="Calibri" panose="020F0502020204030204" pitchFamily="34" charset="0"/>
                <a:cs typeface="Calibri" panose="020F0502020204030204" pitchFamily="34" charset="0"/>
              </a:rPr>
              <a:t>compréhensible </a:t>
            </a:r>
            <a:r>
              <a:rPr lang="fr-FR" sz="2400" b="0" strike="noStrike" spc="-1" dirty="0">
                <a:solidFill>
                  <a:schemeClr val="dk1"/>
                </a:solidFill>
                <a:ea typeface="Calibri" panose="020F0502020204030204" pitchFamily="34" charset="0"/>
                <a:cs typeface="Calibri" panose="020F0502020204030204" pitchFamily="34" charset="0"/>
              </a:rPr>
              <a:t>et </a:t>
            </a:r>
            <a:r>
              <a:rPr lang="fr-FR" sz="2400" spc="-1" dirty="0">
                <a:solidFill>
                  <a:schemeClr val="dk1"/>
                </a:solidFill>
                <a:ea typeface="Calibri" panose="020F0502020204030204" pitchFamily="34" charset="0"/>
                <a:cs typeface="Calibri" panose="020F0502020204030204" pitchFamily="34" charset="0"/>
              </a:rPr>
              <a:t>utilisable par tous </a:t>
            </a:r>
            <a:r>
              <a:rPr lang="fr-FR" sz="2400" b="0" strike="noStrike" spc="-1" dirty="0">
                <a:solidFill>
                  <a:schemeClr val="dk1"/>
                </a:solidFill>
                <a:ea typeface="Calibri" panose="020F0502020204030204" pitchFamily="34" charset="0"/>
                <a:cs typeface="Calibri" panose="020F0502020204030204" pitchFamily="34" charset="0"/>
              </a:rPr>
              <a:t>et </a:t>
            </a:r>
            <a:r>
              <a:rPr lang="fr-FR" sz="2400" spc="-1" dirty="0">
                <a:solidFill>
                  <a:schemeClr val="dk1"/>
                </a:solidFill>
                <a:ea typeface="Calibri" panose="020F0502020204030204" pitchFamily="34" charset="0"/>
                <a:cs typeface="Calibri" panose="020F0502020204030204" pitchFamily="34" charset="0"/>
              </a:rPr>
              <a:t>toutes, y compris les personnes vivant avec un handicap</a:t>
            </a:r>
            <a:r>
              <a:rPr lang="fr-FR" sz="2400" b="0" strike="noStrike" spc="-1" dirty="0">
                <a:solidFill>
                  <a:schemeClr val="dk1"/>
                </a:solidFill>
                <a:ea typeface="Calibri" panose="020F0502020204030204" pitchFamily="34" charset="0"/>
                <a:cs typeface="Calibri" panose="020F0502020204030204" pitchFamily="34" charset="0"/>
              </a:rPr>
              <a:t>. </a:t>
            </a:r>
            <a:endParaRPr lang="fr-FR" sz="2400" dirty="0">
              <a:solidFill>
                <a:schemeClr val="dk1"/>
              </a:solidFill>
              <a:ea typeface="Calibri" panose="020F0502020204030204" pitchFamily="34" charset="0"/>
              <a:cs typeface="Calibri" panose="020F0502020204030204" pitchFamily="34" charset="0"/>
            </a:endParaRPr>
          </a:p>
          <a:p>
            <a:pPr marL="0" indent="0" defTabSz="1425600">
              <a:buClr>
                <a:srgbClr val="000000"/>
              </a:buClr>
              <a:buNone/>
              <a:defRPr/>
            </a:pPr>
            <a:r>
              <a:rPr lang="fr-FR" sz="2400" spc="-1" dirty="0">
                <a:solidFill>
                  <a:schemeClr val="dk1"/>
                </a:solidFill>
                <a:ea typeface="Calibri" panose="020F0502020204030204" pitchFamily="34" charset="0"/>
                <a:cs typeface="Calibri" panose="020F0502020204030204" pitchFamily="34" charset="0"/>
              </a:rPr>
              <a:t>Une vidéo accessible implique que </a:t>
            </a:r>
            <a:r>
              <a:rPr lang="fr-FR" sz="2400" b="0" strike="noStrike" spc="-1" dirty="0">
                <a:solidFill>
                  <a:schemeClr val="dk1"/>
                </a:solidFill>
                <a:ea typeface="Calibri" panose="020F0502020204030204" pitchFamily="34" charset="0"/>
                <a:cs typeface="Calibri" panose="020F0502020204030204" pitchFamily="34" charset="0"/>
              </a:rPr>
              <a:t>les </a:t>
            </a:r>
            <a:r>
              <a:rPr lang="fr-FR" sz="2400" spc="-1" dirty="0">
                <a:solidFill>
                  <a:schemeClr val="dk1"/>
                </a:solidFill>
                <a:ea typeface="Calibri" panose="020F0502020204030204" pitchFamily="34" charset="0"/>
                <a:cs typeface="Calibri" panose="020F0502020204030204" pitchFamily="34" charset="0"/>
              </a:rPr>
              <a:t>éléments d'interface et la navigation soient opérables par tous, que l'information </a:t>
            </a:r>
            <a:r>
              <a:rPr lang="fr-FR" sz="2400" b="0" strike="noStrike" spc="-1" dirty="0">
                <a:solidFill>
                  <a:schemeClr val="dk1"/>
                </a:solidFill>
                <a:ea typeface="Calibri" panose="020F0502020204030204" pitchFamily="34" charset="0"/>
                <a:cs typeface="Calibri" panose="020F0502020204030204" pitchFamily="34" charset="0"/>
              </a:rPr>
              <a:t>et </a:t>
            </a:r>
            <a:r>
              <a:rPr lang="fr-FR" sz="2400" spc="-1" dirty="0">
                <a:solidFill>
                  <a:schemeClr val="dk1"/>
                </a:solidFill>
                <a:ea typeface="Calibri" panose="020F0502020204030204" pitchFamily="34" charset="0"/>
                <a:cs typeface="Calibri" panose="020F0502020204030204" pitchFamily="34" charset="0"/>
              </a:rPr>
              <a:t>l'utilisation de l'interface soient </a:t>
            </a:r>
            <a:r>
              <a:rPr lang="fr-FR" sz="2400" b="0" strike="noStrike" spc="-1" dirty="0">
                <a:solidFill>
                  <a:schemeClr val="dk1"/>
                </a:solidFill>
                <a:ea typeface="Calibri" panose="020F0502020204030204" pitchFamily="34" charset="0"/>
                <a:cs typeface="Calibri" panose="020F0502020204030204" pitchFamily="34" charset="0"/>
              </a:rPr>
              <a:t>compréhensibles et le contenu doit être </a:t>
            </a:r>
            <a:r>
              <a:rPr lang="fr-FR" sz="2400" spc="-1" dirty="0">
                <a:solidFill>
                  <a:schemeClr val="dk1"/>
                </a:solidFill>
                <a:ea typeface="Calibri" panose="020F0502020204030204" pitchFamily="34" charset="0"/>
                <a:cs typeface="Calibri" panose="020F0502020204030204" pitchFamily="34" charset="0"/>
              </a:rPr>
              <a:t>présentable de manière à ce que tous </a:t>
            </a:r>
            <a:r>
              <a:rPr lang="fr-FR" sz="2400" b="0" strike="noStrike" spc="-1" dirty="0">
                <a:solidFill>
                  <a:schemeClr val="dk1"/>
                </a:solidFill>
                <a:ea typeface="Calibri" panose="020F0502020204030204" pitchFamily="34" charset="0"/>
                <a:cs typeface="Calibri" panose="020F0502020204030204" pitchFamily="34" charset="0"/>
              </a:rPr>
              <a:t>les </a:t>
            </a:r>
            <a:r>
              <a:rPr lang="fr-FR" sz="2400" spc="-1" dirty="0">
                <a:solidFill>
                  <a:schemeClr val="dk1"/>
                </a:solidFill>
                <a:ea typeface="Calibri" panose="020F0502020204030204" pitchFamily="34" charset="0"/>
                <a:cs typeface="Calibri" panose="020F0502020204030204" pitchFamily="34" charset="0"/>
              </a:rPr>
              <a:t>utilisateurs et utilisatrices puissent le percevoir</a:t>
            </a:r>
            <a:r>
              <a:rPr lang="fr-FR" sz="2400" b="0" strike="noStrike" spc="-1" dirty="0">
                <a:solidFill>
                  <a:schemeClr val="dk1"/>
                </a:solidFill>
                <a:ea typeface="Calibri" panose="020F0502020204030204" pitchFamily="34" charset="0"/>
                <a:cs typeface="Calibri" panose="020F0502020204030204" pitchFamily="34" charset="0"/>
              </a:rPr>
              <a:t>.</a:t>
            </a:r>
            <a:r>
              <a:rPr lang="fr-FR" sz="2400" spc="-1" dirty="0">
                <a:solidFill>
                  <a:schemeClr val="dk1"/>
                </a:solidFill>
                <a:ea typeface="Calibri" panose="020F0502020204030204" pitchFamily="34" charset="0"/>
                <a:cs typeface="Calibri" panose="020F0502020204030204" pitchFamily="34" charset="0"/>
              </a:rPr>
              <a:t> </a:t>
            </a:r>
            <a:endParaRPr lang="fr-FR" sz="2400" dirty="0">
              <a:solidFill>
                <a:schemeClr val="dk1"/>
              </a:solidFill>
              <a:ea typeface="Calibri" panose="020F0502020204030204" pitchFamily="34" charset="0"/>
              <a:cs typeface="Calibri" panose="020F0502020204030204" pitchFamily="34" charset="0"/>
            </a:endParaRPr>
          </a:p>
          <a:p>
            <a:pPr defTabSz="1425600">
              <a:buNone/>
              <a:defRPr/>
            </a:pPr>
            <a:endParaRPr lang="fr" sz="2400" spc="-1" dirty="0">
              <a:solidFill>
                <a:schemeClr val="dk1"/>
              </a:solidFill>
              <a:ea typeface="Calibri" panose="020F0502020204030204" pitchFamily="34" charset="0"/>
              <a:cs typeface="Calibri" panose="020F0502020204030204" pitchFamily="34" charset="0"/>
            </a:endParaRPr>
          </a:p>
          <a:p>
            <a:pPr defTabSz="1425600">
              <a:buNone/>
              <a:defRPr/>
            </a:pPr>
            <a:r>
              <a:rPr lang="fr" sz="1400" spc="-1" dirty="0">
                <a:solidFill>
                  <a:schemeClr val="dk1"/>
                </a:solidFill>
                <a:ea typeface="Calibri" panose="020F0502020204030204" pitchFamily="34" charset="0"/>
                <a:cs typeface="Calibri" panose="020F0502020204030204" pitchFamily="34" charset="0"/>
              </a:rPr>
              <a:t>Depommier, C. (2025). Concevoir des vidéos pédagogiques accessibles. Université de Namur. CC BY SA.</a:t>
            </a:r>
            <a:endParaRPr lang="fr-FR" sz="1400" dirty="0">
              <a:solidFill>
                <a:schemeClr val="dk1"/>
              </a:solidFill>
              <a:ea typeface="Calibri" panose="020F0502020204030204" pitchFamily="34" charset="0"/>
              <a:cs typeface="Calibri" panose="020F0502020204030204" pitchFamily="34" charset="0"/>
            </a:endParaRPr>
          </a:p>
          <a:p>
            <a:pPr marL="0" indent="0" defTabSz="1425600">
              <a:buNone/>
              <a:defRPr/>
            </a:pPr>
            <a:endParaRPr lang="fr-FR" sz="2400" b="0" strike="noStrike" spc="-1" dirty="0">
              <a:solidFill>
                <a:schemeClr val="dk1"/>
              </a:solidFill>
              <a:ea typeface="Source Sans Pro"/>
            </a:endParaRPr>
          </a:p>
          <a:p>
            <a:pPr marL="725805" indent="-356235" defTabSz="1425600">
              <a:lnSpc>
                <a:spcPct val="150000"/>
              </a:lnSpc>
              <a:spcBef>
                <a:spcPts val="780"/>
              </a:spcBef>
              <a:buClr>
                <a:srgbClr val="000000"/>
              </a:buClr>
              <a:buFont typeface="Courier New"/>
              <a:buChar char="o"/>
              <a:defRPr/>
            </a:pPr>
            <a:endParaRPr lang="fr-FR" sz="3200" spc="-1" dirty="0">
              <a:ea typeface="Source Sans Pro"/>
            </a:endParaRPr>
          </a:p>
          <a:p>
            <a:pPr marL="0" indent="0" defTabSz="1425600">
              <a:lnSpc>
                <a:spcPct val="150000"/>
              </a:lnSpc>
              <a:spcBef>
                <a:spcPts val="597"/>
              </a:spcBef>
              <a:spcAft>
                <a:spcPts val="597"/>
              </a:spcAft>
              <a:buClr>
                <a:srgbClr val="000000"/>
              </a:buClr>
              <a:buNone/>
              <a:defRPr/>
            </a:pPr>
            <a:endParaRPr lang="fr-FR" dirty="0"/>
          </a:p>
        </p:txBody>
      </p:sp>
      <p:sp>
        <p:nvSpPr>
          <p:cNvPr id="4" name="Rectangle 3">
            <a:extLst>
              <a:ext uri="{FF2B5EF4-FFF2-40B4-BE49-F238E27FC236}">
                <a16:creationId xmlns:a16="http://schemas.microsoft.com/office/drawing/2014/main" id="{39403C09-864B-138E-8879-B4DAE6648D83}"/>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6" name="Organigramme : Connecteur 5">
            <a:extLst>
              <a:ext uri="{FF2B5EF4-FFF2-40B4-BE49-F238E27FC236}">
                <a16:creationId xmlns:a16="http://schemas.microsoft.com/office/drawing/2014/main" id="{C352411D-C234-2CD0-4AA3-91D45E76BF0E}"/>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CC0C5E59-FEAD-B558-65FA-E68CB80C5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BD9E0C37-1A10-8498-8D3C-0DBB26B037B8}"/>
              </a:ext>
            </a:extLst>
          </p:cNvPr>
          <p:cNvSpPr>
            <a:spLocks noGrp="1"/>
          </p:cNvSpPr>
          <p:nvPr>
            <p:ph type="sldNum" sz="quarter" idx="12"/>
          </p:nvPr>
        </p:nvSpPr>
        <p:spPr/>
        <p:txBody>
          <a:bodyPr/>
          <a:lstStyle/>
          <a:p>
            <a:pPr algn="ctr"/>
            <a:fld id="{14216CFA-4D33-4568-8B70-2795F513D19D}" type="slidenum">
              <a:rPr lang="fr-BE" smtClean="0"/>
              <a:pPr algn="ctr"/>
              <a:t>16</a:t>
            </a:fld>
            <a:endParaRPr lang="fr-BE"/>
          </a:p>
        </p:txBody>
      </p:sp>
    </p:spTree>
    <p:extLst>
      <p:ext uri="{BB962C8B-B14F-4D97-AF65-F5344CB8AC3E}">
        <p14:creationId xmlns:p14="http://schemas.microsoft.com/office/powerpoint/2010/main" val="20077184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EE0E-C0D0-A1DA-DB8C-5CD5FB4FC1A2}"/>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F4C9562-2A69-3527-5571-8CE04058DA28}"/>
              </a:ext>
            </a:extLst>
          </p:cNvPr>
          <p:cNvSpPr>
            <a:spLocks noGrp="1"/>
          </p:cNvSpPr>
          <p:nvPr>
            <p:ph type="title"/>
          </p:nvPr>
        </p:nvSpPr>
        <p:spPr/>
        <p:txBody>
          <a:bodyPr/>
          <a:lstStyle/>
          <a:p>
            <a:endParaRPr lang="fr-BE"/>
          </a:p>
        </p:txBody>
      </p:sp>
      <p:sp>
        <p:nvSpPr>
          <p:cNvPr id="4" name="Rectangle 3">
            <a:extLst>
              <a:ext uri="{FF2B5EF4-FFF2-40B4-BE49-F238E27FC236}">
                <a16:creationId xmlns:a16="http://schemas.microsoft.com/office/drawing/2014/main" id="{5385D2F2-9801-8C08-B60B-E64F34EC7B6E}"/>
              </a:ext>
            </a:extLst>
          </p:cNvPr>
          <p:cNvSpPr/>
          <p:nvPr/>
        </p:nvSpPr>
        <p:spPr>
          <a:xfrm>
            <a:off x="0" y="0"/>
            <a:ext cx="121920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5" name="ZoneTexte 4">
            <a:extLst>
              <a:ext uri="{FF2B5EF4-FFF2-40B4-BE49-F238E27FC236}">
                <a16:creationId xmlns:a16="http://schemas.microsoft.com/office/drawing/2014/main" id="{E5717EA8-B90F-6449-37FA-559F73599897}"/>
              </a:ext>
            </a:extLst>
          </p:cNvPr>
          <p:cNvSpPr txBox="1"/>
          <p:nvPr/>
        </p:nvSpPr>
        <p:spPr>
          <a:xfrm>
            <a:off x="838199" y="2352502"/>
            <a:ext cx="10473647" cy="1015663"/>
          </a:xfrm>
          <a:prstGeom prst="rect">
            <a:avLst/>
          </a:prstGeom>
          <a:noFill/>
        </p:spPr>
        <p:txBody>
          <a:bodyPr wrap="square" rtlCol="0">
            <a:spAutoFit/>
          </a:bodyPr>
          <a:lstStyle/>
          <a:p>
            <a:r>
              <a:rPr lang="fr-BE" sz="6000" dirty="0">
                <a:solidFill>
                  <a:schemeClr val="accent2">
                    <a:lumMod val="20000"/>
                    <a:lumOff val="80000"/>
                  </a:schemeClr>
                </a:solidFill>
                <a:latin typeface="Bebas Neue" panose="020B0606020202050201" pitchFamily="34" charset="0"/>
                <a:ea typeface="+mj-ea"/>
                <a:cs typeface="+mj-cs"/>
              </a:rPr>
              <a:t>L’accessibilité numérique : </a:t>
            </a:r>
            <a:r>
              <a:rPr lang="fr-BE" sz="6000">
                <a:solidFill>
                  <a:schemeClr val="accent2">
                    <a:lumMod val="20000"/>
                    <a:lumOff val="80000"/>
                  </a:schemeClr>
                </a:solidFill>
                <a:latin typeface="Bebas Neue" panose="020B0606020202050201" pitchFamily="34" charset="0"/>
                <a:ea typeface="+mj-ea"/>
                <a:cs typeface="+mj-cs"/>
              </a:rPr>
              <a:t>Comment ? </a:t>
            </a:r>
          </a:p>
        </p:txBody>
      </p:sp>
      <p:sp>
        <p:nvSpPr>
          <p:cNvPr id="6" name="Rectangle : coins arrondis 5">
            <a:extLst>
              <a:ext uri="{FF2B5EF4-FFF2-40B4-BE49-F238E27FC236}">
                <a16:creationId xmlns:a16="http://schemas.microsoft.com/office/drawing/2014/main" id="{D9DF118B-9C31-BC3B-F4FB-CF5FB87C47E3}"/>
              </a:ext>
            </a:extLst>
          </p:cNvPr>
          <p:cNvSpPr/>
          <p:nvPr/>
        </p:nvSpPr>
        <p:spPr>
          <a:xfrm>
            <a:off x="801687" y="3404857"/>
            <a:ext cx="6059488" cy="45719"/>
          </a:xfrm>
          <a:prstGeom prst="roundRect">
            <a:avLst/>
          </a:prstGeom>
          <a:solidFill>
            <a:srgbClr val="E57432"/>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E57432"/>
              </a:solidFill>
              <a:latin typeface="Calibri" panose="020F0502020204030204" pitchFamily="34" charset="0"/>
            </a:endParaRPr>
          </a:p>
        </p:txBody>
      </p:sp>
    </p:spTree>
    <p:extLst>
      <p:ext uri="{BB962C8B-B14F-4D97-AF65-F5344CB8AC3E}">
        <p14:creationId xmlns:p14="http://schemas.microsoft.com/office/powerpoint/2010/main" val="3943167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3DD495D-713A-9AAF-4C47-604316E576C2}"/>
              </a:ext>
            </a:extLst>
          </p:cNvPr>
          <p:cNvSpPr>
            <a:spLocks noGrp="1"/>
          </p:cNvSpPr>
          <p:nvPr>
            <p:ph type="sldNum" sz="quarter" idx="12"/>
          </p:nvPr>
        </p:nvSpPr>
        <p:spPr/>
        <p:txBody>
          <a:bodyPr/>
          <a:lstStyle/>
          <a:p>
            <a:fld id="{14216CFA-4D33-4568-8B70-2795F513D19D}" type="slidenum">
              <a:rPr lang="fr-BE" smtClean="0"/>
              <a:pPr/>
              <a:t>18</a:t>
            </a:fld>
            <a:endParaRPr lang="fr-BE"/>
          </a:p>
        </p:txBody>
      </p:sp>
      <p:sp>
        <p:nvSpPr>
          <p:cNvPr id="5" name="Freeform 4" descr="Une image contenant texte, capture d’écran, Police, conception&#10;&#10;Le contenu généré par l’IA peut être incorrect.">
            <a:extLst>
              <a:ext uri="{FF2B5EF4-FFF2-40B4-BE49-F238E27FC236}">
                <a16:creationId xmlns:a16="http://schemas.microsoft.com/office/drawing/2014/main" id="{08B9D0B7-40C6-D516-EF21-DE0C4C7A210F}"/>
              </a:ext>
            </a:extLst>
          </p:cNvPr>
          <p:cNvSpPr/>
          <p:nvPr/>
        </p:nvSpPr>
        <p:spPr>
          <a:xfrm>
            <a:off x="182823" y="1338773"/>
            <a:ext cx="10000130" cy="4600060"/>
          </a:xfrm>
          <a:custGeom>
            <a:avLst/>
            <a:gdLst/>
            <a:ahLst/>
            <a:cxnLst/>
            <a:rect l="l" t="t" r="r" b="b"/>
            <a:pathLst>
              <a:path w="15000195" h="6900090">
                <a:moveTo>
                  <a:pt x="0" y="0"/>
                </a:moveTo>
                <a:lnTo>
                  <a:pt x="15000195" y="0"/>
                </a:lnTo>
                <a:lnTo>
                  <a:pt x="15000195" y="6900090"/>
                </a:lnTo>
                <a:lnTo>
                  <a:pt x="0" y="6900090"/>
                </a:lnTo>
                <a:lnTo>
                  <a:pt x="0" y="0"/>
                </a:lnTo>
                <a:close/>
              </a:path>
            </a:pathLst>
          </a:custGeom>
          <a:blipFill>
            <a:blip r:embed="rId3"/>
            <a:stretch>
              <a:fillRect/>
            </a:stretch>
          </a:blipFill>
        </p:spPr>
        <p:txBody>
          <a:bodyPr/>
          <a:lstStyle/>
          <a:p>
            <a:endParaRPr lang="fr-BE" sz="1200" dirty="0">
              <a:latin typeface="Calibri" panose="020F0502020204030204" pitchFamily="34" charset="0"/>
            </a:endParaRPr>
          </a:p>
        </p:txBody>
      </p:sp>
      <p:sp>
        <p:nvSpPr>
          <p:cNvPr id="7" name="Freeform 3" descr="Une image contenant texte, Police, capture d’écran, logo&#10;&#10;Le contenu généré par l’IA peut être incorrect.">
            <a:extLst>
              <a:ext uri="{FF2B5EF4-FFF2-40B4-BE49-F238E27FC236}">
                <a16:creationId xmlns:a16="http://schemas.microsoft.com/office/drawing/2014/main" id="{35B01CFC-A9E6-A8EF-85FF-80AEF984F2C3}"/>
              </a:ext>
            </a:extLst>
          </p:cNvPr>
          <p:cNvSpPr/>
          <p:nvPr/>
        </p:nvSpPr>
        <p:spPr>
          <a:xfrm>
            <a:off x="0" y="0"/>
            <a:ext cx="5914605" cy="1264247"/>
          </a:xfrm>
          <a:custGeom>
            <a:avLst/>
            <a:gdLst/>
            <a:ahLst/>
            <a:cxnLst/>
            <a:rect l="l" t="t" r="r" b="b"/>
            <a:pathLst>
              <a:path w="8871908" h="1896370">
                <a:moveTo>
                  <a:pt x="0" y="0"/>
                </a:moveTo>
                <a:lnTo>
                  <a:pt x="8871908" y="0"/>
                </a:lnTo>
                <a:lnTo>
                  <a:pt x="8871908" y="1896370"/>
                </a:lnTo>
                <a:lnTo>
                  <a:pt x="0" y="1896370"/>
                </a:lnTo>
                <a:lnTo>
                  <a:pt x="0" y="0"/>
                </a:lnTo>
                <a:close/>
              </a:path>
            </a:pathLst>
          </a:custGeom>
          <a:blipFill>
            <a:blip r:embed="rId4"/>
            <a:stretch>
              <a:fillRect/>
            </a:stretch>
          </a:blipFill>
        </p:spPr>
        <p:txBody>
          <a:bodyPr/>
          <a:lstStyle/>
          <a:p>
            <a:endParaRPr lang="fr-BE" sz="1200" dirty="0">
              <a:latin typeface="Calibri" panose="020F0502020204030204" pitchFamily="34" charset="0"/>
            </a:endParaRPr>
          </a:p>
        </p:txBody>
      </p:sp>
    </p:spTree>
    <p:extLst>
      <p:ext uri="{BB962C8B-B14F-4D97-AF65-F5344CB8AC3E}">
        <p14:creationId xmlns:p14="http://schemas.microsoft.com/office/powerpoint/2010/main" val="2284995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39FC7-0C71-E5C2-76D7-95D9C719C2D5}"/>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7699F68-DEF1-0DF6-1070-0A3E44283C89}"/>
              </a:ext>
            </a:extLst>
          </p:cNvPr>
          <p:cNvSpPr>
            <a:spLocks noGrp="1"/>
          </p:cNvSpPr>
          <p:nvPr>
            <p:ph type="sldNum" sz="quarter" idx="12"/>
          </p:nvPr>
        </p:nvSpPr>
        <p:spPr/>
        <p:txBody>
          <a:bodyPr/>
          <a:lstStyle/>
          <a:p>
            <a:fld id="{14216CFA-4D33-4568-8B70-2795F513D19D}" type="slidenum">
              <a:rPr lang="fr-BE" smtClean="0"/>
              <a:pPr/>
              <a:t>19</a:t>
            </a:fld>
            <a:endParaRPr lang="fr-BE"/>
          </a:p>
        </p:txBody>
      </p:sp>
      <p:sp>
        <p:nvSpPr>
          <p:cNvPr id="7" name="Freeform 3" descr="Une image contenant texte, Police, capture d’écran, logo&#10;&#10;Le contenu généré par l’IA peut être incorrect.">
            <a:extLst>
              <a:ext uri="{FF2B5EF4-FFF2-40B4-BE49-F238E27FC236}">
                <a16:creationId xmlns:a16="http://schemas.microsoft.com/office/drawing/2014/main" id="{5D9DFC0A-45C9-07C4-E3A0-F7010F30EB21}"/>
              </a:ext>
            </a:extLst>
          </p:cNvPr>
          <p:cNvSpPr/>
          <p:nvPr/>
        </p:nvSpPr>
        <p:spPr>
          <a:xfrm>
            <a:off x="0" y="0"/>
            <a:ext cx="5914605" cy="1264247"/>
          </a:xfrm>
          <a:custGeom>
            <a:avLst/>
            <a:gdLst/>
            <a:ahLst/>
            <a:cxnLst/>
            <a:rect l="l" t="t" r="r" b="b"/>
            <a:pathLst>
              <a:path w="8871908" h="1896370">
                <a:moveTo>
                  <a:pt x="0" y="0"/>
                </a:moveTo>
                <a:lnTo>
                  <a:pt x="8871908" y="0"/>
                </a:lnTo>
                <a:lnTo>
                  <a:pt x="8871908" y="1896370"/>
                </a:lnTo>
                <a:lnTo>
                  <a:pt x="0" y="1896370"/>
                </a:lnTo>
                <a:lnTo>
                  <a:pt x="0" y="0"/>
                </a:lnTo>
                <a:close/>
              </a:path>
            </a:pathLst>
          </a:custGeom>
          <a:blipFill>
            <a:blip r:embed="rId2"/>
            <a:stretch>
              <a:fillRect/>
            </a:stretch>
          </a:blipFill>
        </p:spPr>
        <p:txBody>
          <a:bodyPr/>
          <a:lstStyle/>
          <a:p>
            <a:endParaRPr lang="fr-BE" sz="1200" dirty="0">
              <a:latin typeface="Calibri" panose="020F0502020204030204" pitchFamily="34" charset="0"/>
            </a:endParaRPr>
          </a:p>
        </p:txBody>
      </p:sp>
      <p:sp>
        <p:nvSpPr>
          <p:cNvPr id="4" name="Freeform 4" descr="Une image contenant texte, capture d’écran, conception&#10;&#10;Le contenu généré par l’IA peut être incorrect.">
            <a:extLst>
              <a:ext uri="{FF2B5EF4-FFF2-40B4-BE49-F238E27FC236}">
                <a16:creationId xmlns:a16="http://schemas.microsoft.com/office/drawing/2014/main" id="{52EEDEA7-FBB0-4681-8038-D0CEC524A4FE}"/>
              </a:ext>
            </a:extLst>
          </p:cNvPr>
          <p:cNvSpPr/>
          <p:nvPr/>
        </p:nvSpPr>
        <p:spPr>
          <a:xfrm>
            <a:off x="704978" y="1854013"/>
            <a:ext cx="9710127" cy="3981152"/>
          </a:xfrm>
          <a:custGeom>
            <a:avLst/>
            <a:gdLst/>
            <a:ahLst/>
            <a:cxnLst/>
            <a:rect l="l" t="t" r="r" b="b"/>
            <a:pathLst>
              <a:path w="14565191" h="5971728">
                <a:moveTo>
                  <a:pt x="0" y="0"/>
                </a:moveTo>
                <a:lnTo>
                  <a:pt x="14565191" y="0"/>
                </a:lnTo>
                <a:lnTo>
                  <a:pt x="14565191" y="5971728"/>
                </a:lnTo>
                <a:lnTo>
                  <a:pt x="0" y="5971728"/>
                </a:lnTo>
                <a:lnTo>
                  <a:pt x="0" y="0"/>
                </a:lnTo>
                <a:close/>
              </a:path>
            </a:pathLst>
          </a:custGeom>
          <a:blipFill>
            <a:blip r:embed="rId3"/>
            <a:stretch>
              <a:fillRect/>
            </a:stretch>
          </a:blipFill>
        </p:spPr>
        <p:txBody>
          <a:bodyPr/>
          <a:lstStyle/>
          <a:p>
            <a:endParaRPr lang="fr-BE" sz="1200" dirty="0">
              <a:latin typeface="Calibri" panose="020F0502020204030204" pitchFamily="34" charset="0"/>
            </a:endParaRPr>
          </a:p>
        </p:txBody>
      </p:sp>
    </p:spTree>
    <p:extLst>
      <p:ext uri="{BB962C8B-B14F-4D97-AF65-F5344CB8AC3E}">
        <p14:creationId xmlns:p14="http://schemas.microsoft.com/office/powerpoint/2010/main" val="3169225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2C6FB1-1AB5-155B-2280-B793807594FE}"/>
              </a:ext>
            </a:extLst>
          </p:cNvPr>
          <p:cNvSpPr>
            <a:spLocks noGrp="1"/>
          </p:cNvSpPr>
          <p:nvPr>
            <p:ph type="title"/>
          </p:nvPr>
        </p:nvSpPr>
        <p:spPr/>
        <p:txBody>
          <a:bodyPr>
            <a:noAutofit/>
          </a:bodyPr>
          <a:lstStyle/>
          <a:p>
            <a:r>
              <a:rPr lang="fr-FR"/>
              <a:t>Acquis d’apprentissage </a:t>
            </a:r>
            <a:endParaRPr lang="fr-BE">
              <a:solidFill>
                <a:srgbClr val="ED7D31"/>
              </a:solidFill>
              <a:latin typeface="Bebas Neue" panose="020B0606020202050201" pitchFamily="34" charset="0"/>
            </a:endParaRPr>
          </a:p>
        </p:txBody>
      </p:sp>
      <p:sp>
        <p:nvSpPr>
          <p:cNvPr id="3" name="Espace réservé du contenu 2">
            <a:extLst>
              <a:ext uri="{FF2B5EF4-FFF2-40B4-BE49-F238E27FC236}">
                <a16:creationId xmlns:a16="http://schemas.microsoft.com/office/drawing/2014/main" id="{B6A3C816-D427-F540-627E-6DC9455598A5}"/>
              </a:ext>
            </a:extLst>
          </p:cNvPr>
          <p:cNvSpPr>
            <a:spLocks noGrp="1"/>
          </p:cNvSpPr>
          <p:nvPr>
            <p:ph idx="1"/>
          </p:nvPr>
        </p:nvSpPr>
        <p:spPr/>
        <p:txBody>
          <a:bodyPr vert="horz" lIns="91440" tIns="45720" rIns="91440" bIns="45720" rtlCol="0" anchor="t">
            <a:normAutofit/>
          </a:bodyPr>
          <a:lstStyle/>
          <a:p>
            <a:pPr>
              <a:buNone/>
            </a:pPr>
            <a:r>
              <a:rPr lang="fr-FR" b="1" dirty="0">
                <a:solidFill>
                  <a:srgbClr val="639AC9"/>
                </a:solidFill>
                <a:effectLst/>
              </a:rPr>
              <a:t>Au terme de cette formation, vous serez capable de :</a:t>
            </a:r>
            <a:br>
              <a:rPr lang="fr-FR" b="1" dirty="0">
                <a:effectLst/>
              </a:rPr>
            </a:br>
            <a:endParaRPr lang="fr-FR" dirty="0"/>
          </a:p>
          <a:p>
            <a:r>
              <a:rPr lang="fr-FR" dirty="0">
                <a:latin typeface="Calibri" panose="020F0502020204030204" pitchFamily="34" charset="0"/>
              </a:rPr>
              <a:t>Appliquer les principes de l’accessibilité numérique pour adapter vos supports vidéo</a:t>
            </a:r>
          </a:p>
          <a:p>
            <a:pPr marL="0" indent="0">
              <a:buNone/>
            </a:pPr>
            <a:endParaRPr lang="fr-FR" dirty="0">
              <a:latin typeface="Calibri" panose="020F0502020204030204" pitchFamily="34" charset="0"/>
            </a:endParaRPr>
          </a:p>
          <a:p>
            <a:r>
              <a:rPr lang="fr-FR" dirty="0">
                <a:latin typeface="Calibri" panose="020F0502020204030204" pitchFamily="34" charset="0"/>
              </a:rPr>
              <a:t>Créer des supports vidéo accessibles, grâce à la génération de sous-titres et de transcriptions</a:t>
            </a:r>
          </a:p>
          <a:p>
            <a:pPr marL="0" indent="0">
              <a:lnSpc>
                <a:spcPct val="100000"/>
              </a:lnSpc>
              <a:buClr>
                <a:srgbClr val="008080"/>
              </a:buClr>
              <a:buNone/>
            </a:pPr>
            <a:endParaRPr lang="fr-FR" dirty="0"/>
          </a:p>
        </p:txBody>
      </p:sp>
      <p:sp>
        <p:nvSpPr>
          <p:cNvPr id="4" name="Rectangle 3">
            <a:extLst>
              <a:ext uri="{FF2B5EF4-FFF2-40B4-BE49-F238E27FC236}">
                <a16:creationId xmlns:a16="http://schemas.microsoft.com/office/drawing/2014/main" id="{0F9C0AD8-2F1F-3313-9EF7-E386751DE82D}"/>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6" name="Organigramme : Connecteur 5">
            <a:extLst>
              <a:ext uri="{FF2B5EF4-FFF2-40B4-BE49-F238E27FC236}">
                <a16:creationId xmlns:a16="http://schemas.microsoft.com/office/drawing/2014/main" id="{82463FC1-3D61-AD79-CF6B-D0B87C532F76}"/>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D306B697-8AD4-0A85-6352-4F9E93EE8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F67F6F7D-15F6-0E25-886E-21D8B48C7B80}"/>
              </a:ext>
            </a:extLst>
          </p:cNvPr>
          <p:cNvSpPr>
            <a:spLocks noGrp="1"/>
          </p:cNvSpPr>
          <p:nvPr>
            <p:ph type="sldNum" sz="quarter" idx="12"/>
          </p:nvPr>
        </p:nvSpPr>
        <p:spPr/>
        <p:txBody>
          <a:bodyPr/>
          <a:lstStyle/>
          <a:p>
            <a:pPr algn="ctr"/>
            <a:fld id="{14216CFA-4D33-4568-8B70-2795F513D19D}" type="slidenum">
              <a:rPr lang="fr-BE" smtClean="0"/>
              <a:pPr algn="ctr"/>
              <a:t>2</a:t>
            </a:fld>
            <a:endParaRPr lang="fr-BE"/>
          </a:p>
        </p:txBody>
      </p:sp>
    </p:spTree>
    <p:extLst>
      <p:ext uri="{BB962C8B-B14F-4D97-AF65-F5344CB8AC3E}">
        <p14:creationId xmlns:p14="http://schemas.microsoft.com/office/powerpoint/2010/main" val="386250652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23775-C89F-0EF8-156C-EDCA1713C67D}"/>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2B28A49-D675-63CF-8866-B210B5B6D5BD}"/>
              </a:ext>
            </a:extLst>
          </p:cNvPr>
          <p:cNvSpPr>
            <a:spLocks noGrp="1"/>
          </p:cNvSpPr>
          <p:nvPr>
            <p:ph type="sldNum" sz="quarter" idx="12"/>
          </p:nvPr>
        </p:nvSpPr>
        <p:spPr/>
        <p:txBody>
          <a:bodyPr/>
          <a:lstStyle/>
          <a:p>
            <a:fld id="{14216CFA-4D33-4568-8B70-2795F513D19D}" type="slidenum">
              <a:rPr lang="fr-BE" smtClean="0"/>
              <a:pPr/>
              <a:t>20</a:t>
            </a:fld>
            <a:endParaRPr lang="fr-BE"/>
          </a:p>
        </p:txBody>
      </p:sp>
      <p:sp>
        <p:nvSpPr>
          <p:cNvPr id="7" name="Freeform 3" descr="Une image contenant texte, Police, capture d’écran, logo&#10;&#10;Le contenu généré par l’IA peut être incorrect.">
            <a:extLst>
              <a:ext uri="{FF2B5EF4-FFF2-40B4-BE49-F238E27FC236}">
                <a16:creationId xmlns:a16="http://schemas.microsoft.com/office/drawing/2014/main" id="{D1887C00-569F-C25B-0BD5-895CA5E0BFAD}"/>
              </a:ext>
            </a:extLst>
          </p:cNvPr>
          <p:cNvSpPr/>
          <p:nvPr/>
        </p:nvSpPr>
        <p:spPr>
          <a:xfrm>
            <a:off x="0" y="0"/>
            <a:ext cx="5914605" cy="1264247"/>
          </a:xfrm>
          <a:custGeom>
            <a:avLst/>
            <a:gdLst/>
            <a:ahLst/>
            <a:cxnLst/>
            <a:rect l="l" t="t" r="r" b="b"/>
            <a:pathLst>
              <a:path w="8871908" h="1896370">
                <a:moveTo>
                  <a:pt x="0" y="0"/>
                </a:moveTo>
                <a:lnTo>
                  <a:pt x="8871908" y="0"/>
                </a:lnTo>
                <a:lnTo>
                  <a:pt x="8871908" y="1896370"/>
                </a:lnTo>
                <a:lnTo>
                  <a:pt x="0" y="1896370"/>
                </a:lnTo>
                <a:lnTo>
                  <a:pt x="0" y="0"/>
                </a:lnTo>
                <a:close/>
              </a:path>
            </a:pathLst>
          </a:custGeom>
          <a:blipFill>
            <a:blip r:embed="rId2"/>
            <a:stretch>
              <a:fillRect/>
            </a:stretch>
          </a:blipFill>
        </p:spPr>
        <p:txBody>
          <a:bodyPr/>
          <a:lstStyle/>
          <a:p>
            <a:endParaRPr lang="fr-BE" sz="1200" dirty="0">
              <a:latin typeface="Calibri" panose="020F0502020204030204" pitchFamily="34" charset="0"/>
            </a:endParaRPr>
          </a:p>
        </p:txBody>
      </p:sp>
      <p:sp>
        <p:nvSpPr>
          <p:cNvPr id="5" name="Freeform 2" descr="Une image contenant texte, capture d’écran, dessin humoristique&#10;&#10;Le contenu généré par l’IA peut être incorrect.">
            <a:extLst>
              <a:ext uri="{FF2B5EF4-FFF2-40B4-BE49-F238E27FC236}">
                <a16:creationId xmlns:a16="http://schemas.microsoft.com/office/drawing/2014/main" id="{EBC6C1B6-4AFC-DA92-14B4-AAB8A851E789}"/>
              </a:ext>
            </a:extLst>
          </p:cNvPr>
          <p:cNvSpPr/>
          <p:nvPr/>
        </p:nvSpPr>
        <p:spPr>
          <a:xfrm>
            <a:off x="4409" y="-561"/>
            <a:ext cx="6362994" cy="6264885"/>
          </a:xfrm>
          <a:custGeom>
            <a:avLst/>
            <a:gdLst/>
            <a:ahLst/>
            <a:cxnLst/>
            <a:rect l="l" t="t" r="r" b="b"/>
            <a:pathLst>
              <a:path w="9544491" h="9397327">
                <a:moveTo>
                  <a:pt x="0" y="0"/>
                </a:moveTo>
                <a:lnTo>
                  <a:pt x="9544491" y="0"/>
                </a:lnTo>
                <a:lnTo>
                  <a:pt x="9544491" y="9397327"/>
                </a:lnTo>
                <a:lnTo>
                  <a:pt x="0" y="9397327"/>
                </a:lnTo>
                <a:lnTo>
                  <a:pt x="0" y="0"/>
                </a:lnTo>
                <a:close/>
              </a:path>
            </a:pathLst>
          </a:custGeom>
          <a:blipFill>
            <a:blip r:embed="rId3"/>
            <a:stretch>
              <a:fillRect l="-7889" r="-7266"/>
            </a:stretch>
          </a:blipFill>
        </p:spPr>
        <p:txBody>
          <a:bodyPr/>
          <a:lstStyle/>
          <a:p>
            <a:endParaRPr lang="fr-BE" sz="1200" dirty="0">
              <a:latin typeface="Calibri" panose="020F0502020204030204" pitchFamily="34" charset="0"/>
            </a:endParaRPr>
          </a:p>
        </p:txBody>
      </p:sp>
      <p:sp>
        <p:nvSpPr>
          <p:cNvPr id="8" name="Freeform 3" descr="Une image contenant texte, capture d’écran, habits, personne&#10;&#10;Le contenu généré par l’IA peut être incorrect.">
            <a:extLst>
              <a:ext uri="{FF2B5EF4-FFF2-40B4-BE49-F238E27FC236}">
                <a16:creationId xmlns:a16="http://schemas.microsoft.com/office/drawing/2014/main" id="{712DE0BA-3152-973D-FE11-204BB066784F}"/>
              </a:ext>
            </a:extLst>
          </p:cNvPr>
          <p:cNvSpPr/>
          <p:nvPr/>
        </p:nvSpPr>
        <p:spPr>
          <a:xfrm>
            <a:off x="6412760" y="2203778"/>
            <a:ext cx="5781099" cy="3697689"/>
          </a:xfrm>
          <a:custGeom>
            <a:avLst/>
            <a:gdLst/>
            <a:ahLst/>
            <a:cxnLst/>
            <a:rect l="l" t="t" r="r" b="b"/>
            <a:pathLst>
              <a:path w="8671648" h="5546534">
                <a:moveTo>
                  <a:pt x="0" y="0"/>
                </a:moveTo>
                <a:lnTo>
                  <a:pt x="8671648" y="0"/>
                </a:lnTo>
                <a:lnTo>
                  <a:pt x="8671648" y="5546534"/>
                </a:lnTo>
                <a:lnTo>
                  <a:pt x="0" y="5546534"/>
                </a:lnTo>
                <a:lnTo>
                  <a:pt x="0" y="0"/>
                </a:lnTo>
                <a:close/>
              </a:path>
            </a:pathLst>
          </a:custGeom>
          <a:blipFill>
            <a:blip r:embed="rId4"/>
            <a:stretch>
              <a:fillRect l="-2956"/>
            </a:stretch>
          </a:blipFill>
        </p:spPr>
        <p:txBody>
          <a:bodyPr/>
          <a:lstStyle/>
          <a:p>
            <a:endParaRPr lang="fr-BE" sz="1200" dirty="0">
              <a:latin typeface="Calibri" panose="020F0502020204030204" pitchFamily="34" charset="0"/>
            </a:endParaRPr>
          </a:p>
        </p:txBody>
      </p:sp>
      <p:sp>
        <p:nvSpPr>
          <p:cNvPr id="10" name="Flèche : bas 9">
            <a:extLst>
              <a:ext uri="{FF2B5EF4-FFF2-40B4-BE49-F238E27FC236}">
                <a16:creationId xmlns:a16="http://schemas.microsoft.com/office/drawing/2014/main" id="{02B2BC39-2482-F9F9-E0C7-A496D9B3605C}"/>
              </a:ext>
            </a:extLst>
          </p:cNvPr>
          <p:cNvSpPr/>
          <p:nvPr/>
        </p:nvSpPr>
        <p:spPr>
          <a:xfrm>
            <a:off x="7279247" y="263070"/>
            <a:ext cx="1419225" cy="168592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BE" dirty="0">
              <a:solidFill>
                <a:schemeClr val="accent2">
                  <a:lumMod val="20000"/>
                  <a:lumOff val="80000"/>
                </a:schemeClr>
              </a:solidFill>
              <a:latin typeface="Calibri" panose="020F0502020204030204" pitchFamily="34" charset="0"/>
            </a:endParaRPr>
          </a:p>
        </p:txBody>
      </p:sp>
    </p:spTree>
    <p:extLst>
      <p:ext uri="{BB962C8B-B14F-4D97-AF65-F5344CB8AC3E}">
        <p14:creationId xmlns:p14="http://schemas.microsoft.com/office/powerpoint/2010/main" val="3829022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9C0CCA-23D1-55DE-1179-E7EE6D0F4A2B}"/>
              </a:ext>
            </a:extLst>
          </p:cNvPr>
          <p:cNvSpPr>
            <a:spLocks noGrp="1"/>
          </p:cNvSpPr>
          <p:nvPr>
            <p:ph type="title"/>
          </p:nvPr>
        </p:nvSpPr>
        <p:spPr/>
        <p:txBody>
          <a:bodyPr/>
          <a:lstStyle/>
          <a:p>
            <a:r>
              <a:rPr lang="fr-FR" dirty="0"/>
              <a:t>Comment rendre ma vidéo accessible ?</a:t>
            </a:r>
          </a:p>
        </p:txBody>
      </p:sp>
      <p:sp>
        <p:nvSpPr>
          <p:cNvPr id="3" name="Espace réservé du contenu 2">
            <a:extLst>
              <a:ext uri="{FF2B5EF4-FFF2-40B4-BE49-F238E27FC236}">
                <a16:creationId xmlns:a16="http://schemas.microsoft.com/office/drawing/2014/main" id="{ABB77E31-6CB3-7309-1EB2-7D7BFEF7524E}"/>
              </a:ext>
            </a:extLst>
          </p:cNvPr>
          <p:cNvSpPr>
            <a:spLocks noGrp="1"/>
          </p:cNvSpPr>
          <p:nvPr>
            <p:ph idx="1"/>
          </p:nvPr>
        </p:nvSpPr>
        <p:spPr>
          <a:xfrm>
            <a:off x="430619" y="1799044"/>
            <a:ext cx="10515600" cy="4351338"/>
          </a:xfrm>
        </p:spPr>
        <p:txBody>
          <a:bodyPr vert="horz" lIns="91440" tIns="45720" rIns="91440" bIns="45720" rtlCol="0" anchor="t">
            <a:normAutofit/>
          </a:bodyPr>
          <a:lstStyle/>
          <a:p>
            <a:r>
              <a:rPr lang="fr-FR" dirty="0"/>
              <a:t>Proposer une transcription de la vidéo</a:t>
            </a:r>
          </a:p>
          <a:p>
            <a:r>
              <a:rPr lang="fr-FR" dirty="0"/>
              <a:t>Proposer des sous-titres, soit incrustés dans la vidéo, soit dans un fichier à part</a:t>
            </a:r>
          </a:p>
          <a:p>
            <a:pPr lvl="1">
              <a:buFont typeface="Courier New" panose="020B0604020202020204" pitchFamily="34" charset="0"/>
              <a:buChar char="o"/>
            </a:pPr>
            <a:r>
              <a:rPr lang="fr-FR"/>
              <a:t>Maximum 2 lignes</a:t>
            </a:r>
            <a:endParaRPr lang="fr-FR" dirty="0"/>
          </a:p>
          <a:p>
            <a:pPr lvl="1">
              <a:buFont typeface="Courier New" panose="020B0604020202020204" pitchFamily="34" charset="0"/>
              <a:buChar char="o"/>
            </a:pPr>
            <a:r>
              <a:rPr lang="fr-FR"/>
              <a:t>40 caractères maximum par ligne</a:t>
            </a:r>
          </a:p>
          <a:p>
            <a:pPr lvl="1">
              <a:buFont typeface="Courier New" panose="020B0604020202020204" pitchFamily="34" charset="0"/>
              <a:buChar char="o"/>
            </a:pPr>
            <a:r>
              <a:rPr lang="fr-FR" dirty="0"/>
              <a:t>Contenant de l'information supplémentaire (identification des </a:t>
            </a:r>
            <a:r>
              <a:rPr lang="fr-FR"/>
              <a:t>intervenants, par exemple)</a:t>
            </a:r>
            <a:endParaRPr lang="fr-FR" dirty="0"/>
          </a:p>
          <a:p>
            <a:pPr lvl="1">
              <a:buFont typeface="Courier New" panose="020B0604020202020204" pitchFamily="34" charset="0"/>
              <a:buChar char="o"/>
            </a:pPr>
            <a:r>
              <a:rPr lang="fr-FR"/>
              <a:t>Ajuster l'emplacement des sous-titres</a:t>
            </a:r>
          </a:p>
          <a:p>
            <a:pPr lvl="1">
              <a:buFont typeface="Courier New" panose="020B0604020202020204" pitchFamily="34" charset="0"/>
              <a:buChar char="o"/>
            </a:pPr>
            <a:endParaRPr lang="fr-FR" dirty="0"/>
          </a:p>
          <a:p>
            <a:pPr marL="457200" lvl="1" indent="0">
              <a:buNone/>
            </a:pPr>
            <a:endParaRPr lang="fr-FR" dirty="0"/>
          </a:p>
        </p:txBody>
      </p:sp>
      <p:sp>
        <p:nvSpPr>
          <p:cNvPr id="4" name="Espace réservé du numéro de diapositive 3">
            <a:extLst>
              <a:ext uri="{FF2B5EF4-FFF2-40B4-BE49-F238E27FC236}">
                <a16:creationId xmlns:a16="http://schemas.microsoft.com/office/drawing/2014/main" id="{990C922D-4F3B-CDFA-CBC7-A6EC91F5B7E6}"/>
              </a:ext>
            </a:extLst>
          </p:cNvPr>
          <p:cNvSpPr>
            <a:spLocks noGrp="1"/>
          </p:cNvSpPr>
          <p:nvPr>
            <p:ph type="sldNum" sz="quarter" idx="12"/>
          </p:nvPr>
        </p:nvSpPr>
        <p:spPr/>
        <p:txBody>
          <a:bodyPr/>
          <a:lstStyle/>
          <a:p>
            <a:fld id="{14216CFA-4D33-4568-8B70-2795F513D19D}" type="slidenum">
              <a:rPr lang="fr-BE" smtClean="0"/>
              <a:pPr/>
              <a:t>21</a:t>
            </a:fld>
            <a:endParaRPr lang="fr-BE"/>
          </a:p>
        </p:txBody>
      </p:sp>
    </p:spTree>
    <p:extLst>
      <p:ext uri="{BB962C8B-B14F-4D97-AF65-F5344CB8AC3E}">
        <p14:creationId xmlns:p14="http://schemas.microsoft.com/office/powerpoint/2010/main" val="2315496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3FC72-E9B6-394A-4CC7-970FA84FA9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B54902-1AE0-2C2B-15F7-6B157D99D9FC}"/>
              </a:ext>
            </a:extLst>
          </p:cNvPr>
          <p:cNvSpPr>
            <a:spLocks noGrp="1"/>
          </p:cNvSpPr>
          <p:nvPr>
            <p:ph type="title"/>
          </p:nvPr>
        </p:nvSpPr>
        <p:spPr/>
        <p:txBody>
          <a:bodyPr/>
          <a:lstStyle/>
          <a:p>
            <a:r>
              <a:rPr lang="fr-FR" dirty="0"/>
              <a:t>Les sous-titres</a:t>
            </a:r>
          </a:p>
        </p:txBody>
      </p:sp>
      <p:sp>
        <p:nvSpPr>
          <p:cNvPr id="3" name="Espace réservé du contenu 2">
            <a:extLst>
              <a:ext uri="{FF2B5EF4-FFF2-40B4-BE49-F238E27FC236}">
                <a16:creationId xmlns:a16="http://schemas.microsoft.com/office/drawing/2014/main" id="{1E08C4CA-2EEF-6E2D-F967-44790F1B26D4}"/>
              </a:ext>
            </a:extLst>
          </p:cNvPr>
          <p:cNvSpPr>
            <a:spLocks noGrp="1"/>
          </p:cNvSpPr>
          <p:nvPr>
            <p:ph idx="1"/>
          </p:nvPr>
        </p:nvSpPr>
        <p:spPr>
          <a:xfrm>
            <a:off x="430619" y="1799044"/>
            <a:ext cx="10515600" cy="4351338"/>
          </a:xfrm>
        </p:spPr>
        <p:txBody>
          <a:bodyPr vert="horz" lIns="91440" tIns="45720" rIns="91440" bIns="45720" rtlCol="0" anchor="t">
            <a:normAutofit/>
          </a:bodyPr>
          <a:lstStyle/>
          <a:p>
            <a:pPr marL="0" indent="0">
              <a:buNone/>
            </a:pPr>
            <a:r>
              <a:rPr lang="fr" dirty="0">
                <a:ea typeface="Calibri" panose="020F0502020204030204" pitchFamily="34" charset="0"/>
                <a:cs typeface="Calibri" panose="020F0502020204030204" pitchFamily="34" charset="0"/>
              </a:rPr>
              <a:t>Selon une étude de Morris et al. (2019) publiée dans le Journal of </a:t>
            </a:r>
            <a:r>
              <a:rPr lang="fr" dirty="0" err="1">
                <a:ea typeface="Calibri" panose="020F0502020204030204" pitchFamily="34" charset="0"/>
                <a:cs typeface="Calibri" panose="020F0502020204030204" pitchFamily="34" charset="0"/>
              </a:rPr>
              <a:t>Postsecondary</a:t>
            </a:r>
            <a:r>
              <a:rPr lang="fr" dirty="0">
                <a:ea typeface="Calibri" panose="020F0502020204030204" pitchFamily="34" charset="0"/>
                <a:cs typeface="Calibri" panose="020F0502020204030204" pitchFamily="34" charset="0"/>
              </a:rPr>
              <a:t> Education and </a:t>
            </a:r>
            <a:r>
              <a:rPr lang="fr" dirty="0" err="1">
                <a:ea typeface="Calibri" panose="020F0502020204030204" pitchFamily="34" charset="0"/>
                <a:cs typeface="Calibri" panose="020F0502020204030204" pitchFamily="34" charset="0"/>
              </a:rPr>
              <a:t>Disability</a:t>
            </a:r>
            <a:r>
              <a:rPr lang="fr" dirty="0">
                <a:ea typeface="Calibri" panose="020F0502020204030204" pitchFamily="34" charset="0"/>
                <a:cs typeface="Calibri" panose="020F0502020204030204" pitchFamily="34" charset="0"/>
              </a:rPr>
              <a:t>, 99% des personnes étudiantes interrogées ont rapporté que les sous-titres étaient utiles pour leur apprentissage, dont 84% les considérant comme très ou extrêmement utiles. </a:t>
            </a:r>
            <a:endParaRPr lang="fr-FR" dirty="0">
              <a:ea typeface="Calibri" panose="020F0502020204030204" pitchFamily="34" charset="0"/>
              <a:cs typeface="Calibri" panose="020F0502020204030204" pitchFamily="34" charset="0"/>
            </a:endParaRPr>
          </a:p>
          <a:p>
            <a:pPr marL="0" indent="0">
              <a:buNone/>
            </a:pPr>
            <a:endParaRPr lang="fr" dirty="0">
              <a:ea typeface="Calibri" panose="020F0502020204030204" pitchFamily="34" charset="0"/>
              <a:cs typeface="Calibri" panose="020F0502020204030204" pitchFamily="34" charset="0"/>
            </a:endParaRPr>
          </a:p>
          <a:p>
            <a:pPr marL="0" indent="0">
              <a:buNone/>
            </a:pPr>
            <a:r>
              <a:rPr lang="fr" sz="2000" dirty="0">
                <a:ea typeface="Calibri" panose="020F0502020204030204" pitchFamily="34" charset="0"/>
                <a:cs typeface="Calibri" panose="020F0502020204030204" pitchFamily="34" charset="0"/>
              </a:rPr>
              <a:t>Morris et al. (2019), </a:t>
            </a:r>
            <a:r>
              <a:rPr lang="fr" sz="2000" i="1" dirty="0">
                <a:ea typeface="Calibri" panose="020F0502020204030204" pitchFamily="34" charset="0"/>
                <a:cs typeface="Calibri" panose="020F0502020204030204" pitchFamily="34" charset="0"/>
              </a:rPr>
              <a:t>Closed Captionning Matters: Examining the Value of Closed Captions for </a:t>
            </a:r>
            <a:r>
              <a:rPr lang="fr" sz="2000" b="1" i="1" dirty="0">
                <a:ea typeface="Calibri" panose="020F0502020204030204" pitchFamily="34" charset="0"/>
                <a:cs typeface="Calibri" panose="020F0502020204030204" pitchFamily="34" charset="0"/>
              </a:rPr>
              <a:t>All </a:t>
            </a:r>
            <a:r>
              <a:rPr lang="fr" sz="2000" i="1" dirty="0">
                <a:ea typeface="Calibri" panose="020F0502020204030204" pitchFamily="34" charset="0"/>
                <a:cs typeface="Calibri" panose="020F0502020204030204" pitchFamily="34" charset="0"/>
              </a:rPr>
              <a:t>Students</a:t>
            </a:r>
            <a:endParaRPr lang="fr-FR" sz="2000" i="1" dirty="0">
              <a:ea typeface="Calibri" panose="020F0502020204030204" pitchFamily="34" charset="0"/>
              <a:cs typeface="Calibri" panose="020F0502020204030204" pitchFamily="34" charset="0"/>
            </a:endParaRPr>
          </a:p>
          <a:p>
            <a:pPr marL="0" indent="0">
              <a:buNone/>
            </a:pPr>
            <a:endParaRPr lang="fr-FR" sz="1800" dirty="0"/>
          </a:p>
          <a:p>
            <a:pPr marL="0" indent="0">
              <a:buNone/>
            </a:pPr>
            <a:endParaRPr lang="fr-FR" sz="1800" dirty="0"/>
          </a:p>
          <a:p>
            <a:pPr marL="0" indent="0">
              <a:buNone/>
            </a:pPr>
            <a:r>
              <a:rPr lang="fr-FR" sz="1800" dirty="0"/>
              <a:t>D'après les propos d'une conférence de Natacha Brassard le 21 mars 2025</a:t>
            </a:r>
            <a:endParaRPr lang="fr-FR" dirty="0"/>
          </a:p>
          <a:p>
            <a:pPr lvl="1">
              <a:buFont typeface="Courier New" panose="020B0604020202020204" pitchFamily="34" charset="0"/>
              <a:buChar char="o"/>
            </a:pPr>
            <a:endParaRPr lang="fr-FR" dirty="0"/>
          </a:p>
          <a:p>
            <a:pPr marL="457200" lvl="1" indent="0">
              <a:buNone/>
            </a:pPr>
            <a:endParaRPr lang="fr-FR" dirty="0"/>
          </a:p>
        </p:txBody>
      </p:sp>
      <p:sp>
        <p:nvSpPr>
          <p:cNvPr id="4" name="Espace réservé du numéro de diapositive 3">
            <a:extLst>
              <a:ext uri="{FF2B5EF4-FFF2-40B4-BE49-F238E27FC236}">
                <a16:creationId xmlns:a16="http://schemas.microsoft.com/office/drawing/2014/main" id="{2EAC8F1E-4054-88A9-90E1-5E9B087860F9}"/>
              </a:ext>
            </a:extLst>
          </p:cNvPr>
          <p:cNvSpPr>
            <a:spLocks noGrp="1"/>
          </p:cNvSpPr>
          <p:nvPr>
            <p:ph type="sldNum" sz="quarter" idx="12"/>
          </p:nvPr>
        </p:nvSpPr>
        <p:spPr/>
        <p:txBody>
          <a:bodyPr/>
          <a:lstStyle/>
          <a:p>
            <a:fld id="{14216CFA-4D33-4568-8B70-2795F513D19D}" type="slidenum">
              <a:rPr lang="fr-BE" smtClean="0"/>
              <a:pPr/>
              <a:t>22</a:t>
            </a:fld>
            <a:endParaRPr lang="fr-BE"/>
          </a:p>
        </p:txBody>
      </p:sp>
    </p:spTree>
    <p:extLst>
      <p:ext uri="{BB962C8B-B14F-4D97-AF65-F5344CB8AC3E}">
        <p14:creationId xmlns:p14="http://schemas.microsoft.com/office/powerpoint/2010/main" val="3430581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C21D9-57E8-2397-62C3-26594AA9271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75B535-AABA-7583-9B9C-9D88521339D1}"/>
              </a:ext>
            </a:extLst>
          </p:cNvPr>
          <p:cNvSpPr>
            <a:spLocks noGrp="1"/>
          </p:cNvSpPr>
          <p:nvPr>
            <p:ph type="title"/>
          </p:nvPr>
        </p:nvSpPr>
        <p:spPr/>
        <p:txBody>
          <a:bodyPr/>
          <a:lstStyle/>
          <a:p>
            <a:r>
              <a:rPr lang="fr-FR" dirty="0"/>
              <a:t>Les sous-titres</a:t>
            </a:r>
          </a:p>
        </p:txBody>
      </p:sp>
      <p:sp>
        <p:nvSpPr>
          <p:cNvPr id="3" name="Espace réservé du contenu 2">
            <a:extLst>
              <a:ext uri="{FF2B5EF4-FFF2-40B4-BE49-F238E27FC236}">
                <a16:creationId xmlns:a16="http://schemas.microsoft.com/office/drawing/2014/main" id="{DC6EC997-2DC0-9736-5E8C-903B8A794B1E}"/>
              </a:ext>
            </a:extLst>
          </p:cNvPr>
          <p:cNvSpPr>
            <a:spLocks noGrp="1"/>
          </p:cNvSpPr>
          <p:nvPr>
            <p:ph idx="1"/>
          </p:nvPr>
        </p:nvSpPr>
        <p:spPr>
          <a:xfrm>
            <a:off x="430619" y="1799044"/>
            <a:ext cx="10515600" cy="4351338"/>
          </a:xfrm>
        </p:spPr>
        <p:txBody>
          <a:bodyPr vert="horz" lIns="91440" tIns="45720" rIns="91440" bIns="45720" rtlCol="0" anchor="t">
            <a:normAutofit/>
          </a:bodyPr>
          <a:lstStyle/>
          <a:p>
            <a:pPr>
              <a:buFont typeface="Arial"/>
              <a:buChar char="•"/>
            </a:pPr>
            <a:r>
              <a:rPr lang="fr" sz="3000" dirty="0">
                <a:ea typeface="Calibri" panose="020F0502020204030204" pitchFamily="34" charset="0"/>
                <a:cs typeface="Calibri" panose="020F0502020204030204" pitchFamily="34" charset="0"/>
              </a:rPr>
              <a:t>Essentiels pour les personnes sourdes ou malentendantes ;</a:t>
            </a:r>
          </a:p>
          <a:p>
            <a:pPr>
              <a:buFont typeface="Arial"/>
              <a:buChar char="•"/>
            </a:pPr>
            <a:r>
              <a:rPr lang="fr" sz="3000" dirty="0">
                <a:ea typeface="Calibri" panose="020F0502020204030204" pitchFamily="34" charset="0"/>
                <a:cs typeface="Calibri" panose="020F0502020204030204" pitchFamily="34" charset="0"/>
              </a:rPr>
              <a:t>Environnement bruyant ou nécessité de silence ;</a:t>
            </a:r>
            <a:endParaRPr lang="fr" dirty="0"/>
          </a:p>
          <a:p>
            <a:pPr>
              <a:buFont typeface="Arial"/>
              <a:buChar char="•"/>
            </a:pPr>
            <a:r>
              <a:rPr lang="fr" sz="3000" dirty="0">
                <a:ea typeface="Calibri" panose="020F0502020204030204" pitchFamily="34" charset="0"/>
                <a:cs typeface="Calibri" panose="020F0502020204030204" pitchFamily="34" charset="0"/>
              </a:rPr>
              <a:t>Meilleure compréhension linguistique, surtout pour les non-natifs ;</a:t>
            </a:r>
          </a:p>
          <a:p>
            <a:pPr>
              <a:buFont typeface="Arial"/>
              <a:buChar char="•"/>
            </a:pPr>
            <a:r>
              <a:rPr lang="fr" sz="3000" dirty="0">
                <a:ea typeface="Calibri" panose="020F0502020204030204" pitchFamily="34" charset="0"/>
                <a:cs typeface="Calibri" panose="020F0502020204030204" pitchFamily="34" charset="0"/>
              </a:rPr>
              <a:t>Aide à la concentration et à la mémorisation.</a:t>
            </a:r>
          </a:p>
          <a:p>
            <a:pPr>
              <a:buFont typeface="Arial"/>
              <a:buChar char="•"/>
            </a:pPr>
            <a:endParaRPr lang="fr" sz="1200" dirty="0">
              <a:latin typeface="Times New Roman"/>
              <a:cs typeface="Times New Roman"/>
            </a:endParaRPr>
          </a:p>
          <a:p>
            <a:pPr marL="0" indent="0">
              <a:buNone/>
            </a:pPr>
            <a:endParaRPr lang="fr" dirty="0"/>
          </a:p>
          <a:p>
            <a:pPr lvl="1">
              <a:buFont typeface="Courier New" panose="020B0604020202020204" pitchFamily="34" charset="0"/>
              <a:buChar char="o"/>
            </a:pPr>
            <a:endParaRPr lang="fr-FR" dirty="0"/>
          </a:p>
          <a:p>
            <a:pPr marL="457200" lvl="1" indent="0">
              <a:buNone/>
            </a:pPr>
            <a:endParaRPr lang="fr-FR" dirty="0"/>
          </a:p>
        </p:txBody>
      </p:sp>
      <p:sp>
        <p:nvSpPr>
          <p:cNvPr id="4" name="Espace réservé du numéro de diapositive 3">
            <a:extLst>
              <a:ext uri="{FF2B5EF4-FFF2-40B4-BE49-F238E27FC236}">
                <a16:creationId xmlns:a16="http://schemas.microsoft.com/office/drawing/2014/main" id="{36FB3643-A7FA-8A37-17DC-34D22F2B4B9E}"/>
              </a:ext>
            </a:extLst>
          </p:cNvPr>
          <p:cNvSpPr>
            <a:spLocks noGrp="1"/>
          </p:cNvSpPr>
          <p:nvPr>
            <p:ph type="sldNum" sz="quarter" idx="12"/>
          </p:nvPr>
        </p:nvSpPr>
        <p:spPr/>
        <p:txBody>
          <a:bodyPr/>
          <a:lstStyle/>
          <a:p>
            <a:fld id="{14216CFA-4D33-4568-8B70-2795F513D19D}" type="slidenum">
              <a:rPr lang="fr-BE" smtClean="0"/>
              <a:pPr/>
              <a:t>23</a:t>
            </a:fld>
            <a:endParaRPr lang="fr-BE"/>
          </a:p>
        </p:txBody>
      </p:sp>
    </p:spTree>
    <p:extLst>
      <p:ext uri="{BB962C8B-B14F-4D97-AF65-F5344CB8AC3E}">
        <p14:creationId xmlns:p14="http://schemas.microsoft.com/office/powerpoint/2010/main" val="2595135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D8FB-1803-EBC2-DFF7-793D521909E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EAC9364-47DA-69E3-A697-206ECE7FC5FB}"/>
              </a:ext>
            </a:extLst>
          </p:cNvPr>
          <p:cNvSpPr>
            <a:spLocks noGrp="1"/>
          </p:cNvSpPr>
          <p:nvPr>
            <p:ph type="title"/>
          </p:nvPr>
        </p:nvSpPr>
        <p:spPr/>
        <p:txBody>
          <a:bodyPr/>
          <a:lstStyle/>
          <a:p>
            <a:r>
              <a:rPr lang="fr-FR" dirty="0"/>
              <a:t>La transcription</a:t>
            </a:r>
          </a:p>
        </p:txBody>
      </p:sp>
      <p:sp>
        <p:nvSpPr>
          <p:cNvPr id="3" name="Espace réservé du contenu 2">
            <a:extLst>
              <a:ext uri="{FF2B5EF4-FFF2-40B4-BE49-F238E27FC236}">
                <a16:creationId xmlns:a16="http://schemas.microsoft.com/office/drawing/2014/main" id="{CBCF9248-82BA-1C0C-64F8-1CAEC3518F6B}"/>
              </a:ext>
            </a:extLst>
          </p:cNvPr>
          <p:cNvSpPr>
            <a:spLocks noGrp="1"/>
          </p:cNvSpPr>
          <p:nvPr>
            <p:ph idx="1"/>
          </p:nvPr>
        </p:nvSpPr>
        <p:spPr>
          <a:xfrm>
            <a:off x="430619" y="1799044"/>
            <a:ext cx="10515600" cy="4351338"/>
          </a:xfrm>
        </p:spPr>
        <p:txBody>
          <a:bodyPr vert="horz" lIns="91440" tIns="45720" rIns="91440" bIns="45720" rtlCol="0" anchor="t">
            <a:normAutofit/>
          </a:bodyPr>
          <a:lstStyle/>
          <a:p>
            <a:pPr>
              <a:buFont typeface="Arial"/>
              <a:buChar char="•"/>
            </a:pPr>
            <a:r>
              <a:rPr lang="fr" sz="3000" dirty="0">
                <a:ea typeface="Calibri" panose="020F0502020204030204" pitchFamily="34" charset="0"/>
                <a:cs typeface="Calibri" panose="020F0502020204030204" pitchFamily="34" charset="0"/>
              </a:rPr>
              <a:t>Recherche textuelle dans le contenu ;</a:t>
            </a:r>
          </a:p>
          <a:p>
            <a:pPr>
              <a:buFont typeface="Arial"/>
              <a:buChar char="•"/>
            </a:pPr>
            <a:r>
              <a:rPr lang="fr" sz="3000" dirty="0">
                <a:ea typeface="Calibri" panose="020F0502020204030204" pitchFamily="34" charset="0"/>
                <a:cs typeface="Calibri" panose="020F0502020204030204" pitchFamily="34" charset="0"/>
              </a:rPr>
              <a:t>Révision rapide sans revoir toute la vidéo ;</a:t>
            </a:r>
            <a:endParaRPr lang="fr" dirty="0">
              <a:ea typeface="Calibri" panose="020F0502020204030204" pitchFamily="34" charset="0"/>
              <a:cs typeface="Calibri" panose="020F0502020204030204" pitchFamily="34" charset="0"/>
            </a:endParaRPr>
          </a:p>
          <a:p>
            <a:pPr>
              <a:buFont typeface="Arial"/>
              <a:buChar char="•"/>
            </a:pPr>
            <a:r>
              <a:rPr lang="fr" sz="3000" dirty="0">
                <a:ea typeface="Calibri" panose="020F0502020204030204" pitchFamily="34" charset="0"/>
                <a:cs typeface="Calibri" panose="020F0502020204030204" pitchFamily="34" charset="0"/>
              </a:rPr>
              <a:t>Accessibilité pour les lecteurs d'écran ;</a:t>
            </a:r>
            <a:endParaRPr lang="fr" dirty="0"/>
          </a:p>
          <a:p>
            <a:pPr>
              <a:buFont typeface="Arial"/>
              <a:buChar char="•"/>
            </a:pPr>
            <a:r>
              <a:rPr lang="fr" sz="3000" dirty="0">
                <a:ea typeface="Calibri" panose="020F0502020204030204" pitchFamily="34" charset="0"/>
                <a:cs typeface="Calibri" panose="020F0502020204030204" pitchFamily="34" charset="0"/>
              </a:rPr>
              <a:t>Support d'annotation.</a:t>
            </a:r>
            <a:endParaRPr lang="fr" sz="3000" dirty="0"/>
          </a:p>
          <a:p>
            <a:pPr>
              <a:buFont typeface="Arial"/>
              <a:buChar char="•"/>
            </a:pPr>
            <a:endParaRPr lang="fr" sz="3000" dirty="0">
              <a:ea typeface="Calibri" panose="020F0502020204030204" pitchFamily="34" charset="0"/>
              <a:cs typeface="Calibri" panose="020F0502020204030204" pitchFamily="34" charset="0"/>
            </a:endParaRPr>
          </a:p>
          <a:p>
            <a:pPr>
              <a:buFont typeface="Arial"/>
              <a:buChar char="•"/>
            </a:pPr>
            <a:endParaRPr lang="fr" sz="1200" dirty="0">
              <a:latin typeface="Times New Roman"/>
              <a:cs typeface="Times New Roman"/>
            </a:endParaRPr>
          </a:p>
          <a:p>
            <a:pPr marL="0" indent="0">
              <a:buNone/>
            </a:pPr>
            <a:endParaRPr lang="fr" dirty="0"/>
          </a:p>
          <a:p>
            <a:pPr lvl="1">
              <a:buFont typeface="Courier New" panose="020B0604020202020204" pitchFamily="34" charset="0"/>
              <a:buChar char="o"/>
            </a:pPr>
            <a:endParaRPr lang="fr-FR" dirty="0"/>
          </a:p>
          <a:p>
            <a:pPr marL="457200" lvl="1" indent="0">
              <a:buNone/>
            </a:pPr>
            <a:endParaRPr lang="fr-FR" dirty="0"/>
          </a:p>
        </p:txBody>
      </p:sp>
      <p:sp>
        <p:nvSpPr>
          <p:cNvPr id="4" name="Espace réservé du numéro de diapositive 3">
            <a:extLst>
              <a:ext uri="{FF2B5EF4-FFF2-40B4-BE49-F238E27FC236}">
                <a16:creationId xmlns:a16="http://schemas.microsoft.com/office/drawing/2014/main" id="{8AE9A45D-7DE5-B076-3BA3-EC95EADAE20D}"/>
              </a:ext>
            </a:extLst>
          </p:cNvPr>
          <p:cNvSpPr>
            <a:spLocks noGrp="1"/>
          </p:cNvSpPr>
          <p:nvPr>
            <p:ph type="sldNum" sz="quarter" idx="12"/>
          </p:nvPr>
        </p:nvSpPr>
        <p:spPr/>
        <p:txBody>
          <a:bodyPr/>
          <a:lstStyle/>
          <a:p>
            <a:fld id="{14216CFA-4D33-4568-8B70-2795F513D19D}" type="slidenum">
              <a:rPr lang="fr-BE" smtClean="0"/>
              <a:pPr/>
              <a:t>24</a:t>
            </a:fld>
            <a:endParaRPr lang="fr-BE"/>
          </a:p>
        </p:txBody>
      </p:sp>
    </p:spTree>
    <p:extLst>
      <p:ext uri="{BB962C8B-B14F-4D97-AF65-F5344CB8AC3E}">
        <p14:creationId xmlns:p14="http://schemas.microsoft.com/office/powerpoint/2010/main" val="2762808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7046F-823E-07B3-67AD-BC7196C6D3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1C4EB01-5525-16AC-CC06-46B9034BE987}"/>
              </a:ext>
            </a:extLst>
          </p:cNvPr>
          <p:cNvSpPr>
            <a:spLocks noGrp="1"/>
          </p:cNvSpPr>
          <p:nvPr>
            <p:ph type="title"/>
          </p:nvPr>
        </p:nvSpPr>
        <p:spPr/>
        <p:txBody>
          <a:bodyPr>
            <a:normAutofit fontScale="90000"/>
          </a:bodyPr>
          <a:lstStyle/>
          <a:p>
            <a:r>
              <a:rPr lang="fr-FR" dirty="0"/>
              <a:t>Autres bonnes pratiques pour des contenus vidéo accessibles</a:t>
            </a:r>
          </a:p>
        </p:txBody>
      </p:sp>
      <p:sp>
        <p:nvSpPr>
          <p:cNvPr id="3" name="Espace réservé du contenu 2">
            <a:extLst>
              <a:ext uri="{FF2B5EF4-FFF2-40B4-BE49-F238E27FC236}">
                <a16:creationId xmlns:a16="http://schemas.microsoft.com/office/drawing/2014/main" id="{6E916614-90D5-8D62-B8D0-8AA9052C117C}"/>
              </a:ext>
            </a:extLst>
          </p:cNvPr>
          <p:cNvSpPr>
            <a:spLocks noGrp="1"/>
          </p:cNvSpPr>
          <p:nvPr>
            <p:ph idx="1"/>
          </p:nvPr>
        </p:nvSpPr>
        <p:spPr>
          <a:xfrm>
            <a:off x="430619" y="1799044"/>
            <a:ext cx="10515600" cy="4351338"/>
          </a:xfrm>
        </p:spPr>
        <p:txBody>
          <a:bodyPr vert="horz" lIns="91440" tIns="45720" rIns="91440" bIns="45720" rtlCol="0" anchor="t">
            <a:normAutofit/>
          </a:bodyPr>
          <a:lstStyle/>
          <a:p>
            <a:pPr>
              <a:buFont typeface="Arial"/>
              <a:buChar char="•"/>
            </a:pPr>
            <a:r>
              <a:rPr lang="fr" sz="3000" dirty="0">
                <a:ea typeface="Calibri" panose="020F0502020204030204" pitchFamily="34" charset="0"/>
                <a:cs typeface="Calibri" panose="020F0502020204030204" pitchFamily="34" charset="0"/>
              </a:rPr>
              <a:t>Si vous êtes créateur ou créatrice de la vidéo : </a:t>
            </a:r>
            <a:endParaRPr lang="fr" sz="3000" dirty="0"/>
          </a:p>
          <a:p>
            <a:pPr lvl="1">
              <a:buFont typeface="Courier New"/>
              <a:buChar char="o"/>
            </a:pPr>
            <a:r>
              <a:rPr lang="fr" sz="2600" dirty="0">
                <a:ea typeface="Calibri" panose="020F0502020204030204" pitchFamily="34" charset="0"/>
                <a:cs typeface="Calibri" panose="020F0502020204030204" pitchFamily="34" charset="0"/>
              </a:rPr>
              <a:t>Évitez les animations, les sons qui n'apportent pas d'information ; </a:t>
            </a:r>
          </a:p>
          <a:p>
            <a:pPr lvl="1">
              <a:buFont typeface="Courier New"/>
              <a:buChar char="o"/>
            </a:pPr>
            <a:r>
              <a:rPr lang="fr" sz="2600" dirty="0">
                <a:ea typeface="Calibri" panose="020F0502020204030204" pitchFamily="34" charset="0"/>
                <a:cs typeface="Calibri" panose="020F0502020204030204" pitchFamily="34" charset="0"/>
              </a:rPr>
              <a:t>Veillez à la qualité du son et à ce que la musique de fond ne soit pas trop forte par rapport à la voix off ;</a:t>
            </a:r>
          </a:p>
          <a:p>
            <a:pPr lvl="1">
              <a:buFont typeface="Courier New"/>
              <a:buChar char="o"/>
            </a:pPr>
            <a:r>
              <a:rPr lang="fr" sz="2600" dirty="0">
                <a:cs typeface="Times New Roman"/>
              </a:rPr>
              <a:t>Évitez les éléments clignotants ou les flashs durant plus de trois secondes ; </a:t>
            </a:r>
          </a:p>
          <a:p>
            <a:pPr lvl="1">
              <a:buFont typeface="Courier New"/>
              <a:buChar char="o"/>
            </a:pPr>
            <a:r>
              <a:rPr lang="fr" sz="2600" dirty="0">
                <a:cs typeface="Times New Roman"/>
              </a:rPr>
              <a:t>Respectez les bonnes pratiques concernant les paramètres de texte incrustés dans la vidéo pour une bonne lisibilité de celui-ci.</a:t>
            </a:r>
          </a:p>
          <a:p>
            <a:pPr>
              <a:buFont typeface="Arial"/>
              <a:buChar char="•"/>
            </a:pPr>
            <a:endParaRPr lang="fr" sz="3000" dirty="0">
              <a:cs typeface="Times New Roman"/>
            </a:endParaRPr>
          </a:p>
          <a:p>
            <a:pPr>
              <a:buFont typeface="Arial"/>
              <a:buChar char="•"/>
            </a:pPr>
            <a:endParaRPr lang="fr" sz="1200" dirty="0">
              <a:latin typeface="Times New Roman"/>
              <a:cs typeface="Times New Roman"/>
            </a:endParaRPr>
          </a:p>
          <a:p>
            <a:pPr marL="0" indent="0">
              <a:buNone/>
            </a:pPr>
            <a:endParaRPr lang="fr" dirty="0"/>
          </a:p>
          <a:p>
            <a:pPr lvl="1">
              <a:buFont typeface="Courier New" panose="020B0604020202020204" pitchFamily="34" charset="0"/>
              <a:buChar char="o"/>
            </a:pPr>
            <a:endParaRPr lang="fr-FR" dirty="0"/>
          </a:p>
          <a:p>
            <a:pPr marL="457200" lvl="1" indent="0">
              <a:buNone/>
            </a:pPr>
            <a:endParaRPr lang="fr-FR" dirty="0"/>
          </a:p>
        </p:txBody>
      </p:sp>
      <p:sp>
        <p:nvSpPr>
          <p:cNvPr id="4" name="Espace réservé du numéro de diapositive 3">
            <a:extLst>
              <a:ext uri="{FF2B5EF4-FFF2-40B4-BE49-F238E27FC236}">
                <a16:creationId xmlns:a16="http://schemas.microsoft.com/office/drawing/2014/main" id="{76A4848D-B8B6-A8FD-7F8F-F04DB14A8E1E}"/>
              </a:ext>
            </a:extLst>
          </p:cNvPr>
          <p:cNvSpPr>
            <a:spLocks noGrp="1"/>
          </p:cNvSpPr>
          <p:nvPr>
            <p:ph type="sldNum" sz="quarter" idx="12"/>
          </p:nvPr>
        </p:nvSpPr>
        <p:spPr/>
        <p:txBody>
          <a:bodyPr/>
          <a:lstStyle/>
          <a:p>
            <a:fld id="{14216CFA-4D33-4568-8B70-2795F513D19D}" type="slidenum">
              <a:rPr lang="fr-BE" smtClean="0"/>
              <a:pPr/>
              <a:t>25</a:t>
            </a:fld>
            <a:endParaRPr lang="fr-BE"/>
          </a:p>
        </p:txBody>
      </p:sp>
    </p:spTree>
    <p:extLst>
      <p:ext uri="{BB962C8B-B14F-4D97-AF65-F5344CB8AC3E}">
        <p14:creationId xmlns:p14="http://schemas.microsoft.com/office/powerpoint/2010/main" val="1217962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0E09C-E19E-5AE6-3143-68468D5DF75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391EE48-04C3-BF52-613A-06F639C7306F}"/>
              </a:ext>
            </a:extLst>
          </p:cNvPr>
          <p:cNvSpPr>
            <a:spLocks noGrp="1"/>
          </p:cNvSpPr>
          <p:nvPr>
            <p:ph type="title"/>
          </p:nvPr>
        </p:nvSpPr>
        <p:spPr/>
        <p:txBody>
          <a:bodyPr>
            <a:normAutofit/>
          </a:bodyPr>
          <a:lstStyle/>
          <a:p>
            <a:r>
              <a:rPr lang="fr-FR" dirty="0"/>
              <a:t>BONUS : </a:t>
            </a:r>
            <a:r>
              <a:rPr lang="fr-FR" dirty="0" err="1"/>
              <a:t>Digiview</a:t>
            </a:r>
            <a:r>
              <a:rPr lang="fr-FR" dirty="0"/>
              <a:t> by La Digitale</a:t>
            </a:r>
          </a:p>
        </p:txBody>
      </p:sp>
      <p:sp>
        <p:nvSpPr>
          <p:cNvPr id="3" name="Espace réservé du contenu 2">
            <a:extLst>
              <a:ext uri="{FF2B5EF4-FFF2-40B4-BE49-F238E27FC236}">
                <a16:creationId xmlns:a16="http://schemas.microsoft.com/office/drawing/2014/main" id="{4B6960A6-0C10-DE1F-91AB-88AABB9C3F80}"/>
              </a:ext>
            </a:extLst>
          </p:cNvPr>
          <p:cNvSpPr>
            <a:spLocks noGrp="1"/>
          </p:cNvSpPr>
          <p:nvPr>
            <p:ph idx="1"/>
          </p:nvPr>
        </p:nvSpPr>
        <p:spPr>
          <a:xfrm>
            <a:off x="430619" y="1799044"/>
            <a:ext cx="10515600" cy="4351338"/>
          </a:xfrm>
        </p:spPr>
        <p:txBody>
          <a:bodyPr vert="horz" lIns="91440" tIns="45720" rIns="91440" bIns="45720" rtlCol="0" anchor="t">
            <a:normAutofit/>
          </a:bodyPr>
          <a:lstStyle/>
          <a:p>
            <a:pPr marL="0" indent="0">
              <a:buNone/>
            </a:pPr>
            <a:r>
              <a:rPr lang="fr" sz="3000" dirty="0">
                <a:ea typeface="Calibri" panose="020F0502020204030204" pitchFamily="34" charset="0"/>
                <a:cs typeface="Calibri" panose="020F0502020204030204" pitchFamily="34" charset="0"/>
              </a:rPr>
              <a:t>L'application </a:t>
            </a:r>
            <a:r>
              <a:rPr lang="fr" sz="3000" dirty="0" err="1">
                <a:ea typeface="Calibri" panose="020F0502020204030204" pitchFamily="34" charset="0"/>
                <a:cs typeface="Calibri" panose="020F0502020204030204" pitchFamily="34" charset="0"/>
              </a:rPr>
              <a:t>Digiview</a:t>
            </a:r>
            <a:r>
              <a:rPr lang="fr" sz="3000" dirty="0">
                <a:ea typeface="Calibri" panose="020F0502020204030204" pitchFamily="34" charset="0"/>
                <a:cs typeface="Calibri" panose="020F0502020204030204" pitchFamily="34" charset="0"/>
              </a:rPr>
              <a:t> permet de proposer aux personnes apprenantes des vidéos YouTube sans distraction : pas de publicité, pas de vidéos recommandées, pas de commentaires...</a:t>
            </a:r>
            <a:endParaRPr lang="fr" sz="3000" dirty="0">
              <a:cs typeface="Times New Roman"/>
            </a:endParaRPr>
          </a:p>
          <a:p>
            <a:pPr>
              <a:buFont typeface="Arial"/>
              <a:buChar char="•"/>
            </a:pPr>
            <a:r>
              <a:rPr lang="fr" sz="3000" dirty="0">
                <a:cs typeface="Times New Roman"/>
              </a:rPr>
              <a:t>Possibilité d'ajouter un titre, une description, de choisir un extrait précis de la vidéo</a:t>
            </a:r>
          </a:p>
          <a:p>
            <a:pPr>
              <a:buFont typeface="Arial"/>
              <a:buChar char="•"/>
            </a:pPr>
            <a:r>
              <a:rPr lang="fr" sz="3000" dirty="0">
                <a:cs typeface="Times New Roman"/>
              </a:rPr>
              <a:t>Voici le lien de l'application :</a:t>
            </a:r>
          </a:p>
          <a:p>
            <a:pPr lvl="1">
              <a:buFont typeface="Courier New"/>
              <a:buChar char="o"/>
            </a:pPr>
            <a:r>
              <a:rPr lang="fr" sz="2600" dirty="0">
                <a:ea typeface="Calibri" panose="020F0502020204030204" pitchFamily="34" charset="0"/>
                <a:cs typeface="Calibri" panose="020F0502020204030204" pitchFamily="34" charset="0"/>
                <a:hlinkClick r:id="rId2"/>
              </a:rPr>
              <a:t>https://ladigitale.dev/digiview/#/</a:t>
            </a:r>
            <a:endParaRPr lang="fr" sz="2600" dirty="0">
              <a:cs typeface="Times New Roman"/>
            </a:endParaRPr>
          </a:p>
          <a:p>
            <a:pPr>
              <a:buFont typeface="Arial"/>
              <a:buChar char="•"/>
            </a:pPr>
            <a:endParaRPr lang="fr" sz="3000" dirty="0">
              <a:cs typeface="Times New Roman"/>
            </a:endParaRPr>
          </a:p>
          <a:p>
            <a:pPr>
              <a:buFont typeface="Arial"/>
              <a:buChar char="•"/>
            </a:pPr>
            <a:endParaRPr lang="fr" sz="1200" dirty="0">
              <a:latin typeface="Times New Roman"/>
              <a:cs typeface="Times New Roman"/>
            </a:endParaRPr>
          </a:p>
          <a:p>
            <a:pPr marL="0" indent="0">
              <a:buNone/>
            </a:pPr>
            <a:endParaRPr lang="fr" dirty="0"/>
          </a:p>
          <a:p>
            <a:pPr lvl="1">
              <a:buFont typeface="Courier New" panose="020B0604020202020204" pitchFamily="34" charset="0"/>
              <a:buChar char="o"/>
            </a:pPr>
            <a:endParaRPr lang="fr-FR" dirty="0"/>
          </a:p>
          <a:p>
            <a:pPr marL="457200" lvl="1" indent="0">
              <a:buNone/>
            </a:pPr>
            <a:endParaRPr lang="fr-FR" dirty="0"/>
          </a:p>
        </p:txBody>
      </p:sp>
      <p:sp>
        <p:nvSpPr>
          <p:cNvPr id="4" name="Espace réservé du numéro de diapositive 3">
            <a:extLst>
              <a:ext uri="{FF2B5EF4-FFF2-40B4-BE49-F238E27FC236}">
                <a16:creationId xmlns:a16="http://schemas.microsoft.com/office/drawing/2014/main" id="{EB1B4EAD-4C4C-1B41-E081-BD337E4932C6}"/>
              </a:ext>
            </a:extLst>
          </p:cNvPr>
          <p:cNvSpPr>
            <a:spLocks noGrp="1"/>
          </p:cNvSpPr>
          <p:nvPr>
            <p:ph type="sldNum" sz="quarter" idx="12"/>
          </p:nvPr>
        </p:nvSpPr>
        <p:spPr/>
        <p:txBody>
          <a:bodyPr/>
          <a:lstStyle/>
          <a:p>
            <a:fld id="{14216CFA-4D33-4568-8B70-2795F513D19D}" type="slidenum">
              <a:rPr lang="fr-BE" smtClean="0"/>
              <a:pPr/>
              <a:t>26</a:t>
            </a:fld>
            <a:endParaRPr lang="fr-BE"/>
          </a:p>
        </p:txBody>
      </p:sp>
    </p:spTree>
    <p:extLst>
      <p:ext uri="{BB962C8B-B14F-4D97-AF65-F5344CB8AC3E}">
        <p14:creationId xmlns:p14="http://schemas.microsoft.com/office/powerpoint/2010/main" val="435093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C2EEA-B7B9-AF69-793D-0C65E788975C}"/>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185DB62-D263-C32F-8EBE-7F2A395AC7AD}"/>
              </a:ext>
            </a:extLst>
          </p:cNvPr>
          <p:cNvSpPr>
            <a:spLocks noGrp="1"/>
          </p:cNvSpPr>
          <p:nvPr>
            <p:ph type="title"/>
          </p:nvPr>
        </p:nvSpPr>
        <p:spPr/>
        <p:txBody>
          <a:bodyPr/>
          <a:lstStyle/>
          <a:p>
            <a:endParaRPr lang="fr-BE"/>
          </a:p>
        </p:txBody>
      </p:sp>
      <p:sp>
        <p:nvSpPr>
          <p:cNvPr id="4" name="Rectangle 3">
            <a:extLst>
              <a:ext uri="{FF2B5EF4-FFF2-40B4-BE49-F238E27FC236}">
                <a16:creationId xmlns:a16="http://schemas.microsoft.com/office/drawing/2014/main" id="{5440B7D8-4043-EBBD-38BC-967E2E91DB51}"/>
              </a:ext>
            </a:extLst>
          </p:cNvPr>
          <p:cNvSpPr/>
          <p:nvPr/>
        </p:nvSpPr>
        <p:spPr>
          <a:xfrm>
            <a:off x="0" y="0"/>
            <a:ext cx="121920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5" name="ZoneTexte 4">
            <a:extLst>
              <a:ext uri="{FF2B5EF4-FFF2-40B4-BE49-F238E27FC236}">
                <a16:creationId xmlns:a16="http://schemas.microsoft.com/office/drawing/2014/main" id="{E4E2D500-C96E-CED0-90FE-05EDA4936A1B}"/>
              </a:ext>
            </a:extLst>
          </p:cNvPr>
          <p:cNvSpPr txBox="1"/>
          <p:nvPr/>
        </p:nvSpPr>
        <p:spPr>
          <a:xfrm>
            <a:off x="838200" y="2352502"/>
            <a:ext cx="6059488" cy="1015663"/>
          </a:xfrm>
          <a:prstGeom prst="rect">
            <a:avLst/>
          </a:prstGeom>
          <a:noFill/>
        </p:spPr>
        <p:txBody>
          <a:bodyPr wrap="square" rtlCol="0">
            <a:spAutoFit/>
          </a:bodyPr>
          <a:lstStyle/>
          <a:p>
            <a:r>
              <a:rPr lang="fr-BE" sz="6000" dirty="0">
                <a:solidFill>
                  <a:schemeClr val="accent2">
                    <a:lumMod val="20000"/>
                    <a:lumOff val="80000"/>
                  </a:schemeClr>
                </a:solidFill>
                <a:latin typeface="Bebas Neue" panose="020B0606020202050201" pitchFamily="34" charset="0"/>
                <a:ea typeface="+mj-ea"/>
                <a:cs typeface="+mj-cs"/>
              </a:rPr>
              <a:t>À vous de jouer ! </a:t>
            </a:r>
            <a:endParaRPr lang="fr-BE" sz="6000">
              <a:solidFill>
                <a:srgbClr val="E57432"/>
              </a:solidFill>
              <a:latin typeface="Bebas Neue" panose="020B0606020202050201" pitchFamily="34" charset="0"/>
              <a:ea typeface="+mj-ea"/>
              <a:cs typeface="+mj-cs"/>
            </a:endParaRPr>
          </a:p>
        </p:txBody>
      </p:sp>
      <p:sp>
        <p:nvSpPr>
          <p:cNvPr id="6" name="Rectangle : coins arrondis 5">
            <a:extLst>
              <a:ext uri="{FF2B5EF4-FFF2-40B4-BE49-F238E27FC236}">
                <a16:creationId xmlns:a16="http://schemas.microsoft.com/office/drawing/2014/main" id="{C6354922-DD23-7774-FB74-14770C6942F0}"/>
              </a:ext>
            </a:extLst>
          </p:cNvPr>
          <p:cNvSpPr/>
          <p:nvPr/>
        </p:nvSpPr>
        <p:spPr>
          <a:xfrm>
            <a:off x="801687" y="3404857"/>
            <a:ext cx="6059488" cy="45719"/>
          </a:xfrm>
          <a:prstGeom prst="roundRect">
            <a:avLst/>
          </a:prstGeom>
          <a:solidFill>
            <a:srgbClr val="E57432"/>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E57432"/>
              </a:solidFill>
              <a:latin typeface="Calibri" panose="020F0502020204030204" pitchFamily="34" charset="0"/>
            </a:endParaRPr>
          </a:p>
        </p:txBody>
      </p:sp>
    </p:spTree>
    <p:extLst>
      <p:ext uri="{BB962C8B-B14F-4D97-AF65-F5344CB8AC3E}">
        <p14:creationId xmlns:p14="http://schemas.microsoft.com/office/powerpoint/2010/main" val="4004672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ACD53-9A80-8572-4BA8-71FEEED47E5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A844C81-B499-6F10-BF3E-872F6D7511DE}"/>
              </a:ext>
            </a:extLst>
          </p:cNvPr>
          <p:cNvSpPr>
            <a:spLocks noGrp="1"/>
          </p:cNvSpPr>
          <p:nvPr>
            <p:ph type="title"/>
          </p:nvPr>
        </p:nvSpPr>
        <p:spPr/>
        <p:txBody>
          <a:bodyPr>
            <a:noAutofit/>
          </a:bodyPr>
          <a:lstStyle/>
          <a:p>
            <a:r>
              <a:rPr lang="fr-FR" dirty="0">
                <a:solidFill>
                  <a:srgbClr val="ED7D31"/>
                </a:solidFill>
                <a:latin typeface="Bebas Neue"/>
              </a:rPr>
              <a:t>Atelier pratique individuel </a:t>
            </a:r>
            <a:endParaRPr lang="fr-FR" dirty="0"/>
          </a:p>
        </p:txBody>
      </p:sp>
      <p:sp>
        <p:nvSpPr>
          <p:cNvPr id="3" name="Espace réservé du contenu 2">
            <a:extLst>
              <a:ext uri="{FF2B5EF4-FFF2-40B4-BE49-F238E27FC236}">
                <a16:creationId xmlns:a16="http://schemas.microsoft.com/office/drawing/2014/main" id="{73DD6C0D-9EE4-C2DA-FD0A-F129E1A7FDB8}"/>
              </a:ext>
            </a:extLst>
          </p:cNvPr>
          <p:cNvSpPr>
            <a:spLocks noGrp="1"/>
          </p:cNvSpPr>
          <p:nvPr>
            <p:ph idx="1"/>
          </p:nvPr>
        </p:nvSpPr>
        <p:spPr>
          <a:xfrm>
            <a:off x="411174" y="1845998"/>
            <a:ext cx="10515600" cy="4351338"/>
          </a:xfrm>
        </p:spPr>
        <p:txBody>
          <a:bodyPr vert="horz" lIns="91440" tIns="45720" rIns="91440" bIns="45720" rtlCol="0" anchor="t">
            <a:normAutofit/>
          </a:bodyPr>
          <a:lstStyle/>
          <a:p>
            <a:pPr marL="369570" indent="0" defTabSz="1425600">
              <a:lnSpc>
                <a:spcPct val="150000"/>
              </a:lnSpc>
              <a:spcBef>
                <a:spcPts val="780"/>
              </a:spcBef>
              <a:buClr>
                <a:srgbClr val="000000"/>
              </a:buClr>
              <a:buNone/>
              <a:defRPr/>
            </a:pPr>
            <a:r>
              <a:rPr lang="fr-FR" sz="2000" spc="-1" dirty="0">
                <a:solidFill>
                  <a:schemeClr val="dk1"/>
                </a:solidFill>
                <a:ea typeface="Source Sans Pro"/>
              </a:rPr>
              <a:t>Choisissez une situation sur laquelle vous souhaitez travailler. </a:t>
            </a:r>
          </a:p>
          <a:p>
            <a:pPr marL="369570" indent="0" defTabSz="1425600">
              <a:lnSpc>
                <a:spcPct val="150000"/>
              </a:lnSpc>
              <a:spcBef>
                <a:spcPts val="780"/>
              </a:spcBef>
              <a:buClr>
                <a:srgbClr val="000000"/>
              </a:buClr>
              <a:buNone/>
              <a:defRPr/>
            </a:pPr>
            <a:endParaRPr lang="fr-FR" sz="2000" spc="-1" dirty="0">
              <a:solidFill>
                <a:schemeClr val="dk1"/>
              </a:solidFill>
              <a:ea typeface="Source Sans Pro"/>
            </a:endParaRPr>
          </a:p>
          <a:p>
            <a:pPr marL="369570" indent="0" defTabSz="1425600">
              <a:lnSpc>
                <a:spcPct val="150000"/>
              </a:lnSpc>
              <a:spcBef>
                <a:spcPts val="780"/>
              </a:spcBef>
              <a:buClr>
                <a:srgbClr val="000000"/>
              </a:buClr>
              <a:buNone/>
              <a:defRPr/>
            </a:pPr>
            <a:endParaRPr lang="fr-FR" sz="2000" spc="-1" dirty="0">
              <a:solidFill>
                <a:schemeClr val="dk1"/>
              </a:solidFill>
              <a:ea typeface="Source Sans Pro"/>
            </a:endParaRPr>
          </a:p>
          <a:p>
            <a:pPr marL="369570" indent="0" defTabSz="1425600">
              <a:lnSpc>
                <a:spcPct val="150000"/>
              </a:lnSpc>
              <a:spcBef>
                <a:spcPts val="780"/>
              </a:spcBef>
              <a:buClr>
                <a:srgbClr val="000000"/>
              </a:buClr>
              <a:buNone/>
              <a:defRPr/>
            </a:pPr>
            <a:r>
              <a:rPr lang="fr-FR" sz="2000" spc="-1" dirty="0">
                <a:solidFill>
                  <a:schemeClr val="dk1"/>
                </a:solidFill>
                <a:ea typeface="Source Sans Pro"/>
              </a:rPr>
              <a:t>Aidez-vous des fiches à disposition ! -&gt;</a:t>
            </a:r>
          </a:p>
        </p:txBody>
      </p:sp>
      <p:sp>
        <p:nvSpPr>
          <p:cNvPr id="4" name="Rectangle 3">
            <a:extLst>
              <a:ext uri="{FF2B5EF4-FFF2-40B4-BE49-F238E27FC236}">
                <a16:creationId xmlns:a16="http://schemas.microsoft.com/office/drawing/2014/main" id="{D17A0ADB-EDE5-C89E-D3D6-7247A2CD5E31}"/>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6" name="Organigramme : Connecteur 5">
            <a:extLst>
              <a:ext uri="{FF2B5EF4-FFF2-40B4-BE49-F238E27FC236}">
                <a16:creationId xmlns:a16="http://schemas.microsoft.com/office/drawing/2014/main" id="{16DB82D9-63F4-8B6C-DB4F-BBB567A49A22}"/>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63E5962F-A016-F139-42FB-103F7B5C1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2C2110E6-BE26-52F6-CAFF-AC7902712CB1}"/>
              </a:ext>
            </a:extLst>
          </p:cNvPr>
          <p:cNvSpPr>
            <a:spLocks noGrp="1"/>
          </p:cNvSpPr>
          <p:nvPr>
            <p:ph type="sldNum" sz="quarter" idx="12"/>
          </p:nvPr>
        </p:nvSpPr>
        <p:spPr/>
        <p:txBody>
          <a:bodyPr/>
          <a:lstStyle/>
          <a:p>
            <a:pPr algn="ctr"/>
            <a:fld id="{14216CFA-4D33-4568-8B70-2795F513D19D}" type="slidenum">
              <a:rPr lang="fr-BE" smtClean="0"/>
              <a:pPr algn="ctr"/>
              <a:t>28</a:t>
            </a:fld>
            <a:endParaRPr lang="fr-BE"/>
          </a:p>
        </p:txBody>
      </p:sp>
      <p:pic>
        <p:nvPicPr>
          <p:cNvPr id="7" name="Image 6" descr="Une image contenant motif, Graphique, pixel, conception&#10;&#10;Le contenu généré par l’IA peut être incorrect.">
            <a:extLst>
              <a:ext uri="{FF2B5EF4-FFF2-40B4-BE49-F238E27FC236}">
                <a16:creationId xmlns:a16="http://schemas.microsoft.com/office/drawing/2014/main" id="{80ED1682-3743-ACC0-4307-ED181F397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050" y="3187436"/>
            <a:ext cx="3009900" cy="3009900"/>
          </a:xfrm>
          <a:prstGeom prst="rect">
            <a:avLst/>
          </a:prstGeom>
        </p:spPr>
      </p:pic>
      <p:sp>
        <p:nvSpPr>
          <p:cNvPr id="11" name="ZoneTexte 10">
            <a:extLst>
              <a:ext uri="{FF2B5EF4-FFF2-40B4-BE49-F238E27FC236}">
                <a16:creationId xmlns:a16="http://schemas.microsoft.com/office/drawing/2014/main" id="{1735F0E5-23B3-C240-AE67-87EB4053C5F4}"/>
              </a:ext>
            </a:extLst>
          </p:cNvPr>
          <p:cNvSpPr txBox="1"/>
          <p:nvPr/>
        </p:nvSpPr>
        <p:spPr>
          <a:xfrm>
            <a:off x="5214937" y="5997281"/>
            <a:ext cx="6138862" cy="400110"/>
          </a:xfrm>
          <a:prstGeom prst="rect">
            <a:avLst/>
          </a:prstGeom>
          <a:noFill/>
        </p:spPr>
        <p:txBody>
          <a:bodyPr wrap="square">
            <a:spAutoFit/>
          </a:bodyPr>
          <a:lstStyle/>
          <a:p>
            <a:r>
              <a:rPr lang="fr-BE" sz="2000" spc="-1" dirty="0">
                <a:solidFill>
                  <a:schemeClr val="dk1"/>
                </a:solidFill>
                <a:latin typeface="Calibri" panose="020F0502020204030204" pitchFamily="34" charset="0"/>
                <a:ea typeface="Source Sans Pro"/>
                <a:hlinkClick r:id="rId5"/>
              </a:rPr>
              <a:t>https://bit.ly/3JmrXSd</a:t>
            </a:r>
            <a:endParaRPr lang="fr-BE" sz="2000" spc="-1" dirty="0">
              <a:solidFill>
                <a:schemeClr val="dk1"/>
              </a:solidFill>
              <a:latin typeface="Calibri" panose="020F0502020204030204" pitchFamily="34" charset="0"/>
              <a:ea typeface="Source Sans Pro"/>
            </a:endParaRPr>
          </a:p>
        </p:txBody>
      </p:sp>
    </p:spTree>
    <p:extLst>
      <p:ext uri="{BB962C8B-B14F-4D97-AF65-F5344CB8AC3E}">
        <p14:creationId xmlns:p14="http://schemas.microsoft.com/office/powerpoint/2010/main" val="212982745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16BE77D0-12C9-334D-8B25-0330B27BB3EE}"/>
              </a:ext>
            </a:extLst>
          </p:cNvPr>
          <p:cNvSpPr txBox="1">
            <a:spLocks/>
          </p:cNvSpPr>
          <p:nvPr/>
        </p:nvSpPr>
        <p:spPr>
          <a:xfrm>
            <a:off x="0" y="1"/>
            <a:ext cx="12192000" cy="6857999"/>
          </a:xfrm>
          <a:prstGeom prst="rect">
            <a:avLst/>
          </a:prstGeom>
          <a:solidFill>
            <a:srgbClr val="E57432"/>
          </a:solidFill>
        </p:spPr>
        <p:txBody>
          <a:bodyPr vert="horz" lIns="72000" tIns="1620000" rIns="72000" bIns="36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3600" dirty="0">
              <a:solidFill>
                <a:srgbClr val="E57432"/>
              </a:solidFill>
              <a:latin typeface="Calibri" panose="020F0502020204030204" pitchFamily="34" charset="0"/>
            </a:endParaRPr>
          </a:p>
          <a:p>
            <a:endParaRPr lang="fr-FR" sz="3600" dirty="0">
              <a:solidFill>
                <a:schemeClr val="bg1"/>
              </a:solidFill>
              <a:latin typeface="Calibri" panose="020F0502020204030204" pitchFamily="34" charset="0"/>
            </a:endParaRPr>
          </a:p>
          <a:p>
            <a:r>
              <a:rPr lang="fr-FR" sz="3600" dirty="0">
                <a:solidFill>
                  <a:schemeClr val="bg1"/>
                </a:solidFill>
                <a:latin typeface="Calibri" panose="020F0502020204030204" pitchFamily="34" charset="0"/>
              </a:rPr>
              <a:t>Merci à toutes et tous ! </a:t>
            </a:r>
          </a:p>
        </p:txBody>
      </p:sp>
      <p:pic>
        <p:nvPicPr>
          <p:cNvPr id="9" name="Image 8">
            <a:extLst>
              <a:ext uri="{FF2B5EF4-FFF2-40B4-BE49-F238E27FC236}">
                <a16:creationId xmlns:a16="http://schemas.microsoft.com/office/drawing/2014/main" id="{D49C8A6A-BAE4-464A-A29F-6D3A536007E3}"/>
              </a:ext>
            </a:extLst>
          </p:cNvPr>
          <p:cNvPicPr>
            <a:picLocks noChangeAspect="1"/>
          </p:cNvPicPr>
          <p:nvPr/>
        </p:nvPicPr>
        <p:blipFill>
          <a:blip r:embed="rId3"/>
          <a:stretch>
            <a:fillRect/>
          </a:stretch>
        </p:blipFill>
        <p:spPr>
          <a:xfrm>
            <a:off x="531888" y="5171957"/>
            <a:ext cx="3962333" cy="1093501"/>
          </a:xfrm>
          <a:prstGeom prst="rect">
            <a:avLst/>
          </a:prstGeom>
        </p:spPr>
      </p:pic>
      <p:sp>
        <p:nvSpPr>
          <p:cNvPr id="2" name="Rectangle 1">
            <a:extLst>
              <a:ext uri="{FF2B5EF4-FFF2-40B4-BE49-F238E27FC236}">
                <a16:creationId xmlns:a16="http://schemas.microsoft.com/office/drawing/2014/main" id="{07E08DFF-EEEB-500B-AE6E-D64BBF6B6FD3}"/>
              </a:ext>
            </a:extLst>
          </p:cNvPr>
          <p:cNvSpPr/>
          <p:nvPr/>
        </p:nvSpPr>
        <p:spPr>
          <a:xfrm>
            <a:off x="531888" y="374073"/>
            <a:ext cx="11128224" cy="6109854"/>
          </a:xfrm>
          <a:prstGeom prst="rect">
            <a:avLst/>
          </a:prstGeom>
          <a:no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4" name="Image 3">
            <a:extLst>
              <a:ext uri="{FF2B5EF4-FFF2-40B4-BE49-F238E27FC236}">
                <a16:creationId xmlns:a16="http://schemas.microsoft.com/office/drawing/2014/main" id="{F1448A89-AEC6-94CC-6A2B-C95C94B01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182" y="5396256"/>
            <a:ext cx="809972" cy="542741"/>
          </a:xfrm>
          <a:prstGeom prst="rect">
            <a:avLst/>
          </a:prstGeom>
        </p:spPr>
      </p:pic>
      <p:pic>
        <p:nvPicPr>
          <p:cNvPr id="5" name="Image 4">
            <a:extLst>
              <a:ext uri="{FF2B5EF4-FFF2-40B4-BE49-F238E27FC236}">
                <a16:creationId xmlns:a16="http://schemas.microsoft.com/office/drawing/2014/main" id="{C1863BF8-B5E9-3DED-1791-D75420CDF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664" y="5334357"/>
            <a:ext cx="2732285" cy="604640"/>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72E6930D-E274-6EC5-8D1C-123A3A38C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672" y="5489173"/>
            <a:ext cx="1362325" cy="449824"/>
          </a:xfrm>
          <a:prstGeom prst="rect">
            <a:avLst/>
          </a:prstGeom>
        </p:spPr>
      </p:pic>
      <p:pic>
        <p:nvPicPr>
          <p:cNvPr id="21" name="Image 20">
            <a:extLst>
              <a:ext uri="{FF2B5EF4-FFF2-40B4-BE49-F238E27FC236}">
                <a16:creationId xmlns:a16="http://schemas.microsoft.com/office/drawing/2014/main" id="{E141C534-9650-1B4E-778F-665A189957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9257" y="5307138"/>
            <a:ext cx="668656" cy="637294"/>
          </a:xfrm>
          <a:prstGeom prst="rect">
            <a:avLst/>
          </a:prstGeom>
        </p:spPr>
      </p:pic>
    </p:spTree>
    <p:extLst>
      <p:ext uri="{BB962C8B-B14F-4D97-AF65-F5344CB8AC3E}">
        <p14:creationId xmlns:p14="http://schemas.microsoft.com/office/powerpoint/2010/main" val="138822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6DB43FBE-C9BC-C51B-8B02-11CC6BE5AD1B}"/>
              </a:ext>
            </a:extLst>
          </p:cNvPr>
          <p:cNvSpPr>
            <a:spLocks noGrp="1"/>
          </p:cNvSpPr>
          <p:nvPr>
            <p:ph type="title"/>
          </p:nvPr>
        </p:nvSpPr>
        <p:spPr/>
        <p:txBody>
          <a:bodyPr/>
          <a:lstStyle/>
          <a:p>
            <a:endParaRPr lang="fr-BE"/>
          </a:p>
        </p:txBody>
      </p:sp>
      <p:sp>
        <p:nvSpPr>
          <p:cNvPr id="4" name="Rectangle 3">
            <a:extLst>
              <a:ext uri="{FF2B5EF4-FFF2-40B4-BE49-F238E27FC236}">
                <a16:creationId xmlns:a16="http://schemas.microsoft.com/office/drawing/2014/main" id="{D73DB5FD-14CD-CEEA-2B51-50E948310553}"/>
              </a:ext>
            </a:extLst>
          </p:cNvPr>
          <p:cNvSpPr/>
          <p:nvPr/>
        </p:nvSpPr>
        <p:spPr>
          <a:xfrm>
            <a:off x="0" y="0"/>
            <a:ext cx="121920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5" name="ZoneTexte 4">
            <a:extLst>
              <a:ext uri="{FF2B5EF4-FFF2-40B4-BE49-F238E27FC236}">
                <a16:creationId xmlns:a16="http://schemas.microsoft.com/office/drawing/2014/main" id="{847DC487-31BC-B3ED-5CDB-D60973D76B9A}"/>
              </a:ext>
            </a:extLst>
          </p:cNvPr>
          <p:cNvSpPr txBox="1"/>
          <p:nvPr/>
        </p:nvSpPr>
        <p:spPr>
          <a:xfrm>
            <a:off x="5292927" y="3476653"/>
            <a:ext cx="6059488" cy="1015663"/>
          </a:xfrm>
          <a:prstGeom prst="rect">
            <a:avLst/>
          </a:prstGeom>
          <a:noFill/>
        </p:spPr>
        <p:txBody>
          <a:bodyPr wrap="square" rtlCol="0">
            <a:spAutoFit/>
          </a:bodyPr>
          <a:lstStyle/>
          <a:p>
            <a:pPr algn="r"/>
            <a:r>
              <a:rPr lang="fr-FR" sz="6000">
                <a:solidFill>
                  <a:schemeClr val="accent2">
                    <a:lumMod val="20000"/>
                    <a:lumOff val="80000"/>
                  </a:schemeClr>
                </a:solidFill>
                <a:latin typeface="Bebas Neue" panose="020B0606020202050201" pitchFamily="34" charset="0"/>
                <a:ea typeface="+mj-ea"/>
                <a:cs typeface="+mj-cs"/>
              </a:rPr>
              <a:t>plan</a:t>
            </a:r>
            <a:endParaRPr lang="fr-BE" sz="6000">
              <a:solidFill>
                <a:schemeClr val="accent2">
                  <a:lumMod val="20000"/>
                  <a:lumOff val="80000"/>
                </a:schemeClr>
              </a:solidFill>
              <a:latin typeface="Bebas Neue" panose="020B0606020202050201" pitchFamily="34" charset="0"/>
              <a:ea typeface="+mj-ea"/>
              <a:cs typeface="+mj-cs"/>
            </a:endParaRPr>
          </a:p>
        </p:txBody>
      </p:sp>
      <p:sp>
        <p:nvSpPr>
          <p:cNvPr id="7" name="ZoneTexte 6">
            <a:extLst>
              <a:ext uri="{FF2B5EF4-FFF2-40B4-BE49-F238E27FC236}">
                <a16:creationId xmlns:a16="http://schemas.microsoft.com/office/drawing/2014/main" id="{F62250F0-C7AF-4269-1E8F-B46B47151FD3}"/>
              </a:ext>
            </a:extLst>
          </p:cNvPr>
          <p:cNvSpPr txBox="1"/>
          <p:nvPr/>
        </p:nvSpPr>
        <p:spPr>
          <a:xfrm>
            <a:off x="508501" y="892573"/>
            <a:ext cx="7387502" cy="1815882"/>
          </a:xfrm>
          <a:prstGeom prst="rect">
            <a:avLst/>
          </a:prstGeom>
          <a:noFill/>
        </p:spPr>
        <p:txBody>
          <a:bodyPr wrap="square" lIns="91440" tIns="45720" rIns="91440" bIns="45720" rtlCol="0" anchor="t">
            <a:spAutoFit/>
          </a:bodyPr>
          <a:lstStyle/>
          <a:p>
            <a:pPr marL="457200" indent="-457200">
              <a:buAutoNum type="arabicPeriod"/>
            </a:pPr>
            <a:r>
              <a:rPr lang="fr-FR" sz="2800" dirty="0">
                <a:solidFill>
                  <a:schemeClr val="accent2">
                    <a:lumMod val="20000"/>
                    <a:lumOff val="80000"/>
                  </a:schemeClr>
                </a:solidFill>
                <a:latin typeface="Calibri" panose="020F0502020204030204" pitchFamily="34" charset="0"/>
              </a:rPr>
              <a:t>Accessibilité numérique : pourquoi ?</a:t>
            </a:r>
          </a:p>
          <a:p>
            <a:pPr marL="457200" indent="-457200">
              <a:buAutoNum type="arabicPeriod"/>
            </a:pPr>
            <a:r>
              <a:rPr lang="fr-FR" sz="2800" dirty="0">
                <a:solidFill>
                  <a:schemeClr val="accent2">
                    <a:lumMod val="20000"/>
                    <a:lumOff val="80000"/>
                  </a:schemeClr>
                </a:solidFill>
                <a:latin typeface="Calibri" panose="020F0502020204030204" pitchFamily="34" charset="0"/>
              </a:rPr>
              <a:t>Accessibilité numérique : quoi ? </a:t>
            </a:r>
          </a:p>
          <a:p>
            <a:pPr marL="457200" indent="-457200">
              <a:buAutoNum type="arabicPeriod"/>
            </a:pPr>
            <a:r>
              <a:rPr lang="fr-FR" sz="2800" dirty="0">
                <a:solidFill>
                  <a:schemeClr val="accent2">
                    <a:lumMod val="20000"/>
                    <a:lumOff val="80000"/>
                  </a:schemeClr>
                </a:solidFill>
                <a:latin typeface="Calibri" panose="020F0502020204030204" pitchFamily="34" charset="0"/>
              </a:rPr>
              <a:t>Accessibilité numérique : comment ? </a:t>
            </a:r>
          </a:p>
          <a:p>
            <a:pPr marL="457200" indent="-457200">
              <a:buAutoNum type="arabicPeriod"/>
            </a:pPr>
            <a:r>
              <a:rPr lang="fr-FR" sz="2800" dirty="0">
                <a:solidFill>
                  <a:schemeClr val="accent2">
                    <a:lumMod val="20000"/>
                    <a:lumOff val="80000"/>
                  </a:schemeClr>
                </a:solidFill>
                <a:latin typeface="Calibri" panose="020F0502020204030204" pitchFamily="34" charset="0"/>
              </a:rPr>
              <a:t>À vous de jouer ! </a:t>
            </a:r>
            <a:endParaRPr lang="fr-FR" dirty="0">
              <a:solidFill>
                <a:schemeClr val="accent2">
                  <a:lumMod val="20000"/>
                  <a:lumOff val="80000"/>
                </a:schemeClr>
              </a:solidFill>
              <a:latin typeface="Calibri" panose="020F0502020204030204" pitchFamily="34" charset="0"/>
            </a:endParaRPr>
          </a:p>
        </p:txBody>
      </p:sp>
      <p:sp>
        <p:nvSpPr>
          <p:cNvPr id="8" name="Rectangle : coins arrondis 7">
            <a:extLst>
              <a:ext uri="{FF2B5EF4-FFF2-40B4-BE49-F238E27FC236}">
                <a16:creationId xmlns:a16="http://schemas.microsoft.com/office/drawing/2014/main" id="{121E4757-C94E-0CAF-5132-D43391983E9A}"/>
              </a:ext>
            </a:extLst>
          </p:cNvPr>
          <p:cNvSpPr/>
          <p:nvPr/>
        </p:nvSpPr>
        <p:spPr>
          <a:xfrm>
            <a:off x="6723510" y="3406140"/>
            <a:ext cx="4629598" cy="45719"/>
          </a:xfrm>
          <a:prstGeom prst="roundRect">
            <a:avLst/>
          </a:prstGeom>
          <a:solidFill>
            <a:srgbClr val="ED7D31"/>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ED7D31"/>
              </a:solidFill>
              <a:latin typeface="Calibri" panose="020F0502020204030204" pitchFamily="34" charset="0"/>
            </a:endParaRPr>
          </a:p>
        </p:txBody>
      </p:sp>
    </p:spTree>
    <p:extLst>
      <p:ext uri="{BB962C8B-B14F-4D97-AF65-F5344CB8AC3E}">
        <p14:creationId xmlns:p14="http://schemas.microsoft.com/office/powerpoint/2010/main" val="882661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FD4DEF9C-38AC-0633-DF81-D207807B55DD}"/>
              </a:ext>
            </a:extLst>
          </p:cNvPr>
          <p:cNvSpPr>
            <a:spLocks noGrp="1"/>
          </p:cNvSpPr>
          <p:nvPr>
            <p:ph type="title"/>
          </p:nvPr>
        </p:nvSpPr>
        <p:spPr/>
        <p:txBody>
          <a:bodyPr/>
          <a:lstStyle/>
          <a:p>
            <a:endParaRPr lang="fr-BE"/>
          </a:p>
        </p:txBody>
      </p:sp>
      <p:sp>
        <p:nvSpPr>
          <p:cNvPr id="4" name="Rectangle 3">
            <a:extLst>
              <a:ext uri="{FF2B5EF4-FFF2-40B4-BE49-F238E27FC236}">
                <a16:creationId xmlns:a16="http://schemas.microsoft.com/office/drawing/2014/main" id="{D73DB5FD-14CD-CEEA-2B51-50E948310553}"/>
              </a:ext>
            </a:extLst>
          </p:cNvPr>
          <p:cNvSpPr/>
          <p:nvPr/>
        </p:nvSpPr>
        <p:spPr>
          <a:xfrm>
            <a:off x="0" y="0"/>
            <a:ext cx="121920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5" name="ZoneTexte 4">
            <a:extLst>
              <a:ext uri="{FF2B5EF4-FFF2-40B4-BE49-F238E27FC236}">
                <a16:creationId xmlns:a16="http://schemas.microsoft.com/office/drawing/2014/main" id="{847DC487-31BC-B3ED-5CDB-D60973D76B9A}"/>
              </a:ext>
            </a:extLst>
          </p:cNvPr>
          <p:cNvSpPr txBox="1"/>
          <p:nvPr/>
        </p:nvSpPr>
        <p:spPr>
          <a:xfrm>
            <a:off x="838200" y="2352502"/>
            <a:ext cx="6059488" cy="1015663"/>
          </a:xfrm>
          <a:prstGeom prst="rect">
            <a:avLst/>
          </a:prstGeom>
          <a:noFill/>
        </p:spPr>
        <p:txBody>
          <a:bodyPr wrap="square" rtlCol="0">
            <a:spAutoFit/>
          </a:bodyPr>
          <a:lstStyle/>
          <a:p>
            <a:r>
              <a:rPr lang="fr-FR" sz="6000">
                <a:solidFill>
                  <a:schemeClr val="accent2">
                    <a:lumMod val="20000"/>
                    <a:lumOff val="80000"/>
                  </a:schemeClr>
                </a:solidFill>
                <a:latin typeface="Bebas Neue" panose="020B0606020202050201" pitchFamily="34" charset="0"/>
                <a:ea typeface="+mj-ea"/>
                <a:cs typeface="+mj-cs"/>
              </a:rPr>
              <a:t>Ice breaker </a:t>
            </a:r>
            <a:endParaRPr lang="fr-BE" sz="6000">
              <a:solidFill>
                <a:schemeClr val="accent2">
                  <a:lumMod val="20000"/>
                  <a:lumOff val="80000"/>
                </a:schemeClr>
              </a:solidFill>
              <a:latin typeface="Bebas Neue" panose="020B0606020202050201" pitchFamily="34" charset="0"/>
              <a:ea typeface="+mj-ea"/>
              <a:cs typeface="+mj-cs"/>
            </a:endParaRPr>
          </a:p>
        </p:txBody>
      </p:sp>
      <p:sp>
        <p:nvSpPr>
          <p:cNvPr id="6" name="Rectangle : coins arrondis 5">
            <a:extLst>
              <a:ext uri="{FF2B5EF4-FFF2-40B4-BE49-F238E27FC236}">
                <a16:creationId xmlns:a16="http://schemas.microsoft.com/office/drawing/2014/main" id="{21B808C8-A002-7C5F-DA43-5B010F39A35C}"/>
              </a:ext>
            </a:extLst>
          </p:cNvPr>
          <p:cNvSpPr/>
          <p:nvPr/>
        </p:nvSpPr>
        <p:spPr>
          <a:xfrm>
            <a:off x="801687" y="3404857"/>
            <a:ext cx="6059488" cy="45719"/>
          </a:xfrm>
          <a:prstGeom prst="roundRect">
            <a:avLst/>
          </a:prstGeom>
          <a:solidFill>
            <a:srgbClr val="E57432"/>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E57432"/>
              </a:solidFill>
              <a:latin typeface="Calibri" panose="020F0502020204030204" pitchFamily="34" charset="0"/>
            </a:endParaRPr>
          </a:p>
        </p:txBody>
      </p:sp>
    </p:spTree>
    <p:extLst>
      <p:ext uri="{BB962C8B-B14F-4D97-AF65-F5344CB8AC3E}">
        <p14:creationId xmlns:p14="http://schemas.microsoft.com/office/powerpoint/2010/main" val="3418846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6842C-958A-5363-FF18-AE0EC0DD51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9C855F-755D-2AD3-BF4B-8D1580C64795}"/>
              </a:ext>
            </a:extLst>
          </p:cNvPr>
          <p:cNvSpPr>
            <a:spLocks noGrp="1"/>
          </p:cNvSpPr>
          <p:nvPr>
            <p:ph type="title"/>
          </p:nvPr>
        </p:nvSpPr>
        <p:spPr/>
        <p:txBody>
          <a:bodyPr>
            <a:noAutofit/>
          </a:bodyPr>
          <a:lstStyle/>
          <a:p>
            <a:r>
              <a:rPr lang="fr-FR" dirty="0" err="1"/>
              <a:t>LAncez</a:t>
            </a:r>
            <a:r>
              <a:rPr lang="fr-FR" dirty="0"/>
              <a:t> le dé !</a:t>
            </a:r>
          </a:p>
        </p:txBody>
      </p:sp>
      <p:sp>
        <p:nvSpPr>
          <p:cNvPr id="3" name="Espace réservé du contenu 2">
            <a:extLst>
              <a:ext uri="{FF2B5EF4-FFF2-40B4-BE49-F238E27FC236}">
                <a16:creationId xmlns:a16="http://schemas.microsoft.com/office/drawing/2014/main" id="{99BDE905-DADB-4D43-4DC2-790C76B9C44C}"/>
              </a:ext>
            </a:extLst>
          </p:cNvPr>
          <p:cNvSpPr>
            <a:spLocks noGrp="1"/>
          </p:cNvSpPr>
          <p:nvPr>
            <p:ph idx="1"/>
          </p:nvPr>
        </p:nvSpPr>
        <p:spPr/>
        <p:txBody>
          <a:bodyPr vert="horz" lIns="91440" tIns="45720" rIns="91440" bIns="45720" rtlCol="0" anchor="t">
            <a:normAutofit/>
          </a:bodyPr>
          <a:lstStyle/>
          <a:p>
            <a:pPr marL="514350" indent="-514350">
              <a:buAutoNum type="arabicPeriod"/>
            </a:pPr>
            <a:endParaRPr lang="fr-FR" dirty="0">
              <a:latin typeface="Calibri" panose="020F0502020204030204" pitchFamily="34" charset="0"/>
              <a:ea typeface="Calibri"/>
              <a:cs typeface="Calibri"/>
            </a:endParaRPr>
          </a:p>
          <a:p>
            <a:pPr marL="0" indent="0">
              <a:lnSpc>
                <a:spcPct val="100000"/>
              </a:lnSpc>
              <a:buClr>
                <a:srgbClr val="008080"/>
              </a:buClr>
              <a:buNone/>
            </a:pPr>
            <a:endParaRPr lang="fr-FR" dirty="0"/>
          </a:p>
        </p:txBody>
      </p:sp>
      <p:sp>
        <p:nvSpPr>
          <p:cNvPr id="4" name="Rectangle 3">
            <a:extLst>
              <a:ext uri="{FF2B5EF4-FFF2-40B4-BE49-F238E27FC236}">
                <a16:creationId xmlns:a16="http://schemas.microsoft.com/office/drawing/2014/main" id="{79398ECC-66EC-366E-62CF-3A45CC97D424}"/>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6" name="Organigramme : Connecteur 5">
            <a:extLst>
              <a:ext uri="{FF2B5EF4-FFF2-40B4-BE49-F238E27FC236}">
                <a16:creationId xmlns:a16="http://schemas.microsoft.com/office/drawing/2014/main" id="{61D0F186-05EC-61BB-4B2A-DB4AB70DF586}"/>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6962E3DE-A951-4CC1-1795-5E6A0018A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E7A8DA3C-A7C4-C9DD-ADE2-A12062A3910A}"/>
              </a:ext>
            </a:extLst>
          </p:cNvPr>
          <p:cNvSpPr>
            <a:spLocks noGrp="1"/>
          </p:cNvSpPr>
          <p:nvPr>
            <p:ph type="sldNum" sz="quarter" idx="12"/>
          </p:nvPr>
        </p:nvSpPr>
        <p:spPr/>
        <p:txBody>
          <a:bodyPr/>
          <a:lstStyle/>
          <a:p>
            <a:pPr algn="ctr"/>
            <a:fld id="{14216CFA-4D33-4568-8B70-2795F513D19D}" type="slidenum">
              <a:rPr lang="fr-BE" smtClean="0"/>
              <a:pPr algn="ctr"/>
              <a:t>5</a:t>
            </a:fld>
            <a:endParaRPr lang="fr-BE"/>
          </a:p>
        </p:txBody>
      </p:sp>
      <p:sp>
        <p:nvSpPr>
          <p:cNvPr id="12" name="Espace réservé du contenu 2">
            <a:extLst>
              <a:ext uri="{FF2B5EF4-FFF2-40B4-BE49-F238E27FC236}">
                <a16:creationId xmlns:a16="http://schemas.microsoft.com/office/drawing/2014/main" id="{75566194-2587-4639-6C61-9FA36AC756D6}"/>
              </a:ext>
            </a:extLst>
          </p:cNvPr>
          <p:cNvSpPr txBox="1">
            <a:spLocks/>
          </p:cNvSpPr>
          <p:nvPr/>
        </p:nvSpPr>
        <p:spPr>
          <a:xfrm>
            <a:off x="572037" y="1698983"/>
            <a:ext cx="10515600" cy="4351338"/>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rgbClr val="008080"/>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800100" indent="-342900" algn="l" defTabSz="914400" rtl="0" eaLnBrk="1" latinLnBrk="0" hangingPunct="1">
              <a:lnSpc>
                <a:spcPct val="90000"/>
              </a:lnSpc>
              <a:spcBef>
                <a:spcPts val="500"/>
              </a:spcBef>
              <a:buClr>
                <a:srgbClr val="008080"/>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257300" indent="-342900" algn="l" defTabSz="914400" rtl="0" eaLnBrk="1" latinLnBrk="0" hangingPunct="1">
              <a:lnSpc>
                <a:spcPct val="90000"/>
              </a:lnSpc>
              <a:spcBef>
                <a:spcPts val="500"/>
              </a:spcBef>
              <a:buClr>
                <a:srgbClr val="008080"/>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57350" indent="-285750" algn="l" defTabSz="914400" rtl="0" eaLnBrk="1" latinLnBrk="0" hangingPunct="1">
              <a:lnSpc>
                <a:spcPct val="90000"/>
              </a:lnSpc>
              <a:spcBef>
                <a:spcPts val="500"/>
              </a:spcBef>
              <a:buClr>
                <a:srgbClr val="008080"/>
              </a:buClr>
              <a:buFont typeface="Arial" panose="020B0604020202020204" pitchFamily="34" charset="0"/>
              <a:buChar char="•"/>
              <a:defRPr sz="1600" kern="1200">
                <a:solidFill>
                  <a:schemeClr val="tx1"/>
                </a:solidFill>
                <a:latin typeface="Calibri" panose="020F0502020204030204" pitchFamily="34" charset="0"/>
                <a:ea typeface="+mn-ea"/>
                <a:cs typeface="+mn-cs"/>
              </a:defRPr>
            </a:lvl4pPr>
            <a:lvl5pPr marL="2000250" indent="-171450" algn="l" defTabSz="914400" rtl="0" eaLnBrk="1" latinLnBrk="0" hangingPunct="1">
              <a:lnSpc>
                <a:spcPct val="90000"/>
              </a:lnSpc>
              <a:spcBef>
                <a:spcPts val="500"/>
              </a:spcBef>
              <a:buClr>
                <a:srgbClr val="008080"/>
              </a:buClr>
              <a:buFont typeface="Arial" panose="020B0604020202020204" pitchFamily="34" charset="0"/>
              <a:buChar char="•"/>
              <a:defRPr sz="12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fr-FR" b="1" dirty="0"/>
          </a:p>
          <a:p>
            <a:pPr marL="514350" indent="-514350">
              <a:buAutoNum type="arabicPeriod"/>
            </a:pPr>
            <a:r>
              <a:rPr lang="fr-FR" dirty="0">
                <a:latin typeface="Calibri"/>
                <a:ea typeface="Calibri"/>
                <a:cs typeface="Calibri"/>
              </a:rPr>
              <a:t>Une attente pour la formation d'aujourd'hui ?</a:t>
            </a:r>
            <a:endParaRPr lang="fr-FR" dirty="0">
              <a:ea typeface="Calibri"/>
              <a:cs typeface="Calibri"/>
            </a:endParaRPr>
          </a:p>
          <a:p>
            <a:pPr marL="514350" indent="-514350">
              <a:buAutoNum type="arabicPeriod"/>
            </a:pPr>
            <a:r>
              <a:rPr lang="fr-FR" dirty="0">
                <a:latin typeface="Calibri"/>
                <a:ea typeface="Calibri"/>
                <a:cs typeface="Calibri"/>
              </a:rPr>
              <a:t>Pour moi, l'accessibilité numérique c'est...</a:t>
            </a:r>
            <a:endParaRPr lang="fr-FR" dirty="0">
              <a:ea typeface="Calibri"/>
              <a:cs typeface="Calibri"/>
            </a:endParaRPr>
          </a:p>
          <a:p>
            <a:pPr marL="514350" indent="-514350">
              <a:buAutoNum type="arabicPeriod"/>
            </a:pPr>
            <a:r>
              <a:rPr lang="fr-FR" dirty="0">
                <a:latin typeface="Calibri"/>
                <a:ea typeface="Calibri"/>
                <a:cs typeface="Calibri"/>
              </a:rPr>
              <a:t>Mes soirées cinéma : plutôt VO ou VF ?</a:t>
            </a:r>
            <a:endParaRPr lang="fr-FR" dirty="0">
              <a:ea typeface="Calibri"/>
              <a:cs typeface="Calibri"/>
            </a:endParaRPr>
          </a:p>
          <a:p>
            <a:pPr marL="514350" indent="-514350">
              <a:buAutoNum type="arabicPeriod"/>
            </a:pPr>
            <a:r>
              <a:rPr lang="fr-FR" dirty="0">
                <a:latin typeface="Calibri"/>
                <a:ea typeface="Calibri"/>
                <a:cs typeface="Calibri"/>
              </a:rPr>
              <a:t>Une compétence numérique que je souhaite améliorer ?</a:t>
            </a:r>
            <a:endParaRPr lang="fr-FR" dirty="0">
              <a:ea typeface="Calibri"/>
              <a:cs typeface="Calibri"/>
            </a:endParaRPr>
          </a:p>
          <a:p>
            <a:pPr marL="514350" indent="-514350">
              <a:buAutoNum type="arabicPeriod"/>
            </a:pPr>
            <a:r>
              <a:rPr lang="fr-FR">
                <a:latin typeface="Calibri"/>
                <a:ea typeface="Calibri"/>
                <a:cs typeface="Calibri"/>
              </a:rPr>
              <a:t>Mon </a:t>
            </a:r>
            <a:r>
              <a:rPr lang="fr-FR" dirty="0">
                <a:latin typeface="Calibri"/>
                <a:ea typeface="Calibri"/>
                <a:cs typeface="Calibri"/>
              </a:rPr>
              <a:t>super pouvoir ou </a:t>
            </a:r>
            <a:r>
              <a:rPr lang="fr-FR">
                <a:latin typeface="Calibri"/>
                <a:ea typeface="Calibri"/>
                <a:cs typeface="Calibri"/>
              </a:rPr>
              <a:t>un </a:t>
            </a:r>
            <a:r>
              <a:rPr lang="fr-FR" dirty="0">
                <a:latin typeface="Calibri"/>
                <a:ea typeface="Calibri"/>
                <a:cs typeface="Calibri"/>
              </a:rPr>
              <a:t>talent caché ?</a:t>
            </a:r>
            <a:endParaRPr lang="fr-FR" dirty="0">
              <a:ea typeface="Calibri"/>
              <a:cs typeface="Calibri"/>
            </a:endParaRPr>
          </a:p>
          <a:p>
            <a:pPr marL="514350" indent="-514350">
              <a:buAutoNum type="arabicPeriod"/>
            </a:pPr>
            <a:r>
              <a:rPr lang="fr-FR" dirty="0">
                <a:latin typeface="Calibri"/>
                <a:ea typeface="Calibri"/>
                <a:cs typeface="Calibri"/>
              </a:rPr>
              <a:t>Pour moi, la qualité principale d'</a:t>
            </a:r>
            <a:r>
              <a:rPr lang="fr-FR" dirty="0" err="1">
                <a:latin typeface="Calibri"/>
                <a:ea typeface="Calibri"/>
                <a:cs typeface="Calibri"/>
              </a:rPr>
              <a:t>un·e</a:t>
            </a:r>
            <a:r>
              <a:rPr lang="fr-FR" dirty="0">
                <a:latin typeface="Calibri"/>
                <a:ea typeface="Calibri"/>
                <a:cs typeface="Calibri"/>
              </a:rPr>
              <a:t> </a:t>
            </a:r>
            <a:r>
              <a:rPr lang="fr-FR" dirty="0" err="1">
                <a:latin typeface="Calibri"/>
                <a:ea typeface="Calibri"/>
                <a:cs typeface="Calibri"/>
              </a:rPr>
              <a:t>enseignant·e</a:t>
            </a:r>
            <a:r>
              <a:rPr lang="fr-FR" dirty="0">
                <a:latin typeface="Calibri"/>
                <a:ea typeface="Calibri"/>
                <a:cs typeface="Calibri"/>
              </a:rPr>
              <a:t> c'est...</a:t>
            </a:r>
            <a:endParaRPr lang="fr-FR" dirty="0">
              <a:ea typeface="Calibri" panose="020F0502020204030204" pitchFamily="34" charset="0"/>
              <a:cs typeface="Calibri" panose="020F0502020204030204" pitchFamily="34" charset="0"/>
            </a:endParaRPr>
          </a:p>
          <a:p>
            <a:pPr marL="0" indent="0">
              <a:lnSpc>
                <a:spcPct val="100000"/>
              </a:lnSpc>
              <a:buNone/>
            </a:pPr>
            <a:endParaRPr lang="fr-FR"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96CA3E2-5B4E-F0C5-2D5C-6535B5553011}"/>
              </a:ext>
            </a:extLst>
          </p:cNvPr>
          <p:cNvPicPr>
            <a:picLocks noChangeAspect="1"/>
          </p:cNvPicPr>
          <p:nvPr/>
        </p:nvPicPr>
        <p:blipFill>
          <a:blip r:embed="rId4"/>
          <a:stretch>
            <a:fillRect/>
          </a:stretch>
        </p:blipFill>
        <p:spPr>
          <a:xfrm>
            <a:off x="8939376" y="716097"/>
            <a:ext cx="1891229" cy="1891229"/>
          </a:xfrm>
          <a:prstGeom prst="rect">
            <a:avLst/>
          </a:prstGeom>
        </p:spPr>
      </p:pic>
    </p:spTree>
    <p:extLst>
      <p:ext uri="{BB962C8B-B14F-4D97-AF65-F5344CB8AC3E}">
        <p14:creationId xmlns:p14="http://schemas.microsoft.com/office/powerpoint/2010/main" val="162212765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8376A-3A6D-18C1-19CD-61A885C3D05F}"/>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5188717-5CBC-D44E-F7FB-F645FEFDB27F}"/>
              </a:ext>
            </a:extLst>
          </p:cNvPr>
          <p:cNvSpPr>
            <a:spLocks noGrp="1"/>
          </p:cNvSpPr>
          <p:nvPr>
            <p:ph type="title"/>
          </p:nvPr>
        </p:nvSpPr>
        <p:spPr/>
        <p:txBody>
          <a:bodyPr/>
          <a:lstStyle/>
          <a:p>
            <a:endParaRPr lang="fr-BE"/>
          </a:p>
        </p:txBody>
      </p:sp>
      <p:sp>
        <p:nvSpPr>
          <p:cNvPr id="4" name="Rectangle 3">
            <a:extLst>
              <a:ext uri="{FF2B5EF4-FFF2-40B4-BE49-F238E27FC236}">
                <a16:creationId xmlns:a16="http://schemas.microsoft.com/office/drawing/2014/main" id="{48654598-F4FB-AA89-8959-0260DA74C478}"/>
              </a:ext>
            </a:extLst>
          </p:cNvPr>
          <p:cNvSpPr/>
          <p:nvPr/>
        </p:nvSpPr>
        <p:spPr>
          <a:xfrm>
            <a:off x="0" y="0"/>
            <a:ext cx="121920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5" name="ZoneTexte 4">
            <a:extLst>
              <a:ext uri="{FF2B5EF4-FFF2-40B4-BE49-F238E27FC236}">
                <a16:creationId xmlns:a16="http://schemas.microsoft.com/office/drawing/2014/main" id="{601F13F3-7419-BACF-6AE3-8F1B4BCEA8F6}"/>
              </a:ext>
            </a:extLst>
          </p:cNvPr>
          <p:cNvSpPr txBox="1"/>
          <p:nvPr/>
        </p:nvSpPr>
        <p:spPr>
          <a:xfrm>
            <a:off x="709671" y="2389224"/>
            <a:ext cx="9575703" cy="1015663"/>
          </a:xfrm>
          <a:prstGeom prst="rect">
            <a:avLst/>
          </a:prstGeom>
          <a:noFill/>
        </p:spPr>
        <p:txBody>
          <a:bodyPr wrap="square" lIns="91440" tIns="45720" rIns="91440" bIns="45720" rtlCol="0" anchor="t">
            <a:spAutoFit/>
          </a:bodyPr>
          <a:lstStyle/>
          <a:p>
            <a:r>
              <a:rPr lang="fr-BE" sz="6000" dirty="0">
                <a:solidFill>
                  <a:schemeClr val="accent2">
                    <a:lumMod val="20000"/>
                    <a:lumOff val="80000"/>
                  </a:schemeClr>
                </a:solidFill>
                <a:latin typeface="Bebas Neue"/>
                <a:ea typeface="+mj-ea"/>
                <a:cs typeface="+mj-cs"/>
              </a:rPr>
              <a:t>Accessibilité numérique : Pourquoi ?  </a:t>
            </a:r>
          </a:p>
        </p:txBody>
      </p:sp>
      <p:sp>
        <p:nvSpPr>
          <p:cNvPr id="6" name="Rectangle : coins arrondis 5">
            <a:extLst>
              <a:ext uri="{FF2B5EF4-FFF2-40B4-BE49-F238E27FC236}">
                <a16:creationId xmlns:a16="http://schemas.microsoft.com/office/drawing/2014/main" id="{6BC7B997-A157-EA4F-CE71-5F32BE8CA588}"/>
              </a:ext>
            </a:extLst>
          </p:cNvPr>
          <p:cNvSpPr/>
          <p:nvPr/>
        </p:nvSpPr>
        <p:spPr>
          <a:xfrm>
            <a:off x="801687" y="3404857"/>
            <a:ext cx="6059488" cy="45719"/>
          </a:xfrm>
          <a:prstGeom prst="roundRect">
            <a:avLst/>
          </a:prstGeom>
          <a:solidFill>
            <a:srgbClr val="E57432"/>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E57432"/>
              </a:solidFill>
              <a:latin typeface="Calibri" panose="020F0502020204030204" pitchFamily="34" charset="0"/>
            </a:endParaRPr>
          </a:p>
        </p:txBody>
      </p:sp>
    </p:spTree>
    <p:extLst>
      <p:ext uri="{BB962C8B-B14F-4D97-AF65-F5344CB8AC3E}">
        <p14:creationId xmlns:p14="http://schemas.microsoft.com/office/powerpoint/2010/main" val="1050777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88226-BB22-C028-93B4-4D73D81E138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C5B730D-CF19-891D-B3A9-FD800FAF4940}"/>
              </a:ext>
            </a:extLst>
          </p:cNvPr>
          <p:cNvSpPr>
            <a:spLocks noGrp="1"/>
          </p:cNvSpPr>
          <p:nvPr>
            <p:ph type="title"/>
          </p:nvPr>
        </p:nvSpPr>
        <p:spPr>
          <a:xfrm>
            <a:off x="263495" y="325677"/>
            <a:ext cx="11004479" cy="1325563"/>
          </a:xfrm>
        </p:spPr>
        <p:txBody>
          <a:bodyPr>
            <a:noAutofit/>
          </a:bodyPr>
          <a:lstStyle/>
          <a:p>
            <a:r>
              <a:rPr lang="fr-FR" sz="5400" dirty="0">
                <a:solidFill>
                  <a:srgbClr val="ED7D31"/>
                </a:solidFill>
                <a:latin typeface="Bebas Neue"/>
              </a:rPr>
              <a:t>Conception universelle de l'apprentissage </a:t>
            </a:r>
            <a:r>
              <a:rPr lang="fr-FR" sz="2800" dirty="0">
                <a:solidFill>
                  <a:srgbClr val="ED7D31"/>
                </a:solidFill>
                <a:latin typeface="Bebas Neue"/>
              </a:rPr>
              <a:t>(</a:t>
            </a:r>
            <a:r>
              <a:rPr lang="fr-FR" sz="2800" dirty="0" err="1">
                <a:solidFill>
                  <a:srgbClr val="ED7D31"/>
                </a:solidFill>
                <a:latin typeface="Bebas Neue"/>
              </a:rPr>
              <a:t>cua</a:t>
            </a:r>
            <a:r>
              <a:rPr lang="fr-FR" sz="2800" dirty="0">
                <a:solidFill>
                  <a:srgbClr val="ED7D31"/>
                </a:solidFill>
                <a:latin typeface="Bebas Neue"/>
              </a:rPr>
              <a:t>) </a:t>
            </a:r>
            <a:endParaRPr lang="fr-BE" sz="5400" dirty="0">
              <a:solidFill>
                <a:srgbClr val="ED7D31"/>
              </a:solidFill>
              <a:latin typeface="Bebas Neue"/>
            </a:endParaRPr>
          </a:p>
        </p:txBody>
      </p:sp>
      <p:sp>
        <p:nvSpPr>
          <p:cNvPr id="3" name="Espace réservé du contenu 2">
            <a:extLst>
              <a:ext uri="{FF2B5EF4-FFF2-40B4-BE49-F238E27FC236}">
                <a16:creationId xmlns:a16="http://schemas.microsoft.com/office/drawing/2014/main" id="{CA4664B4-E35B-4AF1-FA80-ECE60FCDAF3A}"/>
              </a:ext>
            </a:extLst>
          </p:cNvPr>
          <p:cNvSpPr>
            <a:spLocks noGrp="1"/>
          </p:cNvSpPr>
          <p:nvPr>
            <p:ph idx="1"/>
          </p:nvPr>
        </p:nvSpPr>
        <p:spPr>
          <a:xfrm>
            <a:off x="752374" y="1939925"/>
            <a:ext cx="10515600" cy="4351338"/>
          </a:xfrm>
        </p:spPr>
        <p:txBody>
          <a:bodyPr>
            <a:normAutofit/>
          </a:bodyPr>
          <a:lstStyle/>
          <a:p>
            <a:pPr marL="0" indent="0">
              <a:buNone/>
            </a:pPr>
            <a:r>
              <a:rPr lang="fr-FR"/>
              <a:t>Vise à :</a:t>
            </a:r>
          </a:p>
          <a:p>
            <a:pPr>
              <a:buFont typeface="Arial" panose="020B0604020202020204" pitchFamily="34" charset="0"/>
              <a:buChar char="•"/>
            </a:pPr>
            <a:r>
              <a:rPr lang="fr-FR"/>
              <a:t>Rendre l’apprentissage accessible pour tous et toutes</a:t>
            </a:r>
          </a:p>
          <a:p>
            <a:pPr>
              <a:buFont typeface="Arial" panose="020B0604020202020204" pitchFamily="34" charset="0"/>
              <a:buChar char="•"/>
            </a:pPr>
            <a:r>
              <a:rPr lang="fr-FR"/>
              <a:t>Réfléchir l’environnement d’apprentissage en anticipant de potentielles barrières </a:t>
            </a:r>
          </a:p>
          <a:p>
            <a:pPr marL="0" indent="0">
              <a:buNone/>
            </a:pPr>
            <a:endParaRPr lang="fr-FR"/>
          </a:p>
          <a:p>
            <a:pPr marL="0" indent="0">
              <a:buNone/>
            </a:pPr>
            <a:r>
              <a:rPr lang="fr-FR" b="1"/>
              <a:t>=&gt; Quels choix sont offerts aux personnes étudiantes, au sein du dispositif ?</a:t>
            </a:r>
          </a:p>
          <a:p>
            <a:pPr marL="0" indent="0">
              <a:buNone/>
            </a:pPr>
            <a:endParaRPr lang="fr-FR"/>
          </a:p>
        </p:txBody>
      </p:sp>
      <p:sp>
        <p:nvSpPr>
          <p:cNvPr id="4" name="Rectangle 3">
            <a:extLst>
              <a:ext uri="{FF2B5EF4-FFF2-40B4-BE49-F238E27FC236}">
                <a16:creationId xmlns:a16="http://schemas.microsoft.com/office/drawing/2014/main" id="{97072D2D-1FF1-28AE-4A30-8C766E8D1FB0}"/>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6" name="Organigramme : Connecteur 5">
            <a:extLst>
              <a:ext uri="{FF2B5EF4-FFF2-40B4-BE49-F238E27FC236}">
                <a16:creationId xmlns:a16="http://schemas.microsoft.com/office/drawing/2014/main" id="{A7E40FB4-F07F-0058-1596-464E31E24DC2}"/>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6FE1E6C1-7D8B-E02B-921D-70B4D4574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8A957CA6-8692-96C6-D2C5-197D33D10EAD}"/>
              </a:ext>
            </a:extLst>
          </p:cNvPr>
          <p:cNvSpPr>
            <a:spLocks noGrp="1"/>
          </p:cNvSpPr>
          <p:nvPr>
            <p:ph type="sldNum" sz="quarter" idx="12"/>
          </p:nvPr>
        </p:nvSpPr>
        <p:spPr/>
        <p:txBody>
          <a:bodyPr/>
          <a:lstStyle/>
          <a:p>
            <a:pPr algn="ctr"/>
            <a:fld id="{14216CFA-4D33-4568-8B70-2795F513D19D}" type="slidenum">
              <a:rPr lang="fr-BE" smtClean="0"/>
              <a:pPr algn="ctr"/>
              <a:t>7</a:t>
            </a:fld>
            <a:endParaRPr lang="fr-BE"/>
          </a:p>
        </p:txBody>
      </p:sp>
      <p:pic>
        <p:nvPicPr>
          <p:cNvPr id="7" name="Image 6">
            <a:extLst>
              <a:ext uri="{FF2B5EF4-FFF2-40B4-BE49-F238E27FC236}">
                <a16:creationId xmlns:a16="http://schemas.microsoft.com/office/drawing/2014/main" id="{E66DFD33-8C3E-A5EA-1A2C-F36D223FEB6B}"/>
              </a:ext>
            </a:extLst>
          </p:cNvPr>
          <p:cNvPicPr>
            <a:picLocks noChangeAspect="1"/>
          </p:cNvPicPr>
          <p:nvPr/>
        </p:nvPicPr>
        <p:blipFill>
          <a:blip r:embed="rId3"/>
          <a:stretch>
            <a:fillRect/>
          </a:stretch>
        </p:blipFill>
        <p:spPr>
          <a:xfrm>
            <a:off x="5604257" y="4897562"/>
            <a:ext cx="5060587" cy="1965026"/>
          </a:xfrm>
          <a:prstGeom prst="rect">
            <a:avLst/>
          </a:prstGeom>
        </p:spPr>
      </p:pic>
    </p:spTree>
    <p:extLst>
      <p:ext uri="{BB962C8B-B14F-4D97-AF65-F5344CB8AC3E}">
        <p14:creationId xmlns:p14="http://schemas.microsoft.com/office/powerpoint/2010/main" val="32491188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316DB-0B57-156C-EA54-82BE7199236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603CB58-045A-05EE-AFD5-5D9A52918BB2}"/>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6" name="Organigramme : Connecteur 5">
            <a:extLst>
              <a:ext uri="{FF2B5EF4-FFF2-40B4-BE49-F238E27FC236}">
                <a16:creationId xmlns:a16="http://schemas.microsoft.com/office/drawing/2014/main" id="{A88FDAF3-4678-70BC-EB36-F8DB45A5656B}"/>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BFE086BC-587A-B50B-8158-718A0A318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92279029-903A-38F5-4F88-9016C22317E8}"/>
              </a:ext>
            </a:extLst>
          </p:cNvPr>
          <p:cNvSpPr>
            <a:spLocks noGrp="1"/>
          </p:cNvSpPr>
          <p:nvPr>
            <p:ph type="sldNum" sz="quarter" idx="12"/>
          </p:nvPr>
        </p:nvSpPr>
        <p:spPr/>
        <p:txBody>
          <a:bodyPr/>
          <a:lstStyle/>
          <a:p>
            <a:pPr algn="ctr"/>
            <a:fld id="{14216CFA-4D33-4568-8B70-2795F513D19D}" type="slidenum">
              <a:rPr lang="fr-BE" smtClean="0"/>
              <a:pPr algn="ctr"/>
              <a:t>8</a:t>
            </a:fld>
            <a:endParaRPr lang="fr-BE"/>
          </a:p>
        </p:txBody>
      </p:sp>
      <p:pic>
        <p:nvPicPr>
          <p:cNvPr id="13" name="Image 12">
            <a:extLst>
              <a:ext uri="{FF2B5EF4-FFF2-40B4-BE49-F238E27FC236}">
                <a16:creationId xmlns:a16="http://schemas.microsoft.com/office/drawing/2014/main" id="{AE92C515-2FB8-5AB3-8E52-83A875168AD3}"/>
              </a:ext>
            </a:extLst>
          </p:cNvPr>
          <p:cNvPicPr>
            <a:picLocks noChangeAspect="1"/>
          </p:cNvPicPr>
          <p:nvPr/>
        </p:nvPicPr>
        <p:blipFill>
          <a:blip r:embed="rId3"/>
          <a:stretch>
            <a:fillRect/>
          </a:stretch>
        </p:blipFill>
        <p:spPr>
          <a:xfrm>
            <a:off x="2221823" y="1467715"/>
            <a:ext cx="6217190" cy="3922567"/>
          </a:xfrm>
          <a:prstGeom prst="rect">
            <a:avLst/>
          </a:prstGeom>
        </p:spPr>
      </p:pic>
      <p:sp>
        <p:nvSpPr>
          <p:cNvPr id="15" name="ZoneTexte 14">
            <a:extLst>
              <a:ext uri="{FF2B5EF4-FFF2-40B4-BE49-F238E27FC236}">
                <a16:creationId xmlns:a16="http://schemas.microsoft.com/office/drawing/2014/main" id="{EF86A5E7-407C-E3DF-98B9-D8B6DBBAE1C2}"/>
              </a:ext>
            </a:extLst>
          </p:cNvPr>
          <p:cNvSpPr txBox="1"/>
          <p:nvPr/>
        </p:nvSpPr>
        <p:spPr>
          <a:xfrm>
            <a:off x="-89039" y="5779789"/>
            <a:ext cx="6289813" cy="407035"/>
          </a:xfrm>
          <a:prstGeom prst="rect">
            <a:avLst/>
          </a:prstGeom>
          <a:noFill/>
        </p:spPr>
        <p:txBody>
          <a:bodyPr wrap="square">
            <a:spAutoFit/>
          </a:bodyPr>
          <a:lstStyle/>
          <a:p>
            <a:pPr algn="ctr" defTabSz="914400">
              <a:lnSpc>
                <a:spcPct val="107000"/>
              </a:lnSpc>
              <a:spcAft>
                <a:spcPts val="800"/>
              </a:spcAft>
            </a:pPr>
            <a:r>
              <a:rPr lang="fr-FR" sz="2000" dirty="0">
                <a:solidFill>
                  <a:prstClr val="black"/>
                </a:solidFill>
                <a:latin typeface="Calibri"/>
                <a:ea typeface="Source Sans Pro" panose="020B0503030403020204" pitchFamily="34" charset="0"/>
                <a:cs typeface="Arial" panose="020B0604020202020204" pitchFamily="34" charset="0"/>
              </a:rPr>
              <a:t>Slides repris du FDP UBD issus de CAST (2018, 2024</a:t>
            </a:r>
            <a:r>
              <a:rPr lang="en-US" sz="2000" dirty="0">
                <a:solidFill>
                  <a:prstClr val="black"/>
                </a:solidFill>
                <a:latin typeface="Calibri"/>
                <a:ea typeface="Source Sans Pro" panose="020B0503030403020204" pitchFamily="34" charset="0"/>
                <a:cs typeface="Arial" panose="020B0604020202020204" pitchFamily="34" charset="0"/>
              </a:rPr>
              <a:t>)</a:t>
            </a:r>
            <a:endParaRPr lang="fr-BE" sz="2000" dirty="0">
              <a:solidFill>
                <a:prstClr val="black"/>
              </a:solidFill>
              <a:latin typeface="Calibri"/>
              <a:ea typeface="Source Sans Pro" panose="020B0503030403020204" pitchFamily="34" charset="0"/>
              <a:cs typeface="Arial" panose="020B0604020202020204" pitchFamily="34" charset="0"/>
            </a:endParaRPr>
          </a:p>
        </p:txBody>
      </p:sp>
      <p:pic>
        <p:nvPicPr>
          <p:cNvPr id="2" name="Image 1" descr="Une image contenant capture d’écran, motif&#10;&#10;Le contenu généré par l’IA peut être incorrect.">
            <a:extLst>
              <a:ext uri="{FF2B5EF4-FFF2-40B4-BE49-F238E27FC236}">
                <a16:creationId xmlns:a16="http://schemas.microsoft.com/office/drawing/2014/main" id="{E01CA19C-83F2-0A48-80DA-B1BBA3B4BF33}"/>
              </a:ext>
            </a:extLst>
          </p:cNvPr>
          <p:cNvPicPr>
            <a:picLocks noChangeAspect="1"/>
          </p:cNvPicPr>
          <p:nvPr/>
        </p:nvPicPr>
        <p:blipFill>
          <a:blip r:embed="rId4"/>
          <a:stretch>
            <a:fillRect/>
          </a:stretch>
        </p:blipFill>
        <p:spPr>
          <a:xfrm>
            <a:off x="8611499" y="4021667"/>
            <a:ext cx="1762018" cy="1762018"/>
          </a:xfrm>
          <a:prstGeom prst="rect">
            <a:avLst/>
          </a:prstGeom>
        </p:spPr>
      </p:pic>
      <p:sp>
        <p:nvSpPr>
          <p:cNvPr id="3" name="ZoneTexte 2">
            <a:extLst>
              <a:ext uri="{FF2B5EF4-FFF2-40B4-BE49-F238E27FC236}">
                <a16:creationId xmlns:a16="http://schemas.microsoft.com/office/drawing/2014/main" id="{567A5627-49C8-44AD-F9FC-3EC0CC6A2E90}"/>
              </a:ext>
            </a:extLst>
          </p:cNvPr>
          <p:cNvSpPr txBox="1"/>
          <p:nvPr/>
        </p:nvSpPr>
        <p:spPr>
          <a:xfrm>
            <a:off x="8611499" y="5905749"/>
            <a:ext cx="2187066" cy="646331"/>
          </a:xfrm>
          <a:prstGeom prst="rect">
            <a:avLst/>
          </a:prstGeom>
          <a:noFill/>
        </p:spPr>
        <p:txBody>
          <a:bodyPr wrap="square" rtlCol="0">
            <a:spAutoFit/>
          </a:bodyPr>
          <a:lstStyle/>
          <a:p>
            <a:r>
              <a:rPr lang="fr-BE" dirty="0">
                <a:latin typeface="Calibri" panose="020F0502020204030204" pitchFamily="34" charset="0"/>
                <a:ea typeface="Calibri" panose="020F0502020204030204" pitchFamily="34" charset="0"/>
                <a:cs typeface="Calibri" panose="020F0502020204030204" pitchFamily="34" charset="0"/>
              </a:rPr>
              <a:t>Moodle </a:t>
            </a:r>
          </a:p>
          <a:p>
            <a:r>
              <a:rPr lang="fr-BE" dirty="0">
                <a:latin typeface="Calibri" panose="020F0502020204030204" pitchFamily="34" charset="0"/>
                <a:ea typeface="Calibri" panose="020F0502020204030204" pitchFamily="34" charset="0"/>
                <a:cs typeface="Calibri" panose="020F0502020204030204" pitchFamily="34" charset="0"/>
              </a:rPr>
              <a:t>Universal by Design</a:t>
            </a:r>
          </a:p>
        </p:txBody>
      </p:sp>
      <p:sp>
        <p:nvSpPr>
          <p:cNvPr id="5" name="Titre 1">
            <a:extLst>
              <a:ext uri="{FF2B5EF4-FFF2-40B4-BE49-F238E27FC236}">
                <a16:creationId xmlns:a16="http://schemas.microsoft.com/office/drawing/2014/main" id="{FA8B8C28-3034-90DF-F05C-41FF2AC0C2D5}"/>
              </a:ext>
            </a:extLst>
          </p:cNvPr>
          <p:cNvSpPr>
            <a:spLocks noGrp="1"/>
          </p:cNvSpPr>
          <p:nvPr>
            <p:ph type="title"/>
          </p:nvPr>
        </p:nvSpPr>
        <p:spPr>
          <a:xfrm>
            <a:off x="560583" y="289469"/>
            <a:ext cx="10515600" cy="1325563"/>
          </a:xfrm>
        </p:spPr>
        <p:txBody>
          <a:bodyPr>
            <a:noAutofit/>
          </a:bodyPr>
          <a:lstStyle/>
          <a:p>
            <a:r>
              <a:rPr lang="fr-FR" sz="5400" dirty="0">
                <a:solidFill>
                  <a:srgbClr val="ED7D31"/>
                </a:solidFill>
                <a:latin typeface="Bebas Neue"/>
              </a:rPr>
              <a:t>Les principes de la CUA</a:t>
            </a:r>
            <a:endParaRPr lang="fr-BE" sz="5400" dirty="0">
              <a:solidFill>
                <a:srgbClr val="ED7D31"/>
              </a:solidFill>
              <a:latin typeface="Bebas Neue"/>
            </a:endParaRPr>
          </a:p>
        </p:txBody>
      </p:sp>
    </p:spTree>
    <p:extLst>
      <p:ext uri="{BB962C8B-B14F-4D97-AF65-F5344CB8AC3E}">
        <p14:creationId xmlns:p14="http://schemas.microsoft.com/office/powerpoint/2010/main" val="274216705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64237D3-A1C0-4BC7-A8FE-6A62C3C7A85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C291F2-A973-9E03-1A80-732DA996141E}"/>
              </a:ext>
            </a:extLst>
          </p:cNvPr>
          <p:cNvSpPr>
            <a:spLocks noGrp="1"/>
          </p:cNvSpPr>
          <p:nvPr>
            <p:ph type="title"/>
          </p:nvPr>
        </p:nvSpPr>
        <p:spPr/>
        <p:txBody>
          <a:bodyPr>
            <a:noAutofit/>
          </a:bodyPr>
          <a:lstStyle/>
          <a:p>
            <a:r>
              <a:rPr lang="fr-FR">
                <a:solidFill>
                  <a:srgbClr val="ED7D31"/>
                </a:solidFill>
                <a:latin typeface="Bebas Neue" panose="020B0606020202050201" pitchFamily="34" charset="0"/>
              </a:rPr>
              <a:t>La malvoyance </a:t>
            </a:r>
            <a:endParaRPr lang="fr-BE">
              <a:solidFill>
                <a:srgbClr val="ED7D31"/>
              </a:solidFill>
              <a:latin typeface="Bebas Neue" panose="020B0606020202050201" pitchFamily="34" charset="0"/>
            </a:endParaRPr>
          </a:p>
        </p:txBody>
      </p:sp>
      <p:sp>
        <p:nvSpPr>
          <p:cNvPr id="4" name="Rectangle 3">
            <a:extLst>
              <a:ext uri="{FF2B5EF4-FFF2-40B4-BE49-F238E27FC236}">
                <a16:creationId xmlns:a16="http://schemas.microsoft.com/office/drawing/2014/main" id="{1FDB9737-1568-6FD1-1824-C4528B0C9E5A}"/>
              </a:ext>
            </a:extLst>
          </p:cNvPr>
          <p:cNvSpPr/>
          <p:nvPr/>
        </p:nvSpPr>
        <p:spPr>
          <a:xfrm>
            <a:off x="11353800" y="0"/>
            <a:ext cx="838200"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highlight>
                <a:srgbClr val="008000"/>
              </a:highlight>
              <a:latin typeface="Calibri" panose="020F0502020204030204" pitchFamily="34" charset="0"/>
            </a:endParaRPr>
          </a:p>
        </p:txBody>
      </p:sp>
      <p:sp>
        <p:nvSpPr>
          <p:cNvPr id="6" name="Organigramme : Connecteur 5">
            <a:extLst>
              <a:ext uri="{FF2B5EF4-FFF2-40B4-BE49-F238E27FC236}">
                <a16:creationId xmlns:a16="http://schemas.microsoft.com/office/drawing/2014/main" id="{6B57B58D-5B7D-7A23-7219-3F753B1D2226}"/>
              </a:ext>
            </a:extLst>
          </p:cNvPr>
          <p:cNvSpPr/>
          <p:nvPr/>
        </p:nvSpPr>
        <p:spPr>
          <a:xfrm>
            <a:off x="10761133" y="2836333"/>
            <a:ext cx="1185334" cy="1185334"/>
          </a:xfrm>
          <a:prstGeom prst="flowChartConnector">
            <a:avLst/>
          </a:prstGeom>
          <a:solidFill>
            <a:srgbClr val="D361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endParaRPr>
          </a:p>
        </p:txBody>
      </p:sp>
      <p:pic>
        <p:nvPicPr>
          <p:cNvPr id="8" name="Image 7">
            <a:extLst>
              <a:ext uri="{FF2B5EF4-FFF2-40B4-BE49-F238E27FC236}">
                <a16:creationId xmlns:a16="http://schemas.microsoft.com/office/drawing/2014/main" id="{41BF6F92-EE29-1469-F2A5-1A0371C6E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774" y="3125017"/>
            <a:ext cx="854051" cy="607965"/>
          </a:xfrm>
          <a:prstGeom prst="rect">
            <a:avLst/>
          </a:prstGeom>
        </p:spPr>
      </p:pic>
      <p:sp>
        <p:nvSpPr>
          <p:cNvPr id="9" name="Espace réservé du numéro de diapositive 8">
            <a:extLst>
              <a:ext uri="{FF2B5EF4-FFF2-40B4-BE49-F238E27FC236}">
                <a16:creationId xmlns:a16="http://schemas.microsoft.com/office/drawing/2014/main" id="{6DB9FFA8-8669-DC1E-7AB9-EEED5038927D}"/>
              </a:ext>
            </a:extLst>
          </p:cNvPr>
          <p:cNvSpPr>
            <a:spLocks noGrp="1"/>
          </p:cNvSpPr>
          <p:nvPr>
            <p:ph type="sldNum" sz="quarter" idx="12"/>
          </p:nvPr>
        </p:nvSpPr>
        <p:spPr/>
        <p:txBody>
          <a:bodyPr/>
          <a:lstStyle/>
          <a:p>
            <a:pPr algn="ctr"/>
            <a:fld id="{14216CFA-4D33-4568-8B70-2795F513D19D}" type="slidenum">
              <a:rPr lang="fr-BE" smtClean="0"/>
              <a:pPr algn="ctr"/>
              <a:t>9</a:t>
            </a:fld>
            <a:endParaRPr lang="fr-BE"/>
          </a:p>
        </p:txBody>
      </p:sp>
      <p:pic>
        <p:nvPicPr>
          <p:cNvPr id="1026" name="Picture 2">
            <a:extLst>
              <a:ext uri="{FF2B5EF4-FFF2-40B4-BE49-F238E27FC236}">
                <a16:creationId xmlns:a16="http://schemas.microsoft.com/office/drawing/2014/main" id="{619BFF73-93C0-4AAD-0104-55CF91D4E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903" y="1690688"/>
            <a:ext cx="3792573" cy="36026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74B6ED8-DC17-CAFF-1C12-9F4EAC6EA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1627663"/>
            <a:ext cx="3887799" cy="369313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8070DCF-0B5B-C1C6-76F8-53A7013C3294}"/>
              </a:ext>
            </a:extLst>
          </p:cNvPr>
          <p:cNvSpPr txBox="1"/>
          <p:nvPr/>
        </p:nvSpPr>
        <p:spPr>
          <a:xfrm>
            <a:off x="554831" y="5444609"/>
            <a:ext cx="5264944" cy="369332"/>
          </a:xfrm>
          <a:prstGeom prst="rect">
            <a:avLst/>
          </a:prstGeom>
          <a:noFill/>
        </p:spPr>
        <p:txBody>
          <a:bodyPr wrap="square">
            <a:spAutoFit/>
          </a:bodyPr>
          <a:lstStyle/>
          <a:p>
            <a:r>
              <a:rPr lang="fr-FR" sz="1800" dirty="0">
                <a:solidFill>
                  <a:srgbClr val="000000"/>
                </a:solidFill>
                <a:effectLst/>
                <a:latin typeface="Calibri" panose="020F0502020204030204" pitchFamily="34" charset="0"/>
              </a:rPr>
              <a:t>Vue par une personne atteinte de rétinite pigmentaire</a:t>
            </a:r>
            <a:endParaRPr lang="fr-FR" dirty="0">
              <a:effectLst/>
              <a:latin typeface="Calibri" panose="020F0502020204030204" pitchFamily="34" charset="0"/>
            </a:endParaRPr>
          </a:p>
        </p:txBody>
      </p:sp>
      <p:sp>
        <p:nvSpPr>
          <p:cNvPr id="13" name="ZoneTexte 12">
            <a:extLst>
              <a:ext uri="{FF2B5EF4-FFF2-40B4-BE49-F238E27FC236}">
                <a16:creationId xmlns:a16="http://schemas.microsoft.com/office/drawing/2014/main" id="{70794B5A-D601-242C-E83A-B6E69E59BD9D}"/>
              </a:ext>
            </a:extLst>
          </p:cNvPr>
          <p:cNvSpPr txBox="1"/>
          <p:nvPr/>
        </p:nvSpPr>
        <p:spPr>
          <a:xfrm>
            <a:off x="6412442" y="5444609"/>
            <a:ext cx="4827574" cy="369332"/>
          </a:xfrm>
          <a:prstGeom prst="rect">
            <a:avLst/>
          </a:prstGeom>
          <a:noFill/>
        </p:spPr>
        <p:txBody>
          <a:bodyPr wrap="square">
            <a:spAutoFit/>
          </a:bodyPr>
          <a:lstStyle/>
          <a:p>
            <a:r>
              <a:rPr lang="fr-FR" sz="1800" dirty="0">
                <a:solidFill>
                  <a:srgbClr val="000000"/>
                </a:solidFill>
                <a:effectLst/>
                <a:latin typeface="Calibri" panose="020F0502020204030204" pitchFamily="34" charset="0"/>
              </a:rPr>
              <a:t>Vue par une personne atteinte de cataracte</a:t>
            </a:r>
            <a:endParaRPr lang="fr-FR" dirty="0">
              <a:effectLst/>
              <a:latin typeface="Calibri" panose="020F0502020204030204" pitchFamily="34" charset="0"/>
            </a:endParaRPr>
          </a:p>
        </p:txBody>
      </p:sp>
    </p:spTree>
    <p:extLst>
      <p:ext uri="{BB962C8B-B14F-4D97-AF65-F5344CB8AC3E}">
        <p14:creationId xmlns:p14="http://schemas.microsoft.com/office/powerpoint/2010/main" val="1891331118"/>
      </p:ext>
    </p:extLst>
  </p:cSld>
  <p:clrMapOvr>
    <a:masterClrMapping/>
  </p:clrMapOvr>
  <p:transition spd="slow">
    <p:push dir="u"/>
  </p:transition>
</p:sld>
</file>

<file path=ppt/theme/theme1.xml><?xml version="1.0" encoding="utf-8"?>
<a:theme xmlns:a="http://schemas.openxmlformats.org/drawingml/2006/main" name="230217_Template_OL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1">
      <a:majorFont>
        <a:latin typeface="Bebas Neue"/>
        <a:ea typeface=""/>
        <a:cs typeface=""/>
      </a:majorFont>
      <a:minorFont>
        <a:latin typeface="Montserra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èle définitif" id="{256C06F7-0E0A-408E-AFD7-F0077A31C6E7}" vid="{506B92B9-CCC2-4CAC-9CD8-C21832FE72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9401416-f8b6-4919-a60c-26a0a4f4229c" xsi:nil="true"/>
    <lcf76f155ced4ddcb4097134ff3c332f xmlns="4daf64a1-8a47-48d7-a978-4eb97c9f7ac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B6E1DAB5C1C047AA1C538583517466" ma:contentTypeVersion="14" ma:contentTypeDescription="Crée un document." ma:contentTypeScope="" ma:versionID="f561a2b4eee33efc9a4118cb945cbe74">
  <xsd:schema xmlns:xsd="http://www.w3.org/2001/XMLSchema" xmlns:xs="http://www.w3.org/2001/XMLSchema" xmlns:p="http://schemas.microsoft.com/office/2006/metadata/properties" xmlns:ns2="99401416-f8b6-4919-a60c-26a0a4f4229c" xmlns:ns3="4daf64a1-8a47-48d7-a978-4eb97c9f7acb" targetNamespace="http://schemas.microsoft.com/office/2006/metadata/properties" ma:root="true" ma:fieldsID="92380c6f50ceca1380ae90c59dc229a6" ns2:_="" ns3:_="">
    <xsd:import namespace="99401416-f8b6-4919-a60c-26a0a4f4229c"/>
    <xsd:import namespace="4daf64a1-8a47-48d7-a978-4eb97c9f7ac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01416-f8b6-4919-a60c-26a0a4f4229c"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0c89b00a-e20d-4021-9430-a1c9737d0605}" ma:internalName="TaxCatchAll" ma:showField="CatchAllData" ma:web="99401416-f8b6-4919-a60c-26a0a4f422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daf64a1-8a47-48d7-a978-4eb97c9f7ac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6e87909b-6f91-4c34-a78b-ec0d666c48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FF863D-213A-454B-8FCA-2D930B8BBD20}">
  <ds:schemaRefs>
    <ds:schemaRef ds:uri="http://purl.org/dc/dcmitype/"/>
    <ds:schemaRef ds:uri="99401416-f8b6-4919-a60c-26a0a4f4229c"/>
    <ds:schemaRef ds:uri="4daf64a1-8a47-48d7-a978-4eb97c9f7acb"/>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81795F4-71CB-436A-8953-8B79E74CDBC2}">
  <ds:schemaRefs>
    <ds:schemaRef ds:uri="http://schemas.microsoft.com/sharepoint/v3/contenttype/forms"/>
  </ds:schemaRefs>
</ds:datastoreItem>
</file>

<file path=customXml/itemProps3.xml><?xml version="1.0" encoding="utf-8"?>
<ds:datastoreItem xmlns:ds="http://schemas.openxmlformats.org/officeDocument/2006/customXml" ds:itemID="{C522AF0A-870E-463C-A72F-A4E30941E87B}">
  <ds:schemaRefs>
    <ds:schemaRef ds:uri="4daf64a1-8a47-48d7-a978-4eb97c9f7acb"/>
    <ds:schemaRef ds:uri="99401416-f8b6-4919-a60c-26a0a4f422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230217_Template_OLE</Template>
  <TotalTime>8412</TotalTime>
  <Words>1879</Words>
  <Application>Microsoft Office PowerPoint</Application>
  <PresentationFormat>Grand écran</PresentationFormat>
  <Paragraphs>210</Paragraphs>
  <Slides>29</Slides>
  <Notes>16</Notes>
  <HiddenSlides>5</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29</vt:i4>
      </vt:variant>
    </vt:vector>
  </HeadingPairs>
  <TitlesOfParts>
    <vt:vector size="40" baseType="lpstr">
      <vt:lpstr>Angsana New</vt:lpstr>
      <vt:lpstr>Arial</vt:lpstr>
      <vt:lpstr>Bebas Neue</vt:lpstr>
      <vt:lpstr>Calibri</vt:lpstr>
      <vt:lpstr>Courier New</vt:lpstr>
      <vt:lpstr>Montserrat</vt:lpstr>
      <vt:lpstr>Montserrat Light</vt:lpstr>
      <vt:lpstr>Segoe UI</vt:lpstr>
      <vt:lpstr>Source Sans Pro</vt:lpstr>
      <vt:lpstr>Times New Roman</vt:lpstr>
      <vt:lpstr>230217_Template_OLE</vt:lpstr>
      <vt:lpstr>Transcrire et sous-titrer vos vidéos pour favoriser l’apprentissage des étudiant·es</vt:lpstr>
      <vt:lpstr>Acquis d’apprentissage </vt:lpstr>
      <vt:lpstr>Présentation PowerPoint</vt:lpstr>
      <vt:lpstr>Présentation PowerPoint</vt:lpstr>
      <vt:lpstr>LAncez le dé !</vt:lpstr>
      <vt:lpstr>Présentation PowerPoint</vt:lpstr>
      <vt:lpstr>Conception universelle de l'apprentissage (cua) </vt:lpstr>
      <vt:lpstr>Les principes de la CUA</vt:lpstr>
      <vt:lpstr>La malvoyance </vt:lpstr>
      <vt:lpstr>La dyslexie </vt:lpstr>
      <vt:lpstr>Le daltonisme</vt:lpstr>
      <vt:lpstr>Présentation PowerPoint</vt:lpstr>
      <vt:lpstr>Mise en situation </vt:lpstr>
      <vt:lpstr>Définition  </vt:lpstr>
      <vt:lpstr>4 principes de l’accessibilité numérique  </vt:lpstr>
      <vt:lpstr>Une vidéo accessible...</vt:lpstr>
      <vt:lpstr>Présentation PowerPoint</vt:lpstr>
      <vt:lpstr>Présentation PowerPoint</vt:lpstr>
      <vt:lpstr>Présentation PowerPoint</vt:lpstr>
      <vt:lpstr>Présentation PowerPoint</vt:lpstr>
      <vt:lpstr>Comment rendre ma vidéo accessible ?</vt:lpstr>
      <vt:lpstr>Les sous-titres</vt:lpstr>
      <vt:lpstr>Les sous-titres</vt:lpstr>
      <vt:lpstr>La transcription</vt:lpstr>
      <vt:lpstr>Autres bonnes pratiques pour des contenus vidéo accessibles</vt:lpstr>
      <vt:lpstr>BONUS : Digiview by La Digitale</vt:lpstr>
      <vt:lpstr>Présentation PowerPoint</vt:lpstr>
      <vt:lpstr>Atelier pratique individuel </vt:lpstr>
      <vt:lpstr>Présentation PowerPoint</vt:lpstr>
    </vt:vector>
  </TitlesOfParts>
  <Company>UCLouvain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OLE - Open Learning Experience</dc:title>
  <dc:creator>Flore Louette</dc:creator>
  <cp:lastModifiedBy>Monica Baur</cp:lastModifiedBy>
  <cp:revision>227</cp:revision>
  <dcterms:created xsi:type="dcterms:W3CDTF">2023-02-17T15:05:14Z</dcterms:created>
  <dcterms:modified xsi:type="dcterms:W3CDTF">2025-08-29T13:10:59Z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0x01010075B6E1DAB5C1C047AA1C538583517466</vt:lpwstr>
  </property>
  <property fmtid="{D5CDD505-2E9C-101B-9397-08002B2CF9AE}" pid="3" name="MediaServiceImageTags">
    <vt:lpwstr/>
  </property>
</Properties>
</file>