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8288000" cy="10287000"/>
  <p:notesSz cx="6858000" cy="9144000"/>
  <p:embeddedFontLst>
    <p:embeddedFont>
      <p:font typeface="Arapey Italics" panose="020B0604020202020204" charset="0"/>
      <p:regular r:id="rId40"/>
    </p:embeddedFont>
    <p:embeddedFont>
      <p:font typeface="Barlow" panose="00000500000000000000" pitchFamily="2" charset="0"/>
      <p:regular r:id="rId41"/>
    </p:embeddedFont>
    <p:embeddedFont>
      <p:font typeface="Barlow Bold" panose="00000800000000000000" charset="0"/>
      <p:regular r:id="rId42"/>
    </p:embeddedFont>
    <p:embeddedFont>
      <p:font typeface="Barlow Condensed" panose="00000506000000000000" pitchFamily="2" charset="0"/>
      <p:regular r:id="rId43"/>
    </p:embeddedFont>
    <p:embeddedFont>
      <p:font typeface="Barlow Condensed Bold" panose="00000806000000000000" charset="0"/>
      <p:regular r:id="rId44"/>
    </p:embeddedFont>
    <p:embeddedFont>
      <p:font typeface="Canva Sans" panose="020B0604020202020204" charset="0"/>
      <p:regular r:id="rId45"/>
    </p:embeddedFont>
    <p:embeddedFont>
      <p:font typeface="Canva Sans Bold" panose="020B0604020202020204" charset="0"/>
      <p:regular r:id="rId46"/>
    </p:embeddedFont>
    <p:embeddedFont>
      <p:font typeface="Distillery Caps" panose="020B0604020202020204" charset="0"/>
      <p:regular r:id="rId47"/>
    </p:embeddedFont>
    <p:embeddedFont>
      <p:font typeface="Gistesy" charset="0"/>
      <p:regular r:id="rId48"/>
    </p:embeddedFont>
    <p:embeddedFont>
      <p:font typeface="Kollektif Bold" panose="020B0604020202020204" charset="0"/>
      <p:regular r:id="rId49"/>
    </p:embeddedFont>
    <p:embeddedFont>
      <p:font typeface="Montserrat" panose="00000500000000000000" pitchFamily="2" charset="0"/>
      <p:regular r:id="rId50"/>
      <p:bold r:id="rId51"/>
      <p:italic r:id="rId52"/>
    </p:embeddedFont>
    <p:embeddedFont>
      <p:font typeface="Montserrat Bold" panose="00000800000000000000" charset="0"/>
      <p:regular r:id="rId53"/>
    </p:embeddedFont>
    <p:embeddedFont>
      <p:font typeface="Montserrat Classic" panose="020B0604020202020204" charset="0"/>
      <p:regular r:id="rId54"/>
    </p:embeddedFont>
    <p:embeddedFont>
      <p:font typeface="Open Sans" panose="020B0606030504020204" pitchFamily="34" charset="0"/>
      <p:regular r:id="rId55"/>
    </p:embeddedFont>
    <p:embeddedFont>
      <p:font typeface="Open Sans Bold" panose="020B0806030504020204" charset="0"/>
      <p:regular r:id="rId56"/>
    </p:embeddedFont>
    <p:embeddedFont>
      <p:font typeface="Playland"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576" autoAdjust="0"/>
  </p:normalViewPr>
  <p:slideViewPr>
    <p:cSldViewPr>
      <p:cViewPr varScale="1">
        <p:scale>
          <a:sx n="55" d="100"/>
          <a:sy n="55" d="100"/>
        </p:scale>
        <p:origin x="16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BE" noProof="0" dirty="0"/>
              <a:t>Il s’agit d’une formation sur les outils de Moodle et de Microsoft 365 utiles pour développer un enseignement inclusif. Temps estimé : 1h30. Il est possible d’adapter cette formation à une durée plus courte, par exemple 45 minutes, en enlevant les activités brise-glace et partage d’expérience au début de la formation.</a:t>
            </a:r>
          </a:p>
          <a:p>
            <a:r>
              <a:rPr lang="fr-BE" noProof="0" dirty="0"/>
              <a:t>La formation commence par les deux premières slides et une brève 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Comment citer cette ressource : Baur, M., Ducarme, D. et Guisset, M. (2024). Développer un enseignement inclusif avec les outils de Moodle et Microsoft 365. </a:t>
            </a:r>
            <a:r>
              <a:rPr lang="fr-FR" dirty="0" err="1"/>
              <a:t>UCLouvain</a:t>
            </a:r>
            <a:r>
              <a:rPr lang="fr-FR" dirty="0"/>
              <a:t>. CC BY SA.</a:t>
            </a:r>
          </a:p>
          <a:p>
            <a:endParaRPr lang="fr-BE" noProof="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Nous présentons les standards internationaux d’accessibilité, le référentiel français et le service d’accessibilité numérique belge.</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12817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66085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Nous proposons des solutions pour rendre les supports plus accessibles sur les outils numériques </a:t>
            </a:r>
            <a:r>
              <a:rPr lang="fr-FR" dirty="0" err="1"/>
              <a:t>UCLouvain</a:t>
            </a:r>
            <a:r>
              <a:rPr lang="fr-FR" dirty="0"/>
              <a:t>. </a:t>
            </a:r>
          </a:p>
          <a:p>
            <a:pPr marL="171450" indent="-171450">
              <a:buFontTx/>
              <a:buChar char="-"/>
            </a:pPr>
            <a:r>
              <a:rPr lang="fr-FR" dirty="0"/>
              <a:t>Moodle</a:t>
            </a:r>
          </a:p>
          <a:p>
            <a:pPr marL="171450" indent="-171450">
              <a:buFontTx/>
              <a:buChar char="-"/>
            </a:pPr>
            <a:r>
              <a:rPr lang="fr-FR" dirty="0"/>
              <a:t>Suite Microsoft 365</a:t>
            </a:r>
          </a:p>
          <a:p>
            <a:pPr marL="171450" indent="-171450">
              <a:buFontTx/>
              <a:buChar char="-"/>
            </a:pPr>
            <a:r>
              <a:rPr lang="fr-FR" dirty="0"/>
              <a:t>Licences institutionnelles : </a:t>
            </a:r>
            <a:r>
              <a:rPr lang="fr-FR" dirty="0" err="1"/>
              <a:t>Wooclap</a:t>
            </a:r>
            <a:r>
              <a:rPr lang="fr-FR" dirty="0"/>
              <a:t>, </a:t>
            </a:r>
            <a:r>
              <a:rPr lang="fr-FR" dirty="0" err="1"/>
              <a:t>Wooflash</a:t>
            </a:r>
            <a:r>
              <a:rPr lang="fr-FR" dirty="0"/>
              <a:t>, </a:t>
            </a:r>
            <a:r>
              <a:rPr lang="fr-FR" dirty="0" err="1"/>
              <a:t>Padlet</a:t>
            </a:r>
            <a:r>
              <a:rPr lang="fr-FR" dirty="0"/>
              <a:t>, </a:t>
            </a:r>
            <a:r>
              <a:rPr lang="fr-FR" dirty="0" err="1"/>
              <a:t>Genially</a:t>
            </a:r>
            <a:r>
              <a:rPr lang="fr-FR" dirty="0"/>
              <a:t>, </a:t>
            </a:r>
            <a:r>
              <a:rPr lang="fr-FR" dirty="0" err="1"/>
              <a:t>Gradescope</a:t>
            </a:r>
            <a:r>
              <a:rPr lang="fr-FR" dirty="0"/>
              <a:t>…</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46663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Nous nous basons d’abord sur la déclaration de Moodle en matière d’accessibilité.</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389834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L’outil d’accessibilité est signalé par un petit bonhomme dans l’éditeur de texte sur Moodle.</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412060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Quelques propositions pour structurer son contenu : </a:t>
            </a:r>
          </a:p>
          <a:p>
            <a:pPr marL="171450" indent="-171450">
              <a:buFontTx/>
              <a:buChar char="-"/>
            </a:pPr>
            <a:r>
              <a:rPr lang="fr-FR" dirty="0"/>
              <a:t>Structurer le contenu grâce aux titres : </a:t>
            </a:r>
          </a:p>
          <a:p>
            <a:pPr marL="171450" indent="-171450">
              <a:buFontTx/>
              <a:buChar char="-"/>
            </a:pPr>
            <a:r>
              <a:rPr lang="fr-FR" dirty="0"/>
              <a:t>Veiller aux styles (ils sont déjà prédéfinis avec le bon contraste entre la couleur de fond et celle de la police, à la suite d’un projet mené notamment par Isabelle Motte et Suzanne Kieffer)</a:t>
            </a:r>
          </a:p>
          <a:p>
            <a:pPr marL="171450" indent="-171450">
              <a:buFontTx/>
              <a:buChar char="-"/>
            </a:pPr>
            <a:r>
              <a:rPr lang="fr-FR" dirty="0"/>
              <a:t>Structurer le contenu grâce aux listes</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90554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Les liens</a:t>
            </a:r>
          </a:p>
          <a:p>
            <a:pPr marL="171450" indent="-171450">
              <a:buFontTx/>
              <a:buChar char="-"/>
            </a:pPr>
            <a:r>
              <a:rPr lang="fr-FR" dirty="0"/>
              <a:t>Insérer des hyperliens de manière explicite, avec un lien descriptif qui décrit où le lien va mener au sein du texte. </a:t>
            </a:r>
          </a:p>
          <a:p>
            <a:pPr marL="171450" indent="-171450">
              <a:buFontTx/>
              <a:buChar char="-"/>
            </a:pPr>
            <a:r>
              <a:rPr lang="fr-FR" dirty="0"/>
              <a:t>Les liens au sein du cours ouvrent dans la même fenêtre ;</a:t>
            </a:r>
          </a:p>
          <a:p>
            <a:pPr marL="171450" indent="-171450">
              <a:buFontTx/>
              <a:buChar char="-"/>
            </a:pPr>
            <a:r>
              <a:rPr lang="fr-FR" dirty="0"/>
              <a:t>Les liens externes ouvrent dans une nouvelle fenêtre.</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55630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Pour renseigner un texte alternatif aux images, une fenêtre s’ouvre dès que l’on veut ajouter une image, avec ses propriétés. On peut décrire l’image pour ceux qui ne peuvent pas la voir, ou dire que cette image ne sert que de décoration.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39551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Deux fonctions utiles au sein de Moodle : </a:t>
            </a:r>
          </a:p>
          <a:p>
            <a:pPr algn="l">
              <a:lnSpc>
                <a:spcPts val="4049"/>
              </a:lnSpc>
            </a:pPr>
            <a:r>
              <a:rPr lang="fr-FR" dirty="0"/>
              <a:t>- La fonction contrôle d’accessibilité.</a:t>
            </a:r>
            <a:r>
              <a:rPr lang="fr-BE" sz="2699" noProof="0" dirty="0">
                <a:solidFill>
                  <a:srgbClr val="00214E"/>
                </a:solidFill>
                <a:latin typeface="Barlow"/>
                <a:ea typeface="Barlow"/>
                <a:cs typeface="Barlow"/>
                <a:sym typeface="Barlow"/>
              </a:rPr>
              <a:t> Cet “</a:t>
            </a:r>
            <a:r>
              <a:rPr lang="fr-BE" sz="2699" noProof="0" dirty="0" err="1">
                <a:solidFill>
                  <a:srgbClr val="00214E"/>
                </a:solidFill>
                <a:latin typeface="Barlow"/>
                <a:ea typeface="Barlow"/>
                <a:cs typeface="Barlow"/>
                <a:sym typeface="Barlow"/>
              </a:rPr>
              <a:t>accessibility</a:t>
            </a:r>
            <a:r>
              <a:rPr lang="fr-BE" sz="2699" noProof="0" dirty="0">
                <a:solidFill>
                  <a:srgbClr val="00214E"/>
                </a:solidFill>
                <a:latin typeface="Barlow"/>
                <a:ea typeface="Barlow"/>
                <a:cs typeface="Barlow"/>
                <a:sym typeface="Barlow"/>
              </a:rPr>
              <a:t> checker” va vérifier certains éléments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Présence de texte alternatif pour les images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Contraste adapté entre la couleur de police et d’arrière-plan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La division de longs blocs de texte en en-têtes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Présence de légendes et d’en-têtes pour les tableaux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Absence de cellules fusionnées dans les tableaux.</a:t>
            </a:r>
          </a:p>
          <a:p>
            <a:r>
              <a:rPr lang="fr-BE" dirty="0"/>
              <a:t>- La fonction aide lecteur d’écran : indique les éléments qui seront parcourus par le lecteur d’écran</a:t>
            </a: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41044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Certaines bonnes pratiques vont aider à rendre ses supports plus accessibles à une diversité d’étudiantes et d’étudiants : </a:t>
            </a:r>
          </a:p>
          <a:p>
            <a:pPr marL="171450" indent="-171450">
              <a:buFontTx/>
              <a:buChar char="-"/>
            </a:pPr>
            <a:r>
              <a:rPr lang="fr-FR" dirty="0"/>
              <a:t>Structurer son contenu, par chapitre, par semaine ou par type d’activités :</a:t>
            </a:r>
          </a:p>
          <a:p>
            <a:pPr marL="171450" indent="-171450">
              <a:buFontTx/>
              <a:buChar char="-"/>
            </a:pPr>
            <a:r>
              <a:rPr lang="fr-FR" dirty="0"/>
              <a:t>Proposer des pages et des dossiers. Les pages sont utiles pour des contenus nécessitant d’être mis à jour, comme un planning des séances de cours, sans nécessiter de supprimer et retélécharger un fichier. Les dossiers permettent d’organiser les différents documents déposés sur Moodle. </a:t>
            </a:r>
          </a:p>
          <a:p>
            <a:pPr marL="171450" indent="-171450">
              <a:buFontTx/>
              <a:buChar char="-"/>
            </a:pPr>
            <a:endParaRPr lang="fr-FR" dirty="0"/>
          </a:p>
          <a:p>
            <a:pPr marL="0" indent="0">
              <a:buFontTx/>
              <a:buNone/>
            </a:pPr>
            <a:r>
              <a:rPr lang="fr-FR" dirty="0"/>
              <a:t>Nous invitons à consulter des ressources complémentaires à ce propos.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14855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À la suite de la présentation des deux slides précédentes, nous invitons les </a:t>
            </a:r>
            <a:r>
              <a:rPr lang="fr-FR" dirty="0" err="1"/>
              <a:t>participant·es</a:t>
            </a:r>
            <a:r>
              <a:rPr lang="fr-FR" dirty="0"/>
              <a:t> à réagir et à pointer les éléments qui les interpellent visuellement.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61423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415688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Les modules H5P sont généralement accessibles et leur accessibilité est renseignée sur le centre de ressources H5P.</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412662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Outils de la suite Microsoft 365</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7593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Les outils de la suite Microsoft 365 peuvent être soit spécifiquement dédiés à l’accessibilité numérique (comme le lecteur numérique) ou être utilisés au service de l’inclusion pédagogique (comme le sous-titrage).</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660405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Voici une présentation des outils d’accessibilités présents dans les applications Microsoft.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247199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Le bouton de vérification d’accessibilité est présent dans la plupart des outils Microsoft, généralement dans l’onglet Révision &gt; vérifier l’accessibilité. Dans Outlook, ce bouton est présent dans l’onglet Message.</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1763116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205810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Cette possibilité permet de signaler l’image comme décorative ou d’expliciter les images informatives pour celles et ceux qui ne pourraient pas la voir.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1716816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Il est possible d’activer les sous-titres automatiques dans PowerPoint et Teams.</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277601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PowerPoint Live permet de présenter un PowerPoint dans Teams. Cette fonctionnalité présente l’avantage, pour les spectateurs et spectatrices, de passer les slides à leur rythme ou de zoomer dessus. </a:t>
            </a:r>
          </a:p>
          <a:p>
            <a:r>
              <a:rPr lang="fr-FR" dirty="0"/>
              <a:t>Des explications complémentaires se trouvent ici : https://support.microsoft.com/fr-fr/office/pr%C3%A9senter-%C3%A0-partir-de-powerpoint-live-dans-microsoft-teams-28b20e74-7165-499c-9bd4-0ad975d448ad</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13641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Nous montrons ensuite une version plus lisible de la slide de titre.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25651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Générer des sous-titres et des transcriptions peut être utile pour soutenir l’accès aux contenus vidéos. </a:t>
            </a:r>
          </a:p>
          <a:p>
            <a:r>
              <a:rPr lang="fr-FR" dirty="0"/>
              <a:t>Nous avons également conçu plusieurs pages dédiées à ce sujet dans notre espace Confluence. Rendre des vidéos accessibles grâce aux sous-titres et aux transcriptions : https://uclouvain.atlassian.net/wiki/spaces/LLL/pages/1338769738/Rendre+des+vid+os+accessibles+gr+ce+aux+sous-titres+et+aux+transcriptions+en+construction (Stream, PowerPoint, Word, </a:t>
            </a:r>
            <a:r>
              <a:rPr lang="fr-FR" dirty="0" err="1"/>
              <a:t>ClipChamp</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307074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Il est aussi possible d’utiliser l’IA générative, ici </a:t>
            </a:r>
            <a:r>
              <a:rPr lang="fr-FR" dirty="0" err="1"/>
              <a:t>Copilot</a:t>
            </a:r>
            <a:r>
              <a:rPr lang="fr-FR" dirty="0"/>
              <a:t>, pour améliorer l’accessibilité d’un document selon les standards internationaux.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041849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À la fin de la présentation, nous invitons les </a:t>
            </a:r>
            <a:r>
              <a:rPr lang="fr-FR" dirty="0" err="1"/>
              <a:t>participant·es</a:t>
            </a:r>
            <a:r>
              <a:rPr lang="fr-FR" dirty="0"/>
              <a:t> à identifier un support de cours qu’ils ou elles aimeraient améliorer à la lumière des conseils et des outils proposés lors de la formation.</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138490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Nous invitons les </a:t>
            </a:r>
            <a:r>
              <a:rPr lang="fr-FR" dirty="0" err="1"/>
              <a:t>participant·es</a:t>
            </a:r>
            <a:r>
              <a:rPr lang="fr-FR" dirty="0"/>
              <a:t> à écrire sur des </a:t>
            </a:r>
            <a:r>
              <a:rPr lang="fr-FR" dirty="0" err="1"/>
              <a:t>posts-it</a:t>
            </a:r>
            <a:r>
              <a:rPr lang="fr-FR" dirty="0"/>
              <a:t> de couleurs différentes, signalant leur réponse à ces trois questions. Les </a:t>
            </a:r>
            <a:r>
              <a:rPr lang="fr-FR" dirty="0" err="1"/>
              <a:t>posts-its</a:t>
            </a:r>
            <a:r>
              <a:rPr lang="fr-FR" dirty="0"/>
              <a:t> sont collés sur un mur.</a:t>
            </a:r>
          </a:p>
          <a:p>
            <a:r>
              <a:rPr lang="fr-FR" dirty="0"/>
              <a:t>Nous classons au fur et à mesure les </a:t>
            </a:r>
            <a:r>
              <a:rPr lang="fr-FR" dirty="0" err="1"/>
              <a:t>posts-its</a:t>
            </a:r>
            <a:r>
              <a:rPr lang="fr-FR" dirty="0"/>
              <a:t> selon leur thème. Chaque formatrice s’occupait d’une question. </a:t>
            </a:r>
          </a:p>
          <a:p>
            <a:r>
              <a:rPr lang="fr-FR" dirty="0"/>
              <a:t>Nous consacrons enfin un moment de mise en commun autour de leurs réponses.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71588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La première partie de cette formation est consacrée à la présentation de la conception universelle de l’apprentissage (CUA). </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77175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La définition de l’accessibilité numérique s’articule autour de quatre dimensions.</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49238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Nous présentons un support conçu par l’université d’Angers, présentant dix bonnes pratiques de l’accessibilité des supports pédagogiques</a:t>
            </a:r>
          </a:p>
          <a:p>
            <a:pPr marL="228600" indent="-228600">
              <a:buAutoNum type="arabicParenR"/>
            </a:pPr>
            <a:r>
              <a:rPr lang="fr-FR" dirty="0"/>
              <a:t>Typographie : police « bâton » ou « sans </a:t>
            </a:r>
            <a:r>
              <a:rPr lang="fr-FR" dirty="0" err="1"/>
              <a:t>serif</a:t>
            </a:r>
            <a:r>
              <a:rPr lang="fr-FR" dirty="0"/>
              <a:t> » (Verdana, Arial)</a:t>
            </a:r>
          </a:p>
          <a:p>
            <a:pPr marL="228600" indent="-228600">
              <a:buAutoNum type="arabicParenR"/>
            </a:pPr>
            <a:r>
              <a:rPr lang="fr-FR" dirty="0"/>
              <a:t>Taille : 12 minimum pour les fichiers textuels (Word, LibreOffice)</a:t>
            </a:r>
          </a:p>
          <a:p>
            <a:pPr marL="228600" indent="-228600">
              <a:buAutoNum type="arabicParenR"/>
            </a:pP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13892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3) Interligne : 1,5</a:t>
            </a:r>
          </a:p>
          <a:p>
            <a:r>
              <a:rPr lang="fr-FR" dirty="0"/>
              <a:t>4) Structuration : présentation cohérente (niveaux de titres, table des matières, etc.)</a:t>
            </a:r>
          </a:p>
          <a:p>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72809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FR" dirty="0"/>
              <a:t>5) Couleurs : ne pas véhiculer l’information uniquement par le biais de la couleur</a:t>
            </a:r>
          </a:p>
          <a:p>
            <a:r>
              <a:rPr lang="fr-FR" dirty="0"/>
              <a:t>6) Contraste : utiliser un contraste suffisant</a:t>
            </a:r>
          </a:p>
          <a:p>
            <a:r>
              <a:rPr lang="fr-FR" dirty="0"/>
              <a:t>7) Images informatives : renseigner une alternative textuelle aux images porteuses d’informations</a:t>
            </a:r>
          </a:p>
          <a:p>
            <a:r>
              <a:rPr lang="fr-FR" dirty="0"/>
              <a:t>8) Images décoratives : renseigner les images comme « décoratives » lorsqu’elles ne portent pas d’information</a:t>
            </a:r>
          </a:p>
          <a:p>
            <a:r>
              <a:rPr lang="fr-FR" dirty="0"/>
              <a:t>9) Vidéos et audios : proposer des sous-titres et une alternative textuelle</a:t>
            </a:r>
          </a:p>
          <a:p>
            <a:r>
              <a:rPr lang="fr-FR" dirty="0"/>
              <a:t>10) Tableaux : utiliser les outils de création de tableaux et intégrer une ligne d’en-tête.</a:t>
            </a:r>
            <a:endParaRPr lang="fr-BE"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2136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hyperlink" Target="http://www.ejustice.just.fgov.be/cgi_loi/change_lg.pl?language=fr&amp;la=F&amp;cn=2019090506&amp;table_name=loi"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3.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png"/><Relationship Id="rId7" Type="http://schemas.openxmlformats.org/officeDocument/2006/relationships/image" Target="../media/image4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hyperlink" Target="https://docs.moodle.org/310/en/index.php?title=Atto_editor&amp;_gl=1%2Amhke9a%2A_ga%2AOTIyNTY2NjUyLjE3MzA3OTg3MDM.%2A_ga_QWYJYEY9P5%2AMTczMjUzMTE1MS4zLjEuMTczMjUzMjg0My4wLjAuMA..#Accessibility_checker" TargetMode="External"/><Relationship Id="rId3" Type="http://schemas.openxmlformats.org/officeDocument/2006/relationships/image" Target="../media/image11.png"/><Relationship Id="rId7" Type="http://schemas.openxmlformats.org/officeDocument/2006/relationships/hyperlink" Target="https://docs.moodle.org/405/en/Accessible_course_design?_gl=1*neh6rd*_ga*OTIyNTY2NjUyLjE3MzA3OTg3MDM.*_ga_QWYJYEY9P5*MTczMjUyNjI4MC4yLjEuMTczMjUyNjQ5NC4wLjAuMA.."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infotuto.univ-lille.fr/fileadmin/user_upload/infotuto/pdf-docs/Accessibilite_moodle.pdf"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help.h5p.com/hc/en-us/articles/7505444789405-Accessibility-statement-for-H5P-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help.h5p.com/hc/en-us/articles/7505649072797-Content-types-recommendation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ecampusontario.pressbooks.pub/maitriserleducationouverte/chapter/explorer-h5p/#h5pbookid=8&amp;section=top&amp;chapter=h5p-interactive-book-chapter-bc5e4ddc-a923-4133-89d0-d347a229e938"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1.png"/><Relationship Id="rId4" Type="http://schemas.openxmlformats.org/officeDocument/2006/relationships/image" Target="../media/image61.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5.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sv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developer.mozilla.org/fr/docs/Web/HTML/Ele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3027030">
            <a:off x="1123004" y="-4911374"/>
            <a:ext cx="7290652" cy="10006311"/>
            <a:chOff x="0" y="0"/>
            <a:chExt cx="1920172" cy="2635407"/>
          </a:xfrm>
        </p:grpSpPr>
        <p:sp>
          <p:nvSpPr>
            <p:cNvPr id="3" name="Freeform 3"/>
            <p:cNvSpPr/>
            <p:nvPr/>
          </p:nvSpPr>
          <p:spPr>
            <a:xfrm>
              <a:off x="0" y="0"/>
              <a:ext cx="1920172" cy="2635407"/>
            </a:xfrm>
            <a:custGeom>
              <a:avLst/>
              <a:gdLst/>
              <a:ahLst/>
              <a:cxnLst/>
              <a:rect l="l" t="t" r="r" b="b"/>
              <a:pathLst>
                <a:path w="1920172" h="2635407">
                  <a:moveTo>
                    <a:pt x="0" y="0"/>
                  </a:moveTo>
                  <a:lnTo>
                    <a:pt x="1920172" y="0"/>
                  </a:lnTo>
                  <a:lnTo>
                    <a:pt x="1920172" y="2635407"/>
                  </a:lnTo>
                  <a:lnTo>
                    <a:pt x="0" y="2635407"/>
                  </a:lnTo>
                  <a:close/>
                </a:path>
              </a:pathLst>
            </a:custGeom>
            <a:solidFill>
              <a:srgbClr val="57BFB8"/>
            </a:solidFill>
          </p:spPr>
          <p:txBody>
            <a:bodyPr/>
            <a:lstStyle/>
            <a:p>
              <a:endParaRPr lang="fr-BE" noProof="0" dirty="0"/>
            </a:p>
          </p:txBody>
        </p:sp>
        <p:sp>
          <p:nvSpPr>
            <p:cNvPr id="4" name="TextBox 4"/>
            <p:cNvSpPr txBox="1"/>
            <p:nvPr/>
          </p:nvSpPr>
          <p:spPr>
            <a:xfrm>
              <a:off x="0" y="-38100"/>
              <a:ext cx="1920172" cy="2673507"/>
            </a:xfrm>
            <a:prstGeom prst="rect">
              <a:avLst/>
            </a:prstGeom>
          </p:spPr>
          <p:txBody>
            <a:bodyPr lIns="50800" tIns="50800" rIns="50800" bIns="50800" rtlCol="0" anchor="ctr"/>
            <a:lstStyle/>
            <a:p>
              <a:pPr algn="ctr">
                <a:lnSpc>
                  <a:spcPts val="2659"/>
                </a:lnSpc>
                <a:spcBef>
                  <a:spcPct val="0"/>
                </a:spcBef>
              </a:pPr>
              <a:endParaRPr lang="fr-BE" noProof="0" dirty="0"/>
            </a:p>
          </p:txBody>
        </p:sp>
      </p:grpSp>
      <p:sp>
        <p:nvSpPr>
          <p:cNvPr id="5" name="Freeform 5"/>
          <p:cNvSpPr/>
          <p:nvPr/>
        </p:nvSpPr>
        <p:spPr>
          <a:xfrm rot="-7195638">
            <a:off x="10935388" y="5275176"/>
            <a:ext cx="8091912" cy="5826176"/>
          </a:xfrm>
          <a:custGeom>
            <a:avLst/>
            <a:gdLst/>
            <a:ahLst/>
            <a:cxnLst/>
            <a:rect l="l" t="t" r="r" b="b"/>
            <a:pathLst>
              <a:path w="8091912" h="5826176">
                <a:moveTo>
                  <a:pt x="0" y="0"/>
                </a:moveTo>
                <a:lnTo>
                  <a:pt x="8091912" y="0"/>
                </a:lnTo>
                <a:lnTo>
                  <a:pt x="8091912" y="5826176"/>
                </a:lnTo>
                <a:lnTo>
                  <a:pt x="0" y="5826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6" name="Freeform 6"/>
          <p:cNvSpPr/>
          <p:nvPr/>
        </p:nvSpPr>
        <p:spPr>
          <a:xfrm>
            <a:off x="569233" y="8161223"/>
            <a:ext cx="7680010" cy="1702644"/>
          </a:xfrm>
          <a:custGeom>
            <a:avLst/>
            <a:gdLst/>
            <a:ahLst/>
            <a:cxnLst/>
            <a:rect l="l" t="t" r="r" b="b"/>
            <a:pathLst>
              <a:path w="7680010" h="1702644">
                <a:moveTo>
                  <a:pt x="0" y="0"/>
                </a:moveTo>
                <a:lnTo>
                  <a:pt x="7680010" y="0"/>
                </a:lnTo>
                <a:lnTo>
                  <a:pt x="7680010" y="1702644"/>
                </a:lnTo>
                <a:lnTo>
                  <a:pt x="0" y="1702644"/>
                </a:lnTo>
                <a:lnTo>
                  <a:pt x="0" y="0"/>
                </a:lnTo>
                <a:close/>
              </a:path>
            </a:pathLst>
          </a:custGeom>
          <a:blipFill>
            <a:blip r:embed="rId5"/>
            <a:stretch>
              <a:fillRect/>
            </a:stretch>
          </a:blipFill>
        </p:spPr>
        <p:txBody>
          <a:bodyPr/>
          <a:lstStyle/>
          <a:p>
            <a:endParaRPr lang="fr-BE" noProof="0" dirty="0"/>
          </a:p>
        </p:txBody>
      </p:sp>
      <p:sp>
        <p:nvSpPr>
          <p:cNvPr id="7" name="Freeform 7"/>
          <p:cNvSpPr/>
          <p:nvPr/>
        </p:nvSpPr>
        <p:spPr>
          <a:xfrm>
            <a:off x="13759956" y="4790481"/>
            <a:ext cx="3559129" cy="1216575"/>
          </a:xfrm>
          <a:custGeom>
            <a:avLst/>
            <a:gdLst/>
            <a:ahLst/>
            <a:cxnLst/>
            <a:rect l="l" t="t" r="r" b="b"/>
            <a:pathLst>
              <a:path w="3559129" h="1216575">
                <a:moveTo>
                  <a:pt x="0" y="0"/>
                </a:moveTo>
                <a:lnTo>
                  <a:pt x="3559128" y="0"/>
                </a:lnTo>
                <a:lnTo>
                  <a:pt x="3559128" y="1216575"/>
                </a:lnTo>
                <a:lnTo>
                  <a:pt x="0" y="1216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
        <p:nvSpPr>
          <p:cNvPr id="8" name="Freeform 8"/>
          <p:cNvSpPr/>
          <p:nvPr/>
        </p:nvSpPr>
        <p:spPr>
          <a:xfrm>
            <a:off x="701956" y="333209"/>
            <a:ext cx="2298101" cy="577398"/>
          </a:xfrm>
          <a:custGeom>
            <a:avLst/>
            <a:gdLst/>
            <a:ahLst/>
            <a:cxnLst/>
            <a:rect l="l" t="t" r="r" b="b"/>
            <a:pathLst>
              <a:path w="2298101" h="577398">
                <a:moveTo>
                  <a:pt x="0" y="0"/>
                </a:moveTo>
                <a:lnTo>
                  <a:pt x="2298101" y="0"/>
                </a:lnTo>
                <a:lnTo>
                  <a:pt x="2298101" y="577397"/>
                </a:lnTo>
                <a:lnTo>
                  <a:pt x="0" y="577397"/>
                </a:lnTo>
                <a:lnTo>
                  <a:pt x="0" y="0"/>
                </a:lnTo>
                <a:close/>
              </a:path>
            </a:pathLst>
          </a:custGeom>
          <a:blipFill>
            <a:blip r:embed="rId8"/>
            <a:stretch>
              <a:fillRect/>
            </a:stretch>
          </a:blipFill>
        </p:spPr>
        <p:txBody>
          <a:bodyPr/>
          <a:lstStyle/>
          <a:p>
            <a:endParaRPr lang="fr-BE" noProof="0" dirty="0"/>
          </a:p>
        </p:txBody>
      </p:sp>
      <p:sp>
        <p:nvSpPr>
          <p:cNvPr id="9" name="Freeform 9"/>
          <p:cNvSpPr/>
          <p:nvPr/>
        </p:nvSpPr>
        <p:spPr>
          <a:xfrm>
            <a:off x="16459339" y="6007056"/>
            <a:ext cx="859746" cy="824281"/>
          </a:xfrm>
          <a:custGeom>
            <a:avLst/>
            <a:gdLst/>
            <a:ahLst/>
            <a:cxnLst/>
            <a:rect l="l" t="t" r="r" b="b"/>
            <a:pathLst>
              <a:path w="859746" h="824281">
                <a:moveTo>
                  <a:pt x="0" y="0"/>
                </a:moveTo>
                <a:lnTo>
                  <a:pt x="859745" y="0"/>
                </a:lnTo>
                <a:lnTo>
                  <a:pt x="859745" y="824281"/>
                </a:lnTo>
                <a:lnTo>
                  <a:pt x="0" y="824281"/>
                </a:lnTo>
                <a:lnTo>
                  <a:pt x="0" y="0"/>
                </a:lnTo>
                <a:close/>
              </a:path>
            </a:pathLst>
          </a:custGeom>
          <a:blipFill>
            <a:blip r:embed="rId9"/>
            <a:stretch>
              <a:fillRect/>
            </a:stretch>
          </a:blipFill>
        </p:spPr>
        <p:txBody>
          <a:bodyPr/>
          <a:lstStyle/>
          <a:p>
            <a:endParaRPr lang="fr-BE" noProof="0" dirty="0"/>
          </a:p>
        </p:txBody>
      </p:sp>
      <p:sp>
        <p:nvSpPr>
          <p:cNvPr id="10" name="Freeform 10"/>
          <p:cNvSpPr/>
          <p:nvPr/>
        </p:nvSpPr>
        <p:spPr>
          <a:xfrm>
            <a:off x="16569732" y="503814"/>
            <a:ext cx="1214306" cy="813585"/>
          </a:xfrm>
          <a:custGeom>
            <a:avLst/>
            <a:gdLst/>
            <a:ahLst/>
            <a:cxnLst/>
            <a:rect l="l" t="t" r="r" b="b"/>
            <a:pathLst>
              <a:path w="1214306" h="813585">
                <a:moveTo>
                  <a:pt x="0" y="0"/>
                </a:moveTo>
                <a:lnTo>
                  <a:pt x="1214306" y="0"/>
                </a:lnTo>
                <a:lnTo>
                  <a:pt x="1214306" y="813585"/>
                </a:lnTo>
                <a:lnTo>
                  <a:pt x="0" y="813585"/>
                </a:lnTo>
                <a:lnTo>
                  <a:pt x="0" y="0"/>
                </a:lnTo>
                <a:close/>
              </a:path>
            </a:pathLst>
          </a:custGeom>
          <a:blipFill>
            <a:blip r:embed="rId10"/>
            <a:stretch>
              <a:fillRect/>
            </a:stretch>
          </a:blipFill>
        </p:spPr>
        <p:txBody>
          <a:bodyPr/>
          <a:lstStyle/>
          <a:p>
            <a:endParaRPr lang="fr-BE" noProof="0" dirty="0"/>
          </a:p>
        </p:txBody>
      </p:sp>
      <p:sp>
        <p:nvSpPr>
          <p:cNvPr id="11" name="Freeform 11"/>
          <p:cNvSpPr/>
          <p:nvPr/>
        </p:nvSpPr>
        <p:spPr>
          <a:xfrm>
            <a:off x="10225731" y="3003636"/>
            <a:ext cx="1443096" cy="1584708"/>
          </a:xfrm>
          <a:custGeom>
            <a:avLst/>
            <a:gdLst/>
            <a:ahLst/>
            <a:cxnLst/>
            <a:rect l="l" t="t" r="r" b="b"/>
            <a:pathLst>
              <a:path w="1443096" h="1584708">
                <a:moveTo>
                  <a:pt x="0" y="0"/>
                </a:moveTo>
                <a:lnTo>
                  <a:pt x="1443096" y="0"/>
                </a:lnTo>
                <a:lnTo>
                  <a:pt x="1443096" y="1584708"/>
                </a:lnTo>
                <a:lnTo>
                  <a:pt x="0" y="1584708"/>
                </a:lnTo>
                <a:lnTo>
                  <a:pt x="0" y="0"/>
                </a:lnTo>
                <a:close/>
              </a:path>
            </a:pathLst>
          </a:custGeom>
          <a:blipFill>
            <a:blip r:embed="rId11"/>
            <a:stretch>
              <a:fillRect/>
            </a:stretch>
          </a:blipFill>
        </p:spPr>
        <p:txBody>
          <a:bodyPr/>
          <a:lstStyle/>
          <a:p>
            <a:endParaRPr lang="fr-BE" noProof="0" dirty="0"/>
          </a:p>
        </p:txBody>
      </p:sp>
      <p:sp>
        <p:nvSpPr>
          <p:cNvPr id="12" name="Freeform 12"/>
          <p:cNvSpPr/>
          <p:nvPr/>
        </p:nvSpPr>
        <p:spPr>
          <a:xfrm>
            <a:off x="6152661" y="3003636"/>
            <a:ext cx="1584708" cy="1584708"/>
          </a:xfrm>
          <a:custGeom>
            <a:avLst/>
            <a:gdLst/>
            <a:ahLst/>
            <a:cxnLst/>
            <a:rect l="l" t="t" r="r" b="b"/>
            <a:pathLst>
              <a:path w="1584708" h="1584708">
                <a:moveTo>
                  <a:pt x="0" y="0"/>
                </a:moveTo>
                <a:lnTo>
                  <a:pt x="1584708" y="0"/>
                </a:lnTo>
                <a:lnTo>
                  <a:pt x="1584708" y="1584708"/>
                </a:lnTo>
                <a:lnTo>
                  <a:pt x="0" y="1584708"/>
                </a:lnTo>
                <a:lnTo>
                  <a:pt x="0" y="0"/>
                </a:lnTo>
                <a:close/>
              </a:path>
            </a:pathLst>
          </a:custGeom>
          <a:blipFill>
            <a:blip r:embed="rId12"/>
            <a:stretch>
              <a:fillRect/>
            </a:stretch>
          </a:blipFill>
        </p:spPr>
        <p:txBody>
          <a:bodyPr/>
          <a:lstStyle/>
          <a:p>
            <a:endParaRPr lang="fr-BE" noProof="0" dirty="0"/>
          </a:p>
        </p:txBody>
      </p:sp>
      <p:sp>
        <p:nvSpPr>
          <p:cNvPr id="13" name="TextBox 13"/>
          <p:cNvSpPr txBox="1"/>
          <p:nvPr/>
        </p:nvSpPr>
        <p:spPr>
          <a:xfrm>
            <a:off x="51514" y="1657279"/>
            <a:ext cx="18184971" cy="870107"/>
          </a:xfrm>
          <a:prstGeom prst="rect">
            <a:avLst/>
          </a:prstGeom>
        </p:spPr>
        <p:txBody>
          <a:bodyPr lIns="0" tIns="0" rIns="0" bIns="0" rtlCol="0" anchor="t">
            <a:spAutoFit/>
          </a:bodyPr>
          <a:lstStyle/>
          <a:p>
            <a:pPr algn="ctr">
              <a:lnSpc>
                <a:spcPts val="7166"/>
              </a:lnSpc>
            </a:pPr>
            <a:r>
              <a:rPr lang="fr-BE" sz="5118" noProof="0" dirty="0">
                <a:solidFill>
                  <a:srgbClr val="009942"/>
                </a:solidFill>
                <a:latin typeface="Gistesy"/>
                <a:ea typeface="Gistesy"/>
                <a:cs typeface="Gistesy"/>
                <a:sym typeface="Gistesy"/>
              </a:rPr>
              <a:t>DÉVELOPPER   UN  ENSEIGNEMENT   INCLUSIF  AVEC</a:t>
            </a:r>
            <a:r>
              <a:rPr lang="fr-BE" sz="5118" noProof="0" dirty="0">
                <a:solidFill>
                  <a:srgbClr val="00214E"/>
                </a:solidFill>
                <a:latin typeface="Gistesy"/>
                <a:ea typeface="Gistesy"/>
                <a:cs typeface="Gistesy"/>
                <a:sym typeface="Gistesy"/>
              </a:rPr>
              <a:t> </a:t>
            </a:r>
          </a:p>
        </p:txBody>
      </p:sp>
      <p:sp>
        <p:nvSpPr>
          <p:cNvPr id="14" name="TextBox 14"/>
          <p:cNvSpPr txBox="1"/>
          <p:nvPr/>
        </p:nvSpPr>
        <p:spPr>
          <a:xfrm>
            <a:off x="4495123" y="4913127"/>
            <a:ext cx="7508240" cy="803490"/>
          </a:xfrm>
          <a:prstGeom prst="rect">
            <a:avLst/>
          </a:prstGeom>
        </p:spPr>
        <p:txBody>
          <a:bodyPr lIns="0" tIns="0" rIns="0" bIns="0" rtlCol="0" anchor="t">
            <a:spAutoFit/>
          </a:bodyPr>
          <a:lstStyle/>
          <a:p>
            <a:pPr algn="ctr">
              <a:lnSpc>
                <a:spcPts val="3111"/>
              </a:lnSpc>
            </a:pPr>
            <a:r>
              <a:rPr lang="fr-BE" sz="2803" noProof="0" dirty="0">
                <a:solidFill>
                  <a:srgbClr val="5D8CE6"/>
                </a:solidFill>
                <a:latin typeface="Distillery Caps"/>
                <a:ea typeface="Distillery Caps"/>
                <a:cs typeface="Distillery Caps"/>
                <a:sym typeface="Distillery Caps"/>
              </a:rPr>
              <a:t>Delphine Ducarme - Monica Baur </a:t>
            </a:r>
          </a:p>
          <a:p>
            <a:pPr algn="ctr">
              <a:lnSpc>
                <a:spcPts val="3111"/>
              </a:lnSpc>
              <a:spcBef>
                <a:spcPct val="0"/>
              </a:spcBef>
            </a:pPr>
            <a:r>
              <a:rPr lang="fr-BE" sz="2803" noProof="0" dirty="0">
                <a:solidFill>
                  <a:srgbClr val="5D8CE6"/>
                </a:solidFill>
                <a:latin typeface="Distillery Caps"/>
                <a:ea typeface="Distillery Caps"/>
                <a:cs typeface="Distillery Caps"/>
                <a:sym typeface="Distillery Caps"/>
              </a:rPr>
              <a:t>Manuela Guisset</a:t>
            </a:r>
          </a:p>
        </p:txBody>
      </p:sp>
      <p:sp>
        <p:nvSpPr>
          <p:cNvPr id="15" name="TextBox 15"/>
          <p:cNvSpPr txBox="1"/>
          <p:nvPr/>
        </p:nvSpPr>
        <p:spPr>
          <a:xfrm>
            <a:off x="13759956" y="5144839"/>
            <a:ext cx="3594210" cy="519498"/>
          </a:xfrm>
          <a:prstGeom prst="rect">
            <a:avLst/>
          </a:prstGeom>
        </p:spPr>
        <p:txBody>
          <a:bodyPr lIns="0" tIns="0" rIns="0" bIns="0" rtlCol="0" anchor="t">
            <a:spAutoFit/>
          </a:bodyPr>
          <a:lstStyle/>
          <a:p>
            <a:pPr algn="ctr">
              <a:lnSpc>
                <a:spcPts val="3952"/>
              </a:lnSpc>
              <a:spcBef>
                <a:spcPct val="0"/>
              </a:spcBef>
            </a:pPr>
            <a:r>
              <a:rPr lang="fr-BE" sz="3952" spc="-158" noProof="0" dirty="0">
                <a:solidFill>
                  <a:srgbClr val="E31B23"/>
                </a:solidFill>
                <a:latin typeface="Playland"/>
                <a:ea typeface="Playland"/>
                <a:cs typeface="Playland"/>
                <a:sym typeface="Playland"/>
              </a:rPr>
              <a:t>3 décembre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224327" y="352944"/>
            <a:ext cx="9544491" cy="9397327"/>
          </a:xfrm>
          <a:custGeom>
            <a:avLst/>
            <a:gdLst/>
            <a:ahLst/>
            <a:cxnLst/>
            <a:rect l="l" t="t" r="r" b="b"/>
            <a:pathLst>
              <a:path w="9544491" h="9397327">
                <a:moveTo>
                  <a:pt x="0" y="0"/>
                </a:moveTo>
                <a:lnTo>
                  <a:pt x="9544491" y="0"/>
                </a:lnTo>
                <a:lnTo>
                  <a:pt x="9544491" y="9397327"/>
                </a:lnTo>
                <a:lnTo>
                  <a:pt x="0" y="9397327"/>
                </a:lnTo>
                <a:lnTo>
                  <a:pt x="0" y="0"/>
                </a:lnTo>
                <a:close/>
              </a:path>
            </a:pathLst>
          </a:custGeom>
          <a:blipFill>
            <a:blip r:embed="rId3"/>
            <a:stretch>
              <a:fillRect l="-7889" r="-7266"/>
            </a:stretch>
          </a:blipFill>
        </p:spPr>
        <p:txBody>
          <a:bodyPr/>
          <a:lstStyle/>
          <a:p>
            <a:endParaRPr lang="fr-BE" noProof="0" dirty="0"/>
          </a:p>
        </p:txBody>
      </p:sp>
      <p:sp>
        <p:nvSpPr>
          <p:cNvPr id="3" name="Freeform 3"/>
          <p:cNvSpPr/>
          <p:nvPr/>
        </p:nvSpPr>
        <p:spPr>
          <a:xfrm>
            <a:off x="9768818" y="2173962"/>
            <a:ext cx="8671648" cy="5546534"/>
          </a:xfrm>
          <a:custGeom>
            <a:avLst/>
            <a:gdLst/>
            <a:ahLst/>
            <a:cxnLst/>
            <a:rect l="l" t="t" r="r" b="b"/>
            <a:pathLst>
              <a:path w="8671648" h="5546534">
                <a:moveTo>
                  <a:pt x="0" y="0"/>
                </a:moveTo>
                <a:lnTo>
                  <a:pt x="8671648" y="0"/>
                </a:lnTo>
                <a:lnTo>
                  <a:pt x="8671648" y="5546534"/>
                </a:lnTo>
                <a:lnTo>
                  <a:pt x="0" y="5546534"/>
                </a:lnTo>
                <a:lnTo>
                  <a:pt x="0" y="0"/>
                </a:lnTo>
                <a:close/>
              </a:path>
            </a:pathLst>
          </a:custGeom>
          <a:blipFill>
            <a:blip r:embed="rId4"/>
            <a:stretch>
              <a:fillRect l="-2956"/>
            </a:stretch>
          </a:blipFill>
        </p:spPr>
        <p:txBody>
          <a:bodyPr/>
          <a:lstStyle/>
          <a:p>
            <a:endParaRPr lang="fr-BE"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371912" y="1025843"/>
            <a:ext cx="2288688" cy="2288688"/>
          </a:xfrm>
          <a:custGeom>
            <a:avLst/>
            <a:gdLst/>
            <a:ahLst/>
            <a:cxnLst/>
            <a:rect l="l" t="t" r="r" b="b"/>
            <a:pathLst>
              <a:path w="2288688" h="2288688">
                <a:moveTo>
                  <a:pt x="0" y="0"/>
                </a:moveTo>
                <a:lnTo>
                  <a:pt x="2288688" y="0"/>
                </a:lnTo>
                <a:lnTo>
                  <a:pt x="2288688" y="2288688"/>
                </a:lnTo>
                <a:lnTo>
                  <a:pt x="0" y="22886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3" name="Freeform 3"/>
          <p:cNvSpPr/>
          <p:nvPr/>
        </p:nvSpPr>
        <p:spPr>
          <a:xfrm>
            <a:off x="211371" y="4437279"/>
            <a:ext cx="2332521" cy="1746475"/>
          </a:xfrm>
          <a:custGeom>
            <a:avLst/>
            <a:gdLst/>
            <a:ahLst/>
            <a:cxnLst/>
            <a:rect l="l" t="t" r="r" b="b"/>
            <a:pathLst>
              <a:path w="2332521" h="1746475">
                <a:moveTo>
                  <a:pt x="0" y="0"/>
                </a:moveTo>
                <a:lnTo>
                  <a:pt x="2332520" y="0"/>
                </a:lnTo>
                <a:lnTo>
                  <a:pt x="2332520" y="1746474"/>
                </a:lnTo>
                <a:lnTo>
                  <a:pt x="0" y="17464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noProof="0" dirty="0"/>
          </a:p>
        </p:txBody>
      </p:sp>
      <p:sp>
        <p:nvSpPr>
          <p:cNvPr id="4" name="Freeform 4"/>
          <p:cNvSpPr/>
          <p:nvPr/>
        </p:nvSpPr>
        <p:spPr>
          <a:xfrm>
            <a:off x="328080" y="7571739"/>
            <a:ext cx="1844964" cy="1753397"/>
          </a:xfrm>
          <a:custGeom>
            <a:avLst/>
            <a:gdLst/>
            <a:ahLst/>
            <a:cxnLst/>
            <a:rect l="l" t="t" r="r" b="b"/>
            <a:pathLst>
              <a:path w="1844964" h="1753397">
                <a:moveTo>
                  <a:pt x="0" y="0"/>
                </a:moveTo>
                <a:lnTo>
                  <a:pt x="1844964" y="0"/>
                </a:lnTo>
                <a:lnTo>
                  <a:pt x="1844964" y="1753397"/>
                </a:lnTo>
                <a:lnTo>
                  <a:pt x="0" y="17533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BE" noProof="0" dirty="0"/>
          </a:p>
        </p:txBody>
      </p:sp>
      <p:sp>
        <p:nvSpPr>
          <p:cNvPr id="5" name="Freeform 5"/>
          <p:cNvSpPr/>
          <p:nvPr/>
        </p:nvSpPr>
        <p:spPr>
          <a:xfrm>
            <a:off x="4786154" y="1028700"/>
            <a:ext cx="2377899" cy="1604366"/>
          </a:xfrm>
          <a:custGeom>
            <a:avLst/>
            <a:gdLst/>
            <a:ahLst/>
            <a:cxnLst/>
            <a:rect l="l" t="t" r="r" b="b"/>
            <a:pathLst>
              <a:path w="2377899" h="1604366">
                <a:moveTo>
                  <a:pt x="0" y="0"/>
                </a:moveTo>
                <a:lnTo>
                  <a:pt x="2377899" y="0"/>
                </a:lnTo>
                <a:lnTo>
                  <a:pt x="2377899" y="1604366"/>
                </a:lnTo>
                <a:lnTo>
                  <a:pt x="0" y="1604366"/>
                </a:lnTo>
                <a:lnTo>
                  <a:pt x="0" y="0"/>
                </a:lnTo>
                <a:close/>
              </a:path>
            </a:pathLst>
          </a:custGeom>
          <a:blipFill>
            <a:blip r:embed="rId9">
              <a:alphaModFix amt="94000"/>
            </a:blip>
            <a:stretch>
              <a:fillRect/>
            </a:stretch>
          </a:blipFill>
        </p:spPr>
        <p:txBody>
          <a:bodyPr/>
          <a:lstStyle/>
          <a:p>
            <a:endParaRPr lang="fr-BE" noProof="0" dirty="0"/>
          </a:p>
        </p:txBody>
      </p:sp>
      <p:sp>
        <p:nvSpPr>
          <p:cNvPr id="6" name="AutoShape 6"/>
          <p:cNvSpPr/>
          <p:nvPr/>
        </p:nvSpPr>
        <p:spPr>
          <a:xfrm flipV="1">
            <a:off x="8434398" y="2960128"/>
            <a:ext cx="2201104" cy="19050"/>
          </a:xfrm>
          <a:prstGeom prst="line">
            <a:avLst/>
          </a:prstGeom>
          <a:ln w="38100" cap="flat">
            <a:solidFill>
              <a:srgbClr val="000000"/>
            </a:solidFill>
            <a:prstDash val="solid"/>
            <a:headEnd type="none" w="sm" len="sm"/>
            <a:tailEnd type="arrow" w="med" len="sm"/>
          </a:ln>
        </p:spPr>
        <p:txBody>
          <a:bodyPr/>
          <a:lstStyle/>
          <a:p>
            <a:endParaRPr lang="fr-BE" noProof="0" dirty="0"/>
          </a:p>
        </p:txBody>
      </p:sp>
      <p:sp>
        <p:nvSpPr>
          <p:cNvPr id="7" name="AutoShape 7"/>
          <p:cNvSpPr/>
          <p:nvPr/>
        </p:nvSpPr>
        <p:spPr>
          <a:xfrm flipV="1">
            <a:off x="46592" y="3966994"/>
            <a:ext cx="18194816" cy="0"/>
          </a:xfrm>
          <a:prstGeom prst="line">
            <a:avLst/>
          </a:prstGeom>
          <a:ln w="38100" cap="flat">
            <a:solidFill>
              <a:srgbClr val="000000"/>
            </a:solidFill>
            <a:prstDash val="sysDot"/>
            <a:headEnd type="none" w="sm" len="sm"/>
            <a:tailEnd type="none" w="sm" len="sm"/>
          </a:ln>
        </p:spPr>
        <p:txBody>
          <a:bodyPr/>
          <a:lstStyle/>
          <a:p>
            <a:endParaRPr lang="fr-BE" noProof="0" dirty="0"/>
          </a:p>
        </p:txBody>
      </p:sp>
      <p:sp>
        <p:nvSpPr>
          <p:cNvPr id="8" name="AutoShape 8"/>
          <p:cNvSpPr/>
          <p:nvPr/>
        </p:nvSpPr>
        <p:spPr>
          <a:xfrm flipV="1">
            <a:off x="93184" y="7040970"/>
            <a:ext cx="18194816" cy="19050"/>
          </a:xfrm>
          <a:prstGeom prst="line">
            <a:avLst/>
          </a:prstGeom>
          <a:ln w="38100" cap="flat">
            <a:solidFill>
              <a:srgbClr val="000000"/>
            </a:solidFill>
            <a:prstDash val="sysDot"/>
            <a:headEnd type="none" w="sm" len="sm"/>
            <a:tailEnd type="none" w="sm" len="sm"/>
          </a:ln>
        </p:spPr>
        <p:txBody>
          <a:bodyPr/>
          <a:lstStyle/>
          <a:p>
            <a:endParaRPr lang="fr-BE" noProof="0" dirty="0"/>
          </a:p>
        </p:txBody>
      </p:sp>
      <p:sp>
        <p:nvSpPr>
          <p:cNvPr id="9" name="Freeform 9"/>
          <p:cNvSpPr/>
          <p:nvPr/>
        </p:nvSpPr>
        <p:spPr>
          <a:xfrm>
            <a:off x="9522427" y="7571739"/>
            <a:ext cx="2027824" cy="1619724"/>
          </a:xfrm>
          <a:custGeom>
            <a:avLst/>
            <a:gdLst/>
            <a:ahLst/>
            <a:cxnLst/>
            <a:rect l="l" t="t" r="r" b="b"/>
            <a:pathLst>
              <a:path w="2027824" h="1619724">
                <a:moveTo>
                  <a:pt x="0" y="0"/>
                </a:moveTo>
                <a:lnTo>
                  <a:pt x="2027824" y="0"/>
                </a:lnTo>
                <a:lnTo>
                  <a:pt x="2027824" y="1619725"/>
                </a:lnTo>
                <a:lnTo>
                  <a:pt x="0" y="16197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BE" noProof="0" dirty="0"/>
          </a:p>
        </p:txBody>
      </p:sp>
      <p:sp>
        <p:nvSpPr>
          <p:cNvPr id="10" name="TextBox 10"/>
          <p:cNvSpPr txBox="1"/>
          <p:nvPr/>
        </p:nvSpPr>
        <p:spPr>
          <a:xfrm>
            <a:off x="3881196" y="2960128"/>
            <a:ext cx="4553037" cy="727710"/>
          </a:xfrm>
          <a:prstGeom prst="rect">
            <a:avLst/>
          </a:prstGeom>
        </p:spPr>
        <p:txBody>
          <a:bodyPr lIns="0" tIns="0" rIns="0" bIns="0" rtlCol="0" anchor="t">
            <a:spAutoFit/>
          </a:bodyPr>
          <a:lstStyle/>
          <a:p>
            <a:pPr algn="ctr">
              <a:lnSpc>
                <a:spcPts val="2939"/>
              </a:lnSpc>
            </a:pPr>
            <a:r>
              <a:rPr lang="fr-BE" sz="2099" noProof="0" dirty="0">
                <a:solidFill>
                  <a:srgbClr val="000000"/>
                </a:solidFill>
                <a:latin typeface="Montserrat Classic"/>
                <a:ea typeface="Montserrat Classic"/>
                <a:cs typeface="Montserrat Classic"/>
                <a:sym typeface="Montserrat Classic"/>
              </a:rPr>
              <a:t>Consortium définissant les standards du </a:t>
            </a:r>
            <a:r>
              <a:rPr lang="fr-BE" sz="2099" noProof="0" dirty="0" err="1">
                <a:solidFill>
                  <a:srgbClr val="000000"/>
                </a:solidFill>
                <a:latin typeface="Montserrat Classic"/>
                <a:ea typeface="Montserrat Classic"/>
                <a:cs typeface="Montserrat Classic"/>
                <a:sym typeface="Montserrat Classic"/>
              </a:rPr>
              <a:t>WeB</a:t>
            </a:r>
            <a:endParaRPr lang="fr-BE" sz="2099" noProof="0" dirty="0">
              <a:solidFill>
                <a:srgbClr val="000000"/>
              </a:solidFill>
              <a:latin typeface="Montserrat Classic"/>
              <a:ea typeface="Montserrat Classic"/>
              <a:cs typeface="Montserrat Classic"/>
              <a:sym typeface="Montserrat Classic"/>
            </a:endParaRPr>
          </a:p>
        </p:txBody>
      </p:sp>
      <p:sp>
        <p:nvSpPr>
          <p:cNvPr id="11" name="TextBox 11"/>
          <p:cNvSpPr txBox="1"/>
          <p:nvPr/>
        </p:nvSpPr>
        <p:spPr>
          <a:xfrm>
            <a:off x="9138887" y="2122562"/>
            <a:ext cx="767080" cy="389256"/>
          </a:xfrm>
          <a:prstGeom prst="rect">
            <a:avLst/>
          </a:prstGeom>
        </p:spPr>
        <p:txBody>
          <a:bodyPr lIns="0" tIns="0" rIns="0" bIns="0" rtlCol="0" anchor="t">
            <a:spAutoFit/>
          </a:bodyPr>
          <a:lstStyle/>
          <a:p>
            <a:pPr algn="ctr">
              <a:lnSpc>
                <a:spcPts val="3219"/>
              </a:lnSpc>
            </a:pPr>
            <a:r>
              <a:rPr lang="fr-BE" sz="2299" noProof="0" dirty="0">
                <a:solidFill>
                  <a:srgbClr val="000000"/>
                </a:solidFill>
                <a:latin typeface="Montserrat Classic"/>
                <a:ea typeface="Montserrat Classic"/>
                <a:cs typeface="Montserrat Classic"/>
                <a:sym typeface="Montserrat Classic"/>
              </a:rPr>
              <a:t>émet</a:t>
            </a:r>
          </a:p>
        </p:txBody>
      </p:sp>
      <p:sp>
        <p:nvSpPr>
          <p:cNvPr id="12" name="TextBox 12"/>
          <p:cNvSpPr txBox="1"/>
          <p:nvPr/>
        </p:nvSpPr>
        <p:spPr>
          <a:xfrm>
            <a:off x="10898387" y="1613927"/>
            <a:ext cx="6747982" cy="1729106"/>
          </a:xfrm>
          <a:prstGeom prst="rect">
            <a:avLst/>
          </a:prstGeom>
        </p:spPr>
        <p:txBody>
          <a:bodyPr lIns="0" tIns="0" rIns="0" bIns="0" rtlCol="0" anchor="t">
            <a:spAutoFit/>
          </a:bodyPr>
          <a:lstStyle/>
          <a:p>
            <a:pPr algn="ctr">
              <a:lnSpc>
                <a:spcPts val="4899"/>
              </a:lnSpc>
            </a:pPr>
            <a:r>
              <a:rPr lang="fr-BE" sz="3499" noProof="0" dirty="0">
                <a:solidFill>
                  <a:srgbClr val="000000"/>
                </a:solidFill>
                <a:latin typeface="Montserrat Classic"/>
                <a:ea typeface="Montserrat Classic"/>
                <a:cs typeface="Montserrat Classic"/>
                <a:sym typeface="Montserrat Classic"/>
              </a:rPr>
              <a:t>WCAG* 2.2 + ARIA** 1.2</a:t>
            </a:r>
          </a:p>
          <a:p>
            <a:pPr algn="ctr">
              <a:lnSpc>
                <a:spcPts val="2939"/>
              </a:lnSpc>
            </a:pPr>
            <a:r>
              <a:rPr lang="fr-BE" sz="2099" noProof="0" dirty="0">
                <a:solidFill>
                  <a:srgbClr val="000000"/>
                </a:solidFill>
                <a:latin typeface="Montserrat Classic"/>
                <a:ea typeface="Montserrat Classic"/>
                <a:cs typeface="Montserrat Classic"/>
                <a:sym typeface="Montserrat Classic"/>
              </a:rPr>
              <a:t>*Web Content </a:t>
            </a:r>
            <a:r>
              <a:rPr lang="fr-BE" sz="2099" noProof="0" dirty="0" err="1">
                <a:solidFill>
                  <a:srgbClr val="000000"/>
                </a:solidFill>
                <a:latin typeface="Montserrat Classic"/>
                <a:ea typeface="Montserrat Classic"/>
                <a:cs typeface="Montserrat Classic"/>
                <a:sym typeface="Montserrat Classic"/>
              </a:rPr>
              <a:t>Accessibility</a:t>
            </a:r>
            <a:r>
              <a:rPr lang="fr-BE" sz="2099" noProof="0" dirty="0">
                <a:solidFill>
                  <a:srgbClr val="000000"/>
                </a:solidFill>
                <a:latin typeface="Montserrat Classic"/>
                <a:ea typeface="Montserrat Classic"/>
                <a:cs typeface="Montserrat Classic"/>
                <a:sym typeface="Montserrat Classic"/>
              </a:rPr>
              <a:t> Guidelines</a:t>
            </a:r>
          </a:p>
          <a:p>
            <a:pPr algn="ctr">
              <a:lnSpc>
                <a:spcPts val="2939"/>
              </a:lnSpc>
            </a:pPr>
            <a:r>
              <a:rPr lang="fr-BE" sz="2099" noProof="0" dirty="0">
                <a:solidFill>
                  <a:srgbClr val="000000"/>
                </a:solidFill>
                <a:latin typeface="Montserrat Classic"/>
                <a:ea typeface="Montserrat Classic"/>
                <a:cs typeface="Montserrat Classic"/>
                <a:sym typeface="Montserrat Classic"/>
              </a:rPr>
              <a:t>** Accessible Rich Internet Applications</a:t>
            </a:r>
          </a:p>
          <a:p>
            <a:pPr algn="ctr">
              <a:lnSpc>
                <a:spcPts val="2939"/>
              </a:lnSpc>
            </a:pPr>
            <a:r>
              <a:rPr lang="fr-BE" sz="2099" noProof="0" dirty="0">
                <a:solidFill>
                  <a:srgbClr val="000000"/>
                </a:solidFill>
                <a:latin typeface="Montserrat Classic"/>
                <a:ea typeface="Montserrat Classic"/>
                <a:cs typeface="Montserrat Classic"/>
                <a:sym typeface="Montserrat Classic"/>
              </a:rPr>
              <a:t>Standards internationaux</a:t>
            </a:r>
          </a:p>
        </p:txBody>
      </p:sp>
      <p:sp>
        <p:nvSpPr>
          <p:cNvPr id="13" name="TextBox 13"/>
          <p:cNvSpPr txBox="1"/>
          <p:nvPr/>
        </p:nvSpPr>
        <p:spPr>
          <a:xfrm>
            <a:off x="1997584" y="7307670"/>
            <a:ext cx="6912998" cy="2546051"/>
          </a:xfrm>
          <a:prstGeom prst="rect">
            <a:avLst/>
          </a:prstGeom>
        </p:spPr>
        <p:txBody>
          <a:bodyPr lIns="0" tIns="0" rIns="0" bIns="0" rtlCol="0" anchor="t">
            <a:spAutoFit/>
          </a:bodyPr>
          <a:lstStyle/>
          <a:p>
            <a:pPr algn="ctr">
              <a:lnSpc>
                <a:spcPts val="5040"/>
              </a:lnSpc>
            </a:pPr>
            <a:r>
              <a:rPr lang="fr-BE" sz="3600" noProof="0" dirty="0">
                <a:solidFill>
                  <a:srgbClr val="000000"/>
                </a:solidFill>
                <a:latin typeface="Montserrat Classic"/>
                <a:ea typeface="Montserrat Classic"/>
                <a:cs typeface="Montserrat Classic"/>
                <a:sym typeface="Montserrat Classic"/>
              </a:rPr>
              <a:t>RGAA* 4.1.2</a:t>
            </a:r>
          </a:p>
          <a:p>
            <a:pPr algn="ctr">
              <a:lnSpc>
                <a:spcPts val="3043"/>
              </a:lnSpc>
            </a:pPr>
            <a:r>
              <a:rPr lang="fr-BE" sz="2173" noProof="0" dirty="0">
                <a:solidFill>
                  <a:srgbClr val="000000"/>
                </a:solidFill>
                <a:latin typeface="Montserrat Classic"/>
                <a:ea typeface="Montserrat Classic"/>
                <a:cs typeface="Montserrat Classic"/>
                <a:sym typeface="Montserrat Classic"/>
              </a:rPr>
              <a:t>* Référentiel Général d’Amélioration de l’Accessibilité</a:t>
            </a:r>
          </a:p>
          <a:p>
            <a:pPr algn="ctr">
              <a:lnSpc>
                <a:spcPts val="3043"/>
              </a:lnSpc>
            </a:pPr>
            <a:r>
              <a:rPr lang="fr-BE" sz="2173" noProof="0" dirty="0">
                <a:solidFill>
                  <a:srgbClr val="000000"/>
                </a:solidFill>
                <a:latin typeface="Montserrat Classic"/>
                <a:ea typeface="Montserrat Classic"/>
                <a:cs typeface="Montserrat Classic"/>
                <a:sym typeface="Montserrat Classic"/>
              </a:rPr>
              <a:t>(S’appuie sur la norme européenne et sur les WCAG et satisfait la conformité en France)</a:t>
            </a:r>
          </a:p>
          <a:p>
            <a:pPr algn="ctr">
              <a:lnSpc>
                <a:spcPts val="3043"/>
              </a:lnSpc>
            </a:pPr>
            <a:r>
              <a:rPr lang="fr-BE" sz="2173" noProof="0" dirty="0">
                <a:solidFill>
                  <a:srgbClr val="000000"/>
                </a:solidFill>
                <a:latin typeface="Montserrat Classic"/>
                <a:ea typeface="Montserrat Classic"/>
                <a:cs typeface="Montserrat Classic"/>
                <a:sym typeface="Montserrat Classic"/>
              </a:rPr>
              <a:t>Standards français</a:t>
            </a:r>
          </a:p>
        </p:txBody>
      </p:sp>
      <p:sp>
        <p:nvSpPr>
          <p:cNvPr id="14" name="TextBox 14"/>
          <p:cNvSpPr txBox="1"/>
          <p:nvPr/>
        </p:nvSpPr>
        <p:spPr>
          <a:xfrm>
            <a:off x="10499935" y="4762934"/>
            <a:ext cx="6168926" cy="1649387"/>
          </a:xfrm>
          <a:prstGeom prst="rect">
            <a:avLst/>
          </a:prstGeom>
        </p:spPr>
        <p:txBody>
          <a:bodyPr lIns="0" tIns="0" rIns="0" bIns="0" rtlCol="0" anchor="t">
            <a:spAutoFit/>
          </a:bodyPr>
          <a:lstStyle/>
          <a:p>
            <a:pPr algn="ctr">
              <a:lnSpc>
                <a:spcPts val="5163"/>
              </a:lnSpc>
            </a:pPr>
            <a:r>
              <a:rPr lang="fr-BE" sz="3688" noProof="0" dirty="0">
                <a:solidFill>
                  <a:srgbClr val="000000"/>
                </a:solidFill>
                <a:latin typeface="Montserrat Classic"/>
                <a:ea typeface="Montserrat Classic"/>
                <a:cs typeface="Montserrat Classic"/>
                <a:sym typeface="Montserrat Classic"/>
              </a:rPr>
              <a:t>EN 301 549 V3.2.1 (2018-08)</a:t>
            </a:r>
          </a:p>
          <a:p>
            <a:pPr algn="ctr">
              <a:lnSpc>
                <a:spcPts val="3063"/>
              </a:lnSpc>
            </a:pPr>
            <a:r>
              <a:rPr lang="fr-BE" sz="2188" noProof="0" dirty="0">
                <a:solidFill>
                  <a:srgbClr val="000000"/>
                </a:solidFill>
                <a:latin typeface="Montserrat Classic"/>
                <a:ea typeface="Montserrat Classic"/>
                <a:cs typeface="Montserrat Classic"/>
                <a:sym typeface="Montserrat Classic"/>
              </a:rPr>
              <a:t>S’appuie sur les WCAG</a:t>
            </a:r>
          </a:p>
          <a:p>
            <a:pPr algn="ctr">
              <a:lnSpc>
                <a:spcPts val="5163"/>
              </a:lnSpc>
            </a:pPr>
            <a:endParaRPr lang="fr-BE" sz="2188" noProof="0" dirty="0">
              <a:solidFill>
                <a:srgbClr val="000000"/>
              </a:solidFill>
              <a:latin typeface="Montserrat Classic"/>
              <a:ea typeface="Montserrat Classic"/>
              <a:cs typeface="Montserrat Classic"/>
              <a:sym typeface="Montserrat Classic"/>
            </a:endParaRPr>
          </a:p>
        </p:txBody>
      </p:sp>
      <p:sp>
        <p:nvSpPr>
          <p:cNvPr id="17" name="TextBox 17"/>
          <p:cNvSpPr txBox="1"/>
          <p:nvPr/>
        </p:nvSpPr>
        <p:spPr>
          <a:xfrm>
            <a:off x="12271450" y="7179083"/>
            <a:ext cx="5234279" cy="2803226"/>
          </a:xfrm>
          <a:prstGeom prst="rect">
            <a:avLst/>
          </a:prstGeom>
        </p:spPr>
        <p:txBody>
          <a:bodyPr lIns="0" tIns="0" rIns="0" bIns="0" rtlCol="0" anchor="t">
            <a:spAutoFit/>
          </a:bodyPr>
          <a:lstStyle/>
          <a:p>
            <a:pPr algn="ctr">
              <a:lnSpc>
                <a:spcPts val="5040"/>
              </a:lnSpc>
            </a:pPr>
            <a:r>
              <a:rPr lang="fr-BE" sz="3600" noProof="0" dirty="0">
                <a:solidFill>
                  <a:srgbClr val="000000"/>
                </a:solidFill>
                <a:latin typeface="Montserrat Classic"/>
                <a:ea typeface="Montserrat Classic"/>
                <a:cs typeface="Montserrat Classic"/>
                <a:sym typeface="Montserrat Classic"/>
              </a:rPr>
              <a:t>Service d’Accessibilité Numérique Belge </a:t>
            </a:r>
          </a:p>
          <a:p>
            <a:pPr algn="ctr">
              <a:lnSpc>
                <a:spcPts val="3043"/>
              </a:lnSpc>
            </a:pPr>
            <a:r>
              <a:rPr lang="fr-BE" sz="2173" noProof="0" dirty="0">
                <a:solidFill>
                  <a:srgbClr val="000000"/>
                </a:solidFill>
                <a:latin typeface="Montserrat Classic"/>
                <a:ea typeface="Montserrat Classic"/>
                <a:cs typeface="Montserrat Classic"/>
                <a:sym typeface="Montserrat Classic"/>
              </a:rPr>
              <a:t>Organisme de contrôle, responsable de la mise en œuvre de la directive au sein des entités fédérées (</a:t>
            </a:r>
            <a:r>
              <a:rPr lang="fr-BE" sz="2173" u="sng" noProof="0" dirty="0">
                <a:solidFill>
                  <a:srgbClr val="000000"/>
                </a:solidFill>
                <a:latin typeface="Montserrat Classic"/>
                <a:ea typeface="Montserrat Classic"/>
                <a:cs typeface="Montserrat Classic"/>
                <a:sym typeface="Montserrat Classic"/>
                <a:hlinkClick r:id="rId12" tooltip="http://www.ejustice.just.fgov.be/cgi_loi/change_lg.pl?language=fr&amp;la=F&amp;cn=2019090506&amp;table_name=loi"/>
              </a:rPr>
              <a:t>Arrêté Royal du 5 septembre 2019</a:t>
            </a:r>
            <a:r>
              <a:rPr lang="fr-BE" sz="2173" noProof="0" dirty="0">
                <a:solidFill>
                  <a:srgbClr val="000000"/>
                </a:solidFill>
                <a:latin typeface="Montserrat Classic"/>
                <a:ea typeface="Montserrat Classic"/>
                <a:cs typeface="Montserrat Classic"/>
                <a:sym typeface="Montserrat Classic"/>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28700" y="2857079"/>
            <a:ext cx="16496542" cy="4124746"/>
          </a:xfrm>
          <a:prstGeom prst="rect">
            <a:avLst/>
          </a:prstGeom>
        </p:spPr>
        <p:txBody>
          <a:bodyPr lIns="0" tIns="0" rIns="0" bIns="0" rtlCol="0" anchor="t">
            <a:spAutoFit/>
          </a:bodyPr>
          <a:lstStyle/>
          <a:p>
            <a:pPr algn="l">
              <a:lnSpc>
                <a:spcPts val="3651"/>
              </a:lnSpc>
              <a:spcBef>
                <a:spcPct val="0"/>
              </a:spcBef>
            </a:pPr>
            <a:endParaRPr lang="fr-BE" noProof="0" dirty="0"/>
          </a:p>
          <a:p>
            <a:pPr marL="563161" lvl="1" indent="-281580" algn="l">
              <a:lnSpc>
                <a:spcPts val="3651"/>
              </a:lnSpc>
              <a:spcBef>
                <a:spcPct val="0"/>
              </a:spcBef>
              <a:buFont typeface="Arial"/>
              <a:buChar char="•"/>
            </a:pPr>
            <a:r>
              <a:rPr lang="fr-BE" sz="2608" u="none" strike="noStrike" noProof="0" dirty="0">
                <a:solidFill>
                  <a:srgbClr val="00214E"/>
                </a:solidFill>
                <a:latin typeface="Montserrat"/>
                <a:ea typeface="Montserrat"/>
                <a:cs typeface="Montserrat"/>
                <a:sym typeface="Montserrat"/>
              </a:rPr>
              <a:t>20% de la population ont une reconnaissance de leur handicap auprès de la Direction Générale des Personnes Handicapées </a:t>
            </a:r>
          </a:p>
          <a:p>
            <a:pPr marL="563161" lvl="1" indent="-281580" algn="l">
              <a:lnSpc>
                <a:spcPts val="3651"/>
              </a:lnSpc>
              <a:spcBef>
                <a:spcPct val="0"/>
              </a:spcBef>
              <a:buFont typeface="Arial"/>
              <a:buChar char="•"/>
            </a:pPr>
            <a:r>
              <a:rPr lang="fr-BE" sz="2608" u="none" strike="noStrike" noProof="0" dirty="0">
                <a:solidFill>
                  <a:srgbClr val="00214E"/>
                </a:solidFill>
                <a:latin typeface="Montserrat"/>
                <a:ea typeface="Montserrat"/>
                <a:cs typeface="Montserrat"/>
                <a:sym typeface="Montserrat"/>
              </a:rPr>
              <a:t>Et 80% des handicaps sont toujours invisibles</a:t>
            </a:r>
          </a:p>
          <a:p>
            <a:pPr marL="563161" lvl="1" indent="-281580" algn="l">
              <a:lnSpc>
                <a:spcPts val="3651"/>
              </a:lnSpc>
              <a:spcBef>
                <a:spcPct val="0"/>
              </a:spcBef>
              <a:buFont typeface="Arial"/>
              <a:buChar char="•"/>
            </a:pPr>
            <a:r>
              <a:rPr lang="fr-BE" sz="2608" u="none" strike="noStrike" noProof="0" dirty="0">
                <a:solidFill>
                  <a:srgbClr val="00214E"/>
                </a:solidFill>
                <a:latin typeface="Montserrat"/>
                <a:ea typeface="Montserrat"/>
                <a:cs typeface="Montserrat"/>
                <a:sym typeface="Montserrat"/>
              </a:rPr>
              <a:t>Le baromètre de l’inclusion numérique 2020 : 40% de la population belge est touchée par la fracture numérique (le baromètre ne prend pas en compte les personnes âgées de plus de 77 ans…). </a:t>
            </a:r>
          </a:p>
          <a:p>
            <a:pPr algn="l">
              <a:lnSpc>
                <a:spcPts val="3651"/>
              </a:lnSpc>
              <a:spcBef>
                <a:spcPct val="0"/>
              </a:spcBef>
            </a:pPr>
            <a:endParaRPr lang="fr-BE" sz="2608" u="none" strike="noStrike" noProof="0" dirty="0">
              <a:solidFill>
                <a:srgbClr val="00214E"/>
              </a:solidFill>
              <a:latin typeface="Montserrat"/>
              <a:ea typeface="Montserrat"/>
              <a:cs typeface="Montserrat"/>
              <a:sym typeface="Montserrat"/>
            </a:endParaRPr>
          </a:p>
          <a:p>
            <a:pPr algn="l">
              <a:lnSpc>
                <a:spcPts val="3651"/>
              </a:lnSpc>
              <a:spcBef>
                <a:spcPct val="0"/>
              </a:spcBef>
            </a:pPr>
            <a:endParaRPr lang="fr-BE" sz="2608" u="none" strike="noStrike" noProof="0" dirty="0">
              <a:solidFill>
                <a:srgbClr val="00214E"/>
              </a:solidFill>
              <a:latin typeface="Montserrat"/>
              <a:ea typeface="Montserrat"/>
              <a:cs typeface="Montserrat"/>
              <a:sym typeface="Montserrat"/>
            </a:endParaRPr>
          </a:p>
        </p:txBody>
      </p:sp>
      <p:sp>
        <p:nvSpPr>
          <p:cNvPr id="3" name="TextBox 3"/>
          <p:cNvSpPr txBox="1"/>
          <p:nvPr/>
        </p:nvSpPr>
        <p:spPr>
          <a:xfrm>
            <a:off x="1028700" y="1343025"/>
            <a:ext cx="8230388" cy="957495"/>
          </a:xfrm>
          <a:prstGeom prst="rect">
            <a:avLst/>
          </a:prstGeom>
        </p:spPr>
        <p:txBody>
          <a:bodyPr lIns="0" tIns="0" rIns="0" bIns="0" rtlCol="0" anchor="t">
            <a:spAutoFit/>
          </a:bodyPr>
          <a:lstStyle/>
          <a:p>
            <a:pPr algn="l">
              <a:lnSpc>
                <a:spcPts val="6678"/>
              </a:lnSpc>
            </a:pPr>
            <a:r>
              <a:rPr lang="fr-BE" sz="8348" b="1" noProof="0" dirty="0">
                <a:solidFill>
                  <a:srgbClr val="00214E"/>
                </a:solidFill>
                <a:latin typeface="Barlow Condensed Bold"/>
                <a:ea typeface="Barlow Condensed Bold"/>
                <a:cs typeface="Barlow Condensed Bold"/>
                <a:sym typeface="Barlow Condensed Bold"/>
              </a:rPr>
              <a:t>EN BELGIQUE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descr="Logo Moodle"/>
          <p:cNvSpPr/>
          <p:nvPr/>
        </p:nvSpPr>
        <p:spPr>
          <a:xfrm>
            <a:off x="2313506" y="4386913"/>
            <a:ext cx="3281320" cy="869550"/>
          </a:xfrm>
          <a:custGeom>
            <a:avLst/>
            <a:gdLst/>
            <a:ahLst/>
            <a:cxnLst/>
            <a:rect l="l" t="t" r="r" b="b"/>
            <a:pathLst>
              <a:path w="3281320" h="869550">
                <a:moveTo>
                  <a:pt x="0" y="0"/>
                </a:moveTo>
                <a:lnTo>
                  <a:pt x="3281320" y="0"/>
                </a:lnTo>
                <a:lnTo>
                  <a:pt x="3281320" y="869550"/>
                </a:lnTo>
                <a:lnTo>
                  <a:pt x="0" y="869550"/>
                </a:lnTo>
                <a:lnTo>
                  <a:pt x="0" y="0"/>
                </a:lnTo>
                <a:close/>
              </a:path>
            </a:pathLst>
          </a:custGeom>
          <a:blipFill>
            <a:blip r:embed="rId4"/>
            <a:stretch>
              <a:fillRect/>
            </a:stretch>
          </a:blipFill>
        </p:spPr>
        <p:txBody>
          <a:bodyPr/>
          <a:lstStyle/>
          <a:p>
            <a:endParaRPr lang="fr-BE" noProof="0" dirty="0"/>
          </a:p>
        </p:txBody>
      </p:sp>
      <p:sp>
        <p:nvSpPr>
          <p:cNvPr id="4" name="Freeform 4" descr="Logo suite Microsoft 365"/>
          <p:cNvSpPr/>
          <p:nvPr/>
        </p:nvSpPr>
        <p:spPr>
          <a:xfrm>
            <a:off x="7125911" y="3952636"/>
            <a:ext cx="3872153" cy="3872153"/>
          </a:xfrm>
          <a:custGeom>
            <a:avLst/>
            <a:gdLst/>
            <a:ahLst/>
            <a:cxnLst/>
            <a:rect l="l" t="t" r="r" b="b"/>
            <a:pathLst>
              <a:path w="3872153" h="3872153">
                <a:moveTo>
                  <a:pt x="0" y="0"/>
                </a:moveTo>
                <a:lnTo>
                  <a:pt x="3872153" y="0"/>
                </a:lnTo>
                <a:lnTo>
                  <a:pt x="3872153" y="3872153"/>
                </a:lnTo>
                <a:lnTo>
                  <a:pt x="0" y="3872153"/>
                </a:lnTo>
                <a:lnTo>
                  <a:pt x="0" y="0"/>
                </a:lnTo>
                <a:close/>
              </a:path>
            </a:pathLst>
          </a:custGeom>
          <a:blipFill>
            <a:blip r:embed="rId5"/>
            <a:stretch>
              <a:fillRect/>
            </a:stretch>
          </a:blipFill>
        </p:spPr>
        <p:txBody>
          <a:bodyPr/>
          <a:lstStyle/>
          <a:p>
            <a:endParaRPr lang="fr-BE" noProof="0" dirty="0"/>
          </a:p>
        </p:txBody>
      </p:sp>
      <p:sp>
        <p:nvSpPr>
          <p:cNvPr id="5" name="Freeform 5" descr="Logo Copilot"/>
          <p:cNvSpPr/>
          <p:nvPr/>
        </p:nvSpPr>
        <p:spPr>
          <a:xfrm>
            <a:off x="8190579" y="7942817"/>
            <a:ext cx="1742817" cy="1742817"/>
          </a:xfrm>
          <a:custGeom>
            <a:avLst/>
            <a:gdLst/>
            <a:ahLst/>
            <a:cxnLst/>
            <a:rect l="l" t="t" r="r" b="b"/>
            <a:pathLst>
              <a:path w="1742817" h="1742817">
                <a:moveTo>
                  <a:pt x="0" y="0"/>
                </a:moveTo>
                <a:lnTo>
                  <a:pt x="1742817" y="0"/>
                </a:lnTo>
                <a:lnTo>
                  <a:pt x="1742817" y="1742817"/>
                </a:lnTo>
                <a:lnTo>
                  <a:pt x="0" y="1742817"/>
                </a:lnTo>
                <a:lnTo>
                  <a:pt x="0" y="0"/>
                </a:lnTo>
                <a:close/>
              </a:path>
            </a:pathLst>
          </a:custGeom>
          <a:blipFill>
            <a:blip r:embed="rId6"/>
            <a:stretch>
              <a:fillRect/>
            </a:stretch>
          </a:blipFill>
        </p:spPr>
        <p:txBody>
          <a:bodyPr/>
          <a:lstStyle/>
          <a:p>
            <a:endParaRPr lang="fr-BE" noProof="0" dirty="0"/>
          </a:p>
        </p:txBody>
      </p:sp>
      <p:sp>
        <p:nvSpPr>
          <p:cNvPr id="6" name="TextBox 6"/>
          <p:cNvSpPr txBox="1"/>
          <p:nvPr/>
        </p:nvSpPr>
        <p:spPr>
          <a:xfrm>
            <a:off x="1182466" y="1239749"/>
            <a:ext cx="13233381" cy="879353"/>
          </a:xfrm>
          <a:prstGeom prst="rect">
            <a:avLst/>
          </a:prstGeom>
        </p:spPr>
        <p:txBody>
          <a:bodyPr lIns="0" tIns="0" rIns="0" bIns="0" rtlCol="0" anchor="t">
            <a:spAutoFit/>
          </a:bodyPr>
          <a:lstStyle/>
          <a:p>
            <a:pPr algn="l">
              <a:lnSpc>
                <a:spcPts val="6117"/>
              </a:lnSpc>
            </a:pPr>
            <a:r>
              <a:rPr lang="fr-BE" sz="7646" b="1" noProof="0" dirty="0">
                <a:solidFill>
                  <a:srgbClr val="00214E"/>
                </a:solidFill>
                <a:latin typeface="Barlow Condensed Bold"/>
                <a:ea typeface="Barlow Condensed Bold"/>
                <a:cs typeface="Barlow Condensed Bold"/>
                <a:sym typeface="Barlow Condensed Bold"/>
              </a:rPr>
              <a:t>DES OUTILS NUMÉRIQUES UCLOUVAIN</a:t>
            </a:r>
          </a:p>
        </p:txBody>
      </p:sp>
      <p:sp>
        <p:nvSpPr>
          <p:cNvPr id="7" name="TextBox 7"/>
          <p:cNvSpPr txBox="1"/>
          <p:nvPr/>
        </p:nvSpPr>
        <p:spPr>
          <a:xfrm>
            <a:off x="10000802" y="2052426"/>
            <a:ext cx="7382906" cy="613410"/>
          </a:xfrm>
          <a:prstGeom prst="rect">
            <a:avLst/>
          </a:prstGeom>
        </p:spPr>
        <p:txBody>
          <a:bodyPr lIns="0" tIns="0" rIns="0" bIns="0" rtlCol="0" anchor="t">
            <a:spAutoFit/>
          </a:bodyPr>
          <a:lstStyle/>
          <a:p>
            <a:pPr algn="ctr">
              <a:lnSpc>
                <a:spcPts val="5040"/>
              </a:lnSpc>
            </a:pPr>
            <a:r>
              <a:rPr lang="fr-BE" sz="3600" noProof="0" dirty="0">
                <a:solidFill>
                  <a:srgbClr val="00214E"/>
                </a:solidFill>
                <a:latin typeface="Montserrat"/>
                <a:ea typeface="Montserrat"/>
                <a:cs typeface="Montserrat"/>
                <a:sym typeface="Montserrat"/>
              </a:rPr>
              <a:t>Inclusifs ? Accessibles ? </a:t>
            </a:r>
          </a:p>
        </p:txBody>
      </p:sp>
      <p:sp>
        <p:nvSpPr>
          <p:cNvPr id="8" name="TextBox 8"/>
          <p:cNvSpPr txBox="1"/>
          <p:nvPr/>
        </p:nvSpPr>
        <p:spPr>
          <a:xfrm>
            <a:off x="2413781" y="5595703"/>
            <a:ext cx="3080770" cy="917677"/>
          </a:xfrm>
          <a:prstGeom prst="rect">
            <a:avLst/>
          </a:prstGeom>
        </p:spPr>
        <p:txBody>
          <a:bodyPr lIns="0" tIns="0" rIns="0" bIns="0" rtlCol="0" anchor="t">
            <a:spAutoFit/>
          </a:bodyPr>
          <a:lstStyle/>
          <a:p>
            <a:pPr algn="ctr">
              <a:lnSpc>
                <a:spcPts val="3742"/>
              </a:lnSpc>
            </a:pPr>
            <a:r>
              <a:rPr lang="fr-BE" sz="2711" noProof="0" dirty="0">
                <a:solidFill>
                  <a:srgbClr val="00214E"/>
                </a:solidFill>
                <a:latin typeface="Canva Sans"/>
                <a:ea typeface="Canva Sans"/>
                <a:cs typeface="Canva Sans"/>
                <a:sym typeface="Canva Sans"/>
              </a:rPr>
              <a:t>Moodle 4.0</a:t>
            </a:r>
          </a:p>
          <a:p>
            <a:pPr algn="ctr">
              <a:lnSpc>
                <a:spcPts val="3742"/>
              </a:lnSpc>
            </a:pPr>
            <a:r>
              <a:rPr lang="fr-BE" sz="2711" noProof="0" dirty="0">
                <a:solidFill>
                  <a:srgbClr val="00214E"/>
                </a:solidFill>
                <a:latin typeface="Canva Sans"/>
                <a:ea typeface="Canva Sans"/>
                <a:cs typeface="Canva Sans"/>
                <a:sym typeface="Canva Sans"/>
              </a:rPr>
              <a:t>H5P</a:t>
            </a:r>
          </a:p>
        </p:txBody>
      </p:sp>
      <p:sp>
        <p:nvSpPr>
          <p:cNvPr id="9" name="TextBox 9"/>
          <p:cNvSpPr txBox="1"/>
          <p:nvPr/>
        </p:nvSpPr>
        <p:spPr>
          <a:xfrm>
            <a:off x="12917228" y="3816345"/>
            <a:ext cx="2825504" cy="815573"/>
          </a:xfrm>
          <a:prstGeom prst="rect">
            <a:avLst/>
          </a:prstGeom>
        </p:spPr>
        <p:txBody>
          <a:bodyPr lIns="0" tIns="0" rIns="0" bIns="0" rtlCol="0" anchor="t">
            <a:spAutoFit/>
          </a:bodyPr>
          <a:lstStyle/>
          <a:p>
            <a:pPr algn="ctr">
              <a:lnSpc>
                <a:spcPts val="2156"/>
              </a:lnSpc>
            </a:pPr>
            <a:r>
              <a:rPr lang="fr-BE" sz="1960" b="1" noProof="0" dirty="0">
                <a:solidFill>
                  <a:srgbClr val="00214E"/>
                </a:solidFill>
                <a:latin typeface="Canva Sans Bold"/>
                <a:ea typeface="Canva Sans Bold"/>
                <a:cs typeface="Canva Sans Bold"/>
                <a:sym typeface="Canva Sans Bold"/>
              </a:rPr>
              <a:t>OUTILS AVEC LICENCES INSTITUTIONNELLES</a:t>
            </a:r>
          </a:p>
        </p:txBody>
      </p:sp>
      <p:sp>
        <p:nvSpPr>
          <p:cNvPr id="10" name="TextBox 10"/>
          <p:cNvSpPr txBox="1"/>
          <p:nvPr/>
        </p:nvSpPr>
        <p:spPr>
          <a:xfrm>
            <a:off x="12693174" y="5062073"/>
            <a:ext cx="3281320" cy="2762717"/>
          </a:xfrm>
          <a:prstGeom prst="rect">
            <a:avLst/>
          </a:prstGeom>
        </p:spPr>
        <p:txBody>
          <a:bodyPr lIns="0" tIns="0" rIns="0" bIns="0" rtlCol="0" anchor="t">
            <a:spAutoFit/>
          </a:bodyPr>
          <a:lstStyle/>
          <a:p>
            <a:pPr algn="ctr">
              <a:lnSpc>
                <a:spcPts val="3742"/>
              </a:lnSpc>
            </a:pPr>
            <a:r>
              <a:rPr lang="fr-BE" sz="2711" noProof="0" dirty="0" err="1">
                <a:solidFill>
                  <a:srgbClr val="00214E"/>
                </a:solidFill>
                <a:latin typeface="Canva Sans"/>
                <a:ea typeface="Canva Sans"/>
                <a:cs typeface="Canva Sans"/>
                <a:sym typeface="Canva Sans"/>
              </a:rPr>
              <a:t>Wooclap</a:t>
            </a:r>
            <a:endParaRPr lang="fr-BE" sz="2711" noProof="0" dirty="0">
              <a:solidFill>
                <a:srgbClr val="00214E"/>
              </a:solidFill>
              <a:latin typeface="Canva Sans"/>
              <a:ea typeface="Canva Sans"/>
              <a:cs typeface="Canva Sans"/>
              <a:sym typeface="Canva Sans"/>
            </a:endParaRPr>
          </a:p>
          <a:p>
            <a:pPr algn="ctr">
              <a:lnSpc>
                <a:spcPts val="3742"/>
              </a:lnSpc>
            </a:pPr>
            <a:r>
              <a:rPr lang="fr-BE" sz="2711" noProof="0" dirty="0" err="1">
                <a:solidFill>
                  <a:srgbClr val="00214E"/>
                </a:solidFill>
                <a:latin typeface="Canva Sans"/>
                <a:ea typeface="Canva Sans"/>
                <a:cs typeface="Canva Sans"/>
                <a:sym typeface="Canva Sans"/>
              </a:rPr>
              <a:t>Wooflash</a:t>
            </a:r>
            <a:endParaRPr lang="fr-BE" sz="2711" noProof="0" dirty="0">
              <a:solidFill>
                <a:srgbClr val="00214E"/>
              </a:solidFill>
              <a:latin typeface="Canva Sans"/>
              <a:ea typeface="Canva Sans"/>
              <a:cs typeface="Canva Sans"/>
              <a:sym typeface="Canva Sans"/>
            </a:endParaRPr>
          </a:p>
          <a:p>
            <a:pPr algn="ctr">
              <a:lnSpc>
                <a:spcPts val="3742"/>
              </a:lnSpc>
            </a:pPr>
            <a:r>
              <a:rPr lang="fr-BE" sz="2711" noProof="0" dirty="0" err="1">
                <a:solidFill>
                  <a:srgbClr val="00214E"/>
                </a:solidFill>
                <a:latin typeface="Canva Sans"/>
                <a:ea typeface="Canva Sans"/>
                <a:cs typeface="Canva Sans"/>
                <a:sym typeface="Canva Sans"/>
              </a:rPr>
              <a:t>Padlet</a:t>
            </a:r>
            <a:endParaRPr lang="fr-BE" sz="2711" noProof="0" dirty="0">
              <a:solidFill>
                <a:srgbClr val="00214E"/>
              </a:solidFill>
              <a:latin typeface="Canva Sans"/>
              <a:ea typeface="Canva Sans"/>
              <a:cs typeface="Canva Sans"/>
              <a:sym typeface="Canva Sans"/>
            </a:endParaRPr>
          </a:p>
          <a:p>
            <a:pPr algn="ctr">
              <a:lnSpc>
                <a:spcPts val="3742"/>
              </a:lnSpc>
            </a:pPr>
            <a:r>
              <a:rPr lang="fr-BE" sz="2711" noProof="0" dirty="0" err="1">
                <a:solidFill>
                  <a:srgbClr val="00214E"/>
                </a:solidFill>
                <a:latin typeface="Canva Sans"/>
                <a:ea typeface="Canva Sans"/>
                <a:cs typeface="Canva Sans"/>
                <a:sym typeface="Canva Sans"/>
              </a:rPr>
              <a:t>Genially</a:t>
            </a:r>
            <a:r>
              <a:rPr lang="fr-BE" sz="2711" noProof="0" dirty="0">
                <a:solidFill>
                  <a:srgbClr val="00214E"/>
                </a:solidFill>
                <a:latin typeface="Canva Sans"/>
                <a:ea typeface="Canva Sans"/>
                <a:cs typeface="Canva Sans"/>
                <a:sym typeface="Canva Sans"/>
              </a:rPr>
              <a:t> </a:t>
            </a:r>
          </a:p>
          <a:p>
            <a:pPr algn="ctr">
              <a:lnSpc>
                <a:spcPts val="3742"/>
              </a:lnSpc>
            </a:pPr>
            <a:r>
              <a:rPr lang="fr-BE" sz="2711" noProof="0" dirty="0" err="1">
                <a:solidFill>
                  <a:srgbClr val="00214E"/>
                </a:solidFill>
                <a:latin typeface="Canva Sans"/>
                <a:ea typeface="Canva Sans"/>
                <a:cs typeface="Canva Sans"/>
                <a:sym typeface="Canva Sans"/>
              </a:rPr>
              <a:t>Gradescope</a:t>
            </a:r>
            <a:endParaRPr lang="fr-BE" sz="2711" noProof="0" dirty="0">
              <a:solidFill>
                <a:srgbClr val="00214E"/>
              </a:solidFill>
              <a:latin typeface="Canva Sans"/>
              <a:ea typeface="Canva Sans"/>
              <a:cs typeface="Canva Sans"/>
              <a:sym typeface="Canva Sans"/>
            </a:endParaRPr>
          </a:p>
          <a:p>
            <a:pPr algn="ctr">
              <a:lnSpc>
                <a:spcPts val="3742"/>
              </a:lnSpc>
            </a:pPr>
            <a:r>
              <a:rPr lang="fr-BE" sz="2711" noProof="0" dirty="0">
                <a:solidFill>
                  <a:srgbClr val="00214E"/>
                </a:solidFill>
                <a:latin typeface="Canva Sans"/>
                <a:ea typeface="Canva Sans"/>
                <a:cs typeface="Canva Sans"/>
                <a:sym typeface="Canva Sans"/>
              </a:rPr>
              <a:t>…</a:t>
            </a:r>
          </a:p>
        </p:txBody>
      </p:sp>
      <p:sp>
        <p:nvSpPr>
          <p:cNvPr id="11" name="TextBox 11"/>
          <p:cNvSpPr txBox="1"/>
          <p:nvPr/>
        </p:nvSpPr>
        <p:spPr>
          <a:xfrm>
            <a:off x="7809356" y="3816345"/>
            <a:ext cx="2825504" cy="282107"/>
          </a:xfrm>
          <a:prstGeom prst="rect">
            <a:avLst/>
          </a:prstGeom>
        </p:spPr>
        <p:txBody>
          <a:bodyPr lIns="0" tIns="0" rIns="0" bIns="0" rtlCol="0" anchor="t">
            <a:spAutoFit/>
          </a:bodyPr>
          <a:lstStyle/>
          <a:p>
            <a:pPr algn="ctr">
              <a:lnSpc>
                <a:spcPts val="2156"/>
              </a:lnSpc>
            </a:pPr>
            <a:r>
              <a:rPr lang="fr-BE" sz="1960" b="1" noProof="0" dirty="0">
                <a:solidFill>
                  <a:srgbClr val="00214E"/>
                </a:solidFill>
                <a:latin typeface="Canva Sans Bold"/>
                <a:ea typeface="Canva Sans Bold"/>
                <a:cs typeface="Canva Sans Bold"/>
                <a:sym typeface="Canva Sans Bold"/>
              </a:rPr>
              <a:t>SUITE MICROSOFT 365</a:t>
            </a:r>
          </a:p>
        </p:txBody>
      </p:sp>
      <p:sp>
        <p:nvSpPr>
          <p:cNvPr id="12" name="TextBox 12"/>
          <p:cNvSpPr txBox="1"/>
          <p:nvPr/>
        </p:nvSpPr>
        <p:spPr>
          <a:xfrm>
            <a:off x="2481452" y="3819595"/>
            <a:ext cx="2953137" cy="282107"/>
          </a:xfrm>
          <a:prstGeom prst="rect">
            <a:avLst/>
          </a:prstGeom>
        </p:spPr>
        <p:txBody>
          <a:bodyPr lIns="0" tIns="0" rIns="0" bIns="0" rtlCol="0" anchor="t">
            <a:spAutoFit/>
          </a:bodyPr>
          <a:lstStyle/>
          <a:p>
            <a:pPr algn="ctr">
              <a:lnSpc>
                <a:spcPts val="2156"/>
              </a:lnSpc>
            </a:pPr>
            <a:r>
              <a:rPr lang="fr-BE" sz="1960" b="1" noProof="0" dirty="0">
                <a:solidFill>
                  <a:srgbClr val="00214E"/>
                </a:solidFill>
                <a:latin typeface="Canva Sans Bold"/>
                <a:ea typeface="Canva Sans Bold"/>
                <a:cs typeface="Canva Sans Bold"/>
                <a:sym typeface="Canva Sans Bold"/>
              </a:rPr>
              <a:t>MOODLE ET SES OUTILS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descr="Logo Moodle"/>
          <p:cNvSpPr/>
          <p:nvPr/>
        </p:nvSpPr>
        <p:spPr>
          <a:xfrm>
            <a:off x="5161081" y="3557745"/>
            <a:ext cx="7338092" cy="1944595"/>
          </a:xfrm>
          <a:custGeom>
            <a:avLst/>
            <a:gdLst/>
            <a:ahLst/>
            <a:cxnLst/>
            <a:rect l="l" t="t" r="r" b="b"/>
            <a:pathLst>
              <a:path w="7338092" h="1944595">
                <a:moveTo>
                  <a:pt x="0" y="0"/>
                </a:moveTo>
                <a:lnTo>
                  <a:pt x="7338092" y="0"/>
                </a:lnTo>
                <a:lnTo>
                  <a:pt x="7338092" y="1944595"/>
                </a:lnTo>
                <a:lnTo>
                  <a:pt x="0" y="1944595"/>
                </a:lnTo>
                <a:lnTo>
                  <a:pt x="0" y="0"/>
                </a:lnTo>
                <a:close/>
              </a:path>
            </a:pathLst>
          </a:custGeom>
          <a:blipFill>
            <a:blip r:embed="rId2"/>
            <a:stretch>
              <a:fillRect/>
            </a:stretch>
          </a:blipFill>
        </p:spPr>
        <p:txBody>
          <a:bodyPr/>
          <a:lstStyle/>
          <a:p>
            <a:endParaRPr lang="fr-BE" noProof="0" dirty="0"/>
          </a:p>
        </p:txBody>
      </p:sp>
      <p:sp>
        <p:nvSpPr>
          <p:cNvPr id="3" name="Freeform 3"/>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61854" y="1343025"/>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3" name="Freeform 3"/>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4" name="TextBox 4"/>
          <p:cNvSpPr txBox="1"/>
          <p:nvPr/>
        </p:nvSpPr>
        <p:spPr>
          <a:xfrm>
            <a:off x="1028700" y="4086096"/>
            <a:ext cx="16945474" cy="3119319"/>
          </a:xfrm>
          <a:prstGeom prst="rect">
            <a:avLst/>
          </a:prstGeom>
        </p:spPr>
        <p:txBody>
          <a:bodyPr lIns="0" tIns="0" rIns="0" bIns="0" rtlCol="0" anchor="t">
            <a:spAutoFit/>
          </a:bodyPr>
          <a:lstStyle/>
          <a:p>
            <a:pPr algn="l">
              <a:lnSpc>
                <a:spcPts val="3779"/>
              </a:lnSpc>
              <a:spcBef>
                <a:spcPct val="0"/>
              </a:spcBef>
            </a:pPr>
            <a:r>
              <a:rPr lang="fr-BE" sz="2699" u="none" strike="noStrike" noProof="0" dirty="0">
                <a:solidFill>
                  <a:srgbClr val="00214E"/>
                </a:solidFill>
                <a:latin typeface="Barlow"/>
                <a:ea typeface="Barlow"/>
                <a:cs typeface="Barlow"/>
                <a:sym typeface="Barlow"/>
              </a:rPr>
              <a:t>Moodle LMS est Conforme WCAG 2.1 AA, ce qui signifie que les utilisateurs de Moodle peuvent être assurés que Moodle répond à l'accessibilité dans quatre domaines clés. Que vous soyez un enseignant, un apprenant, un développeur ou un administrateur système, les outils de création et d'évaluation de Moodle LMS sont approuvés par WCAG comme perceptibles, utilisables, compréhensibles et compatibles.</a:t>
            </a:r>
          </a:p>
          <a:p>
            <a:pPr algn="l">
              <a:lnSpc>
                <a:spcPts val="3499"/>
              </a:lnSpc>
              <a:spcBef>
                <a:spcPct val="0"/>
              </a:spcBef>
            </a:pPr>
            <a:endParaRPr lang="fr-BE" sz="2699" u="none" strike="noStrike" noProof="0" dirty="0">
              <a:solidFill>
                <a:srgbClr val="00214E"/>
              </a:solidFill>
              <a:latin typeface="Barlow"/>
              <a:ea typeface="Barlow"/>
              <a:cs typeface="Barlow"/>
              <a:sym typeface="Barlow"/>
            </a:endParaRPr>
          </a:p>
          <a:p>
            <a:pPr algn="l">
              <a:lnSpc>
                <a:spcPts val="3080"/>
              </a:lnSpc>
              <a:spcBef>
                <a:spcPct val="0"/>
              </a:spcBef>
            </a:pPr>
            <a:r>
              <a:rPr lang="fr-BE" sz="2200" b="1" u="none" strike="noStrike" noProof="0" dirty="0">
                <a:solidFill>
                  <a:srgbClr val="00214E"/>
                </a:solidFill>
                <a:latin typeface="Barlow Bold"/>
                <a:ea typeface="Barlow Bold"/>
                <a:cs typeface="Barlow Bold"/>
                <a:sym typeface="Barlow Bold"/>
              </a:rPr>
              <a:t>Source </a:t>
            </a:r>
            <a:r>
              <a:rPr lang="fr-BE" sz="2200" u="none" strike="noStrike" noProof="0" dirty="0">
                <a:solidFill>
                  <a:srgbClr val="00214E"/>
                </a:solidFill>
                <a:latin typeface="Barlow"/>
                <a:ea typeface="Barlow"/>
                <a:cs typeface="Barlow"/>
                <a:sym typeface="Barlow"/>
              </a:rPr>
              <a:t>: Créez plusieurs façons d'atteindre tous les apprenants - UDL et Moodle / À partir de l’adresse &lt;https://moodle.com/fr/nouvelles/creer-plusieurs-facons-datteindre-tous-les-apprenants-udl-et-moodle/&gt; </a:t>
            </a:r>
          </a:p>
        </p:txBody>
      </p:sp>
      <p:sp>
        <p:nvSpPr>
          <p:cNvPr id="5" name="TextBox 5"/>
          <p:cNvSpPr txBox="1"/>
          <p:nvPr/>
        </p:nvSpPr>
        <p:spPr>
          <a:xfrm>
            <a:off x="1061854" y="3065609"/>
            <a:ext cx="11147393" cy="606425"/>
          </a:xfrm>
          <a:prstGeom prst="rect">
            <a:avLst/>
          </a:prstGeom>
        </p:spPr>
        <p:txBody>
          <a:bodyPr lIns="0" tIns="0" rIns="0" bIns="0" rtlCol="0" anchor="t">
            <a:spAutoFit/>
          </a:bodyPr>
          <a:lstStyle/>
          <a:p>
            <a:pPr algn="ctr">
              <a:lnSpc>
                <a:spcPts val="4900"/>
              </a:lnSpc>
            </a:pPr>
            <a:r>
              <a:rPr lang="fr-BE" sz="3500" noProof="0" dirty="0">
                <a:solidFill>
                  <a:srgbClr val="00214E"/>
                </a:solidFill>
                <a:latin typeface="Montserrat"/>
                <a:ea typeface="Montserrat"/>
                <a:cs typeface="Montserrat"/>
                <a:sym typeface="Montserrat"/>
              </a:rPr>
              <a:t>Déclaration de Moodle en matière d’accessibilité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523530" y="2441499"/>
            <a:ext cx="11301259" cy="4209719"/>
          </a:xfrm>
          <a:custGeom>
            <a:avLst/>
            <a:gdLst/>
            <a:ahLst/>
            <a:cxnLst/>
            <a:rect l="l" t="t" r="r" b="b"/>
            <a:pathLst>
              <a:path w="11301259" h="4209719">
                <a:moveTo>
                  <a:pt x="0" y="0"/>
                </a:moveTo>
                <a:lnTo>
                  <a:pt x="11301259" y="0"/>
                </a:lnTo>
                <a:lnTo>
                  <a:pt x="11301259" y="4209719"/>
                </a:lnTo>
                <a:lnTo>
                  <a:pt x="0" y="4209719"/>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6174160" y="5047010"/>
            <a:ext cx="11301259" cy="3870681"/>
          </a:xfrm>
          <a:custGeom>
            <a:avLst/>
            <a:gdLst/>
            <a:ahLst/>
            <a:cxnLst/>
            <a:rect l="l" t="t" r="r" b="b"/>
            <a:pathLst>
              <a:path w="11301259" h="3870681">
                <a:moveTo>
                  <a:pt x="0" y="0"/>
                </a:moveTo>
                <a:lnTo>
                  <a:pt x="11301259" y="0"/>
                </a:lnTo>
                <a:lnTo>
                  <a:pt x="11301259" y="3870681"/>
                </a:lnTo>
                <a:lnTo>
                  <a:pt x="0" y="3870681"/>
                </a:lnTo>
                <a:lnTo>
                  <a:pt x="0" y="0"/>
                </a:lnTo>
                <a:close/>
              </a:path>
            </a:pathLst>
          </a:custGeom>
          <a:blipFill>
            <a:blip r:embed="rId5"/>
            <a:stretch>
              <a:fillRect/>
            </a:stretch>
          </a:blipFill>
        </p:spPr>
        <p:txBody>
          <a:bodyPr/>
          <a:lstStyle/>
          <a:p>
            <a:endParaRPr lang="fr-BE" noProof="0" dirty="0"/>
          </a:p>
        </p:txBody>
      </p:sp>
      <p:sp>
        <p:nvSpPr>
          <p:cNvPr id="5" name="Freeform 5"/>
          <p:cNvSpPr/>
          <p:nvPr/>
        </p:nvSpPr>
        <p:spPr>
          <a:xfrm rot="-9131477">
            <a:off x="3340519" y="7230260"/>
            <a:ext cx="2744840" cy="1060195"/>
          </a:xfrm>
          <a:custGeom>
            <a:avLst/>
            <a:gdLst/>
            <a:ahLst/>
            <a:cxnLst/>
            <a:rect l="l" t="t" r="r" b="b"/>
            <a:pathLst>
              <a:path w="2744840" h="1060195">
                <a:moveTo>
                  <a:pt x="0" y="0"/>
                </a:moveTo>
                <a:lnTo>
                  <a:pt x="2744840" y="0"/>
                </a:lnTo>
                <a:lnTo>
                  <a:pt x="2744840" y="1060195"/>
                </a:lnTo>
                <a:lnTo>
                  <a:pt x="0" y="1060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
        <p:nvSpPr>
          <p:cNvPr id="6" name="TextBox 6"/>
          <p:cNvSpPr txBox="1"/>
          <p:nvPr/>
        </p:nvSpPr>
        <p:spPr>
          <a:xfrm>
            <a:off x="671263" y="562308"/>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7" name="TextBox 7"/>
          <p:cNvSpPr txBox="1"/>
          <p:nvPr/>
        </p:nvSpPr>
        <p:spPr>
          <a:xfrm>
            <a:off x="671263" y="1773253"/>
            <a:ext cx="16945474"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Des outils d’accessibilité sont intégrés à l’éditeur de texte sur Moodle.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1940957" y="4085828"/>
            <a:ext cx="2833438" cy="2833438"/>
          </a:xfrm>
          <a:custGeom>
            <a:avLst/>
            <a:gdLst/>
            <a:ahLst/>
            <a:cxnLst/>
            <a:rect l="l" t="t" r="r" b="b"/>
            <a:pathLst>
              <a:path w="2833438" h="2833438">
                <a:moveTo>
                  <a:pt x="0" y="0"/>
                </a:moveTo>
                <a:lnTo>
                  <a:pt x="2833438" y="0"/>
                </a:lnTo>
                <a:lnTo>
                  <a:pt x="2833438" y="2833438"/>
                </a:lnTo>
                <a:lnTo>
                  <a:pt x="0" y="2833438"/>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7497404" y="4002077"/>
            <a:ext cx="3063896" cy="3000940"/>
          </a:xfrm>
          <a:custGeom>
            <a:avLst/>
            <a:gdLst/>
            <a:ahLst/>
            <a:cxnLst/>
            <a:rect l="l" t="t" r="r" b="b"/>
            <a:pathLst>
              <a:path w="3063896" h="3000940">
                <a:moveTo>
                  <a:pt x="0" y="0"/>
                </a:moveTo>
                <a:lnTo>
                  <a:pt x="3063897" y="0"/>
                </a:lnTo>
                <a:lnTo>
                  <a:pt x="3063897" y="3000939"/>
                </a:lnTo>
                <a:lnTo>
                  <a:pt x="0" y="3000939"/>
                </a:lnTo>
                <a:lnTo>
                  <a:pt x="0" y="0"/>
                </a:lnTo>
                <a:close/>
              </a:path>
            </a:pathLst>
          </a:custGeom>
          <a:blipFill>
            <a:blip r:embed="rId5"/>
            <a:stretch>
              <a:fillRect/>
            </a:stretch>
          </a:blipFill>
        </p:spPr>
        <p:txBody>
          <a:bodyPr/>
          <a:lstStyle/>
          <a:p>
            <a:endParaRPr lang="fr-BE" noProof="0" dirty="0"/>
          </a:p>
        </p:txBody>
      </p:sp>
      <p:sp>
        <p:nvSpPr>
          <p:cNvPr id="5" name="Freeform 5"/>
          <p:cNvSpPr/>
          <p:nvPr/>
        </p:nvSpPr>
        <p:spPr>
          <a:xfrm>
            <a:off x="13418731" y="4464201"/>
            <a:ext cx="1860374" cy="898112"/>
          </a:xfrm>
          <a:custGeom>
            <a:avLst/>
            <a:gdLst/>
            <a:ahLst/>
            <a:cxnLst/>
            <a:rect l="l" t="t" r="r" b="b"/>
            <a:pathLst>
              <a:path w="1860374" h="898112">
                <a:moveTo>
                  <a:pt x="0" y="0"/>
                </a:moveTo>
                <a:lnTo>
                  <a:pt x="1860374" y="0"/>
                </a:lnTo>
                <a:lnTo>
                  <a:pt x="1860374" y="898112"/>
                </a:lnTo>
                <a:lnTo>
                  <a:pt x="0" y="898112"/>
                </a:lnTo>
                <a:lnTo>
                  <a:pt x="0" y="0"/>
                </a:lnTo>
                <a:close/>
              </a:path>
            </a:pathLst>
          </a:custGeom>
          <a:blipFill>
            <a:blip r:embed="rId6"/>
            <a:stretch>
              <a:fillRect/>
            </a:stretch>
          </a:blipFill>
        </p:spPr>
        <p:txBody>
          <a:bodyPr/>
          <a:lstStyle/>
          <a:p>
            <a:endParaRPr lang="fr-BE" noProof="0" dirty="0"/>
          </a:p>
        </p:txBody>
      </p:sp>
      <p:sp>
        <p:nvSpPr>
          <p:cNvPr id="6" name="TextBox 6"/>
          <p:cNvSpPr txBox="1"/>
          <p:nvPr/>
        </p:nvSpPr>
        <p:spPr>
          <a:xfrm>
            <a:off x="556616" y="1159327"/>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7" name="TextBox 7"/>
          <p:cNvSpPr txBox="1"/>
          <p:nvPr/>
        </p:nvSpPr>
        <p:spPr>
          <a:xfrm>
            <a:off x="556616" y="3226834"/>
            <a:ext cx="6153214"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Structurer le contenu grâce aux titres :</a:t>
            </a:r>
          </a:p>
        </p:txBody>
      </p:sp>
      <p:sp>
        <p:nvSpPr>
          <p:cNvPr id="8" name="TextBox 8"/>
          <p:cNvSpPr txBox="1"/>
          <p:nvPr/>
        </p:nvSpPr>
        <p:spPr>
          <a:xfrm>
            <a:off x="7741496" y="3226834"/>
            <a:ext cx="3021699"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Veiller aux styles : </a:t>
            </a:r>
          </a:p>
        </p:txBody>
      </p:sp>
      <p:sp>
        <p:nvSpPr>
          <p:cNvPr id="9" name="TextBox 9"/>
          <p:cNvSpPr txBox="1"/>
          <p:nvPr/>
        </p:nvSpPr>
        <p:spPr>
          <a:xfrm>
            <a:off x="11578170" y="3226834"/>
            <a:ext cx="6153214"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Structurer le contenu grâce aux listes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7451677" y="5519884"/>
            <a:ext cx="5449664" cy="4321711"/>
          </a:xfrm>
          <a:custGeom>
            <a:avLst/>
            <a:gdLst/>
            <a:ahLst/>
            <a:cxnLst/>
            <a:rect l="l" t="t" r="r" b="b"/>
            <a:pathLst>
              <a:path w="5449664" h="4321711">
                <a:moveTo>
                  <a:pt x="0" y="0"/>
                </a:moveTo>
                <a:lnTo>
                  <a:pt x="5449665" y="0"/>
                </a:lnTo>
                <a:lnTo>
                  <a:pt x="5449665" y="4321711"/>
                </a:lnTo>
                <a:lnTo>
                  <a:pt x="0" y="4321711"/>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5514049" y="1304098"/>
            <a:ext cx="10830410" cy="3939562"/>
          </a:xfrm>
          <a:custGeom>
            <a:avLst/>
            <a:gdLst/>
            <a:ahLst/>
            <a:cxnLst/>
            <a:rect l="l" t="t" r="r" b="b"/>
            <a:pathLst>
              <a:path w="10830410" h="3939562">
                <a:moveTo>
                  <a:pt x="0" y="0"/>
                </a:moveTo>
                <a:lnTo>
                  <a:pt x="10830410" y="0"/>
                </a:lnTo>
                <a:lnTo>
                  <a:pt x="10830410" y="3939561"/>
                </a:lnTo>
                <a:lnTo>
                  <a:pt x="0" y="3939561"/>
                </a:lnTo>
                <a:lnTo>
                  <a:pt x="0" y="0"/>
                </a:lnTo>
                <a:close/>
              </a:path>
            </a:pathLst>
          </a:custGeom>
          <a:blipFill>
            <a:blip r:embed="rId5"/>
            <a:stretch>
              <a:fillRect/>
            </a:stretch>
          </a:blipFill>
        </p:spPr>
        <p:txBody>
          <a:bodyPr/>
          <a:lstStyle/>
          <a:p>
            <a:endParaRPr lang="fr-BE" noProof="0" dirty="0"/>
          </a:p>
        </p:txBody>
      </p:sp>
      <p:sp>
        <p:nvSpPr>
          <p:cNvPr id="5" name="TextBox 5"/>
          <p:cNvSpPr txBox="1"/>
          <p:nvPr/>
        </p:nvSpPr>
        <p:spPr>
          <a:xfrm>
            <a:off x="671263" y="562308"/>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6" name="TextBox 6"/>
          <p:cNvSpPr txBox="1"/>
          <p:nvPr/>
        </p:nvSpPr>
        <p:spPr>
          <a:xfrm>
            <a:off x="7451677" y="563880"/>
            <a:ext cx="7396290"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Insérer des hyperliens de manière explicite :</a:t>
            </a:r>
          </a:p>
        </p:txBody>
      </p:sp>
      <p:sp>
        <p:nvSpPr>
          <p:cNvPr id="7" name="TextBox 7"/>
          <p:cNvSpPr txBox="1"/>
          <p:nvPr/>
        </p:nvSpPr>
        <p:spPr>
          <a:xfrm>
            <a:off x="55387" y="6467254"/>
            <a:ext cx="7396290" cy="2369820"/>
          </a:xfrm>
          <a:prstGeom prst="rect">
            <a:avLst/>
          </a:prstGeom>
        </p:spPr>
        <p:txBody>
          <a:bodyPr lIns="0" tIns="0" rIns="0" bIns="0" rtlCol="0" anchor="t">
            <a:spAutoFit/>
          </a:bodyPr>
          <a:lstStyle/>
          <a:p>
            <a:pPr marL="582928" lvl="1" indent="-291464" algn="l">
              <a:lnSpc>
                <a:spcPts val="3779"/>
              </a:lnSpc>
              <a:buFont typeface="Arial"/>
              <a:buChar char="•"/>
            </a:pPr>
            <a:r>
              <a:rPr lang="fr-BE" sz="2699" noProof="0" dirty="0">
                <a:solidFill>
                  <a:srgbClr val="00214E"/>
                </a:solidFill>
                <a:latin typeface="Barlow"/>
                <a:ea typeface="Barlow"/>
                <a:cs typeface="Barlow"/>
                <a:sym typeface="Barlow"/>
              </a:rPr>
              <a:t>Les liens au sein du cours ouvrent dans la même fenêtre ;</a:t>
            </a:r>
          </a:p>
          <a:p>
            <a:pPr marL="582928" lvl="1" indent="-291464" algn="l">
              <a:lnSpc>
                <a:spcPts val="3779"/>
              </a:lnSpc>
              <a:buFont typeface="Arial"/>
              <a:buChar char="•"/>
            </a:pPr>
            <a:r>
              <a:rPr lang="fr-BE" sz="2699" noProof="0" dirty="0">
                <a:solidFill>
                  <a:srgbClr val="00214E"/>
                </a:solidFill>
                <a:latin typeface="Barlow"/>
                <a:ea typeface="Barlow"/>
                <a:cs typeface="Barlow"/>
                <a:sym typeface="Barlow"/>
              </a:rPr>
              <a:t>Les liens externes ouvrent dans une nouvelle fenêtre.</a:t>
            </a:r>
          </a:p>
          <a:p>
            <a:pPr algn="l">
              <a:lnSpc>
                <a:spcPts val="3779"/>
              </a:lnSpc>
              <a:spcBef>
                <a:spcPct val="0"/>
              </a:spcBef>
            </a:pPr>
            <a:endParaRPr lang="fr-BE" sz="2699" noProof="0" dirty="0">
              <a:solidFill>
                <a:srgbClr val="00214E"/>
              </a:solidFill>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1199954" y="2587296"/>
            <a:ext cx="7529831" cy="6061514"/>
          </a:xfrm>
          <a:custGeom>
            <a:avLst/>
            <a:gdLst/>
            <a:ahLst/>
            <a:cxnLst/>
            <a:rect l="l" t="t" r="r" b="b"/>
            <a:pathLst>
              <a:path w="7529831" h="6061514">
                <a:moveTo>
                  <a:pt x="0" y="0"/>
                </a:moveTo>
                <a:lnTo>
                  <a:pt x="7529831" y="0"/>
                </a:lnTo>
                <a:lnTo>
                  <a:pt x="7529831" y="6061514"/>
                </a:lnTo>
                <a:lnTo>
                  <a:pt x="0" y="6061514"/>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flipH="1">
            <a:off x="7956770" y="3972357"/>
            <a:ext cx="1546031" cy="597154"/>
          </a:xfrm>
          <a:custGeom>
            <a:avLst/>
            <a:gdLst/>
            <a:ahLst/>
            <a:cxnLst/>
            <a:rect l="l" t="t" r="r" b="b"/>
            <a:pathLst>
              <a:path w="1546031" h="597154">
                <a:moveTo>
                  <a:pt x="1546031" y="0"/>
                </a:moveTo>
                <a:lnTo>
                  <a:pt x="0" y="0"/>
                </a:lnTo>
                <a:lnTo>
                  <a:pt x="0" y="597155"/>
                </a:lnTo>
                <a:lnTo>
                  <a:pt x="1546031" y="597155"/>
                </a:lnTo>
                <a:lnTo>
                  <a:pt x="154603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noProof="0" dirty="0"/>
          </a:p>
        </p:txBody>
      </p:sp>
      <p:sp>
        <p:nvSpPr>
          <p:cNvPr id="5" name="Freeform 5"/>
          <p:cNvSpPr/>
          <p:nvPr/>
        </p:nvSpPr>
        <p:spPr>
          <a:xfrm>
            <a:off x="9160342" y="5143500"/>
            <a:ext cx="8098958" cy="3593913"/>
          </a:xfrm>
          <a:custGeom>
            <a:avLst/>
            <a:gdLst/>
            <a:ahLst/>
            <a:cxnLst/>
            <a:rect l="l" t="t" r="r" b="b"/>
            <a:pathLst>
              <a:path w="8098958" h="3593913">
                <a:moveTo>
                  <a:pt x="0" y="0"/>
                </a:moveTo>
                <a:lnTo>
                  <a:pt x="8098958" y="0"/>
                </a:lnTo>
                <a:lnTo>
                  <a:pt x="8098958" y="3593913"/>
                </a:lnTo>
                <a:lnTo>
                  <a:pt x="0" y="3593913"/>
                </a:lnTo>
                <a:lnTo>
                  <a:pt x="0" y="0"/>
                </a:lnTo>
                <a:close/>
              </a:path>
            </a:pathLst>
          </a:custGeom>
          <a:blipFill>
            <a:blip r:embed="rId7"/>
            <a:stretch>
              <a:fillRect/>
            </a:stretch>
          </a:blipFill>
        </p:spPr>
        <p:txBody>
          <a:bodyPr/>
          <a:lstStyle/>
          <a:p>
            <a:endParaRPr lang="fr-BE" noProof="0" dirty="0"/>
          </a:p>
        </p:txBody>
      </p:sp>
      <p:sp>
        <p:nvSpPr>
          <p:cNvPr id="6" name="TextBox 6"/>
          <p:cNvSpPr txBox="1"/>
          <p:nvPr/>
        </p:nvSpPr>
        <p:spPr>
          <a:xfrm>
            <a:off x="671263" y="562308"/>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7" name="TextBox 7"/>
          <p:cNvSpPr txBox="1"/>
          <p:nvPr/>
        </p:nvSpPr>
        <p:spPr>
          <a:xfrm>
            <a:off x="1199954" y="1799867"/>
            <a:ext cx="7396290"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Les propriétés de l’image et son texte alternatif :</a:t>
            </a:r>
          </a:p>
        </p:txBody>
      </p:sp>
      <p:sp>
        <p:nvSpPr>
          <p:cNvPr id="8" name="TextBox 8"/>
          <p:cNvSpPr txBox="1"/>
          <p:nvPr/>
        </p:nvSpPr>
        <p:spPr>
          <a:xfrm>
            <a:off x="9144000" y="4512362"/>
            <a:ext cx="7396290"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Description de l’image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0" y="1047750"/>
            <a:ext cx="18288000" cy="5157378"/>
          </a:xfrm>
          <a:prstGeom prst="rect">
            <a:avLst/>
          </a:prstGeom>
        </p:spPr>
        <p:txBody>
          <a:bodyPr lIns="0" tIns="0" rIns="0" bIns="0" rtlCol="0" anchor="t">
            <a:spAutoFit/>
          </a:bodyPr>
          <a:lstStyle/>
          <a:p>
            <a:pPr algn="just">
              <a:lnSpc>
                <a:spcPts val="3739"/>
              </a:lnSpc>
            </a:pPr>
            <a:r>
              <a:rPr lang="fr-BE" sz="3399" i="1" noProof="0" dirty="0">
                <a:solidFill>
                  <a:srgbClr val="000000"/>
                </a:solidFill>
                <a:latin typeface="Arapey Italics"/>
                <a:ea typeface="Arapey Italics"/>
                <a:cs typeface="Arapey Italics"/>
                <a:sym typeface="Arapey Italics"/>
              </a:rPr>
              <a:t>OBJECTIFS DE LA FORMATION : </a:t>
            </a:r>
          </a:p>
          <a:p>
            <a:pPr algn="just">
              <a:lnSpc>
                <a:spcPts val="3739"/>
              </a:lnSpc>
            </a:pPr>
            <a:r>
              <a:rPr lang="fr-BE" sz="3399" i="1" noProof="0" dirty="0">
                <a:solidFill>
                  <a:srgbClr val="000000"/>
                </a:solidFill>
                <a:latin typeface="Arapey Italics"/>
                <a:ea typeface="Arapey Italics"/>
                <a:cs typeface="Arapey Italics"/>
                <a:sym typeface="Arapey Italics"/>
              </a:rPr>
              <a:t> </a:t>
            </a:r>
          </a:p>
          <a:p>
            <a:pPr marL="734059" lvl="1" indent="-367030" algn="just">
              <a:lnSpc>
                <a:spcPts val="3739"/>
              </a:lnSpc>
              <a:buFont typeface="Arial"/>
              <a:buChar char="•"/>
            </a:pPr>
            <a:r>
              <a:rPr lang="fr-BE" sz="3399" i="1" noProof="0" dirty="0">
                <a:solidFill>
                  <a:srgbClr val="000000"/>
                </a:solidFill>
                <a:latin typeface="Arapey Italics"/>
                <a:ea typeface="Arapey Italics"/>
                <a:cs typeface="Arapey Italics"/>
                <a:sym typeface="Arapey Italics"/>
              </a:rPr>
              <a:t>COMPRENDRE LES PRINCIPES DE L’ACCESSIBILITÉ ET DE L’INCLUSION ET LEUR IMPACT SUR LES SUPPORTS PÉDAGOGIQUES NUMÉRIQUES</a:t>
            </a:r>
          </a:p>
          <a:p>
            <a:pPr marL="734059" lvl="1" indent="-367030" algn="just">
              <a:lnSpc>
                <a:spcPts val="3739"/>
              </a:lnSpc>
              <a:buFont typeface="Arial"/>
              <a:buChar char="•"/>
            </a:pPr>
            <a:r>
              <a:rPr lang="fr-BE" sz="3399" i="1" noProof="0" dirty="0">
                <a:solidFill>
                  <a:srgbClr val="000000"/>
                </a:solidFill>
                <a:latin typeface="Arapey Italics"/>
                <a:ea typeface="Arapey Italics"/>
                <a:cs typeface="Arapey Italics"/>
                <a:sym typeface="Arapey Italics"/>
              </a:rPr>
              <a:t>UTILISER DES FONCTIONNALITÉS DE MOODLE ET MICROSOFT POUR CRÉER DES RESSOURCES ET DES ACTIVITÉS ADAPTÉES À TOUS LES PROFILS D’ÉTUDIANT?ES.</a:t>
            </a:r>
          </a:p>
          <a:p>
            <a:pPr marL="734059" lvl="1" indent="-367030" algn="just">
              <a:lnSpc>
                <a:spcPts val="3739"/>
              </a:lnSpc>
              <a:buFont typeface="Arial"/>
              <a:buChar char="•"/>
            </a:pPr>
            <a:r>
              <a:rPr lang="fr-BE" sz="3399" i="1" noProof="0" dirty="0">
                <a:solidFill>
                  <a:srgbClr val="000000"/>
                </a:solidFill>
                <a:latin typeface="Arapey Italics"/>
                <a:ea typeface="Arapey Italics"/>
                <a:cs typeface="Arapey Italics"/>
                <a:sym typeface="Arapey Italics"/>
              </a:rPr>
              <a:t>CRÉER DES CONTENUS PÉDAGOGIQUES ACCESSIBLES (VIDÉOS SOUS-TITRÉES, DOCUMENTS COMPATIBLES AVEC LES LECTEURS D’ÉCRAN ET DOCUMENTS COLLABORATIFS).</a:t>
            </a:r>
          </a:p>
          <a:p>
            <a:pPr marL="734059" lvl="1" indent="-367030" algn="just">
              <a:lnSpc>
                <a:spcPts val="3739"/>
              </a:lnSpc>
              <a:buFont typeface="Arial"/>
              <a:buChar char="•"/>
            </a:pPr>
            <a:r>
              <a:rPr lang="fr-BE" sz="3399" i="1" noProof="0" dirty="0">
                <a:solidFill>
                  <a:srgbClr val="000000"/>
                </a:solidFill>
                <a:latin typeface="Arapey Italics"/>
                <a:ea typeface="Arapey Italics"/>
                <a:cs typeface="Arapey Italics"/>
                <a:sym typeface="Arapey Italics"/>
              </a:rPr>
              <a:t>UTILISER LES OUTILS NUMÉRIQUES POUR CENTRALISER LES RESSOURCES, SUIVRE LES PROGRÈS DES ÉTUDIANT?ES ET ADAPTER VOTRE ENSEIGNEMENT EN CONSÉQUENCE.</a:t>
            </a:r>
          </a:p>
          <a:p>
            <a:pPr marL="734059" lvl="1" indent="-367030" algn="just">
              <a:lnSpc>
                <a:spcPts val="3739"/>
              </a:lnSpc>
              <a:buFont typeface="Arial"/>
              <a:buChar char="•"/>
            </a:pPr>
            <a:r>
              <a:rPr lang="fr-BE" sz="3399" i="1" noProof="0" dirty="0">
                <a:solidFill>
                  <a:srgbClr val="000000"/>
                </a:solidFill>
                <a:latin typeface="Arapey Italics"/>
                <a:ea typeface="Arapey Italics"/>
                <a:cs typeface="Arapey Italics"/>
                <a:sym typeface="Arapey Italics"/>
              </a:rPr>
              <a:t>TESTER UN DE CES DISPOSITIFS DANS VOS ESPACES DE COURS.</a:t>
            </a:r>
          </a:p>
        </p:txBody>
      </p:sp>
      <p:sp>
        <p:nvSpPr>
          <p:cNvPr id="3" name="TextBox 3"/>
          <p:cNvSpPr txBox="1"/>
          <p:nvPr/>
        </p:nvSpPr>
        <p:spPr>
          <a:xfrm>
            <a:off x="474553" y="7601657"/>
            <a:ext cx="9883934" cy="1189990"/>
          </a:xfrm>
          <a:prstGeom prst="rect">
            <a:avLst/>
          </a:prstGeom>
        </p:spPr>
        <p:txBody>
          <a:bodyPr lIns="0" tIns="0" rIns="0" bIns="0" rtlCol="0" anchor="t">
            <a:spAutoFit/>
          </a:bodyPr>
          <a:lstStyle/>
          <a:p>
            <a:pPr algn="l">
              <a:lnSpc>
                <a:spcPts val="4759"/>
              </a:lnSpc>
            </a:pPr>
            <a:r>
              <a:rPr lang="fr-BE" sz="3399" i="1" noProof="0" dirty="0">
                <a:solidFill>
                  <a:srgbClr val="000000"/>
                </a:solidFill>
                <a:latin typeface="Arapey Italics"/>
                <a:ea typeface="Arapey Italics"/>
                <a:cs typeface="Arapey Italics"/>
                <a:sym typeface="Arapey Italics"/>
              </a:rPr>
              <a:t>HTTPS://WWW.YOUTUBE.COM/WATCH?V=YD_HQBDEREU</a:t>
            </a:r>
          </a:p>
          <a:p>
            <a:pPr algn="l">
              <a:lnSpc>
                <a:spcPts val="4759"/>
              </a:lnSpc>
            </a:pPr>
            <a:endParaRPr lang="fr-BE" sz="3399" i="1" noProof="0" dirty="0">
              <a:solidFill>
                <a:srgbClr val="000000"/>
              </a:solidFill>
              <a:latin typeface="Arapey Italics"/>
              <a:ea typeface="Arapey Italics"/>
              <a:cs typeface="Arapey Italics"/>
              <a:sym typeface="Arapey Itali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492914" y="2768151"/>
            <a:ext cx="6801929" cy="3526044"/>
          </a:xfrm>
          <a:custGeom>
            <a:avLst/>
            <a:gdLst/>
            <a:ahLst/>
            <a:cxnLst/>
            <a:rect l="l" t="t" r="r" b="b"/>
            <a:pathLst>
              <a:path w="6801929" h="3526044">
                <a:moveTo>
                  <a:pt x="0" y="0"/>
                </a:moveTo>
                <a:lnTo>
                  <a:pt x="6801929" y="0"/>
                </a:lnTo>
                <a:lnTo>
                  <a:pt x="6801929" y="3526044"/>
                </a:lnTo>
                <a:lnTo>
                  <a:pt x="0" y="3526044"/>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8195088" y="1792203"/>
            <a:ext cx="1530000" cy="747209"/>
          </a:xfrm>
          <a:custGeom>
            <a:avLst/>
            <a:gdLst/>
            <a:ahLst/>
            <a:cxnLst/>
            <a:rect l="l" t="t" r="r" b="b"/>
            <a:pathLst>
              <a:path w="1530000" h="747209">
                <a:moveTo>
                  <a:pt x="0" y="0"/>
                </a:moveTo>
                <a:lnTo>
                  <a:pt x="1530000" y="0"/>
                </a:lnTo>
                <a:lnTo>
                  <a:pt x="1530000" y="747210"/>
                </a:lnTo>
                <a:lnTo>
                  <a:pt x="0" y="747210"/>
                </a:lnTo>
                <a:lnTo>
                  <a:pt x="0" y="0"/>
                </a:lnTo>
                <a:close/>
              </a:path>
            </a:pathLst>
          </a:custGeom>
          <a:blipFill>
            <a:blip r:embed="rId5"/>
            <a:stretch>
              <a:fillRect/>
            </a:stretch>
          </a:blipFill>
        </p:spPr>
        <p:txBody>
          <a:bodyPr/>
          <a:lstStyle/>
          <a:p>
            <a:endParaRPr lang="fr-BE" noProof="0" dirty="0"/>
          </a:p>
        </p:txBody>
      </p:sp>
      <p:sp>
        <p:nvSpPr>
          <p:cNvPr id="5" name="Freeform 5"/>
          <p:cNvSpPr/>
          <p:nvPr/>
        </p:nvSpPr>
        <p:spPr>
          <a:xfrm>
            <a:off x="6781321" y="1493626"/>
            <a:ext cx="1546031" cy="597154"/>
          </a:xfrm>
          <a:custGeom>
            <a:avLst/>
            <a:gdLst/>
            <a:ahLst/>
            <a:cxnLst/>
            <a:rect l="l" t="t" r="r" b="b"/>
            <a:pathLst>
              <a:path w="1546031" h="597154">
                <a:moveTo>
                  <a:pt x="0" y="0"/>
                </a:moveTo>
                <a:lnTo>
                  <a:pt x="1546031" y="0"/>
                </a:lnTo>
                <a:lnTo>
                  <a:pt x="1546031" y="597154"/>
                </a:lnTo>
                <a:lnTo>
                  <a:pt x="0" y="597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
        <p:nvSpPr>
          <p:cNvPr id="6" name="Freeform 6"/>
          <p:cNvSpPr/>
          <p:nvPr/>
        </p:nvSpPr>
        <p:spPr>
          <a:xfrm flipH="1">
            <a:off x="9425880" y="1373335"/>
            <a:ext cx="1546031" cy="597154"/>
          </a:xfrm>
          <a:custGeom>
            <a:avLst/>
            <a:gdLst/>
            <a:ahLst/>
            <a:cxnLst/>
            <a:rect l="l" t="t" r="r" b="b"/>
            <a:pathLst>
              <a:path w="1546031" h="597154">
                <a:moveTo>
                  <a:pt x="1546031" y="0"/>
                </a:moveTo>
                <a:lnTo>
                  <a:pt x="0" y="0"/>
                </a:lnTo>
                <a:lnTo>
                  <a:pt x="0" y="597154"/>
                </a:lnTo>
                <a:lnTo>
                  <a:pt x="1546031" y="597154"/>
                </a:lnTo>
                <a:lnTo>
                  <a:pt x="154603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
        <p:nvSpPr>
          <p:cNvPr id="7" name="Freeform 7"/>
          <p:cNvSpPr/>
          <p:nvPr/>
        </p:nvSpPr>
        <p:spPr>
          <a:xfrm>
            <a:off x="8960088" y="2958167"/>
            <a:ext cx="8733885" cy="3602728"/>
          </a:xfrm>
          <a:custGeom>
            <a:avLst/>
            <a:gdLst/>
            <a:ahLst/>
            <a:cxnLst/>
            <a:rect l="l" t="t" r="r" b="b"/>
            <a:pathLst>
              <a:path w="8733885" h="3602728">
                <a:moveTo>
                  <a:pt x="0" y="0"/>
                </a:moveTo>
                <a:lnTo>
                  <a:pt x="8733885" y="0"/>
                </a:lnTo>
                <a:lnTo>
                  <a:pt x="8733885" y="3602728"/>
                </a:lnTo>
                <a:lnTo>
                  <a:pt x="0" y="3602728"/>
                </a:lnTo>
                <a:lnTo>
                  <a:pt x="0" y="0"/>
                </a:lnTo>
                <a:close/>
              </a:path>
            </a:pathLst>
          </a:custGeom>
          <a:blipFill>
            <a:blip r:embed="rId8"/>
            <a:stretch>
              <a:fillRect/>
            </a:stretch>
          </a:blipFill>
        </p:spPr>
        <p:txBody>
          <a:bodyPr/>
          <a:lstStyle/>
          <a:p>
            <a:endParaRPr lang="fr-BE" noProof="0" dirty="0"/>
          </a:p>
        </p:txBody>
      </p:sp>
      <p:sp>
        <p:nvSpPr>
          <p:cNvPr id="8" name="TextBox 8"/>
          <p:cNvSpPr txBox="1"/>
          <p:nvPr/>
        </p:nvSpPr>
        <p:spPr>
          <a:xfrm>
            <a:off x="916194" y="699813"/>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9" name="TextBox 9"/>
          <p:cNvSpPr txBox="1"/>
          <p:nvPr/>
        </p:nvSpPr>
        <p:spPr>
          <a:xfrm>
            <a:off x="1144711" y="2033630"/>
            <a:ext cx="5773624"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La fonction “contrôle d’accessibilité”</a:t>
            </a:r>
          </a:p>
        </p:txBody>
      </p:sp>
      <p:sp>
        <p:nvSpPr>
          <p:cNvPr id="10" name="TextBox 10"/>
          <p:cNvSpPr txBox="1"/>
          <p:nvPr/>
        </p:nvSpPr>
        <p:spPr>
          <a:xfrm>
            <a:off x="10386540" y="2033630"/>
            <a:ext cx="5176605"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La fonction “Aide lecteur d’écran”</a:t>
            </a:r>
          </a:p>
        </p:txBody>
      </p:sp>
      <p:sp>
        <p:nvSpPr>
          <p:cNvPr id="11" name="TextBox 11"/>
          <p:cNvSpPr txBox="1"/>
          <p:nvPr/>
        </p:nvSpPr>
        <p:spPr>
          <a:xfrm>
            <a:off x="201779" y="6475170"/>
            <a:ext cx="8758309" cy="3516630"/>
          </a:xfrm>
          <a:prstGeom prst="rect">
            <a:avLst/>
          </a:prstGeom>
        </p:spPr>
        <p:txBody>
          <a:bodyPr lIns="0" tIns="0" rIns="0" bIns="0" rtlCol="0" anchor="t">
            <a:spAutoFit/>
          </a:bodyPr>
          <a:lstStyle/>
          <a:p>
            <a:pPr algn="l">
              <a:lnSpc>
                <a:spcPts val="4049"/>
              </a:lnSpc>
            </a:pPr>
            <a:r>
              <a:rPr lang="fr-BE" sz="2699" noProof="0" dirty="0">
                <a:solidFill>
                  <a:srgbClr val="00214E"/>
                </a:solidFill>
                <a:latin typeface="Barlow"/>
                <a:ea typeface="Barlow"/>
                <a:cs typeface="Barlow"/>
                <a:sym typeface="Barlow"/>
              </a:rPr>
              <a:t>Cet “</a:t>
            </a:r>
            <a:r>
              <a:rPr lang="fr-BE" sz="2699" noProof="0" dirty="0" err="1">
                <a:solidFill>
                  <a:srgbClr val="00214E"/>
                </a:solidFill>
                <a:latin typeface="Barlow"/>
                <a:ea typeface="Barlow"/>
                <a:cs typeface="Barlow"/>
                <a:sym typeface="Barlow"/>
              </a:rPr>
              <a:t>accessibility</a:t>
            </a:r>
            <a:r>
              <a:rPr lang="fr-BE" sz="2699" noProof="0" dirty="0">
                <a:solidFill>
                  <a:srgbClr val="00214E"/>
                </a:solidFill>
                <a:latin typeface="Barlow"/>
                <a:ea typeface="Barlow"/>
                <a:cs typeface="Barlow"/>
                <a:sym typeface="Barlow"/>
              </a:rPr>
              <a:t> checker” va vérifier certains éléments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Présence de texte alternatif pour les images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Contraste adapté entre la couleur de police et d’arrière-plan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La division de longs blocs de texte en en-têtes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Présence de légendes et d’en-têtes pour les tableaux ; </a:t>
            </a:r>
          </a:p>
          <a:p>
            <a:pPr marL="582928" lvl="1" indent="-291464" algn="l">
              <a:lnSpc>
                <a:spcPts val="4049"/>
              </a:lnSpc>
              <a:buFont typeface="Arial"/>
              <a:buChar char="•"/>
            </a:pPr>
            <a:r>
              <a:rPr lang="fr-BE" sz="2699" noProof="0" dirty="0">
                <a:solidFill>
                  <a:srgbClr val="00214E"/>
                </a:solidFill>
                <a:latin typeface="Barlow"/>
                <a:ea typeface="Barlow"/>
                <a:cs typeface="Barlow"/>
                <a:sym typeface="Barlow"/>
              </a:rPr>
              <a:t>Absence de cellules fusionnées dans les tableaux.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3192761" y="3354462"/>
            <a:ext cx="1677526" cy="2025457"/>
          </a:xfrm>
          <a:custGeom>
            <a:avLst/>
            <a:gdLst/>
            <a:ahLst/>
            <a:cxnLst/>
            <a:rect l="l" t="t" r="r" b="b"/>
            <a:pathLst>
              <a:path w="1677526" h="2025457">
                <a:moveTo>
                  <a:pt x="0" y="0"/>
                </a:moveTo>
                <a:lnTo>
                  <a:pt x="1677525" y="0"/>
                </a:lnTo>
                <a:lnTo>
                  <a:pt x="1677525" y="2025457"/>
                </a:lnTo>
                <a:lnTo>
                  <a:pt x="0" y="2025457"/>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5338743" y="3339613"/>
            <a:ext cx="1579592" cy="2040306"/>
          </a:xfrm>
          <a:custGeom>
            <a:avLst/>
            <a:gdLst/>
            <a:ahLst/>
            <a:cxnLst/>
            <a:rect l="l" t="t" r="r" b="b"/>
            <a:pathLst>
              <a:path w="1579592" h="2040306">
                <a:moveTo>
                  <a:pt x="0" y="0"/>
                </a:moveTo>
                <a:lnTo>
                  <a:pt x="1579592" y="0"/>
                </a:lnTo>
                <a:lnTo>
                  <a:pt x="1579592" y="2040306"/>
                </a:lnTo>
                <a:lnTo>
                  <a:pt x="0" y="2040306"/>
                </a:lnTo>
                <a:lnTo>
                  <a:pt x="0" y="0"/>
                </a:lnTo>
                <a:close/>
              </a:path>
            </a:pathLst>
          </a:custGeom>
          <a:blipFill>
            <a:blip r:embed="rId5"/>
            <a:stretch>
              <a:fillRect/>
            </a:stretch>
          </a:blipFill>
        </p:spPr>
        <p:txBody>
          <a:bodyPr/>
          <a:lstStyle/>
          <a:p>
            <a:endParaRPr lang="fr-BE" noProof="0" dirty="0"/>
          </a:p>
        </p:txBody>
      </p:sp>
      <p:sp>
        <p:nvSpPr>
          <p:cNvPr id="5" name="TextBox 5"/>
          <p:cNvSpPr txBox="1"/>
          <p:nvPr/>
        </p:nvSpPr>
        <p:spPr>
          <a:xfrm>
            <a:off x="916194" y="699813"/>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a:t>
            </a:r>
          </a:p>
        </p:txBody>
      </p:sp>
      <p:sp>
        <p:nvSpPr>
          <p:cNvPr id="6" name="TextBox 6"/>
          <p:cNvSpPr txBox="1"/>
          <p:nvPr/>
        </p:nvSpPr>
        <p:spPr>
          <a:xfrm>
            <a:off x="1144711" y="6144756"/>
            <a:ext cx="5773624"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Quelques ressources utiles :</a:t>
            </a:r>
          </a:p>
        </p:txBody>
      </p:sp>
      <p:sp>
        <p:nvSpPr>
          <p:cNvPr id="7" name="TextBox 7"/>
          <p:cNvSpPr txBox="1"/>
          <p:nvPr/>
        </p:nvSpPr>
        <p:spPr>
          <a:xfrm>
            <a:off x="1144711" y="6832942"/>
            <a:ext cx="16114589"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Retrouvez un tutoriel en PDF pour des contenus accessibles sur Moodle sur </a:t>
            </a:r>
            <a:r>
              <a:rPr lang="fr-BE" sz="2699" u="sng" noProof="0" dirty="0">
                <a:solidFill>
                  <a:srgbClr val="00214E"/>
                </a:solidFill>
                <a:latin typeface="Barlow"/>
                <a:ea typeface="Barlow"/>
                <a:cs typeface="Barlow"/>
                <a:sym typeface="Barlow"/>
                <a:hlinkClick r:id="rId6" tooltip="https://infotuto.univ-lille.fr/fileadmin/user_upload/infotuto/pdf-docs/Accessibilite_moodle.pdf"/>
              </a:rPr>
              <a:t>le site de l’Université de Lille</a:t>
            </a:r>
            <a:r>
              <a:rPr lang="fr-BE" sz="2699" noProof="0" dirty="0">
                <a:solidFill>
                  <a:srgbClr val="00214E"/>
                </a:solidFill>
                <a:latin typeface="Barlow"/>
                <a:ea typeface="Barlow"/>
                <a:cs typeface="Barlow"/>
                <a:sym typeface="Barlow"/>
              </a:rPr>
              <a:t>.</a:t>
            </a:r>
          </a:p>
        </p:txBody>
      </p:sp>
      <p:sp>
        <p:nvSpPr>
          <p:cNvPr id="8" name="TextBox 8"/>
          <p:cNvSpPr txBox="1"/>
          <p:nvPr/>
        </p:nvSpPr>
        <p:spPr>
          <a:xfrm>
            <a:off x="1144711" y="7516837"/>
            <a:ext cx="16114589" cy="94107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Retrouvez différentes ressources à ce sujet sur le site de Moodle, par exemple </a:t>
            </a:r>
            <a:r>
              <a:rPr lang="fr-BE" sz="2699" u="sng" noProof="0" dirty="0">
                <a:solidFill>
                  <a:srgbClr val="00214E"/>
                </a:solidFill>
                <a:latin typeface="Barlow"/>
                <a:ea typeface="Barlow"/>
                <a:cs typeface="Barlow"/>
                <a:sym typeface="Barlow"/>
                <a:hlinkClick r:id="rId7" tooltip="https://docs.moodle.org/405/en/Accessible_course_design?_gl=1*neh6rd*_ga*OTIyNTY2NjUyLjE3MzA3OTg3MDM.*_ga_QWYJYEY9P5*MTczMjUyNjI4MC4yLjEuMTczMjUyNjQ5NC4wLjAuMA.."/>
              </a:rPr>
              <a:t>sur le design d’un cours accessible</a:t>
            </a:r>
            <a:r>
              <a:rPr lang="fr-BE" sz="2699" noProof="0" dirty="0">
                <a:solidFill>
                  <a:srgbClr val="00214E"/>
                </a:solidFill>
                <a:latin typeface="Barlow"/>
                <a:ea typeface="Barlow"/>
                <a:cs typeface="Barlow"/>
                <a:sym typeface="Barlow"/>
              </a:rPr>
              <a:t> ou </a:t>
            </a:r>
            <a:r>
              <a:rPr lang="fr-BE" sz="2699" u="sng" noProof="0" dirty="0">
                <a:solidFill>
                  <a:srgbClr val="00214E"/>
                </a:solidFill>
                <a:latin typeface="Barlow"/>
                <a:ea typeface="Barlow"/>
                <a:cs typeface="Barlow"/>
                <a:sym typeface="Barlow"/>
                <a:hlinkClick r:id="rId8" tooltip="https://docs.moodle.org/310/en/index.php?title=Atto_editor&amp;_gl=1%2Amhke9a%2A_ga%2AOTIyNTY2NjUyLjE3MzA3OTg3MDM.%2A_ga_QWYJYEY9P5%2AMTczMjUzMTE1MS4zLjEuMTczMjUzMjg0My4wLjAuMA..#Accessibility_checker"/>
              </a:rPr>
              <a:t>sur la fonction de contrôle d’accessibilité dans l’éditeur de texte</a:t>
            </a:r>
            <a:r>
              <a:rPr lang="fr-BE" sz="2699" noProof="0" dirty="0">
                <a:solidFill>
                  <a:srgbClr val="00214E"/>
                </a:solidFill>
                <a:latin typeface="Barlow"/>
                <a:ea typeface="Barlow"/>
                <a:cs typeface="Barlow"/>
                <a:sym typeface="Barlow"/>
              </a:rPr>
              <a:t>. </a:t>
            </a:r>
          </a:p>
        </p:txBody>
      </p:sp>
      <p:sp>
        <p:nvSpPr>
          <p:cNvPr id="9" name="TextBox 9"/>
          <p:cNvSpPr txBox="1"/>
          <p:nvPr/>
        </p:nvSpPr>
        <p:spPr>
          <a:xfrm>
            <a:off x="1144711" y="2000007"/>
            <a:ext cx="10963688" cy="973455"/>
          </a:xfrm>
          <a:prstGeom prst="rect">
            <a:avLst/>
          </a:prstGeom>
        </p:spPr>
        <p:txBody>
          <a:bodyPr lIns="0" tIns="0" rIns="0" bIns="0" rtlCol="0" anchor="t">
            <a:spAutoFit/>
          </a:bodyPr>
          <a:lstStyle/>
          <a:p>
            <a:pPr marL="582928" lvl="1" indent="-291464" algn="l">
              <a:lnSpc>
                <a:spcPts val="3779"/>
              </a:lnSpc>
              <a:buFont typeface="Arial"/>
              <a:buChar char="•"/>
            </a:pPr>
            <a:r>
              <a:rPr lang="fr-BE" sz="2699" noProof="0" dirty="0">
                <a:solidFill>
                  <a:srgbClr val="00214E"/>
                </a:solidFill>
                <a:latin typeface="Barlow"/>
                <a:ea typeface="Barlow"/>
                <a:cs typeface="Barlow"/>
                <a:sym typeface="Barlow"/>
              </a:rPr>
              <a:t>Structuration : par chapitre, hebdomadaire, par type d’activités</a:t>
            </a:r>
          </a:p>
          <a:p>
            <a:pPr marL="582928" lvl="1" indent="-291464" algn="l">
              <a:lnSpc>
                <a:spcPts val="4319"/>
              </a:lnSpc>
              <a:buFont typeface="Arial"/>
              <a:buChar char="•"/>
            </a:pPr>
            <a:r>
              <a:rPr lang="fr-BE" sz="2699" noProof="0" dirty="0">
                <a:solidFill>
                  <a:srgbClr val="00214E"/>
                </a:solidFill>
                <a:latin typeface="Barlow"/>
                <a:ea typeface="Barlow"/>
                <a:cs typeface="Barlow"/>
                <a:sym typeface="Barlow"/>
              </a:rPr>
              <a:t>Pages et dossiers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TextBox 3"/>
          <p:cNvSpPr txBox="1"/>
          <p:nvPr/>
        </p:nvSpPr>
        <p:spPr>
          <a:xfrm>
            <a:off x="1034575" y="1544243"/>
            <a:ext cx="6189591"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 ET H5P</a:t>
            </a:r>
          </a:p>
        </p:txBody>
      </p:sp>
      <p:sp>
        <p:nvSpPr>
          <p:cNvPr id="4" name="TextBox 4"/>
          <p:cNvSpPr txBox="1"/>
          <p:nvPr/>
        </p:nvSpPr>
        <p:spPr>
          <a:xfrm>
            <a:off x="1034575" y="2765355"/>
            <a:ext cx="15801620" cy="464820"/>
          </a:xfrm>
          <a:prstGeom prst="rect">
            <a:avLst/>
          </a:prstGeom>
        </p:spPr>
        <p:txBody>
          <a:bodyPr lIns="0" tIns="0" rIns="0" bIns="0" rtlCol="0" anchor="t">
            <a:spAutoFit/>
          </a:bodyPr>
          <a:lstStyle/>
          <a:p>
            <a:pPr algn="l">
              <a:lnSpc>
                <a:spcPts val="3779"/>
              </a:lnSpc>
              <a:spcBef>
                <a:spcPct val="0"/>
              </a:spcBef>
            </a:pPr>
            <a:r>
              <a:rPr lang="fr-BE" sz="2699" noProof="0" dirty="0">
                <a:solidFill>
                  <a:srgbClr val="00214E"/>
                </a:solidFill>
                <a:latin typeface="Barlow"/>
                <a:ea typeface="Barlow"/>
                <a:cs typeface="Barlow"/>
                <a:sym typeface="Barlow"/>
              </a:rPr>
              <a:t>Sur le centre de ressources de H5P, se trouve </a:t>
            </a:r>
            <a:r>
              <a:rPr lang="fr-BE" sz="2699" u="sng" noProof="0" dirty="0">
                <a:solidFill>
                  <a:srgbClr val="00214E"/>
                </a:solidFill>
                <a:latin typeface="Barlow"/>
                <a:ea typeface="Barlow"/>
                <a:cs typeface="Barlow"/>
                <a:sym typeface="Barlow"/>
                <a:hlinkClick r:id="rId4" tooltip="https://help.h5p.com/hc/en-us/articles/7505444789405-Accessibility-statement-for-H5P-com"/>
              </a:rPr>
              <a:t>une déclaration concernant l’accessibilité</a:t>
            </a:r>
            <a:r>
              <a:rPr lang="fr-BE" sz="2699" noProof="0" dirty="0">
                <a:solidFill>
                  <a:srgbClr val="00214E"/>
                </a:solidFill>
                <a:latin typeface="Barlow"/>
                <a:ea typeface="Barlow"/>
                <a:cs typeface="Barlow"/>
                <a:sym typeface="Barlow"/>
              </a:rPr>
              <a:t>.</a:t>
            </a:r>
          </a:p>
        </p:txBody>
      </p:sp>
      <p:sp>
        <p:nvSpPr>
          <p:cNvPr id="5" name="TextBox 5"/>
          <p:cNvSpPr txBox="1"/>
          <p:nvPr/>
        </p:nvSpPr>
        <p:spPr>
          <a:xfrm>
            <a:off x="1034575" y="3912786"/>
            <a:ext cx="15801620" cy="1893570"/>
          </a:xfrm>
          <a:prstGeom prst="rect">
            <a:avLst/>
          </a:prstGeom>
        </p:spPr>
        <p:txBody>
          <a:bodyPr lIns="0" tIns="0" rIns="0" bIns="0" rtlCol="0" anchor="t">
            <a:spAutoFit/>
          </a:bodyPr>
          <a:lstStyle/>
          <a:p>
            <a:pPr algn="l">
              <a:lnSpc>
                <a:spcPts val="3779"/>
              </a:lnSpc>
            </a:pPr>
            <a:r>
              <a:rPr lang="fr-BE" sz="2699" noProof="0" dirty="0">
                <a:solidFill>
                  <a:srgbClr val="00214E"/>
                </a:solidFill>
                <a:latin typeface="Barlow"/>
                <a:ea typeface="Barlow"/>
                <a:cs typeface="Barlow"/>
                <a:sym typeface="Barlow"/>
              </a:rPr>
              <a:t>H5P.com est </a:t>
            </a:r>
            <a:r>
              <a:rPr lang="fr-BE" sz="2699" b="1" noProof="0" dirty="0">
                <a:solidFill>
                  <a:srgbClr val="00214E"/>
                </a:solidFill>
                <a:latin typeface="Barlow Bold"/>
                <a:ea typeface="Barlow Bold"/>
                <a:cs typeface="Barlow Bold"/>
                <a:sym typeface="Barlow Bold"/>
              </a:rPr>
              <a:t>partiellement conforme avec le WCAG 2.1 niveau AA.</a:t>
            </a:r>
            <a:r>
              <a:rPr lang="fr-BE" sz="2699" noProof="0" dirty="0">
                <a:solidFill>
                  <a:srgbClr val="00214E"/>
                </a:solidFill>
                <a:latin typeface="Barlow"/>
                <a:ea typeface="Barlow"/>
                <a:cs typeface="Barlow"/>
                <a:sym typeface="Barlow"/>
              </a:rPr>
              <a:t> Partiellement conforme signifie que des parties du contenu ne sont pas totalement conformes aux standards d’accessibilité.</a:t>
            </a:r>
          </a:p>
          <a:p>
            <a:pPr algn="l">
              <a:lnSpc>
                <a:spcPts val="3779"/>
              </a:lnSpc>
            </a:pPr>
            <a:endParaRPr lang="fr-BE" sz="2699" noProof="0" dirty="0">
              <a:solidFill>
                <a:srgbClr val="00214E"/>
              </a:solidFill>
              <a:latin typeface="Barlow"/>
              <a:ea typeface="Barlow"/>
              <a:cs typeface="Barlow"/>
              <a:sym typeface="Barlow"/>
            </a:endParaRPr>
          </a:p>
          <a:p>
            <a:pPr algn="l">
              <a:lnSpc>
                <a:spcPts val="3779"/>
              </a:lnSpc>
              <a:spcBef>
                <a:spcPct val="0"/>
              </a:spcBef>
            </a:pPr>
            <a:endParaRPr lang="fr-BE" sz="2699" noProof="0" dirty="0">
              <a:solidFill>
                <a:srgbClr val="00214E"/>
              </a:solidFill>
              <a:latin typeface="Barlow"/>
              <a:ea typeface="Barlow"/>
              <a:cs typeface="Barlow"/>
              <a:sym typeface="Barlow"/>
            </a:endParaRPr>
          </a:p>
        </p:txBody>
      </p:sp>
      <p:sp>
        <p:nvSpPr>
          <p:cNvPr id="6" name="TextBox 6"/>
          <p:cNvSpPr txBox="1"/>
          <p:nvPr/>
        </p:nvSpPr>
        <p:spPr>
          <a:xfrm>
            <a:off x="1034575" y="5499256"/>
            <a:ext cx="15801620" cy="2846070"/>
          </a:xfrm>
          <a:prstGeom prst="rect">
            <a:avLst/>
          </a:prstGeom>
        </p:spPr>
        <p:txBody>
          <a:bodyPr lIns="0" tIns="0" rIns="0" bIns="0" rtlCol="0" anchor="t">
            <a:spAutoFit/>
          </a:bodyPr>
          <a:lstStyle/>
          <a:p>
            <a:pPr algn="l">
              <a:lnSpc>
                <a:spcPts val="3779"/>
              </a:lnSpc>
            </a:pPr>
            <a:r>
              <a:rPr lang="fr-BE" sz="2699" noProof="0" dirty="0">
                <a:solidFill>
                  <a:srgbClr val="00214E"/>
                </a:solidFill>
                <a:latin typeface="Barlow"/>
                <a:ea typeface="Barlow"/>
                <a:cs typeface="Barlow"/>
                <a:sym typeface="Barlow"/>
              </a:rPr>
              <a:t>Offre une </a:t>
            </a:r>
            <a:r>
              <a:rPr lang="fr-BE" sz="2699" b="1" noProof="0" dirty="0">
                <a:solidFill>
                  <a:srgbClr val="00214E"/>
                </a:solidFill>
                <a:latin typeface="Barlow Bold"/>
                <a:ea typeface="Barlow Bold"/>
                <a:cs typeface="Barlow Bold"/>
                <a:sym typeface="Barlow Bold"/>
              </a:rPr>
              <a:t>compatibilité</a:t>
            </a:r>
            <a:r>
              <a:rPr lang="fr-BE" sz="2699" noProof="0" dirty="0">
                <a:solidFill>
                  <a:srgbClr val="00214E"/>
                </a:solidFill>
                <a:latin typeface="Barlow"/>
                <a:ea typeface="Barlow"/>
                <a:cs typeface="Barlow"/>
                <a:sym typeface="Barlow"/>
              </a:rPr>
              <a:t> avec les navigateurs (les deux dernières version de Chrome, </a:t>
            </a:r>
            <a:r>
              <a:rPr lang="fr-BE" sz="2699" noProof="0" dirty="0" err="1">
                <a:solidFill>
                  <a:srgbClr val="00214E"/>
                </a:solidFill>
                <a:latin typeface="Barlow"/>
                <a:ea typeface="Barlow"/>
                <a:cs typeface="Barlow"/>
                <a:sym typeface="Barlow"/>
              </a:rPr>
              <a:t>FireFox</a:t>
            </a:r>
            <a:r>
              <a:rPr lang="fr-BE" sz="2699" noProof="0" dirty="0">
                <a:solidFill>
                  <a:srgbClr val="00214E"/>
                </a:solidFill>
                <a:latin typeface="Barlow"/>
                <a:ea typeface="Barlow"/>
                <a:cs typeface="Barlow"/>
                <a:sym typeface="Barlow"/>
              </a:rPr>
              <a:t>, Microsoft Edge et Safari), les dernières versions de la majorité des lecteurs d’écran et la plupart des autres technologies d’assistance.</a:t>
            </a:r>
          </a:p>
          <a:p>
            <a:pPr algn="l">
              <a:lnSpc>
                <a:spcPts val="3779"/>
              </a:lnSpc>
            </a:pPr>
            <a:endParaRPr lang="fr-BE" sz="2699" noProof="0" dirty="0">
              <a:solidFill>
                <a:srgbClr val="00214E"/>
              </a:solidFill>
              <a:latin typeface="Barlow"/>
              <a:ea typeface="Barlow"/>
              <a:cs typeface="Barlow"/>
              <a:sym typeface="Barlow"/>
            </a:endParaRPr>
          </a:p>
          <a:p>
            <a:pPr algn="l">
              <a:lnSpc>
                <a:spcPts val="3779"/>
              </a:lnSpc>
            </a:pPr>
            <a:endParaRPr lang="fr-BE" sz="2699" noProof="0" dirty="0">
              <a:solidFill>
                <a:srgbClr val="00214E"/>
              </a:solidFill>
              <a:latin typeface="Barlow"/>
              <a:ea typeface="Barlow"/>
              <a:cs typeface="Barlow"/>
              <a:sym typeface="Barlow"/>
            </a:endParaRPr>
          </a:p>
          <a:p>
            <a:pPr algn="l">
              <a:lnSpc>
                <a:spcPts val="3779"/>
              </a:lnSpc>
              <a:spcBef>
                <a:spcPct val="0"/>
              </a:spcBef>
            </a:pPr>
            <a:endParaRPr lang="fr-BE" sz="2699" noProof="0" dirty="0">
              <a:solidFill>
                <a:srgbClr val="00214E"/>
              </a:solidFill>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2778181" y="4255356"/>
            <a:ext cx="10914075" cy="1470124"/>
          </a:xfrm>
          <a:custGeom>
            <a:avLst/>
            <a:gdLst/>
            <a:ahLst/>
            <a:cxnLst/>
            <a:rect l="l" t="t" r="r" b="b"/>
            <a:pathLst>
              <a:path w="10914075" h="1470124">
                <a:moveTo>
                  <a:pt x="0" y="0"/>
                </a:moveTo>
                <a:lnTo>
                  <a:pt x="10914074" y="0"/>
                </a:lnTo>
                <a:lnTo>
                  <a:pt x="10914074" y="1470124"/>
                </a:lnTo>
                <a:lnTo>
                  <a:pt x="0" y="1470124"/>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2820160" y="2776731"/>
            <a:ext cx="10872096" cy="1377240"/>
          </a:xfrm>
          <a:custGeom>
            <a:avLst/>
            <a:gdLst/>
            <a:ahLst/>
            <a:cxnLst/>
            <a:rect l="l" t="t" r="r" b="b"/>
            <a:pathLst>
              <a:path w="10872096" h="1377240">
                <a:moveTo>
                  <a:pt x="0" y="0"/>
                </a:moveTo>
                <a:lnTo>
                  <a:pt x="10872095" y="0"/>
                </a:lnTo>
                <a:lnTo>
                  <a:pt x="10872095" y="1377241"/>
                </a:lnTo>
                <a:lnTo>
                  <a:pt x="0" y="1377241"/>
                </a:lnTo>
                <a:lnTo>
                  <a:pt x="0" y="0"/>
                </a:lnTo>
                <a:close/>
              </a:path>
            </a:pathLst>
          </a:custGeom>
          <a:blipFill>
            <a:blip r:embed="rId5"/>
            <a:stretch>
              <a:fillRect/>
            </a:stretch>
          </a:blipFill>
        </p:spPr>
        <p:txBody>
          <a:bodyPr/>
          <a:lstStyle/>
          <a:p>
            <a:endParaRPr lang="fr-BE" noProof="0" dirty="0"/>
          </a:p>
        </p:txBody>
      </p:sp>
      <p:sp>
        <p:nvSpPr>
          <p:cNvPr id="5" name="Freeform 5"/>
          <p:cNvSpPr/>
          <p:nvPr/>
        </p:nvSpPr>
        <p:spPr>
          <a:xfrm>
            <a:off x="2778181" y="5830255"/>
            <a:ext cx="10924501" cy="4060857"/>
          </a:xfrm>
          <a:custGeom>
            <a:avLst/>
            <a:gdLst/>
            <a:ahLst/>
            <a:cxnLst/>
            <a:rect l="l" t="t" r="r" b="b"/>
            <a:pathLst>
              <a:path w="10924501" h="4060857">
                <a:moveTo>
                  <a:pt x="0" y="0"/>
                </a:moveTo>
                <a:lnTo>
                  <a:pt x="10924501" y="0"/>
                </a:lnTo>
                <a:lnTo>
                  <a:pt x="10924501" y="4060857"/>
                </a:lnTo>
                <a:lnTo>
                  <a:pt x="0" y="4060857"/>
                </a:lnTo>
                <a:lnTo>
                  <a:pt x="0" y="0"/>
                </a:lnTo>
                <a:close/>
              </a:path>
            </a:pathLst>
          </a:custGeom>
          <a:blipFill>
            <a:blip r:embed="rId6"/>
            <a:stretch>
              <a:fillRect/>
            </a:stretch>
          </a:blipFill>
        </p:spPr>
        <p:txBody>
          <a:bodyPr/>
          <a:lstStyle/>
          <a:p>
            <a:endParaRPr lang="fr-BE" noProof="0" dirty="0"/>
          </a:p>
        </p:txBody>
      </p:sp>
      <p:sp>
        <p:nvSpPr>
          <p:cNvPr id="6" name="TextBox 6"/>
          <p:cNvSpPr txBox="1"/>
          <p:nvPr/>
        </p:nvSpPr>
        <p:spPr>
          <a:xfrm>
            <a:off x="422248" y="451932"/>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 ET H5P</a:t>
            </a:r>
          </a:p>
        </p:txBody>
      </p:sp>
      <p:sp>
        <p:nvSpPr>
          <p:cNvPr id="7" name="TextBox 7"/>
          <p:cNvSpPr txBox="1"/>
          <p:nvPr/>
        </p:nvSpPr>
        <p:spPr>
          <a:xfrm>
            <a:off x="422248" y="1673044"/>
            <a:ext cx="17253425" cy="941070"/>
          </a:xfrm>
          <a:prstGeom prst="rect">
            <a:avLst/>
          </a:prstGeom>
        </p:spPr>
        <p:txBody>
          <a:bodyPr lIns="0" tIns="0" rIns="0" bIns="0" rtlCol="0" anchor="t">
            <a:spAutoFit/>
          </a:bodyPr>
          <a:lstStyle/>
          <a:p>
            <a:pPr algn="l">
              <a:lnSpc>
                <a:spcPts val="3779"/>
              </a:lnSpc>
              <a:spcBef>
                <a:spcPct val="0"/>
              </a:spcBef>
            </a:pPr>
            <a:r>
              <a:rPr lang="fr-BE" sz="2699" u="sng" noProof="0" dirty="0">
                <a:solidFill>
                  <a:srgbClr val="00214E"/>
                </a:solidFill>
                <a:latin typeface="Barlow"/>
                <a:ea typeface="Barlow"/>
                <a:cs typeface="Barlow"/>
                <a:sym typeface="Barlow"/>
                <a:hlinkClick r:id="rId7" tooltip="https://help.h5p.com/hc/en-us/articles/7505649072797-Content-types-recommendations"/>
              </a:rPr>
              <a:t>Sur le centre de ressources de H5P</a:t>
            </a:r>
            <a:r>
              <a:rPr lang="fr-BE" sz="2699" noProof="0" dirty="0">
                <a:solidFill>
                  <a:srgbClr val="00214E"/>
                </a:solidFill>
                <a:latin typeface="Barlow"/>
                <a:ea typeface="Barlow"/>
                <a:cs typeface="Barlow"/>
                <a:sym typeface="Barlow"/>
              </a:rPr>
              <a:t>, se trouve une liste des différents contenus interactifs et leur accessibilité (en anglais uniquement).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2"/>
            <a:stretch>
              <a:fillRect/>
            </a:stretch>
          </a:blipFill>
        </p:spPr>
        <p:txBody>
          <a:bodyPr/>
          <a:lstStyle/>
          <a:p>
            <a:endParaRPr lang="fr-BE" noProof="0" dirty="0"/>
          </a:p>
        </p:txBody>
      </p:sp>
      <p:sp>
        <p:nvSpPr>
          <p:cNvPr id="3" name="Freeform 3"/>
          <p:cNvSpPr/>
          <p:nvPr/>
        </p:nvSpPr>
        <p:spPr>
          <a:xfrm>
            <a:off x="4816894" y="4006695"/>
            <a:ext cx="7193944" cy="5512359"/>
          </a:xfrm>
          <a:custGeom>
            <a:avLst/>
            <a:gdLst/>
            <a:ahLst/>
            <a:cxnLst/>
            <a:rect l="l" t="t" r="r" b="b"/>
            <a:pathLst>
              <a:path w="7193944" h="5512359">
                <a:moveTo>
                  <a:pt x="0" y="0"/>
                </a:moveTo>
                <a:lnTo>
                  <a:pt x="7193944" y="0"/>
                </a:lnTo>
                <a:lnTo>
                  <a:pt x="7193944" y="5512359"/>
                </a:lnTo>
                <a:lnTo>
                  <a:pt x="0" y="5512359"/>
                </a:lnTo>
                <a:lnTo>
                  <a:pt x="0" y="0"/>
                </a:lnTo>
                <a:close/>
              </a:path>
            </a:pathLst>
          </a:custGeom>
          <a:blipFill>
            <a:blip r:embed="rId3"/>
            <a:stretch>
              <a:fillRect/>
            </a:stretch>
          </a:blipFill>
        </p:spPr>
        <p:txBody>
          <a:bodyPr/>
          <a:lstStyle/>
          <a:p>
            <a:endParaRPr lang="fr-BE" noProof="0" dirty="0"/>
          </a:p>
        </p:txBody>
      </p:sp>
      <p:sp>
        <p:nvSpPr>
          <p:cNvPr id="4" name="Freeform 4"/>
          <p:cNvSpPr/>
          <p:nvPr/>
        </p:nvSpPr>
        <p:spPr>
          <a:xfrm rot="-9393721">
            <a:off x="1741905" y="4293517"/>
            <a:ext cx="2836656" cy="1095658"/>
          </a:xfrm>
          <a:custGeom>
            <a:avLst/>
            <a:gdLst/>
            <a:ahLst/>
            <a:cxnLst/>
            <a:rect l="l" t="t" r="r" b="b"/>
            <a:pathLst>
              <a:path w="2836656" h="1095658">
                <a:moveTo>
                  <a:pt x="0" y="0"/>
                </a:moveTo>
                <a:lnTo>
                  <a:pt x="2836655" y="0"/>
                </a:lnTo>
                <a:lnTo>
                  <a:pt x="2836655" y="1095659"/>
                </a:lnTo>
                <a:lnTo>
                  <a:pt x="0" y="1095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BE" noProof="0" dirty="0"/>
          </a:p>
        </p:txBody>
      </p:sp>
      <p:sp>
        <p:nvSpPr>
          <p:cNvPr id="5" name="TextBox 5"/>
          <p:cNvSpPr txBox="1"/>
          <p:nvPr/>
        </p:nvSpPr>
        <p:spPr>
          <a:xfrm>
            <a:off x="1034575" y="1422966"/>
            <a:ext cx="6758272" cy="972099"/>
          </a:xfrm>
          <a:prstGeom prst="rect">
            <a:avLst/>
          </a:prstGeom>
        </p:spPr>
        <p:txBody>
          <a:bodyPr lIns="0" tIns="0" rIns="0" bIns="0" rtlCol="0" anchor="t">
            <a:spAutoFit/>
          </a:bodyPr>
          <a:lstStyle/>
          <a:p>
            <a:pPr algn="l">
              <a:lnSpc>
                <a:spcPts val="6758"/>
              </a:lnSpc>
            </a:pPr>
            <a:r>
              <a:rPr lang="fr-BE" sz="8448" b="1" noProof="0" dirty="0">
                <a:solidFill>
                  <a:srgbClr val="00214E"/>
                </a:solidFill>
                <a:latin typeface="Barlow Condensed Bold"/>
                <a:ea typeface="Barlow Condensed Bold"/>
                <a:cs typeface="Barlow Condensed Bold"/>
                <a:sym typeface="Barlow Condensed Bold"/>
              </a:rPr>
              <a:t>MOODLE ET H5P</a:t>
            </a:r>
          </a:p>
        </p:txBody>
      </p:sp>
      <p:sp>
        <p:nvSpPr>
          <p:cNvPr id="6" name="TextBox 6"/>
          <p:cNvSpPr txBox="1"/>
          <p:nvPr/>
        </p:nvSpPr>
        <p:spPr>
          <a:xfrm>
            <a:off x="1034575" y="2644078"/>
            <a:ext cx="14170067" cy="941070"/>
          </a:xfrm>
          <a:prstGeom prst="rect">
            <a:avLst/>
          </a:prstGeom>
        </p:spPr>
        <p:txBody>
          <a:bodyPr lIns="0" tIns="0" rIns="0" bIns="0" rtlCol="0" anchor="t">
            <a:spAutoFit/>
          </a:bodyPr>
          <a:lstStyle/>
          <a:p>
            <a:pPr algn="l">
              <a:lnSpc>
                <a:spcPts val="3779"/>
              </a:lnSpc>
              <a:spcBef>
                <a:spcPct val="0"/>
              </a:spcBef>
            </a:pPr>
            <a:r>
              <a:rPr lang="fr-BE" sz="2699" noProof="0" dirty="0" err="1">
                <a:solidFill>
                  <a:srgbClr val="00214E"/>
                </a:solidFill>
                <a:latin typeface="Barlow"/>
                <a:ea typeface="Barlow"/>
                <a:cs typeface="Barlow"/>
                <a:sym typeface="Barlow"/>
              </a:rPr>
              <a:t>eCampusOntario</a:t>
            </a:r>
            <a:r>
              <a:rPr lang="fr-BE" sz="2699" noProof="0" dirty="0">
                <a:solidFill>
                  <a:srgbClr val="00214E"/>
                </a:solidFill>
                <a:latin typeface="Barlow"/>
                <a:ea typeface="Barlow"/>
                <a:cs typeface="Barlow"/>
                <a:sym typeface="Barlow"/>
              </a:rPr>
              <a:t> propose une ressource éducative libre sur l’accessibilité, et livre notamment </a:t>
            </a:r>
            <a:r>
              <a:rPr lang="fr-BE" sz="2699" u="sng" noProof="0" dirty="0">
                <a:solidFill>
                  <a:srgbClr val="00214E"/>
                </a:solidFill>
                <a:latin typeface="Barlow"/>
                <a:ea typeface="Barlow"/>
                <a:cs typeface="Barlow"/>
                <a:sym typeface="Barlow"/>
                <a:hlinkClick r:id="rId6" tooltip="https://ecampusontario.pressbooks.pub/maitriserleducationouverte/chapter/explorer-h5p/#h5pbookid=8&amp;section=top&amp;chapter=h5p-interactive-book-chapter-bc5e4ddc-a923-4133-89d0-d347a229e938"/>
              </a:rPr>
              <a:t>des conseils sur l’usage des modules H5P</a:t>
            </a:r>
            <a:r>
              <a:rPr lang="fr-BE" sz="2699" noProof="0" dirty="0">
                <a:solidFill>
                  <a:srgbClr val="00214E"/>
                </a:solidFill>
                <a:latin typeface="Barlow"/>
                <a:ea typeface="Barlow"/>
                <a:cs typeface="Barlow"/>
                <a:sym typeface="Barlow"/>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descr="Logo suite microsoft 365"/>
          <p:cNvSpPr/>
          <p:nvPr/>
        </p:nvSpPr>
        <p:spPr>
          <a:xfrm>
            <a:off x="6995576" y="2129543"/>
            <a:ext cx="3872153" cy="3872153"/>
          </a:xfrm>
          <a:custGeom>
            <a:avLst/>
            <a:gdLst/>
            <a:ahLst/>
            <a:cxnLst/>
            <a:rect l="l" t="t" r="r" b="b"/>
            <a:pathLst>
              <a:path w="3872153" h="3872153">
                <a:moveTo>
                  <a:pt x="0" y="0"/>
                </a:moveTo>
                <a:lnTo>
                  <a:pt x="3872153" y="0"/>
                </a:lnTo>
                <a:lnTo>
                  <a:pt x="3872153" y="3872153"/>
                </a:lnTo>
                <a:lnTo>
                  <a:pt x="0" y="3872153"/>
                </a:lnTo>
                <a:lnTo>
                  <a:pt x="0" y="0"/>
                </a:lnTo>
                <a:close/>
              </a:path>
            </a:pathLst>
          </a:custGeom>
          <a:blipFill>
            <a:blip r:embed="rId3"/>
            <a:stretch>
              <a:fillRect/>
            </a:stretch>
          </a:blipFill>
        </p:spPr>
        <p:txBody>
          <a:bodyPr/>
          <a:lstStyle/>
          <a:p>
            <a:endParaRPr lang="fr-BE" noProof="0" dirty="0"/>
          </a:p>
        </p:txBody>
      </p:sp>
      <p:sp>
        <p:nvSpPr>
          <p:cNvPr id="3" name="Freeform 3" descr="logo copilot"/>
          <p:cNvSpPr/>
          <p:nvPr/>
        </p:nvSpPr>
        <p:spPr>
          <a:xfrm>
            <a:off x="8060244" y="6119723"/>
            <a:ext cx="1742817" cy="1742817"/>
          </a:xfrm>
          <a:custGeom>
            <a:avLst/>
            <a:gdLst/>
            <a:ahLst/>
            <a:cxnLst/>
            <a:rect l="l" t="t" r="r" b="b"/>
            <a:pathLst>
              <a:path w="1742817" h="1742817">
                <a:moveTo>
                  <a:pt x="0" y="0"/>
                </a:moveTo>
                <a:lnTo>
                  <a:pt x="1742817" y="0"/>
                </a:lnTo>
                <a:lnTo>
                  <a:pt x="1742817" y="1742817"/>
                </a:lnTo>
                <a:lnTo>
                  <a:pt x="0" y="1742817"/>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5"/>
            <a:stretch>
              <a:fillRect/>
            </a:stretch>
          </a:blipFill>
        </p:spPr>
        <p:txBody>
          <a:bodyPr/>
          <a:lstStyle/>
          <a:p>
            <a:endParaRPr lang="fr-BE" noProof="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5423642" y="3546186"/>
            <a:ext cx="2554418" cy="2706668"/>
          </a:xfrm>
          <a:custGeom>
            <a:avLst/>
            <a:gdLst/>
            <a:ahLst/>
            <a:cxnLst/>
            <a:rect l="l" t="t" r="r" b="b"/>
            <a:pathLst>
              <a:path w="2554418" h="2706668">
                <a:moveTo>
                  <a:pt x="0" y="0"/>
                </a:moveTo>
                <a:lnTo>
                  <a:pt x="2554418" y="0"/>
                </a:lnTo>
                <a:lnTo>
                  <a:pt x="2554418" y="2706668"/>
                </a:lnTo>
                <a:lnTo>
                  <a:pt x="0" y="27066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3" name="TextBox 3"/>
          <p:cNvSpPr txBox="1"/>
          <p:nvPr/>
        </p:nvSpPr>
        <p:spPr>
          <a:xfrm>
            <a:off x="8272987" y="6424304"/>
            <a:ext cx="7609260" cy="1092266"/>
          </a:xfrm>
          <a:prstGeom prst="rect">
            <a:avLst/>
          </a:prstGeom>
        </p:spPr>
        <p:txBody>
          <a:bodyPr lIns="0" tIns="0" rIns="0" bIns="0" rtlCol="0" anchor="t">
            <a:spAutoFit/>
          </a:bodyPr>
          <a:lstStyle/>
          <a:p>
            <a:pPr algn="l">
              <a:lnSpc>
                <a:spcPts val="4000"/>
              </a:lnSpc>
            </a:pPr>
            <a:r>
              <a:rPr lang="fr-BE" sz="5000" noProof="0" dirty="0">
                <a:solidFill>
                  <a:srgbClr val="00214E"/>
                </a:solidFill>
                <a:latin typeface="Barlow Condensed"/>
                <a:ea typeface="Barlow Condensed"/>
                <a:cs typeface="Barlow Condensed"/>
                <a:sym typeface="Barlow Condensed"/>
              </a:rPr>
              <a:t>2. Utiliser les outils Microsoft au service de l’inclusion pédagogique</a:t>
            </a:r>
          </a:p>
        </p:txBody>
      </p:sp>
      <p:sp>
        <p:nvSpPr>
          <p:cNvPr id="4" name="TextBox 4"/>
          <p:cNvSpPr txBox="1"/>
          <p:nvPr/>
        </p:nvSpPr>
        <p:spPr>
          <a:xfrm>
            <a:off x="8272987" y="2381679"/>
            <a:ext cx="7408128" cy="1092266"/>
          </a:xfrm>
          <a:prstGeom prst="rect">
            <a:avLst/>
          </a:prstGeom>
        </p:spPr>
        <p:txBody>
          <a:bodyPr lIns="0" tIns="0" rIns="0" bIns="0" rtlCol="0" anchor="t">
            <a:spAutoFit/>
          </a:bodyPr>
          <a:lstStyle/>
          <a:p>
            <a:pPr algn="l">
              <a:lnSpc>
                <a:spcPts val="4000"/>
              </a:lnSpc>
            </a:pPr>
            <a:r>
              <a:rPr lang="fr-BE" sz="5000" noProof="0" dirty="0">
                <a:solidFill>
                  <a:srgbClr val="00214E"/>
                </a:solidFill>
                <a:latin typeface="Barlow Condensed"/>
                <a:ea typeface="Barlow Condensed"/>
                <a:cs typeface="Barlow Condensed"/>
                <a:sym typeface="Barlow Condensed"/>
              </a:rPr>
              <a:t>1.Utiliser les outils Microsoft d’accessibilité numérique</a:t>
            </a:r>
          </a:p>
        </p:txBody>
      </p:sp>
      <p:sp>
        <p:nvSpPr>
          <p:cNvPr id="5" name="Freeform 5"/>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5"/>
            <a:stretch>
              <a:fillRect/>
            </a:stretch>
          </a:blipFill>
        </p:spPr>
        <p:txBody>
          <a:bodyPr/>
          <a:lstStyle/>
          <a:p>
            <a:endParaRPr lang="fr-BE" noProof="0" dirty="0"/>
          </a:p>
        </p:txBody>
      </p:sp>
      <p:sp>
        <p:nvSpPr>
          <p:cNvPr id="6" name="TextBox 6"/>
          <p:cNvSpPr txBox="1"/>
          <p:nvPr/>
        </p:nvSpPr>
        <p:spPr>
          <a:xfrm>
            <a:off x="10133586" y="3700329"/>
            <a:ext cx="3037073" cy="437489"/>
          </a:xfrm>
          <a:prstGeom prst="rect">
            <a:avLst/>
          </a:prstGeom>
        </p:spPr>
        <p:txBody>
          <a:bodyPr lIns="0" tIns="0" rIns="0" bIns="0" rtlCol="0" anchor="t">
            <a:spAutoFit/>
          </a:bodyPr>
          <a:lstStyle/>
          <a:p>
            <a:pPr algn="ctr">
              <a:lnSpc>
                <a:spcPts val="3523"/>
              </a:lnSpc>
            </a:pPr>
            <a:r>
              <a:rPr lang="fr-BE" sz="2517" noProof="0" dirty="0">
                <a:solidFill>
                  <a:srgbClr val="00214E"/>
                </a:solidFill>
                <a:latin typeface="Open Sans"/>
                <a:ea typeface="Open Sans"/>
                <a:cs typeface="Open Sans"/>
                <a:sym typeface="Open Sans"/>
              </a:rPr>
              <a:t>Ex : lecteur immersif</a:t>
            </a:r>
          </a:p>
        </p:txBody>
      </p:sp>
      <p:sp>
        <p:nvSpPr>
          <p:cNvPr id="7" name="TextBox 7"/>
          <p:cNvSpPr txBox="1"/>
          <p:nvPr/>
        </p:nvSpPr>
        <p:spPr>
          <a:xfrm>
            <a:off x="10133586" y="7687419"/>
            <a:ext cx="2362399" cy="437489"/>
          </a:xfrm>
          <a:prstGeom prst="rect">
            <a:avLst/>
          </a:prstGeom>
        </p:spPr>
        <p:txBody>
          <a:bodyPr lIns="0" tIns="0" rIns="0" bIns="0" rtlCol="0" anchor="t">
            <a:spAutoFit/>
          </a:bodyPr>
          <a:lstStyle/>
          <a:p>
            <a:pPr algn="ctr">
              <a:lnSpc>
                <a:spcPts val="3523"/>
              </a:lnSpc>
            </a:pPr>
            <a:r>
              <a:rPr lang="fr-BE" sz="2517" noProof="0" dirty="0">
                <a:solidFill>
                  <a:srgbClr val="00214E"/>
                </a:solidFill>
                <a:latin typeface="Open Sans"/>
                <a:ea typeface="Open Sans"/>
                <a:cs typeface="Open Sans"/>
                <a:sym typeface="Open Sans"/>
              </a:rPr>
              <a:t>Ex : sous-titrage</a:t>
            </a:r>
          </a:p>
        </p:txBody>
      </p:sp>
      <p:sp>
        <p:nvSpPr>
          <p:cNvPr id="8" name="Freeform 8" descr="Logo suite microsoft 365"/>
          <p:cNvSpPr/>
          <p:nvPr/>
        </p:nvSpPr>
        <p:spPr>
          <a:xfrm>
            <a:off x="1028700" y="2011572"/>
            <a:ext cx="3872153" cy="3872153"/>
          </a:xfrm>
          <a:custGeom>
            <a:avLst/>
            <a:gdLst/>
            <a:ahLst/>
            <a:cxnLst/>
            <a:rect l="l" t="t" r="r" b="b"/>
            <a:pathLst>
              <a:path w="3872153" h="3872153">
                <a:moveTo>
                  <a:pt x="0" y="0"/>
                </a:moveTo>
                <a:lnTo>
                  <a:pt x="3872153" y="0"/>
                </a:lnTo>
                <a:lnTo>
                  <a:pt x="3872153" y="3872153"/>
                </a:lnTo>
                <a:lnTo>
                  <a:pt x="0" y="3872153"/>
                </a:lnTo>
                <a:lnTo>
                  <a:pt x="0" y="0"/>
                </a:lnTo>
                <a:close/>
              </a:path>
            </a:pathLst>
          </a:custGeom>
          <a:blipFill>
            <a:blip r:embed="rId6"/>
            <a:stretch>
              <a:fillRect/>
            </a:stretch>
          </a:blipFill>
        </p:spPr>
        <p:txBody>
          <a:bodyPr/>
          <a:lstStyle/>
          <a:p>
            <a:endParaRPr lang="fr-BE" noProof="0" dirty="0"/>
          </a:p>
        </p:txBody>
      </p:sp>
      <p:sp>
        <p:nvSpPr>
          <p:cNvPr id="9" name="Freeform 9" descr="logo copilot"/>
          <p:cNvSpPr/>
          <p:nvPr/>
        </p:nvSpPr>
        <p:spPr>
          <a:xfrm>
            <a:off x="2093368" y="6001752"/>
            <a:ext cx="1742817" cy="1742817"/>
          </a:xfrm>
          <a:custGeom>
            <a:avLst/>
            <a:gdLst/>
            <a:ahLst/>
            <a:cxnLst/>
            <a:rect l="l" t="t" r="r" b="b"/>
            <a:pathLst>
              <a:path w="1742817" h="1742817">
                <a:moveTo>
                  <a:pt x="0" y="0"/>
                </a:moveTo>
                <a:lnTo>
                  <a:pt x="1742817" y="0"/>
                </a:lnTo>
                <a:lnTo>
                  <a:pt x="1742817" y="1742817"/>
                </a:lnTo>
                <a:lnTo>
                  <a:pt x="0" y="1742817"/>
                </a:lnTo>
                <a:lnTo>
                  <a:pt x="0" y="0"/>
                </a:lnTo>
                <a:close/>
              </a:path>
            </a:pathLst>
          </a:custGeom>
          <a:blipFill>
            <a:blip r:embed="rId7"/>
            <a:stretch>
              <a:fillRect/>
            </a:stretch>
          </a:blipFill>
        </p:spPr>
        <p:txBody>
          <a:bodyPr/>
          <a:lstStyle/>
          <a:p>
            <a:endParaRPr lang="fr-BE" noProof="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
        <p:nvSpPr>
          <p:cNvPr id="3" name="TextBox 3"/>
          <p:cNvSpPr txBox="1"/>
          <p:nvPr/>
        </p:nvSpPr>
        <p:spPr>
          <a:xfrm>
            <a:off x="6278398" y="3289552"/>
            <a:ext cx="8568862" cy="2790428"/>
          </a:xfrm>
          <a:prstGeom prst="rect">
            <a:avLst/>
          </a:prstGeom>
        </p:spPr>
        <p:txBody>
          <a:bodyPr lIns="0" tIns="0" rIns="0" bIns="0" rtlCol="0" anchor="t">
            <a:spAutoFit/>
          </a:bodyPr>
          <a:lstStyle/>
          <a:p>
            <a:pPr algn="l">
              <a:lnSpc>
                <a:spcPts val="3749"/>
              </a:lnSpc>
            </a:pPr>
            <a:r>
              <a:rPr lang="fr-BE" sz="2499" noProof="0" dirty="0">
                <a:solidFill>
                  <a:srgbClr val="000000"/>
                </a:solidFill>
                <a:latin typeface="Barlow"/>
                <a:ea typeface="Barlow"/>
                <a:cs typeface="Barlow"/>
                <a:sym typeface="Barlow"/>
              </a:rPr>
              <a:t>Des outils d’accessibilité présents dans les applis MS :</a:t>
            </a:r>
          </a:p>
          <a:p>
            <a:pPr marL="539749" lvl="1" indent="-269875" algn="l">
              <a:lnSpc>
                <a:spcPts val="3749"/>
              </a:lnSpc>
              <a:buAutoNum type="arabicPeriod"/>
            </a:pPr>
            <a:r>
              <a:rPr lang="fr-BE" sz="2499" noProof="0" dirty="0">
                <a:solidFill>
                  <a:srgbClr val="000000"/>
                </a:solidFill>
                <a:latin typeface="Barlow"/>
                <a:ea typeface="Barlow"/>
                <a:cs typeface="Barlow"/>
                <a:sym typeface="Barlow"/>
              </a:rPr>
              <a:t>Bouton “vérifier l’accessibilité”</a:t>
            </a:r>
          </a:p>
          <a:p>
            <a:pPr marL="539749" lvl="1" indent="-269875" algn="l">
              <a:lnSpc>
                <a:spcPts val="3749"/>
              </a:lnSpc>
              <a:buAutoNum type="arabicPeriod"/>
            </a:pPr>
            <a:r>
              <a:rPr lang="fr-BE" sz="2499" noProof="0" dirty="0">
                <a:solidFill>
                  <a:srgbClr val="000000"/>
                </a:solidFill>
                <a:latin typeface="Barlow"/>
                <a:ea typeface="Barlow"/>
                <a:cs typeface="Barlow"/>
                <a:sym typeface="Barlow"/>
              </a:rPr>
              <a:t>Lecteur immersif</a:t>
            </a:r>
          </a:p>
          <a:p>
            <a:pPr marL="539749" lvl="1" indent="-269875" algn="l">
              <a:lnSpc>
                <a:spcPts val="3749"/>
              </a:lnSpc>
              <a:buAutoNum type="arabicPeriod"/>
            </a:pPr>
            <a:r>
              <a:rPr lang="fr-BE" sz="2499" noProof="0" dirty="0">
                <a:solidFill>
                  <a:srgbClr val="000000"/>
                </a:solidFill>
                <a:latin typeface="Barlow"/>
                <a:ea typeface="Barlow"/>
                <a:cs typeface="Barlow"/>
                <a:sym typeface="Barlow"/>
              </a:rPr>
              <a:t>Légende alternative automatique</a:t>
            </a:r>
          </a:p>
          <a:p>
            <a:pPr marL="539749" lvl="1" indent="-269875" algn="l">
              <a:lnSpc>
                <a:spcPts val="3749"/>
              </a:lnSpc>
              <a:buAutoNum type="arabicPeriod"/>
            </a:pPr>
            <a:r>
              <a:rPr lang="fr-BE" sz="2499" noProof="0" dirty="0">
                <a:solidFill>
                  <a:srgbClr val="000000"/>
                </a:solidFill>
                <a:latin typeface="Barlow"/>
                <a:ea typeface="Barlow"/>
                <a:cs typeface="Barlow"/>
                <a:sym typeface="Barlow"/>
              </a:rPr>
              <a:t>Sous-titres automatiques dans PowerPoint ou dans Teams</a:t>
            </a:r>
          </a:p>
          <a:p>
            <a:pPr marL="539749" lvl="1" indent="-269875" algn="l">
              <a:lnSpc>
                <a:spcPts val="3749"/>
              </a:lnSpc>
              <a:buAutoNum type="arabicPeriod"/>
            </a:pPr>
            <a:r>
              <a:rPr lang="fr-BE" sz="2499" noProof="0" dirty="0">
                <a:solidFill>
                  <a:srgbClr val="000000"/>
                </a:solidFill>
                <a:latin typeface="Barlow"/>
                <a:ea typeface="Barlow"/>
                <a:cs typeface="Barlow"/>
                <a:sym typeface="Barlow"/>
              </a:rPr>
              <a:t>PowerPoint Live dans Teams</a:t>
            </a:r>
          </a:p>
        </p:txBody>
      </p:sp>
      <p:sp>
        <p:nvSpPr>
          <p:cNvPr id="4" name="TextBox 4"/>
          <p:cNvSpPr txBox="1"/>
          <p:nvPr/>
        </p:nvSpPr>
        <p:spPr>
          <a:xfrm>
            <a:off x="1230133" y="1424122"/>
            <a:ext cx="14092504"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Utiliser les outils Microsoft d’accessibilité numérique</a:t>
            </a:r>
          </a:p>
        </p:txBody>
      </p:sp>
      <p:sp>
        <p:nvSpPr>
          <p:cNvPr id="5" name="Freeform 5" descr="Logo suite microsoft 365"/>
          <p:cNvSpPr/>
          <p:nvPr/>
        </p:nvSpPr>
        <p:spPr>
          <a:xfrm>
            <a:off x="1028700" y="2011572"/>
            <a:ext cx="3872153" cy="3872153"/>
          </a:xfrm>
          <a:custGeom>
            <a:avLst/>
            <a:gdLst/>
            <a:ahLst/>
            <a:cxnLst/>
            <a:rect l="l" t="t" r="r" b="b"/>
            <a:pathLst>
              <a:path w="3872153" h="3872153">
                <a:moveTo>
                  <a:pt x="0" y="0"/>
                </a:moveTo>
                <a:lnTo>
                  <a:pt x="3872153" y="0"/>
                </a:lnTo>
                <a:lnTo>
                  <a:pt x="3872153" y="3872153"/>
                </a:lnTo>
                <a:lnTo>
                  <a:pt x="0" y="3872153"/>
                </a:lnTo>
                <a:lnTo>
                  <a:pt x="0" y="0"/>
                </a:lnTo>
                <a:close/>
              </a:path>
            </a:pathLst>
          </a:custGeom>
          <a:blipFill>
            <a:blip r:embed="rId4"/>
            <a:stretch>
              <a:fillRect/>
            </a:stretch>
          </a:blipFill>
        </p:spPr>
        <p:txBody>
          <a:bodyPr/>
          <a:lstStyle/>
          <a:p>
            <a:endParaRPr lang="fr-BE" noProof="0" dirty="0"/>
          </a:p>
        </p:txBody>
      </p:sp>
      <p:sp>
        <p:nvSpPr>
          <p:cNvPr id="6" name="Freeform 6" descr="logo copilot"/>
          <p:cNvSpPr/>
          <p:nvPr/>
        </p:nvSpPr>
        <p:spPr>
          <a:xfrm>
            <a:off x="2093368" y="6001752"/>
            <a:ext cx="1742817" cy="1742817"/>
          </a:xfrm>
          <a:custGeom>
            <a:avLst/>
            <a:gdLst/>
            <a:ahLst/>
            <a:cxnLst/>
            <a:rect l="l" t="t" r="r" b="b"/>
            <a:pathLst>
              <a:path w="1742817" h="1742817">
                <a:moveTo>
                  <a:pt x="0" y="0"/>
                </a:moveTo>
                <a:lnTo>
                  <a:pt x="1742817" y="0"/>
                </a:lnTo>
                <a:lnTo>
                  <a:pt x="1742817" y="1742817"/>
                </a:lnTo>
                <a:lnTo>
                  <a:pt x="0" y="1742817"/>
                </a:lnTo>
                <a:lnTo>
                  <a:pt x="0" y="0"/>
                </a:lnTo>
                <a:close/>
              </a:path>
            </a:pathLst>
          </a:custGeom>
          <a:blipFill>
            <a:blip r:embed="rId5"/>
            <a:stretch>
              <a:fillRect/>
            </a:stretch>
          </a:blipFill>
        </p:spPr>
        <p:txBody>
          <a:bodyPr/>
          <a:lstStyle/>
          <a:p>
            <a:endParaRPr lang="fr-BE" noProof="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descr="Capture d'écran du bouton d'accessibilité dans PowerPoint"/>
          <p:cNvSpPr/>
          <p:nvPr/>
        </p:nvSpPr>
        <p:spPr>
          <a:xfrm>
            <a:off x="1028700" y="3146034"/>
            <a:ext cx="7048247" cy="5338128"/>
          </a:xfrm>
          <a:custGeom>
            <a:avLst/>
            <a:gdLst/>
            <a:ahLst/>
            <a:cxnLst/>
            <a:rect l="l" t="t" r="r" b="b"/>
            <a:pathLst>
              <a:path w="7048247" h="5338128">
                <a:moveTo>
                  <a:pt x="0" y="0"/>
                </a:moveTo>
                <a:lnTo>
                  <a:pt x="7048247" y="0"/>
                </a:lnTo>
                <a:lnTo>
                  <a:pt x="7048247" y="5338128"/>
                </a:lnTo>
                <a:lnTo>
                  <a:pt x="0" y="5338128"/>
                </a:lnTo>
                <a:lnTo>
                  <a:pt x="0" y="0"/>
                </a:lnTo>
                <a:close/>
              </a:path>
            </a:pathLst>
          </a:custGeom>
          <a:blipFill>
            <a:blip r:embed="rId3"/>
            <a:stretch>
              <a:fillRect/>
            </a:stretch>
          </a:blipFill>
        </p:spPr>
        <p:txBody>
          <a:bodyPr/>
          <a:lstStyle/>
          <a:p>
            <a:endParaRPr lang="fr-BE" noProof="0" dirty="0"/>
          </a:p>
        </p:txBody>
      </p:sp>
      <p:sp>
        <p:nvSpPr>
          <p:cNvPr id="3" name="Freeform 3" descr="Capture d'écran du bandeau &quot;accessibilité&quot; dans PowerPoint"/>
          <p:cNvSpPr/>
          <p:nvPr/>
        </p:nvSpPr>
        <p:spPr>
          <a:xfrm>
            <a:off x="1028700" y="8812422"/>
            <a:ext cx="16230600" cy="1095565"/>
          </a:xfrm>
          <a:custGeom>
            <a:avLst/>
            <a:gdLst/>
            <a:ahLst/>
            <a:cxnLst/>
            <a:rect l="l" t="t" r="r" b="b"/>
            <a:pathLst>
              <a:path w="16230600" h="1095565">
                <a:moveTo>
                  <a:pt x="0" y="0"/>
                </a:moveTo>
                <a:lnTo>
                  <a:pt x="16230600" y="0"/>
                </a:lnTo>
                <a:lnTo>
                  <a:pt x="16230600" y="1095566"/>
                </a:lnTo>
                <a:lnTo>
                  <a:pt x="0" y="1095566"/>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rot="-4614072" flipH="1">
            <a:off x="5957632" y="6317467"/>
            <a:ext cx="2533020" cy="1661239"/>
          </a:xfrm>
          <a:custGeom>
            <a:avLst/>
            <a:gdLst/>
            <a:ahLst/>
            <a:cxnLst/>
            <a:rect l="l" t="t" r="r" b="b"/>
            <a:pathLst>
              <a:path w="2533020" h="1661239">
                <a:moveTo>
                  <a:pt x="2533020" y="0"/>
                </a:moveTo>
                <a:lnTo>
                  <a:pt x="0" y="0"/>
                </a:lnTo>
                <a:lnTo>
                  <a:pt x="0" y="1661239"/>
                </a:lnTo>
                <a:lnTo>
                  <a:pt x="2533020" y="1661239"/>
                </a:lnTo>
                <a:lnTo>
                  <a:pt x="253302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noProof="0" dirty="0"/>
          </a:p>
        </p:txBody>
      </p:sp>
      <p:sp>
        <p:nvSpPr>
          <p:cNvPr id="5" name="Freeform 5"/>
          <p:cNvSpPr/>
          <p:nvPr/>
        </p:nvSpPr>
        <p:spPr>
          <a:xfrm>
            <a:off x="9144000" y="5149554"/>
            <a:ext cx="3632917" cy="2952864"/>
          </a:xfrm>
          <a:custGeom>
            <a:avLst/>
            <a:gdLst/>
            <a:ahLst/>
            <a:cxnLst/>
            <a:rect l="l" t="t" r="r" b="b"/>
            <a:pathLst>
              <a:path w="3632917" h="2952864">
                <a:moveTo>
                  <a:pt x="0" y="0"/>
                </a:moveTo>
                <a:lnTo>
                  <a:pt x="3632917" y="0"/>
                </a:lnTo>
                <a:lnTo>
                  <a:pt x="3632917" y="2952864"/>
                </a:lnTo>
                <a:lnTo>
                  <a:pt x="0" y="2952864"/>
                </a:lnTo>
                <a:lnTo>
                  <a:pt x="0" y="0"/>
                </a:lnTo>
                <a:close/>
              </a:path>
            </a:pathLst>
          </a:custGeom>
          <a:blipFill>
            <a:blip r:embed="rId7"/>
            <a:stretch>
              <a:fillRect b="-91976"/>
            </a:stretch>
          </a:blipFill>
        </p:spPr>
        <p:txBody>
          <a:bodyPr/>
          <a:lstStyle/>
          <a:p>
            <a:endParaRPr lang="fr-BE" noProof="0" dirty="0"/>
          </a:p>
        </p:txBody>
      </p:sp>
      <p:sp>
        <p:nvSpPr>
          <p:cNvPr id="6" name="TextBox 6"/>
          <p:cNvSpPr txBox="1"/>
          <p:nvPr/>
        </p:nvSpPr>
        <p:spPr>
          <a:xfrm>
            <a:off x="1230133" y="1424122"/>
            <a:ext cx="13152287"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Bouton “vérifier l’accessibilité”</a:t>
            </a:r>
          </a:p>
        </p:txBody>
      </p:sp>
      <p:sp>
        <p:nvSpPr>
          <p:cNvPr id="7" name="TextBox 7"/>
          <p:cNvSpPr txBox="1"/>
          <p:nvPr/>
        </p:nvSpPr>
        <p:spPr>
          <a:xfrm>
            <a:off x="1028700" y="2301588"/>
            <a:ext cx="15759599" cy="1097181"/>
          </a:xfrm>
          <a:prstGeom prst="rect">
            <a:avLst/>
          </a:prstGeom>
        </p:spPr>
        <p:txBody>
          <a:bodyPr lIns="0" tIns="0" rIns="0" bIns="0" rtlCol="0" anchor="t">
            <a:spAutoFit/>
          </a:bodyPr>
          <a:lstStyle/>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Présent dans la plupart des outils Microsoft (Word, Outlook, Excel, PowerPoint)</a:t>
            </a:r>
          </a:p>
          <a:p>
            <a:pPr algn="l">
              <a:lnSpc>
                <a:spcPts val="5040"/>
              </a:lnSpc>
            </a:pPr>
            <a:endParaRPr lang="fr-BE" sz="2499" noProof="0" dirty="0">
              <a:solidFill>
                <a:srgbClr val="000000"/>
              </a:solidFill>
              <a:latin typeface="Barlow"/>
              <a:ea typeface="Barlow"/>
              <a:cs typeface="Barlow"/>
              <a:sym typeface="Barlow"/>
            </a:endParaRPr>
          </a:p>
        </p:txBody>
      </p:sp>
      <p:sp>
        <p:nvSpPr>
          <p:cNvPr id="8" name="TextBox 8"/>
          <p:cNvSpPr txBox="1"/>
          <p:nvPr/>
        </p:nvSpPr>
        <p:spPr>
          <a:xfrm>
            <a:off x="9046767" y="3141594"/>
            <a:ext cx="11649293" cy="1400174"/>
          </a:xfrm>
          <a:prstGeom prst="rect">
            <a:avLst/>
          </a:prstGeom>
        </p:spPr>
        <p:txBody>
          <a:bodyPr lIns="0" tIns="0" rIns="0" bIns="0" rtlCol="0" anchor="t">
            <a:spAutoFit/>
          </a:bodyPr>
          <a:lstStyle/>
          <a:p>
            <a:pPr marL="539756" lvl="1" indent="-269878" algn="l">
              <a:lnSpc>
                <a:spcPts val="3750"/>
              </a:lnSpc>
              <a:spcBef>
                <a:spcPct val="0"/>
              </a:spcBef>
              <a:buFont typeface="Arial"/>
              <a:buChar char="•"/>
            </a:pPr>
            <a:r>
              <a:rPr lang="fr-BE" sz="2500" u="none" strike="noStrike" noProof="0" dirty="0">
                <a:solidFill>
                  <a:srgbClr val="000000"/>
                </a:solidFill>
                <a:latin typeface="Barlow"/>
                <a:ea typeface="Barlow"/>
                <a:cs typeface="Barlow"/>
                <a:sym typeface="Barlow"/>
              </a:rPr>
              <a:t>Outlook : Message &gt; ... &gt; vérifier l’accessibilité</a:t>
            </a:r>
          </a:p>
          <a:p>
            <a:pPr marL="539756" lvl="1" indent="-269878" algn="l">
              <a:lnSpc>
                <a:spcPts val="3750"/>
              </a:lnSpc>
              <a:spcBef>
                <a:spcPct val="0"/>
              </a:spcBef>
              <a:buFont typeface="Arial"/>
              <a:buChar char="•"/>
            </a:pPr>
            <a:r>
              <a:rPr lang="fr-BE" sz="2500" u="none" strike="noStrike" noProof="0" dirty="0">
                <a:solidFill>
                  <a:srgbClr val="000000"/>
                </a:solidFill>
                <a:latin typeface="Barlow"/>
                <a:ea typeface="Barlow"/>
                <a:cs typeface="Barlow"/>
                <a:sym typeface="Barlow"/>
              </a:rPr>
              <a:t>PowerPoint : Révision &gt; vérifier l’accessibilité</a:t>
            </a:r>
          </a:p>
          <a:p>
            <a:pPr marL="539756" lvl="1" indent="-269878" algn="l">
              <a:lnSpc>
                <a:spcPts val="3750"/>
              </a:lnSpc>
              <a:spcBef>
                <a:spcPct val="0"/>
              </a:spcBef>
              <a:buFont typeface="Arial"/>
              <a:buChar char="•"/>
            </a:pPr>
            <a:r>
              <a:rPr lang="fr-BE" sz="2500" u="none" strike="noStrike" noProof="0" dirty="0">
                <a:solidFill>
                  <a:srgbClr val="000000"/>
                </a:solidFill>
                <a:latin typeface="Barlow"/>
                <a:ea typeface="Barlow"/>
                <a:cs typeface="Barlow"/>
                <a:sym typeface="Barlow"/>
              </a:rPr>
              <a:t>Word : Révision &gt; vérifier l’accessibilité</a:t>
            </a:r>
          </a:p>
        </p:txBody>
      </p:sp>
      <p:sp>
        <p:nvSpPr>
          <p:cNvPr id="9" name="Freeform 9"/>
          <p:cNvSpPr/>
          <p:nvPr/>
        </p:nvSpPr>
        <p:spPr>
          <a:xfrm>
            <a:off x="12920328" y="5143500"/>
            <a:ext cx="3632917" cy="2773154"/>
          </a:xfrm>
          <a:custGeom>
            <a:avLst/>
            <a:gdLst/>
            <a:ahLst/>
            <a:cxnLst/>
            <a:rect l="l" t="t" r="r" b="b"/>
            <a:pathLst>
              <a:path w="3632917" h="2773154">
                <a:moveTo>
                  <a:pt x="0" y="0"/>
                </a:moveTo>
                <a:lnTo>
                  <a:pt x="3632917" y="0"/>
                </a:lnTo>
                <a:lnTo>
                  <a:pt x="3632917" y="2773154"/>
                </a:lnTo>
                <a:lnTo>
                  <a:pt x="0" y="2773154"/>
                </a:lnTo>
                <a:lnTo>
                  <a:pt x="0" y="0"/>
                </a:lnTo>
                <a:close/>
              </a:path>
            </a:pathLst>
          </a:custGeom>
          <a:blipFill>
            <a:blip r:embed="rId7"/>
            <a:stretch>
              <a:fillRect t="-104417"/>
            </a:stretch>
          </a:blipFill>
        </p:spPr>
        <p:txBody>
          <a:bodyPr/>
          <a:lstStyle/>
          <a:p>
            <a:endParaRPr lang="fr-BE" noProof="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3532790" y="5197041"/>
            <a:ext cx="11301259" cy="1469164"/>
          </a:xfrm>
          <a:custGeom>
            <a:avLst/>
            <a:gdLst/>
            <a:ahLst/>
            <a:cxnLst/>
            <a:rect l="l" t="t" r="r" b="b"/>
            <a:pathLst>
              <a:path w="11301259" h="1469164">
                <a:moveTo>
                  <a:pt x="0" y="0"/>
                </a:moveTo>
                <a:lnTo>
                  <a:pt x="11301259" y="0"/>
                </a:lnTo>
                <a:lnTo>
                  <a:pt x="11301259" y="1469164"/>
                </a:lnTo>
                <a:lnTo>
                  <a:pt x="0" y="1469164"/>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778504" y="5038069"/>
            <a:ext cx="1919901" cy="1787108"/>
          </a:xfrm>
          <a:custGeom>
            <a:avLst/>
            <a:gdLst/>
            <a:ahLst/>
            <a:cxnLst/>
            <a:rect l="l" t="t" r="r" b="b"/>
            <a:pathLst>
              <a:path w="1919901" h="1787108">
                <a:moveTo>
                  <a:pt x="0" y="0"/>
                </a:moveTo>
                <a:lnTo>
                  <a:pt x="1919902" y="0"/>
                </a:lnTo>
                <a:lnTo>
                  <a:pt x="1919902" y="1787108"/>
                </a:lnTo>
                <a:lnTo>
                  <a:pt x="0" y="1787108"/>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a:off x="1547317" y="7879789"/>
            <a:ext cx="11301259" cy="1229012"/>
          </a:xfrm>
          <a:custGeom>
            <a:avLst/>
            <a:gdLst/>
            <a:ahLst/>
            <a:cxnLst/>
            <a:rect l="l" t="t" r="r" b="b"/>
            <a:pathLst>
              <a:path w="11301259" h="1229012">
                <a:moveTo>
                  <a:pt x="0" y="0"/>
                </a:moveTo>
                <a:lnTo>
                  <a:pt x="11301259" y="0"/>
                </a:lnTo>
                <a:lnTo>
                  <a:pt x="11301259" y="1229012"/>
                </a:lnTo>
                <a:lnTo>
                  <a:pt x="0" y="1229012"/>
                </a:lnTo>
                <a:lnTo>
                  <a:pt x="0" y="0"/>
                </a:lnTo>
                <a:close/>
              </a:path>
            </a:pathLst>
          </a:custGeom>
          <a:blipFill>
            <a:blip r:embed="rId5"/>
            <a:stretch>
              <a:fillRect/>
            </a:stretch>
          </a:blipFill>
        </p:spPr>
        <p:txBody>
          <a:bodyPr/>
          <a:lstStyle/>
          <a:p>
            <a:endParaRPr lang="fr-BE" noProof="0" dirty="0"/>
          </a:p>
        </p:txBody>
      </p:sp>
      <p:sp>
        <p:nvSpPr>
          <p:cNvPr id="5" name="Freeform 5"/>
          <p:cNvSpPr/>
          <p:nvPr/>
        </p:nvSpPr>
        <p:spPr>
          <a:xfrm rot="7343097">
            <a:off x="7003632" y="4405411"/>
            <a:ext cx="1266510" cy="830620"/>
          </a:xfrm>
          <a:custGeom>
            <a:avLst/>
            <a:gdLst/>
            <a:ahLst/>
            <a:cxnLst/>
            <a:rect l="l" t="t" r="r" b="b"/>
            <a:pathLst>
              <a:path w="1266510" h="830620">
                <a:moveTo>
                  <a:pt x="0" y="0"/>
                </a:moveTo>
                <a:lnTo>
                  <a:pt x="1266511" y="0"/>
                </a:lnTo>
                <a:lnTo>
                  <a:pt x="1266511" y="830620"/>
                </a:lnTo>
                <a:lnTo>
                  <a:pt x="0" y="8306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
        <p:nvSpPr>
          <p:cNvPr id="6" name="TextBox 6"/>
          <p:cNvSpPr txBox="1"/>
          <p:nvPr/>
        </p:nvSpPr>
        <p:spPr>
          <a:xfrm>
            <a:off x="1230133" y="1424122"/>
            <a:ext cx="13152287"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Lecteur immersif</a:t>
            </a:r>
          </a:p>
        </p:txBody>
      </p:sp>
      <p:sp>
        <p:nvSpPr>
          <p:cNvPr id="7" name="TextBox 7"/>
          <p:cNvSpPr txBox="1"/>
          <p:nvPr/>
        </p:nvSpPr>
        <p:spPr>
          <a:xfrm>
            <a:off x="1028700" y="2301588"/>
            <a:ext cx="15759599" cy="1390452"/>
          </a:xfrm>
          <a:prstGeom prst="rect">
            <a:avLst/>
          </a:prstGeom>
        </p:spPr>
        <p:txBody>
          <a:bodyPr lIns="0" tIns="0" rIns="0" bIns="0" rtlCol="0" anchor="t">
            <a:spAutoFit/>
          </a:bodyPr>
          <a:lstStyle/>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Il existe de nombreux lecteurs d’écran externes (payants).</a:t>
            </a:r>
          </a:p>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Celui-ci est disponible dans la plupart des outils Microsoft (One Note Online et appli, Word Online et appli, Outlook Online et appli, Office Lens, Navigateur Edge, Teams)</a:t>
            </a:r>
          </a:p>
        </p:txBody>
      </p:sp>
      <p:sp>
        <p:nvSpPr>
          <p:cNvPr id="8" name="Freeform 8"/>
          <p:cNvSpPr/>
          <p:nvPr/>
        </p:nvSpPr>
        <p:spPr>
          <a:xfrm rot="7343097">
            <a:off x="11718850" y="7834744"/>
            <a:ext cx="1266510" cy="830620"/>
          </a:xfrm>
          <a:custGeom>
            <a:avLst/>
            <a:gdLst/>
            <a:ahLst/>
            <a:cxnLst/>
            <a:rect l="l" t="t" r="r" b="b"/>
            <a:pathLst>
              <a:path w="1266510" h="830620">
                <a:moveTo>
                  <a:pt x="0" y="0"/>
                </a:moveTo>
                <a:lnTo>
                  <a:pt x="1266510" y="0"/>
                </a:lnTo>
                <a:lnTo>
                  <a:pt x="1266510" y="830619"/>
                </a:lnTo>
                <a:lnTo>
                  <a:pt x="0" y="830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3430468" y="4196147"/>
            <a:ext cx="11427065" cy="1099688"/>
          </a:xfrm>
          <a:prstGeom prst="rect">
            <a:avLst/>
          </a:prstGeom>
        </p:spPr>
        <p:txBody>
          <a:bodyPr lIns="0" tIns="0" rIns="0" bIns="0" rtlCol="0" anchor="t">
            <a:spAutoFit/>
          </a:bodyPr>
          <a:lstStyle/>
          <a:p>
            <a:pPr algn="ctr">
              <a:lnSpc>
                <a:spcPts val="4480"/>
              </a:lnSpc>
            </a:pPr>
            <a:r>
              <a:rPr lang="fr-BE" sz="3200" noProof="0" dirty="0">
                <a:solidFill>
                  <a:srgbClr val="000000"/>
                </a:solidFill>
                <a:latin typeface="Montserrat Classic"/>
                <a:ea typeface="Montserrat Classic"/>
                <a:cs typeface="Montserrat Classic"/>
                <a:sym typeface="Montserrat Classic"/>
              </a:rPr>
              <a:t>Que penser de ce début de présentation, des 2 slides précédentes ? Qu’est-ce qui vous a dérangé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806158" y="3587277"/>
            <a:ext cx="1919901" cy="1787108"/>
          </a:xfrm>
          <a:custGeom>
            <a:avLst/>
            <a:gdLst/>
            <a:ahLst/>
            <a:cxnLst/>
            <a:rect l="l" t="t" r="r" b="b"/>
            <a:pathLst>
              <a:path w="1919901" h="1787108">
                <a:moveTo>
                  <a:pt x="0" y="0"/>
                </a:moveTo>
                <a:lnTo>
                  <a:pt x="1919901" y="0"/>
                </a:lnTo>
                <a:lnTo>
                  <a:pt x="1919901" y="1787108"/>
                </a:lnTo>
                <a:lnTo>
                  <a:pt x="0" y="1787108"/>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3379811" y="2974495"/>
            <a:ext cx="7269749" cy="3634874"/>
          </a:xfrm>
          <a:custGeom>
            <a:avLst/>
            <a:gdLst/>
            <a:ahLst/>
            <a:cxnLst/>
            <a:rect l="l" t="t" r="r" b="b"/>
            <a:pathLst>
              <a:path w="7269749" h="3634874">
                <a:moveTo>
                  <a:pt x="0" y="0"/>
                </a:moveTo>
                <a:lnTo>
                  <a:pt x="7269748" y="0"/>
                </a:lnTo>
                <a:lnTo>
                  <a:pt x="7269748" y="3634874"/>
                </a:lnTo>
                <a:lnTo>
                  <a:pt x="0" y="3634874"/>
                </a:lnTo>
                <a:lnTo>
                  <a:pt x="0" y="0"/>
                </a:lnTo>
                <a:close/>
              </a:path>
            </a:pathLst>
          </a:custGeom>
          <a:blipFill>
            <a:blip r:embed="rId4"/>
            <a:stretch>
              <a:fillRect/>
            </a:stretch>
          </a:blipFill>
        </p:spPr>
        <p:txBody>
          <a:bodyPr/>
          <a:lstStyle/>
          <a:p>
            <a:endParaRPr lang="fr-BE" noProof="0" dirty="0"/>
          </a:p>
        </p:txBody>
      </p:sp>
      <p:sp>
        <p:nvSpPr>
          <p:cNvPr id="4" name="TextBox 4"/>
          <p:cNvSpPr txBox="1"/>
          <p:nvPr/>
        </p:nvSpPr>
        <p:spPr>
          <a:xfrm>
            <a:off x="1230133" y="1424122"/>
            <a:ext cx="15903804"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Légende alternative automatique (texte de remplacement)</a:t>
            </a:r>
          </a:p>
        </p:txBody>
      </p:sp>
      <p:sp>
        <p:nvSpPr>
          <p:cNvPr id="5" name="TextBox 5"/>
          <p:cNvSpPr txBox="1"/>
          <p:nvPr/>
        </p:nvSpPr>
        <p:spPr>
          <a:xfrm>
            <a:off x="1028700" y="7486608"/>
            <a:ext cx="15759599" cy="923793"/>
          </a:xfrm>
          <a:prstGeom prst="rect">
            <a:avLst/>
          </a:prstGeom>
        </p:spPr>
        <p:txBody>
          <a:bodyPr lIns="0" tIns="0" rIns="0" bIns="0" rtlCol="0" anchor="t">
            <a:spAutoFit/>
          </a:bodyPr>
          <a:lstStyle/>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Marquer une image comme décorative</a:t>
            </a:r>
          </a:p>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Activer le texte de remplacement automatique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8095692" y="2745895"/>
            <a:ext cx="9318678" cy="1980219"/>
          </a:xfrm>
          <a:custGeom>
            <a:avLst/>
            <a:gdLst/>
            <a:ahLst/>
            <a:cxnLst/>
            <a:rect l="l" t="t" r="r" b="b"/>
            <a:pathLst>
              <a:path w="9318678" h="1980219">
                <a:moveTo>
                  <a:pt x="0" y="0"/>
                </a:moveTo>
                <a:lnTo>
                  <a:pt x="9318678" y="0"/>
                </a:lnTo>
                <a:lnTo>
                  <a:pt x="9318678" y="1980219"/>
                </a:lnTo>
                <a:lnTo>
                  <a:pt x="0" y="1980219"/>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1161000" y="4623969"/>
            <a:ext cx="6642352" cy="906734"/>
          </a:xfrm>
          <a:custGeom>
            <a:avLst/>
            <a:gdLst/>
            <a:ahLst/>
            <a:cxnLst/>
            <a:rect l="l" t="t" r="r" b="b"/>
            <a:pathLst>
              <a:path w="6642352" h="906734">
                <a:moveTo>
                  <a:pt x="0" y="0"/>
                </a:moveTo>
                <a:lnTo>
                  <a:pt x="6642351" y="0"/>
                </a:lnTo>
                <a:lnTo>
                  <a:pt x="6642351" y="906734"/>
                </a:lnTo>
                <a:lnTo>
                  <a:pt x="0" y="906734"/>
                </a:lnTo>
                <a:lnTo>
                  <a:pt x="0" y="0"/>
                </a:lnTo>
                <a:close/>
              </a:path>
            </a:pathLst>
          </a:custGeom>
          <a:blipFill>
            <a:blip r:embed="rId4"/>
            <a:stretch>
              <a:fillRect/>
            </a:stretch>
          </a:blipFill>
        </p:spPr>
        <p:txBody>
          <a:bodyPr/>
          <a:lstStyle/>
          <a:p>
            <a:endParaRPr lang="fr-BE" noProof="0" dirty="0"/>
          </a:p>
        </p:txBody>
      </p:sp>
      <p:sp>
        <p:nvSpPr>
          <p:cNvPr id="4" name="Freeform 4"/>
          <p:cNvSpPr/>
          <p:nvPr/>
        </p:nvSpPr>
        <p:spPr>
          <a:xfrm rot="-6813094" flipH="1">
            <a:off x="4339646" y="3800581"/>
            <a:ext cx="1266510" cy="830620"/>
          </a:xfrm>
          <a:custGeom>
            <a:avLst/>
            <a:gdLst/>
            <a:ahLst/>
            <a:cxnLst/>
            <a:rect l="l" t="t" r="r" b="b"/>
            <a:pathLst>
              <a:path w="1266510" h="830620">
                <a:moveTo>
                  <a:pt x="1266510" y="0"/>
                </a:moveTo>
                <a:lnTo>
                  <a:pt x="0" y="0"/>
                </a:lnTo>
                <a:lnTo>
                  <a:pt x="0" y="830619"/>
                </a:lnTo>
                <a:lnTo>
                  <a:pt x="1266510" y="830619"/>
                </a:lnTo>
                <a:lnTo>
                  <a:pt x="126651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noProof="0" dirty="0"/>
          </a:p>
        </p:txBody>
      </p:sp>
      <p:sp>
        <p:nvSpPr>
          <p:cNvPr id="5" name="Freeform 5"/>
          <p:cNvSpPr/>
          <p:nvPr/>
        </p:nvSpPr>
        <p:spPr>
          <a:xfrm>
            <a:off x="4720869" y="6366273"/>
            <a:ext cx="7958273" cy="3262892"/>
          </a:xfrm>
          <a:custGeom>
            <a:avLst/>
            <a:gdLst/>
            <a:ahLst/>
            <a:cxnLst/>
            <a:rect l="l" t="t" r="r" b="b"/>
            <a:pathLst>
              <a:path w="7958273" h="3262892">
                <a:moveTo>
                  <a:pt x="0" y="0"/>
                </a:moveTo>
                <a:lnTo>
                  <a:pt x="7958272" y="0"/>
                </a:lnTo>
                <a:lnTo>
                  <a:pt x="7958272" y="3262892"/>
                </a:lnTo>
                <a:lnTo>
                  <a:pt x="0" y="3262892"/>
                </a:lnTo>
                <a:lnTo>
                  <a:pt x="0" y="0"/>
                </a:lnTo>
                <a:close/>
              </a:path>
            </a:pathLst>
          </a:custGeom>
          <a:blipFill>
            <a:blip r:embed="rId7"/>
            <a:stretch>
              <a:fillRect/>
            </a:stretch>
          </a:blipFill>
        </p:spPr>
        <p:txBody>
          <a:bodyPr/>
          <a:lstStyle/>
          <a:p>
            <a:endParaRPr lang="fr-BE" noProof="0" dirty="0"/>
          </a:p>
        </p:txBody>
      </p:sp>
      <p:sp>
        <p:nvSpPr>
          <p:cNvPr id="6" name="Freeform 6"/>
          <p:cNvSpPr/>
          <p:nvPr/>
        </p:nvSpPr>
        <p:spPr>
          <a:xfrm>
            <a:off x="603595" y="2314907"/>
            <a:ext cx="2737691" cy="2309062"/>
          </a:xfrm>
          <a:custGeom>
            <a:avLst/>
            <a:gdLst/>
            <a:ahLst/>
            <a:cxnLst/>
            <a:rect l="l" t="t" r="r" b="b"/>
            <a:pathLst>
              <a:path w="2737691" h="2309062">
                <a:moveTo>
                  <a:pt x="0" y="0"/>
                </a:moveTo>
                <a:lnTo>
                  <a:pt x="2737690" y="0"/>
                </a:lnTo>
                <a:lnTo>
                  <a:pt x="2737690" y="2309062"/>
                </a:lnTo>
                <a:lnTo>
                  <a:pt x="0" y="2309062"/>
                </a:lnTo>
                <a:lnTo>
                  <a:pt x="0" y="0"/>
                </a:lnTo>
                <a:close/>
              </a:path>
            </a:pathLst>
          </a:custGeom>
          <a:blipFill>
            <a:blip r:embed="rId8">
              <a:extLst>
                <a:ext uri="{96DAC541-7B7A-43D3-8B79-37D633B846F1}">
                  <asvg:svgBlip xmlns:asvg="http://schemas.microsoft.com/office/drawing/2016/SVG/main" r:embed="rId9"/>
                </a:ext>
              </a:extLst>
            </a:blip>
            <a:stretch>
              <a:fillRect l="-52931" t="-134666" r="-30842" b="-36460"/>
            </a:stretch>
          </a:blipFill>
        </p:spPr>
        <p:txBody>
          <a:bodyPr/>
          <a:lstStyle/>
          <a:p>
            <a:endParaRPr lang="fr-BE" noProof="0" dirty="0"/>
          </a:p>
        </p:txBody>
      </p:sp>
      <p:sp>
        <p:nvSpPr>
          <p:cNvPr id="7" name="Freeform 7"/>
          <p:cNvSpPr/>
          <p:nvPr/>
        </p:nvSpPr>
        <p:spPr>
          <a:xfrm>
            <a:off x="1028700" y="7212583"/>
            <a:ext cx="1887480" cy="1755356"/>
          </a:xfrm>
          <a:custGeom>
            <a:avLst/>
            <a:gdLst/>
            <a:ahLst/>
            <a:cxnLst/>
            <a:rect l="l" t="t" r="r" b="b"/>
            <a:pathLst>
              <a:path w="1887480" h="1755356">
                <a:moveTo>
                  <a:pt x="0" y="0"/>
                </a:moveTo>
                <a:lnTo>
                  <a:pt x="1887480" y="0"/>
                </a:lnTo>
                <a:lnTo>
                  <a:pt x="1887480" y="1755356"/>
                </a:lnTo>
                <a:lnTo>
                  <a:pt x="0" y="1755356"/>
                </a:lnTo>
                <a:lnTo>
                  <a:pt x="0" y="0"/>
                </a:lnTo>
                <a:close/>
              </a:path>
            </a:pathLst>
          </a:custGeom>
          <a:blipFill>
            <a:blip r:embed="rId10"/>
            <a:stretch>
              <a:fillRect/>
            </a:stretch>
          </a:blipFill>
        </p:spPr>
        <p:txBody>
          <a:bodyPr/>
          <a:lstStyle/>
          <a:p>
            <a:endParaRPr lang="fr-BE" noProof="0" dirty="0"/>
          </a:p>
        </p:txBody>
      </p:sp>
      <p:sp>
        <p:nvSpPr>
          <p:cNvPr id="8" name="TextBox 8"/>
          <p:cNvSpPr txBox="1"/>
          <p:nvPr/>
        </p:nvSpPr>
        <p:spPr>
          <a:xfrm>
            <a:off x="1028700" y="1200150"/>
            <a:ext cx="14133984"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Sous-titres automatiques dans PowerPoint ou dans Teams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603595" y="3345539"/>
            <a:ext cx="2737691" cy="2309062"/>
          </a:xfrm>
          <a:custGeom>
            <a:avLst/>
            <a:gdLst/>
            <a:ahLst/>
            <a:cxnLst/>
            <a:rect l="l" t="t" r="r" b="b"/>
            <a:pathLst>
              <a:path w="2737691" h="2309062">
                <a:moveTo>
                  <a:pt x="0" y="0"/>
                </a:moveTo>
                <a:lnTo>
                  <a:pt x="2737690" y="0"/>
                </a:lnTo>
                <a:lnTo>
                  <a:pt x="2737690" y="2309063"/>
                </a:lnTo>
                <a:lnTo>
                  <a:pt x="0" y="2309063"/>
                </a:lnTo>
                <a:lnTo>
                  <a:pt x="0" y="0"/>
                </a:lnTo>
                <a:close/>
              </a:path>
            </a:pathLst>
          </a:custGeom>
          <a:blipFill>
            <a:blip r:embed="rId3">
              <a:extLst>
                <a:ext uri="{96DAC541-7B7A-43D3-8B79-37D633B846F1}">
                  <asvg:svgBlip xmlns:asvg="http://schemas.microsoft.com/office/drawing/2016/SVG/main" r:embed="rId4"/>
                </a:ext>
              </a:extLst>
            </a:blip>
            <a:stretch>
              <a:fillRect l="-52931" t="-134666" r="-30842" b="-36460"/>
            </a:stretch>
          </a:blipFill>
        </p:spPr>
        <p:txBody>
          <a:bodyPr/>
          <a:lstStyle/>
          <a:p>
            <a:endParaRPr lang="fr-BE" noProof="0" dirty="0"/>
          </a:p>
        </p:txBody>
      </p:sp>
      <p:sp>
        <p:nvSpPr>
          <p:cNvPr id="3" name="Freeform 3"/>
          <p:cNvSpPr/>
          <p:nvPr/>
        </p:nvSpPr>
        <p:spPr>
          <a:xfrm>
            <a:off x="1028700" y="7212583"/>
            <a:ext cx="1887480" cy="1755356"/>
          </a:xfrm>
          <a:custGeom>
            <a:avLst/>
            <a:gdLst/>
            <a:ahLst/>
            <a:cxnLst/>
            <a:rect l="l" t="t" r="r" b="b"/>
            <a:pathLst>
              <a:path w="1887480" h="1755356">
                <a:moveTo>
                  <a:pt x="0" y="0"/>
                </a:moveTo>
                <a:lnTo>
                  <a:pt x="1887480" y="0"/>
                </a:lnTo>
                <a:lnTo>
                  <a:pt x="1887480" y="1755356"/>
                </a:lnTo>
                <a:lnTo>
                  <a:pt x="0" y="1755356"/>
                </a:lnTo>
                <a:lnTo>
                  <a:pt x="0" y="0"/>
                </a:lnTo>
                <a:close/>
              </a:path>
            </a:pathLst>
          </a:custGeom>
          <a:blipFill>
            <a:blip r:embed="rId5"/>
            <a:stretch>
              <a:fillRect/>
            </a:stretch>
          </a:blipFill>
        </p:spPr>
        <p:txBody>
          <a:bodyPr/>
          <a:lstStyle/>
          <a:p>
            <a:endParaRPr lang="fr-BE" noProof="0" dirty="0"/>
          </a:p>
        </p:txBody>
      </p:sp>
      <p:sp>
        <p:nvSpPr>
          <p:cNvPr id="4" name="TextBox 4"/>
          <p:cNvSpPr txBox="1"/>
          <p:nvPr/>
        </p:nvSpPr>
        <p:spPr>
          <a:xfrm>
            <a:off x="1028700" y="1200150"/>
            <a:ext cx="14133984"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PowerPoint Live dans Teams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264200" y="3310939"/>
            <a:ext cx="15759599" cy="2963816"/>
          </a:xfrm>
          <a:prstGeom prst="rect">
            <a:avLst/>
          </a:prstGeom>
        </p:spPr>
        <p:txBody>
          <a:bodyPr lIns="0" tIns="0" rIns="0" bIns="0" rtlCol="0" anchor="t">
            <a:spAutoFit/>
          </a:bodyPr>
          <a:lstStyle/>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Sous-titrer une vidéo avec </a:t>
            </a:r>
            <a:r>
              <a:rPr lang="fr-BE" sz="2499" noProof="0" dirty="0" err="1">
                <a:solidFill>
                  <a:srgbClr val="000000"/>
                </a:solidFill>
                <a:latin typeface="Barlow"/>
                <a:ea typeface="Barlow"/>
                <a:cs typeface="Barlow"/>
                <a:sym typeface="Barlow"/>
              </a:rPr>
              <a:t>ClipChamp</a:t>
            </a:r>
            <a:r>
              <a:rPr lang="fr-BE" sz="2499" noProof="0" dirty="0">
                <a:solidFill>
                  <a:srgbClr val="000000"/>
                </a:solidFill>
                <a:latin typeface="Barlow"/>
                <a:ea typeface="Barlow"/>
                <a:cs typeface="Barlow"/>
                <a:sym typeface="Barlow"/>
              </a:rPr>
              <a:t> ou Stream</a:t>
            </a:r>
          </a:p>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Utiliser </a:t>
            </a:r>
            <a:r>
              <a:rPr lang="fr-BE" sz="2499" noProof="0" dirty="0" err="1">
                <a:solidFill>
                  <a:srgbClr val="000000"/>
                </a:solidFill>
                <a:latin typeface="Barlow"/>
                <a:ea typeface="Barlow"/>
                <a:cs typeface="Barlow"/>
                <a:sym typeface="Barlow"/>
              </a:rPr>
              <a:t>Copilot</a:t>
            </a:r>
            <a:r>
              <a:rPr lang="fr-BE" sz="2499" noProof="0" dirty="0">
                <a:solidFill>
                  <a:srgbClr val="000000"/>
                </a:solidFill>
                <a:latin typeface="Barlow"/>
                <a:ea typeface="Barlow"/>
                <a:cs typeface="Barlow"/>
                <a:sym typeface="Barlow"/>
              </a:rPr>
              <a:t> comme tuteur d’accessibilité</a:t>
            </a:r>
          </a:p>
          <a:p>
            <a:pPr marL="539749" lvl="1" indent="-269875" algn="l">
              <a:lnSpc>
                <a:spcPts val="3749"/>
              </a:lnSpc>
              <a:buFont typeface="Arial"/>
              <a:buChar char="•"/>
            </a:pPr>
            <a:r>
              <a:rPr lang="fr-BE" sz="2499" noProof="0" dirty="0">
                <a:solidFill>
                  <a:srgbClr val="000000"/>
                </a:solidFill>
                <a:latin typeface="Barlow"/>
                <a:ea typeface="Barlow"/>
                <a:cs typeface="Barlow"/>
                <a:sym typeface="Barlow"/>
              </a:rPr>
              <a:t>Utiliser la fonction Dicter de Word pour fournir la transcription d’un audio</a:t>
            </a:r>
          </a:p>
          <a:p>
            <a:pPr algn="l">
              <a:lnSpc>
                <a:spcPts val="3749"/>
              </a:lnSpc>
            </a:pPr>
            <a:endParaRPr lang="fr-BE" sz="2499" noProof="0" dirty="0">
              <a:solidFill>
                <a:srgbClr val="000000"/>
              </a:solidFill>
              <a:latin typeface="Barlow"/>
              <a:ea typeface="Barlow"/>
              <a:cs typeface="Barlow"/>
              <a:sym typeface="Barlow"/>
            </a:endParaRPr>
          </a:p>
          <a:p>
            <a:pPr algn="l">
              <a:lnSpc>
                <a:spcPts val="3749"/>
              </a:lnSpc>
            </a:pPr>
            <a:endParaRPr lang="fr-BE" sz="2499" noProof="0" dirty="0">
              <a:solidFill>
                <a:srgbClr val="000000"/>
              </a:solidFill>
              <a:latin typeface="Barlow"/>
              <a:ea typeface="Barlow"/>
              <a:cs typeface="Barlow"/>
              <a:sym typeface="Barlow"/>
            </a:endParaRPr>
          </a:p>
          <a:p>
            <a:pPr algn="l">
              <a:lnSpc>
                <a:spcPts val="5040"/>
              </a:lnSpc>
            </a:pPr>
            <a:endParaRPr lang="fr-BE" sz="2499" noProof="0" dirty="0">
              <a:solidFill>
                <a:srgbClr val="000000"/>
              </a:solidFill>
              <a:latin typeface="Barlow"/>
              <a:ea typeface="Barlow"/>
              <a:cs typeface="Barlow"/>
              <a:sym typeface="Barlow"/>
            </a:endParaRPr>
          </a:p>
        </p:txBody>
      </p:sp>
      <p:sp>
        <p:nvSpPr>
          <p:cNvPr id="3" name="TextBox 3"/>
          <p:cNvSpPr txBox="1"/>
          <p:nvPr/>
        </p:nvSpPr>
        <p:spPr>
          <a:xfrm>
            <a:off x="1264200" y="2209501"/>
            <a:ext cx="15535296" cy="587408"/>
          </a:xfrm>
          <a:prstGeom prst="rect">
            <a:avLst/>
          </a:prstGeom>
        </p:spPr>
        <p:txBody>
          <a:bodyPr lIns="0" tIns="0" rIns="0" bIns="0" rtlCol="0" anchor="t">
            <a:spAutoFit/>
          </a:bodyPr>
          <a:lstStyle/>
          <a:p>
            <a:pPr algn="l">
              <a:lnSpc>
                <a:spcPts val="4000"/>
              </a:lnSpc>
            </a:pPr>
            <a:r>
              <a:rPr lang="fr-BE" sz="5000" b="1" noProof="0" dirty="0">
                <a:solidFill>
                  <a:srgbClr val="00214E"/>
                </a:solidFill>
                <a:latin typeface="Barlow Condensed Bold"/>
                <a:ea typeface="Barlow Condensed Bold"/>
                <a:cs typeface="Barlow Condensed Bold"/>
                <a:sym typeface="Barlow Condensed Bold"/>
              </a:rPr>
              <a:t>2. Utiliser les outils Microsoft au service de l’inclusion pédagogique</a:t>
            </a:r>
          </a:p>
        </p:txBody>
      </p:sp>
      <p:sp>
        <p:nvSpPr>
          <p:cNvPr id="4" name="Freeform 4"/>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2"/>
            <a:stretch>
              <a:fillRect/>
            </a:stretch>
          </a:blipFill>
        </p:spPr>
        <p:txBody>
          <a:bodyPr/>
          <a:lstStyle/>
          <a:p>
            <a:endParaRPr lang="fr-BE" noProof="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2808803" cy="2047539"/>
          </a:xfrm>
          <a:custGeom>
            <a:avLst/>
            <a:gdLst/>
            <a:ahLst/>
            <a:cxnLst/>
            <a:rect l="l" t="t" r="r" b="b"/>
            <a:pathLst>
              <a:path w="2808803" h="2047539">
                <a:moveTo>
                  <a:pt x="0" y="0"/>
                </a:moveTo>
                <a:lnTo>
                  <a:pt x="2808803" y="0"/>
                </a:lnTo>
                <a:lnTo>
                  <a:pt x="2808803" y="2047539"/>
                </a:lnTo>
                <a:lnTo>
                  <a:pt x="0" y="2047539"/>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1746006" y="3426127"/>
            <a:ext cx="4674829" cy="5591715"/>
          </a:xfrm>
          <a:custGeom>
            <a:avLst/>
            <a:gdLst/>
            <a:ahLst/>
            <a:cxnLst/>
            <a:rect l="l" t="t" r="r" b="b"/>
            <a:pathLst>
              <a:path w="4674829" h="5591715">
                <a:moveTo>
                  <a:pt x="0" y="0"/>
                </a:moveTo>
                <a:lnTo>
                  <a:pt x="4674829" y="0"/>
                </a:lnTo>
                <a:lnTo>
                  <a:pt x="4674829" y="5591715"/>
                </a:lnTo>
                <a:lnTo>
                  <a:pt x="0" y="5591715"/>
                </a:lnTo>
                <a:lnTo>
                  <a:pt x="0" y="0"/>
                </a:lnTo>
                <a:close/>
              </a:path>
            </a:pathLst>
          </a:custGeom>
          <a:blipFill>
            <a:blip r:embed="rId4"/>
            <a:stretch>
              <a:fillRect/>
            </a:stretch>
          </a:blipFill>
        </p:spPr>
        <p:txBody>
          <a:bodyPr/>
          <a:lstStyle/>
          <a:p>
            <a:endParaRPr lang="fr-BE" noProof="0" dirty="0"/>
          </a:p>
        </p:txBody>
      </p:sp>
      <p:sp>
        <p:nvSpPr>
          <p:cNvPr id="4" name="TextBox 4"/>
          <p:cNvSpPr txBox="1"/>
          <p:nvPr/>
        </p:nvSpPr>
        <p:spPr>
          <a:xfrm>
            <a:off x="3837503" y="1673150"/>
            <a:ext cx="10356864" cy="1180531"/>
          </a:xfrm>
          <a:prstGeom prst="rect">
            <a:avLst/>
          </a:prstGeom>
        </p:spPr>
        <p:txBody>
          <a:bodyPr lIns="0" tIns="0" rIns="0" bIns="0" rtlCol="0" anchor="t">
            <a:spAutoFit/>
          </a:bodyPr>
          <a:lstStyle/>
          <a:p>
            <a:pPr algn="l">
              <a:lnSpc>
                <a:spcPts val="4759"/>
              </a:lnSpc>
            </a:pPr>
            <a:r>
              <a:rPr lang="fr-BE" sz="3399" noProof="0" dirty="0">
                <a:solidFill>
                  <a:srgbClr val="000000"/>
                </a:solidFill>
                <a:latin typeface="Open Sans"/>
                <a:ea typeface="Open Sans"/>
                <a:cs typeface="Open Sans"/>
                <a:sym typeface="Open Sans"/>
              </a:rPr>
              <a:t>Générer des sous-titres automatiques avec </a:t>
            </a:r>
            <a:r>
              <a:rPr lang="fr-BE" sz="3399" noProof="0" dirty="0" err="1">
                <a:solidFill>
                  <a:srgbClr val="000000"/>
                </a:solidFill>
                <a:latin typeface="Open Sans"/>
                <a:ea typeface="Open Sans"/>
                <a:cs typeface="Open Sans"/>
                <a:sym typeface="Open Sans"/>
              </a:rPr>
              <a:t>ClipChamp</a:t>
            </a:r>
            <a:endParaRPr lang="fr-BE" sz="3399" noProof="0" dirty="0">
              <a:solidFill>
                <a:srgbClr val="00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0" y="3416260"/>
            <a:ext cx="18288000" cy="2994660"/>
          </a:xfrm>
          <a:custGeom>
            <a:avLst/>
            <a:gdLst/>
            <a:ahLst/>
            <a:cxnLst/>
            <a:rect l="l" t="t" r="r" b="b"/>
            <a:pathLst>
              <a:path w="18288000" h="2994660">
                <a:moveTo>
                  <a:pt x="0" y="0"/>
                </a:moveTo>
                <a:lnTo>
                  <a:pt x="18288000" y="0"/>
                </a:lnTo>
                <a:lnTo>
                  <a:pt x="18288000" y="2994660"/>
                </a:lnTo>
                <a:lnTo>
                  <a:pt x="0" y="2994660"/>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1028700" y="1327000"/>
            <a:ext cx="1742817" cy="1742817"/>
          </a:xfrm>
          <a:custGeom>
            <a:avLst/>
            <a:gdLst/>
            <a:ahLst/>
            <a:cxnLst/>
            <a:rect l="l" t="t" r="r" b="b"/>
            <a:pathLst>
              <a:path w="1742817" h="1742817">
                <a:moveTo>
                  <a:pt x="0" y="0"/>
                </a:moveTo>
                <a:lnTo>
                  <a:pt x="1742817" y="0"/>
                </a:lnTo>
                <a:lnTo>
                  <a:pt x="1742817" y="1742817"/>
                </a:lnTo>
                <a:lnTo>
                  <a:pt x="0" y="1742817"/>
                </a:lnTo>
                <a:lnTo>
                  <a:pt x="0" y="0"/>
                </a:lnTo>
                <a:close/>
              </a:path>
            </a:pathLst>
          </a:custGeom>
          <a:blipFill>
            <a:blip r:embed="rId4"/>
            <a:stretch>
              <a:fillRect/>
            </a:stretch>
          </a:blipFill>
        </p:spPr>
        <p:txBody>
          <a:bodyPr/>
          <a:lstStyle/>
          <a:p>
            <a:endParaRPr lang="fr-BE" noProof="0" dirty="0"/>
          </a:p>
        </p:txBody>
      </p:sp>
      <p:sp>
        <p:nvSpPr>
          <p:cNvPr id="4" name="TextBox 4"/>
          <p:cNvSpPr txBox="1"/>
          <p:nvPr/>
        </p:nvSpPr>
        <p:spPr>
          <a:xfrm>
            <a:off x="3185668" y="1673150"/>
            <a:ext cx="10356864" cy="1180531"/>
          </a:xfrm>
          <a:prstGeom prst="rect">
            <a:avLst/>
          </a:prstGeom>
        </p:spPr>
        <p:txBody>
          <a:bodyPr lIns="0" tIns="0" rIns="0" bIns="0" rtlCol="0" anchor="t">
            <a:spAutoFit/>
          </a:bodyPr>
          <a:lstStyle/>
          <a:p>
            <a:pPr algn="l">
              <a:lnSpc>
                <a:spcPts val="4759"/>
              </a:lnSpc>
            </a:pPr>
            <a:r>
              <a:rPr lang="fr-BE" sz="3399" noProof="0" dirty="0">
                <a:solidFill>
                  <a:srgbClr val="000000"/>
                </a:solidFill>
                <a:latin typeface="Open Sans"/>
                <a:ea typeface="Open Sans"/>
                <a:cs typeface="Open Sans"/>
                <a:sym typeface="Open Sans"/>
              </a:rPr>
              <a:t>Utiliser </a:t>
            </a:r>
            <a:r>
              <a:rPr lang="fr-BE" sz="3399" noProof="0" dirty="0" err="1">
                <a:solidFill>
                  <a:srgbClr val="000000"/>
                </a:solidFill>
                <a:latin typeface="Open Sans"/>
                <a:ea typeface="Open Sans"/>
                <a:cs typeface="Open Sans"/>
                <a:sym typeface="Open Sans"/>
              </a:rPr>
              <a:t>Copilot</a:t>
            </a:r>
            <a:r>
              <a:rPr lang="fr-BE" sz="3399" noProof="0" dirty="0">
                <a:solidFill>
                  <a:srgbClr val="000000"/>
                </a:solidFill>
                <a:latin typeface="Open Sans"/>
                <a:ea typeface="Open Sans"/>
                <a:cs typeface="Open Sans"/>
                <a:sym typeface="Open Sans"/>
              </a:rPr>
              <a:t> pour analyser l’accessibilité d’un document et donner des conseils d’amélioration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28700" y="1343025"/>
            <a:ext cx="12492602" cy="974724"/>
          </a:xfrm>
          <a:prstGeom prst="rect">
            <a:avLst/>
          </a:prstGeom>
        </p:spPr>
        <p:txBody>
          <a:bodyPr lIns="0" tIns="0" rIns="0" bIns="0" rtlCol="0" anchor="t">
            <a:spAutoFit/>
          </a:bodyPr>
          <a:lstStyle/>
          <a:p>
            <a:pPr algn="l">
              <a:lnSpc>
                <a:spcPts val="6799"/>
              </a:lnSpc>
            </a:pPr>
            <a:r>
              <a:rPr lang="fr-BE" sz="8499" b="1" noProof="0" dirty="0">
                <a:solidFill>
                  <a:srgbClr val="00214E"/>
                </a:solidFill>
                <a:latin typeface="Barlow Condensed Bold"/>
                <a:ea typeface="Barlow Condensed Bold"/>
                <a:cs typeface="Barlow Condensed Bold"/>
                <a:sym typeface="Barlow Condensed Bold"/>
              </a:rPr>
              <a:t>AU TRAVAIL !</a:t>
            </a:r>
          </a:p>
        </p:txBody>
      </p:sp>
      <p:sp>
        <p:nvSpPr>
          <p:cNvPr id="3" name="TextBox 3"/>
          <p:cNvSpPr txBox="1"/>
          <p:nvPr/>
        </p:nvSpPr>
        <p:spPr>
          <a:xfrm>
            <a:off x="1028700" y="2593918"/>
            <a:ext cx="13779154" cy="869876"/>
          </a:xfrm>
          <a:prstGeom prst="rect">
            <a:avLst/>
          </a:prstGeom>
        </p:spPr>
        <p:txBody>
          <a:bodyPr lIns="0" tIns="0" rIns="0" bIns="0" rtlCol="0" anchor="t">
            <a:spAutoFit/>
          </a:bodyPr>
          <a:lstStyle/>
          <a:p>
            <a:pPr algn="l">
              <a:lnSpc>
                <a:spcPts val="3499"/>
              </a:lnSpc>
            </a:pPr>
            <a:r>
              <a:rPr lang="fr-BE" sz="2499" noProof="0" dirty="0">
                <a:solidFill>
                  <a:srgbClr val="00214E"/>
                </a:solidFill>
                <a:latin typeface="Barlow"/>
                <a:ea typeface="Barlow"/>
                <a:cs typeface="Barlow"/>
                <a:sym typeface="Barlow"/>
              </a:rPr>
              <a:t>Identifiez un support de cours que vous aimeriez améliorer à la lumière des conseils proposés aujourd’hui.</a:t>
            </a:r>
          </a:p>
        </p:txBody>
      </p:sp>
      <p:sp>
        <p:nvSpPr>
          <p:cNvPr id="4" name="Freeform 4"/>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3"/>
            <a:stretch>
              <a:fillRect/>
            </a:stretch>
          </a:blipFill>
        </p:spPr>
        <p:txBody>
          <a:bodyPr/>
          <a:lstStyle/>
          <a:p>
            <a:endParaRPr lang="fr-BE" noProof="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028700" y="904875"/>
            <a:ext cx="6743700" cy="1094777"/>
          </a:xfrm>
          <a:prstGeom prst="rect">
            <a:avLst/>
          </a:prstGeom>
        </p:spPr>
        <p:txBody>
          <a:bodyPr wrap="square" lIns="0" tIns="0" rIns="0" bIns="0" rtlCol="0" anchor="t">
            <a:spAutoFit/>
          </a:bodyPr>
          <a:lstStyle/>
          <a:p>
            <a:pPr algn="ctr">
              <a:lnSpc>
                <a:spcPts val="8959"/>
              </a:lnSpc>
            </a:pPr>
            <a:r>
              <a:rPr lang="fr-BE" sz="6399" noProof="0" dirty="0">
                <a:solidFill>
                  <a:srgbClr val="000000"/>
                </a:solidFill>
                <a:latin typeface="Montserrat"/>
                <a:ea typeface="Montserrat"/>
                <a:cs typeface="Montserrat"/>
                <a:sym typeface="Montserrat"/>
              </a:rPr>
              <a:t>Bibliographie</a:t>
            </a:r>
          </a:p>
        </p:txBody>
      </p:sp>
      <p:sp>
        <p:nvSpPr>
          <p:cNvPr id="3" name="TextBox 3"/>
          <p:cNvSpPr txBox="1"/>
          <p:nvPr/>
        </p:nvSpPr>
        <p:spPr>
          <a:xfrm>
            <a:off x="1028700" y="2742431"/>
            <a:ext cx="15683981" cy="2612802"/>
          </a:xfrm>
          <a:prstGeom prst="rect">
            <a:avLst/>
          </a:prstGeom>
        </p:spPr>
        <p:txBody>
          <a:bodyPr lIns="0" tIns="0" rIns="0" bIns="0" rtlCol="0" anchor="t">
            <a:spAutoFit/>
          </a:bodyPr>
          <a:lstStyle/>
          <a:p>
            <a:pPr marL="539749" lvl="1" indent="-269875" algn="l">
              <a:lnSpc>
                <a:spcPts val="3499"/>
              </a:lnSpc>
              <a:buFont typeface="Arial"/>
              <a:buChar char="•"/>
            </a:pPr>
            <a:r>
              <a:rPr lang="fr-BE" sz="2499" noProof="0" dirty="0">
                <a:solidFill>
                  <a:srgbClr val="000000"/>
                </a:solidFill>
                <a:latin typeface="Open Sans"/>
                <a:ea typeface="Open Sans"/>
                <a:cs typeface="Open Sans"/>
                <a:sym typeface="Open Sans"/>
              </a:rPr>
              <a:t>RGAA :  https://accessibilite.numerique.gouv.fr/methode/criteres-et-tests/  </a:t>
            </a:r>
          </a:p>
          <a:p>
            <a:pPr marL="539749" lvl="1" indent="-269875" algn="l">
              <a:lnSpc>
                <a:spcPts val="3499"/>
              </a:lnSpc>
              <a:buFont typeface="Arial"/>
              <a:buChar char="•"/>
            </a:pPr>
            <a:r>
              <a:rPr lang="fr-BE" sz="2499" noProof="0" dirty="0">
                <a:solidFill>
                  <a:srgbClr val="000000"/>
                </a:solidFill>
                <a:latin typeface="Open Sans"/>
                <a:ea typeface="Open Sans"/>
                <a:cs typeface="Open Sans"/>
                <a:sym typeface="Open Sans"/>
              </a:rPr>
              <a:t>W3C (Web </a:t>
            </a:r>
            <a:r>
              <a:rPr lang="fr-BE" sz="2499" noProof="0" dirty="0" err="1">
                <a:solidFill>
                  <a:srgbClr val="000000"/>
                </a:solidFill>
                <a:latin typeface="Open Sans"/>
                <a:ea typeface="Open Sans"/>
                <a:cs typeface="Open Sans"/>
                <a:sym typeface="Open Sans"/>
              </a:rPr>
              <a:t>Accessibility</a:t>
            </a:r>
            <a:r>
              <a:rPr lang="fr-BE" sz="2499" noProof="0" dirty="0">
                <a:solidFill>
                  <a:srgbClr val="000000"/>
                </a:solidFill>
                <a:latin typeface="Open Sans"/>
                <a:ea typeface="Open Sans"/>
                <a:cs typeface="Open Sans"/>
                <a:sym typeface="Open Sans"/>
              </a:rPr>
              <a:t>) WCAG 2.2 (</a:t>
            </a:r>
            <a:r>
              <a:rPr lang="fr-BE" sz="2499" noProof="0" dirty="0" err="1">
                <a:solidFill>
                  <a:srgbClr val="000000"/>
                </a:solidFill>
                <a:latin typeface="Open Sans"/>
                <a:ea typeface="Open Sans"/>
                <a:cs typeface="Open Sans"/>
                <a:sym typeface="Open Sans"/>
              </a:rPr>
              <a:t>Guidlines</a:t>
            </a:r>
            <a:r>
              <a:rPr lang="fr-BE" sz="2499" noProof="0" dirty="0">
                <a:solidFill>
                  <a:srgbClr val="000000"/>
                </a:solidFill>
                <a:latin typeface="Open Sans"/>
                <a:ea typeface="Open Sans"/>
                <a:cs typeface="Open Sans"/>
                <a:sym typeface="Open Sans"/>
              </a:rPr>
              <a:t>) : https://www.w3.org/TR/WCAG22/</a:t>
            </a:r>
          </a:p>
          <a:p>
            <a:pPr marL="539749" lvl="1" indent="-269875" algn="l">
              <a:lnSpc>
                <a:spcPts val="3499"/>
              </a:lnSpc>
              <a:buFont typeface="Arial"/>
              <a:buChar char="•"/>
            </a:pPr>
            <a:r>
              <a:rPr lang="fr-BE" sz="2499" noProof="0" dirty="0">
                <a:solidFill>
                  <a:srgbClr val="000000"/>
                </a:solidFill>
                <a:latin typeface="Open Sans"/>
                <a:ea typeface="Open Sans"/>
                <a:cs typeface="Open Sans"/>
                <a:sym typeface="Open Sans"/>
              </a:rPr>
              <a:t>https://creativehandicap.org/accessibilite-numerique-bonnes-pratiques/</a:t>
            </a:r>
          </a:p>
          <a:p>
            <a:pPr marL="539749" lvl="1" indent="-269875" algn="l">
              <a:lnSpc>
                <a:spcPts val="3499"/>
              </a:lnSpc>
              <a:buFont typeface="Arial"/>
              <a:buChar char="•"/>
            </a:pPr>
            <a:r>
              <a:rPr lang="fr-BE" sz="2499" noProof="0" dirty="0">
                <a:solidFill>
                  <a:srgbClr val="000000"/>
                </a:solidFill>
                <a:latin typeface="Open Sans"/>
                <a:ea typeface="Open Sans"/>
                <a:cs typeface="Open Sans"/>
                <a:sym typeface="Open Sans"/>
              </a:rPr>
              <a:t>ARIA : https://www.w3.org/WAI/standards-guidelines/aria/ </a:t>
            </a:r>
          </a:p>
          <a:p>
            <a:pPr marL="539749" lvl="1" indent="-269875" algn="l">
              <a:lnSpc>
                <a:spcPts val="3499"/>
              </a:lnSpc>
              <a:buFont typeface="Arial"/>
              <a:buChar char="•"/>
            </a:pPr>
            <a:r>
              <a:rPr lang="fr-BE" sz="2499" noProof="0" dirty="0">
                <a:solidFill>
                  <a:srgbClr val="000000"/>
                </a:solidFill>
                <a:latin typeface="Open Sans"/>
                <a:ea typeface="Open Sans"/>
                <a:cs typeface="Open Sans"/>
                <a:sym typeface="Open Sans"/>
              </a:rPr>
              <a:t>Mozilla MDN Web Docs </a:t>
            </a:r>
            <a:r>
              <a:rPr lang="fr-BE" sz="2499" u="sng" noProof="0" dirty="0">
                <a:solidFill>
                  <a:srgbClr val="000000"/>
                </a:solidFill>
                <a:latin typeface="Open Sans"/>
                <a:ea typeface="Open Sans"/>
                <a:cs typeface="Open Sans"/>
                <a:sym typeface="Open Sans"/>
                <a:hlinkClick r:id="rId2" tooltip="https://developer.mozilla.org/fr/docs/Web/HTML/Element"/>
              </a:rPr>
              <a:t>https://developer.mozilla.org/fr/docs/Web/HTML/Element</a:t>
            </a:r>
          </a:p>
          <a:p>
            <a:pPr algn="l">
              <a:lnSpc>
                <a:spcPts val="3499"/>
              </a:lnSpc>
            </a:pPr>
            <a:endParaRPr lang="fr-BE" sz="2499" u="sng" noProof="0" dirty="0">
              <a:solidFill>
                <a:srgbClr val="000000"/>
              </a:solidFill>
              <a:latin typeface="Open Sans"/>
              <a:ea typeface="Open Sans"/>
              <a:cs typeface="Open Sans"/>
              <a:sym typeface="Open Sans"/>
              <a:hlinkClick r:id="rId2" tooltip="https://developer.mozilla.org/fr/docs/Web/HTML/Elemen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3027030">
            <a:off x="1123004" y="-4911374"/>
            <a:ext cx="7290652" cy="10006311"/>
            <a:chOff x="0" y="0"/>
            <a:chExt cx="1920172" cy="2635407"/>
          </a:xfrm>
        </p:grpSpPr>
        <p:sp>
          <p:nvSpPr>
            <p:cNvPr id="3" name="Freeform 3"/>
            <p:cNvSpPr/>
            <p:nvPr/>
          </p:nvSpPr>
          <p:spPr>
            <a:xfrm>
              <a:off x="0" y="0"/>
              <a:ext cx="1920172" cy="2635407"/>
            </a:xfrm>
            <a:custGeom>
              <a:avLst/>
              <a:gdLst/>
              <a:ahLst/>
              <a:cxnLst/>
              <a:rect l="l" t="t" r="r" b="b"/>
              <a:pathLst>
                <a:path w="1920172" h="2635407">
                  <a:moveTo>
                    <a:pt x="0" y="0"/>
                  </a:moveTo>
                  <a:lnTo>
                    <a:pt x="1920172" y="0"/>
                  </a:lnTo>
                  <a:lnTo>
                    <a:pt x="1920172" y="2635407"/>
                  </a:lnTo>
                  <a:lnTo>
                    <a:pt x="0" y="2635407"/>
                  </a:lnTo>
                  <a:close/>
                </a:path>
              </a:pathLst>
            </a:custGeom>
            <a:solidFill>
              <a:srgbClr val="9CB7D4"/>
            </a:solidFill>
          </p:spPr>
          <p:txBody>
            <a:bodyPr/>
            <a:lstStyle/>
            <a:p>
              <a:endParaRPr lang="fr-BE" noProof="0" dirty="0"/>
            </a:p>
          </p:txBody>
        </p:sp>
        <p:sp>
          <p:nvSpPr>
            <p:cNvPr id="4" name="TextBox 4"/>
            <p:cNvSpPr txBox="1"/>
            <p:nvPr/>
          </p:nvSpPr>
          <p:spPr>
            <a:xfrm>
              <a:off x="0" y="-38100"/>
              <a:ext cx="1920172" cy="2673507"/>
            </a:xfrm>
            <a:prstGeom prst="rect">
              <a:avLst/>
            </a:prstGeom>
          </p:spPr>
          <p:txBody>
            <a:bodyPr lIns="50800" tIns="50800" rIns="50800" bIns="50800" rtlCol="0" anchor="ctr"/>
            <a:lstStyle/>
            <a:p>
              <a:pPr algn="ctr">
                <a:lnSpc>
                  <a:spcPts val="2659"/>
                </a:lnSpc>
                <a:spcBef>
                  <a:spcPct val="0"/>
                </a:spcBef>
              </a:pPr>
              <a:endParaRPr lang="fr-BE" noProof="0" dirty="0"/>
            </a:p>
          </p:txBody>
        </p:sp>
      </p:grpSp>
      <p:sp>
        <p:nvSpPr>
          <p:cNvPr id="5" name="TextBox 5"/>
          <p:cNvSpPr txBox="1"/>
          <p:nvPr/>
        </p:nvSpPr>
        <p:spPr>
          <a:xfrm>
            <a:off x="1700037" y="2435373"/>
            <a:ext cx="14638395" cy="2063800"/>
          </a:xfrm>
          <a:prstGeom prst="rect">
            <a:avLst/>
          </a:prstGeom>
        </p:spPr>
        <p:txBody>
          <a:bodyPr lIns="0" tIns="0" rIns="0" bIns="0" rtlCol="0" anchor="t">
            <a:spAutoFit/>
          </a:bodyPr>
          <a:lstStyle/>
          <a:p>
            <a:pPr algn="ctr">
              <a:lnSpc>
                <a:spcPts val="8290"/>
              </a:lnSpc>
            </a:pPr>
            <a:r>
              <a:rPr lang="fr-BE" sz="5921" b="1" noProof="0" dirty="0">
                <a:solidFill>
                  <a:srgbClr val="00214E"/>
                </a:solidFill>
                <a:latin typeface="Barlow Condensed Bold"/>
                <a:ea typeface="Barlow Condensed Bold"/>
                <a:cs typeface="Barlow Condensed Bold"/>
                <a:sym typeface="Barlow Condensed Bold"/>
              </a:rPr>
              <a:t>DÉVELOPPER UN ENSEIGNEMENT INCLUSIF AVEC LES OUTILS DE MOODLE ET MICROSOFT 365</a:t>
            </a:r>
          </a:p>
        </p:txBody>
      </p:sp>
      <p:sp>
        <p:nvSpPr>
          <p:cNvPr id="6" name="Freeform 6"/>
          <p:cNvSpPr/>
          <p:nvPr/>
        </p:nvSpPr>
        <p:spPr>
          <a:xfrm rot="-7195638">
            <a:off x="10935388" y="5275176"/>
            <a:ext cx="8091912" cy="5826176"/>
          </a:xfrm>
          <a:custGeom>
            <a:avLst/>
            <a:gdLst/>
            <a:ahLst/>
            <a:cxnLst/>
            <a:rect l="l" t="t" r="r" b="b"/>
            <a:pathLst>
              <a:path w="8091912" h="5826176">
                <a:moveTo>
                  <a:pt x="0" y="0"/>
                </a:moveTo>
                <a:lnTo>
                  <a:pt x="8091912" y="0"/>
                </a:lnTo>
                <a:lnTo>
                  <a:pt x="8091912" y="5826176"/>
                </a:lnTo>
                <a:lnTo>
                  <a:pt x="0" y="5826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7" name="Freeform 7"/>
          <p:cNvSpPr/>
          <p:nvPr/>
        </p:nvSpPr>
        <p:spPr>
          <a:xfrm>
            <a:off x="248922" y="8315460"/>
            <a:ext cx="7680010" cy="1702644"/>
          </a:xfrm>
          <a:custGeom>
            <a:avLst/>
            <a:gdLst/>
            <a:ahLst/>
            <a:cxnLst/>
            <a:rect l="l" t="t" r="r" b="b"/>
            <a:pathLst>
              <a:path w="7680010" h="1702644">
                <a:moveTo>
                  <a:pt x="0" y="0"/>
                </a:moveTo>
                <a:lnTo>
                  <a:pt x="7680010" y="0"/>
                </a:lnTo>
                <a:lnTo>
                  <a:pt x="7680010" y="1702644"/>
                </a:lnTo>
                <a:lnTo>
                  <a:pt x="0" y="1702644"/>
                </a:lnTo>
                <a:lnTo>
                  <a:pt x="0" y="0"/>
                </a:lnTo>
                <a:close/>
              </a:path>
            </a:pathLst>
          </a:custGeom>
          <a:blipFill>
            <a:blip r:embed="rId5"/>
            <a:stretch>
              <a:fillRect/>
            </a:stretch>
          </a:blipFill>
        </p:spPr>
        <p:txBody>
          <a:bodyPr/>
          <a:lstStyle/>
          <a:p>
            <a:endParaRPr lang="fr-BE" noProof="0" dirty="0"/>
          </a:p>
        </p:txBody>
      </p:sp>
      <p:sp>
        <p:nvSpPr>
          <p:cNvPr id="8" name="TextBox 8"/>
          <p:cNvSpPr txBox="1"/>
          <p:nvPr/>
        </p:nvSpPr>
        <p:spPr>
          <a:xfrm>
            <a:off x="5002144" y="4846452"/>
            <a:ext cx="6494198" cy="795089"/>
          </a:xfrm>
          <a:prstGeom prst="rect">
            <a:avLst/>
          </a:prstGeom>
          <a:solidFill>
            <a:schemeClr val="tx2"/>
          </a:solidFill>
        </p:spPr>
        <p:txBody>
          <a:bodyPr lIns="0" tIns="0" rIns="0" bIns="0" rtlCol="0" anchor="t">
            <a:spAutoFit/>
          </a:bodyPr>
          <a:lstStyle/>
          <a:p>
            <a:pPr algn="ctr">
              <a:lnSpc>
                <a:spcPts val="3111"/>
              </a:lnSpc>
            </a:pPr>
            <a:r>
              <a:rPr lang="fr-BE" sz="2803" b="1" noProof="0" dirty="0">
                <a:solidFill>
                  <a:srgbClr val="FFFFFF"/>
                </a:solidFill>
                <a:latin typeface="Kollektif Bold"/>
                <a:ea typeface="Kollektif Bold"/>
                <a:cs typeface="Kollektif Bold"/>
                <a:sym typeface="Kollektif Bold"/>
              </a:rPr>
              <a:t>DELPHINE DUCARME - MONICA BAUR </a:t>
            </a:r>
          </a:p>
          <a:p>
            <a:pPr algn="ctr">
              <a:lnSpc>
                <a:spcPts val="3111"/>
              </a:lnSpc>
              <a:spcBef>
                <a:spcPct val="0"/>
              </a:spcBef>
            </a:pPr>
            <a:r>
              <a:rPr lang="fr-BE" sz="2803" b="1" noProof="0" dirty="0">
                <a:solidFill>
                  <a:srgbClr val="FFFFFF"/>
                </a:solidFill>
                <a:latin typeface="Kollektif Bold"/>
                <a:ea typeface="Kollektif Bold"/>
                <a:cs typeface="Kollektif Bold"/>
                <a:sym typeface="Kollektif Bold"/>
              </a:rPr>
              <a:t>MANUELA GUISSET</a:t>
            </a:r>
          </a:p>
        </p:txBody>
      </p:sp>
      <p:sp>
        <p:nvSpPr>
          <p:cNvPr id="9" name="Freeform 9"/>
          <p:cNvSpPr/>
          <p:nvPr/>
        </p:nvSpPr>
        <p:spPr>
          <a:xfrm>
            <a:off x="13759956" y="4790481"/>
            <a:ext cx="3559129" cy="1216575"/>
          </a:xfrm>
          <a:custGeom>
            <a:avLst/>
            <a:gdLst/>
            <a:ahLst/>
            <a:cxnLst/>
            <a:rect l="l" t="t" r="r" b="b"/>
            <a:pathLst>
              <a:path w="3559129" h="1216575">
                <a:moveTo>
                  <a:pt x="0" y="0"/>
                </a:moveTo>
                <a:lnTo>
                  <a:pt x="3559128" y="0"/>
                </a:lnTo>
                <a:lnTo>
                  <a:pt x="3559128" y="1216575"/>
                </a:lnTo>
                <a:lnTo>
                  <a:pt x="0" y="1216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BE" noProof="0" dirty="0"/>
          </a:p>
        </p:txBody>
      </p:sp>
      <p:sp>
        <p:nvSpPr>
          <p:cNvPr id="10" name="TextBox 10"/>
          <p:cNvSpPr txBox="1"/>
          <p:nvPr/>
        </p:nvSpPr>
        <p:spPr>
          <a:xfrm>
            <a:off x="13759956" y="5125789"/>
            <a:ext cx="3594210" cy="387899"/>
          </a:xfrm>
          <a:prstGeom prst="rect">
            <a:avLst/>
          </a:prstGeom>
        </p:spPr>
        <p:txBody>
          <a:bodyPr lIns="0" tIns="0" rIns="0" bIns="0" rtlCol="0" anchor="t">
            <a:spAutoFit/>
          </a:bodyPr>
          <a:lstStyle/>
          <a:p>
            <a:pPr algn="ctr">
              <a:lnSpc>
                <a:spcPts val="2952"/>
              </a:lnSpc>
              <a:spcBef>
                <a:spcPct val="0"/>
              </a:spcBef>
            </a:pPr>
            <a:r>
              <a:rPr lang="fr-BE" sz="2952" b="1" spc="-118" noProof="0" dirty="0">
                <a:solidFill>
                  <a:srgbClr val="FFFFFF"/>
                </a:solidFill>
                <a:latin typeface="Open Sans Bold"/>
                <a:ea typeface="Open Sans Bold"/>
                <a:cs typeface="Open Sans Bold"/>
                <a:sym typeface="Open Sans Bold"/>
              </a:rPr>
              <a:t>3 décembre 2024</a:t>
            </a:r>
          </a:p>
        </p:txBody>
      </p:sp>
      <p:sp>
        <p:nvSpPr>
          <p:cNvPr id="15" name="Freeform 8" descr="Une formation soutenue par le projet OLE, l'Union Européenne, la FWB et diffusée sous Licence Creative Commons CC By SA">
            <a:extLst>
              <a:ext uri="{FF2B5EF4-FFF2-40B4-BE49-F238E27FC236}">
                <a16:creationId xmlns:a16="http://schemas.microsoft.com/office/drawing/2014/main" id="{0D06A465-F22E-CAA8-DD62-CBD40C722396}"/>
              </a:ext>
            </a:extLst>
          </p:cNvPr>
          <p:cNvSpPr/>
          <p:nvPr/>
        </p:nvSpPr>
        <p:spPr>
          <a:xfrm>
            <a:off x="8176557" y="8753850"/>
            <a:ext cx="8467051" cy="823713"/>
          </a:xfrm>
          <a:custGeom>
            <a:avLst/>
            <a:gdLst/>
            <a:ahLst/>
            <a:cxnLst/>
            <a:rect l="l" t="t" r="r" b="b"/>
            <a:pathLst>
              <a:path w="8467051" h="823713">
                <a:moveTo>
                  <a:pt x="0" y="0"/>
                </a:moveTo>
                <a:lnTo>
                  <a:pt x="8467052" y="0"/>
                </a:lnTo>
                <a:lnTo>
                  <a:pt x="8467052" y="823713"/>
                </a:lnTo>
                <a:lnTo>
                  <a:pt x="0" y="823713"/>
                </a:lnTo>
                <a:lnTo>
                  <a:pt x="0" y="0"/>
                </a:lnTo>
                <a:close/>
              </a:path>
            </a:pathLst>
          </a:custGeom>
          <a:blipFill>
            <a:blip r:embed="rId8"/>
            <a:stretch>
              <a:fillRect l="-61821"/>
            </a:stretch>
          </a:blipFill>
        </p:spPr>
        <p:txBody>
          <a:bodyPr/>
          <a:lstStyle/>
          <a:p>
            <a:endParaRPr lang="fr-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904023" y="1927711"/>
            <a:ext cx="4913807" cy="5264793"/>
          </a:xfrm>
          <a:custGeom>
            <a:avLst/>
            <a:gdLst/>
            <a:ahLst/>
            <a:cxnLst/>
            <a:rect l="l" t="t" r="r" b="b"/>
            <a:pathLst>
              <a:path w="4913807" h="5264793">
                <a:moveTo>
                  <a:pt x="0" y="0"/>
                </a:moveTo>
                <a:lnTo>
                  <a:pt x="4913808" y="0"/>
                </a:lnTo>
                <a:lnTo>
                  <a:pt x="4913808" y="5264793"/>
                </a:lnTo>
                <a:lnTo>
                  <a:pt x="0" y="52647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3" name="Freeform 3"/>
          <p:cNvSpPr/>
          <p:nvPr/>
        </p:nvSpPr>
        <p:spPr>
          <a:xfrm>
            <a:off x="6602414" y="2010671"/>
            <a:ext cx="4777722" cy="5264793"/>
          </a:xfrm>
          <a:custGeom>
            <a:avLst/>
            <a:gdLst/>
            <a:ahLst/>
            <a:cxnLst/>
            <a:rect l="l" t="t" r="r" b="b"/>
            <a:pathLst>
              <a:path w="4777722" h="5264793">
                <a:moveTo>
                  <a:pt x="0" y="0"/>
                </a:moveTo>
                <a:lnTo>
                  <a:pt x="4777722" y="0"/>
                </a:lnTo>
                <a:lnTo>
                  <a:pt x="4777722" y="5264794"/>
                </a:lnTo>
                <a:lnTo>
                  <a:pt x="0" y="52647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BE" noProof="0" dirty="0"/>
          </a:p>
        </p:txBody>
      </p:sp>
      <p:sp>
        <p:nvSpPr>
          <p:cNvPr id="4" name="Freeform 4"/>
          <p:cNvSpPr/>
          <p:nvPr/>
        </p:nvSpPr>
        <p:spPr>
          <a:xfrm>
            <a:off x="13692255" y="9033537"/>
            <a:ext cx="4379983" cy="971034"/>
          </a:xfrm>
          <a:custGeom>
            <a:avLst/>
            <a:gdLst/>
            <a:ahLst/>
            <a:cxnLst/>
            <a:rect l="l" t="t" r="r" b="b"/>
            <a:pathLst>
              <a:path w="4379983" h="971034">
                <a:moveTo>
                  <a:pt x="0" y="0"/>
                </a:moveTo>
                <a:lnTo>
                  <a:pt x="4379983" y="0"/>
                </a:lnTo>
                <a:lnTo>
                  <a:pt x="4379983" y="971034"/>
                </a:lnTo>
                <a:lnTo>
                  <a:pt x="0" y="971034"/>
                </a:lnTo>
                <a:lnTo>
                  <a:pt x="0" y="0"/>
                </a:lnTo>
                <a:close/>
              </a:path>
            </a:pathLst>
          </a:custGeom>
          <a:blipFill>
            <a:blip r:embed="rId7"/>
            <a:stretch>
              <a:fillRect/>
            </a:stretch>
          </a:blipFill>
        </p:spPr>
        <p:txBody>
          <a:bodyPr/>
          <a:lstStyle/>
          <a:p>
            <a:endParaRPr lang="fr-BE" noProof="0" dirty="0"/>
          </a:p>
        </p:txBody>
      </p:sp>
      <p:sp>
        <p:nvSpPr>
          <p:cNvPr id="5" name="Freeform 5"/>
          <p:cNvSpPr/>
          <p:nvPr/>
        </p:nvSpPr>
        <p:spPr>
          <a:xfrm>
            <a:off x="12042892" y="1623523"/>
            <a:ext cx="5341085" cy="5651941"/>
          </a:xfrm>
          <a:custGeom>
            <a:avLst/>
            <a:gdLst/>
            <a:ahLst/>
            <a:cxnLst/>
            <a:rect l="l" t="t" r="r" b="b"/>
            <a:pathLst>
              <a:path w="5341085" h="5651941">
                <a:moveTo>
                  <a:pt x="0" y="0"/>
                </a:moveTo>
                <a:lnTo>
                  <a:pt x="5341085" y="0"/>
                </a:lnTo>
                <a:lnTo>
                  <a:pt x="5341085" y="5651942"/>
                </a:lnTo>
                <a:lnTo>
                  <a:pt x="0" y="5651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BE" noProof="0" dirty="0"/>
          </a:p>
        </p:txBody>
      </p:sp>
      <p:sp>
        <p:nvSpPr>
          <p:cNvPr id="6" name="TextBox 6"/>
          <p:cNvSpPr txBox="1"/>
          <p:nvPr/>
        </p:nvSpPr>
        <p:spPr>
          <a:xfrm>
            <a:off x="1412145" y="3332428"/>
            <a:ext cx="3897564" cy="2223505"/>
          </a:xfrm>
          <a:prstGeom prst="rect">
            <a:avLst/>
          </a:prstGeom>
        </p:spPr>
        <p:txBody>
          <a:bodyPr lIns="0" tIns="0" rIns="0" bIns="0" rtlCol="0" anchor="t">
            <a:spAutoFit/>
          </a:bodyPr>
          <a:lstStyle/>
          <a:p>
            <a:pPr algn="ctr">
              <a:lnSpc>
                <a:spcPts val="4480"/>
              </a:lnSpc>
            </a:pPr>
            <a:r>
              <a:rPr lang="fr-BE" sz="3200" noProof="0" dirty="0">
                <a:solidFill>
                  <a:srgbClr val="FFFFFF"/>
                </a:solidFill>
                <a:latin typeface="Montserrat Classic"/>
                <a:ea typeface="Montserrat Classic"/>
                <a:cs typeface="Montserrat Classic"/>
                <a:sym typeface="Montserrat Classic"/>
              </a:rPr>
              <a:t>Pour vous, qu’évoque l’accessibilité numérique ? </a:t>
            </a:r>
          </a:p>
        </p:txBody>
      </p:sp>
      <p:sp>
        <p:nvSpPr>
          <p:cNvPr id="7" name="TextBox 7"/>
          <p:cNvSpPr txBox="1"/>
          <p:nvPr/>
        </p:nvSpPr>
        <p:spPr>
          <a:xfrm>
            <a:off x="7042493" y="2853479"/>
            <a:ext cx="3897564" cy="2785414"/>
          </a:xfrm>
          <a:prstGeom prst="rect">
            <a:avLst/>
          </a:prstGeom>
        </p:spPr>
        <p:txBody>
          <a:bodyPr lIns="0" tIns="0" rIns="0" bIns="0" rtlCol="0" anchor="t">
            <a:spAutoFit/>
          </a:bodyPr>
          <a:lstStyle/>
          <a:p>
            <a:pPr algn="ctr">
              <a:lnSpc>
                <a:spcPts val="4480"/>
              </a:lnSpc>
            </a:pPr>
            <a:r>
              <a:rPr lang="fr-BE" sz="3200" noProof="0" dirty="0">
                <a:solidFill>
                  <a:srgbClr val="00214E"/>
                </a:solidFill>
                <a:latin typeface="Montserrat Classic"/>
                <a:ea typeface="Montserrat Classic"/>
                <a:cs typeface="Montserrat Classic"/>
                <a:sym typeface="Montserrat Classic"/>
              </a:rPr>
              <a:t>Quelles sont les bonnes pratiques pour favoriser l’accessibilité numérique ?</a:t>
            </a:r>
          </a:p>
        </p:txBody>
      </p:sp>
      <p:sp>
        <p:nvSpPr>
          <p:cNvPr id="8" name="TextBox 8"/>
          <p:cNvSpPr txBox="1"/>
          <p:nvPr/>
        </p:nvSpPr>
        <p:spPr>
          <a:xfrm>
            <a:off x="12490527" y="2906168"/>
            <a:ext cx="3897564" cy="2223505"/>
          </a:xfrm>
          <a:prstGeom prst="rect">
            <a:avLst/>
          </a:prstGeom>
        </p:spPr>
        <p:txBody>
          <a:bodyPr lIns="0" tIns="0" rIns="0" bIns="0" rtlCol="0" anchor="t">
            <a:spAutoFit/>
          </a:bodyPr>
          <a:lstStyle/>
          <a:p>
            <a:pPr algn="ctr">
              <a:lnSpc>
                <a:spcPts val="4480"/>
              </a:lnSpc>
            </a:pPr>
            <a:r>
              <a:rPr lang="fr-BE" sz="3200" noProof="0" dirty="0">
                <a:solidFill>
                  <a:srgbClr val="00214E"/>
                </a:solidFill>
                <a:latin typeface="Montserrat Classic"/>
                <a:ea typeface="Montserrat Classic"/>
                <a:cs typeface="Montserrat Classic"/>
                <a:sym typeface="Montserrat Classic"/>
              </a:rPr>
              <a:t>Quels sont les obstacles à l’accessibilité numérique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514350" y="2651630"/>
            <a:ext cx="8972604" cy="5650516"/>
          </a:xfrm>
          <a:custGeom>
            <a:avLst/>
            <a:gdLst/>
            <a:ahLst/>
            <a:cxnLst/>
            <a:rect l="l" t="t" r="r" b="b"/>
            <a:pathLst>
              <a:path w="8972604" h="5650516">
                <a:moveTo>
                  <a:pt x="0" y="0"/>
                </a:moveTo>
                <a:lnTo>
                  <a:pt x="8972604" y="0"/>
                </a:lnTo>
                <a:lnTo>
                  <a:pt x="8972604" y="5650516"/>
                </a:lnTo>
                <a:lnTo>
                  <a:pt x="0" y="5650516"/>
                </a:lnTo>
                <a:lnTo>
                  <a:pt x="0" y="0"/>
                </a:lnTo>
                <a:close/>
              </a:path>
            </a:pathLst>
          </a:custGeom>
          <a:blipFill>
            <a:blip r:embed="rId3"/>
            <a:stretch>
              <a:fillRect/>
            </a:stretch>
          </a:blipFill>
        </p:spPr>
        <p:txBody>
          <a:bodyPr/>
          <a:lstStyle/>
          <a:p>
            <a:endParaRPr lang="fr-BE" noProof="0" dirty="0"/>
          </a:p>
        </p:txBody>
      </p:sp>
      <p:sp>
        <p:nvSpPr>
          <p:cNvPr id="3" name="Freeform 3"/>
          <p:cNvSpPr/>
          <p:nvPr/>
        </p:nvSpPr>
        <p:spPr>
          <a:xfrm>
            <a:off x="10164304" y="5253008"/>
            <a:ext cx="7309377" cy="2863343"/>
          </a:xfrm>
          <a:custGeom>
            <a:avLst/>
            <a:gdLst/>
            <a:ahLst/>
            <a:cxnLst/>
            <a:rect l="l" t="t" r="r" b="b"/>
            <a:pathLst>
              <a:path w="7309377" h="2863343">
                <a:moveTo>
                  <a:pt x="0" y="0"/>
                </a:moveTo>
                <a:lnTo>
                  <a:pt x="7309377" y="0"/>
                </a:lnTo>
                <a:lnTo>
                  <a:pt x="7309377" y="2863342"/>
                </a:lnTo>
                <a:lnTo>
                  <a:pt x="0" y="2863342"/>
                </a:lnTo>
                <a:lnTo>
                  <a:pt x="0" y="0"/>
                </a:lnTo>
                <a:close/>
              </a:path>
            </a:pathLst>
          </a:custGeom>
          <a:blipFill>
            <a:blip r:embed="rId4"/>
            <a:stretch>
              <a:fillRect/>
            </a:stretch>
          </a:blipFill>
        </p:spPr>
        <p:txBody>
          <a:bodyPr/>
          <a:lstStyle/>
          <a:p>
            <a:endParaRPr lang="fr-BE" noProof="0" dirty="0"/>
          </a:p>
        </p:txBody>
      </p:sp>
      <p:sp>
        <p:nvSpPr>
          <p:cNvPr id="4" name="TextBox 4"/>
          <p:cNvSpPr txBox="1"/>
          <p:nvPr/>
        </p:nvSpPr>
        <p:spPr>
          <a:xfrm>
            <a:off x="515407" y="9702696"/>
            <a:ext cx="7911257" cy="349250"/>
          </a:xfrm>
          <a:prstGeom prst="rect">
            <a:avLst/>
          </a:prstGeom>
        </p:spPr>
        <p:txBody>
          <a:bodyPr lIns="0" tIns="0" rIns="0" bIns="0" rtlCol="0" anchor="t">
            <a:spAutoFit/>
          </a:bodyPr>
          <a:lstStyle/>
          <a:p>
            <a:pPr algn="ctr">
              <a:lnSpc>
                <a:spcPts val="2800"/>
              </a:lnSpc>
            </a:pPr>
            <a:r>
              <a:rPr lang="fr-BE" sz="2000" noProof="0" dirty="0">
                <a:solidFill>
                  <a:srgbClr val="000000"/>
                </a:solidFill>
                <a:latin typeface="Montserrat Classic"/>
                <a:ea typeface="Montserrat Classic"/>
                <a:cs typeface="Montserrat Classic"/>
                <a:sym typeface="Montserrat Classic"/>
              </a:rPr>
              <a:t>https://www.cast.org/impact/universal-design-for-learning-udl </a:t>
            </a:r>
          </a:p>
        </p:txBody>
      </p:sp>
      <p:sp>
        <p:nvSpPr>
          <p:cNvPr id="5" name="TextBox 5"/>
          <p:cNvSpPr txBox="1"/>
          <p:nvPr/>
        </p:nvSpPr>
        <p:spPr>
          <a:xfrm>
            <a:off x="514350" y="952457"/>
            <a:ext cx="17773650" cy="859715"/>
          </a:xfrm>
          <a:prstGeom prst="rect">
            <a:avLst/>
          </a:prstGeom>
        </p:spPr>
        <p:txBody>
          <a:bodyPr lIns="0" tIns="0" rIns="0" bIns="0" rtlCol="0" anchor="t">
            <a:spAutoFit/>
          </a:bodyPr>
          <a:lstStyle/>
          <a:p>
            <a:pPr algn="l">
              <a:lnSpc>
                <a:spcPts val="6038"/>
              </a:lnSpc>
            </a:pPr>
            <a:r>
              <a:rPr lang="fr-BE" sz="7548" b="1" noProof="0" dirty="0">
                <a:solidFill>
                  <a:srgbClr val="00214E"/>
                </a:solidFill>
                <a:latin typeface="Barlow Condensed Bold"/>
                <a:ea typeface="Barlow Condensed Bold"/>
                <a:cs typeface="Barlow Condensed Bold"/>
                <a:sym typeface="Barlow Condensed Bold"/>
              </a:rPr>
              <a:t>LA CONCEPTION UNIVERSELLE DE L’APPRENTISSAGE </a:t>
            </a:r>
          </a:p>
        </p:txBody>
      </p:sp>
      <p:sp>
        <p:nvSpPr>
          <p:cNvPr id="6" name="TextBox 6"/>
          <p:cNvSpPr txBox="1"/>
          <p:nvPr/>
        </p:nvSpPr>
        <p:spPr>
          <a:xfrm>
            <a:off x="10164304" y="8254521"/>
            <a:ext cx="7309377" cy="1054100"/>
          </a:xfrm>
          <a:prstGeom prst="rect">
            <a:avLst/>
          </a:prstGeom>
        </p:spPr>
        <p:txBody>
          <a:bodyPr lIns="0" tIns="0" rIns="0" bIns="0" rtlCol="0" anchor="t">
            <a:spAutoFit/>
          </a:bodyPr>
          <a:lstStyle/>
          <a:p>
            <a:pPr algn="just">
              <a:lnSpc>
                <a:spcPts val="2800"/>
              </a:lnSpc>
            </a:pPr>
            <a:r>
              <a:rPr lang="fr-BE" sz="2000" noProof="0" dirty="0">
                <a:solidFill>
                  <a:srgbClr val="000000"/>
                </a:solidFill>
                <a:latin typeface="Montserrat Classic"/>
                <a:ea typeface="Montserrat Classic"/>
                <a:cs typeface="Montserrat Classic"/>
                <a:sym typeface="Montserrat Classic"/>
              </a:rPr>
              <a:t>Image qui montre qu’une rampe d’accès bénéficie à diverses personnes.</a:t>
            </a:r>
          </a:p>
          <a:p>
            <a:pPr algn="just">
              <a:lnSpc>
                <a:spcPts val="2800"/>
              </a:lnSpc>
            </a:pPr>
            <a:r>
              <a:rPr lang="fr-BE" sz="2000" noProof="0" dirty="0">
                <a:solidFill>
                  <a:srgbClr val="000000"/>
                </a:solidFill>
                <a:latin typeface="Montserrat Classic"/>
                <a:ea typeface="Montserrat Classic"/>
                <a:cs typeface="Montserrat Classic"/>
                <a:sym typeface="Montserrat Classic"/>
              </a:rPr>
              <a:t>Design Universel en architecture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824071" y="2881544"/>
            <a:ext cx="16639859" cy="5493171"/>
          </a:xfrm>
          <a:prstGeom prst="rect">
            <a:avLst/>
          </a:prstGeom>
        </p:spPr>
        <p:txBody>
          <a:bodyPr lIns="0" tIns="0" rIns="0" bIns="0" rtlCol="0" anchor="t">
            <a:spAutoFit/>
          </a:bodyPr>
          <a:lstStyle/>
          <a:p>
            <a:pPr algn="l">
              <a:lnSpc>
                <a:spcPts val="3651"/>
              </a:lnSpc>
              <a:spcBef>
                <a:spcPct val="0"/>
              </a:spcBef>
            </a:pPr>
            <a:r>
              <a:rPr lang="fr-BE" sz="2608" b="1" u="none" strike="noStrike" noProof="0" dirty="0">
                <a:solidFill>
                  <a:srgbClr val="00214E"/>
                </a:solidFill>
                <a:latin typeface="Montserrat Bold"/>
                <a:ea typeface="Montserrat Bold"/>
                <a:cs typeface="Montserrat Bold"/>
                <a:sym typeface="Montserrat Bold"/>
              </a:rPr>
              <a:t>L'accessibilité numérique</a:t>
            </a:r>
            <a:r>
              <a:rPr lang="fr-BE" sz="2608" u="none" strike="noStrike" noProof="0" dirty="0">
                <a:solidFill>
                  <a:srgbClr val="00214E"/>
                </a:solidFill>
                <a:latin typeface="Montserrat"/>
                <a:ea typeface="Montserrat"/>
                <a:cs typeface="Montserrat"/>
                <a:sym typeface="Montserrat"/>
              </a:rPr>
              <a:t> consiste à rendre les services de communication au public en ligne accessibles, c'est-à-dire :</a:t>
            </a:r>
          </a:p>
          <a:p>
            <a:pPr algn="l">
              <a:lnSpc>
                <a:spcPts val="3651"/>
              </a:lnSpc>
              <a:spcBef>
                <a:spcPct val="0"/>
              </a:spcBef>
            </a:pPr>
            <a:endParaRPr lang="fr-BE" sz="2608" u="none" strike="noStrike" noProof="0" dirty="0">
              <a:solidFill>
                <a:srgbClr val="00214E"/>
              </a:solidFill>
              <a:latin typeface="Montserrat"/>
              <a:ea typeface="Montserrat"/>
              <a:cs typeface="Montserrat"/>
              <a:sym typeface="Montserrat"/>
            </a:endParaRPr>
          </a:p>
          <a:p>
            <a:pPr algn="l">
              <a:lnSpc>
                <a:spcPts val="3651"/>
              </a:lnSpc>
              <a:spcBef>
                <a:spcPct val="0"/>
              </a:spcBef>
            </a:pPr>
            <a:endParaRPr lang="fr-BE" sz="2608" u="none" strike="noStrike" noProof="0" dirty="0">
              <a:solidFill>
                <a:srgbClr val="00214E"/>
              </a:solidFill>
              <a:latin typeface="Montserrat"/>
              <a:ea typeface="Montserrat"/>
              <a:cs typeface="Montserrat"/>
              <a:sym typeface="Montserrat"/>
            </a:endParaRPr>
          </a:p>
          <a:p>
            <a:pPr marL="563161" lvl="1" indent="-281580" algn="l">
              <a:lnSpc>
                <a:spcPts val="3651"/>
              </a:lnSpc>
              <a:buFont typeface="Arial"/>
              <a:buChar char="•"/>
            </a:pPr>
            <a:r>
              <a:rPr lang="fr-BE" sz="2608" b="1" u="none" strike="noStrike" noProof="0" dirty="0">
                <a:solidFill>
                  <a:srgbClr val="00214E"/>
                </a:solidFill>
                <a:latin typeface="Montserrat Bold"/>
                <a:ea typeface="Montserrat Bold"/>
                <a:cs typeface="Montserrat Bold"/>
                <a:sym typeface="Montserrat Bold"/>
              </a:rPr>
              <a:t>Perceptible</a:t>
            </a:r>
            <a:r>
              <a:rPr lang="fr-BE" sz="2608" u="none" strike="noStrike" noProof="0" dirty="0">
                <a:solidFill>
                  <a:srgbClr val="00214E"/>
                </a:solidFill>
                <a:latin typeface="Montserrat"/>
                <a:ea typeface="Montserrat"/>
                <a:cs typeface="Montserrat"/>
                <a:sym typeface="Montserrat"/>
              </a:rPr>
              <a:t> : le contenu est accessible car quel que soit le mode de lecture, l’utilisatrice peut le percevoir quelque soit le sens (vue, ouïe, toucher).</a:t>
            </a:r>
          </a:p>
          <a:p>
            <a:pPr marL="563161" lvl="1" indent="-281580" algn="l">
              <a:lnSpc>
                <a:spcPts val="3651"/>
              </a:lnSpc>
              <a:buFont typeface="Arial"/>
              <a:buChar char="•"/>
            </a:pPr>
            <a:r>
              <a:rPr lang="fr-BE" sz="2608" b="1" u="none" strike="noStrike" noProof="0" dirty="0">
                <a:solidFill>
                  <a:srgbClr val="00214E"/>
                </a:solidFill>
                <a:latin typeface="Montserrat Bold"/>
                <a:ea typeface="Montserrat Bold"/>
                <a:cs typeface="Montserrat Bold"/>
                <a:sym typeface="Montserrat Bold"/>
              </a:rPr>
              <a:t>Utilisable</a:t>
            </a:r>
            <a:r>
              <a:rPr lang="fr-BE" sz="2608" u="none" strike="noStrike" noProof="0" dirty="0">
                <a:solidFill>
                  <a:srgbClr val="00214E"/>
                </a:solidFill>
                <a:latin typeface="Montserrat"/>
                <a:ea typeface="Montserrat"/>
                <a:cs typeface="Montserrat"/>
                <a:sym typeface="Montserrat"/>
              </a:rPr>
              <a:t> : l’</a:t>
            </a:r>
            <a:r>
              <a:rPr lang="fr-BE" sz="2608" u="none" strike="noStrike" noProof="0" dirty="0" err="1">
                <a:solidFill>
                  <a:srgbClr val="00214E"/>
                </a:solidFill>
                <a:latin typeface="Montserrat"/>
                <a:ea typeface="Montserrat"/>
                <a:cs typeface="Montserrat"/>
                <a:sym typeface="Montserrat"/>
              </a:rPr>
              <a:t>utilisateur.ice</a:t>
            </a:r>
            <a:r>
              <a:rPr lang="fr-BE" sz="2608" u="none" strike="noStrike" noProof="0" dirty="0">
                <a:solidFill>
                  <a:srgbClr val="00214E"/>
                </a:solidFill>
                <a:latin typeface="Montserrat"/>
                <a:ea typeface="Montserrat"/>
                <a:cs typeface="Montserrat"/>
                <a:sym typeface="Montserrat"/>
              </a:rPr>
              <a:t> peut naviguer et s’orienter dans le document, via le clavier et des éléments d’orientation. L’</a:t>
            </a:r>
            <a:r>
              <a:rPr lang="fr-BE" sz="2608" u="none" strike="noStrike" noProof="0" dirty="0" err="1">
                <a:solidFill>
                  <a:srgbClr val="00214E"/>
                </a:solidFill>
                <a:latin typeface="Montserrat"/>
                <a:ea typeface="Montserrat"/>
                <a:cs typeface="Montserrat"/>
                <a:sym typeface="Montserrat"/>
              </a:rPr>
              <a:t>utilisateur.ice</a:t>
            </a:r>
            <a:r>
              <a:rPr lang="fr-BE" sz="2608" u="none" strike="noStrike" noProof="0" dirty="0">
                <a:solidFill>
                  <a:srgbClr val="00214E"/>
                </a:solidFill>
                <a:latin typeface="Montserrat"/>
                <a:ea typeface="Montserrat"/>
                <a:cs typeface="Montserrat"/>
                <a:sym typeface="Montserrat"/>
              </a:rPr>
              <a:t> dispose d’un délai suffisant pour lire et utiliser le contenu.</a:t>
            </a:r>
          </a:p>
          <a:p>
            <a:pPr marL="563161" lvl="1" indent="-281580" algn="l">
              <a:lnSpc>
                <a:spcPts val="3651"/>
              </a:lnSpc>
              <a:buFont typeface="Arial"/>
              <a:buChar char="•"/>
            </a:pPr>
            <a:r>
              <a:rPr lang="fr-BE" sz="2608" b="1" u="none" strike="noStrike" noProof="0" dirty="0">
                <a:solidFill>
                  <a:srgbClr val="00214E"/>
                </a:solidFill>
                <a:latin typeface="Montserrat Bold"/>
                <a:ea typeface="Montserrat Bold"/>
                <a:cs typeface="Montserrat Bold"/>
                <a:sym typeface="Montserrat Bold"/>
              </a:rPr>
              <a:t>Compréhensible</a:t>
            </a:r>
            <a:r>
              <a:rPr lang="fr-BE" sz="2608" u="none" strike="noStrike" noProof="0" dirty="0">
                <a:solidFill>
                  <a:srgbClr val="00214E"/>
                </a:solidFill>
                <a:latin typeface="Montserrat"/>
                <a:ea typeface="Montserrat"/>
                <a:cs typeface="Montserrat"/>
                <a:sym typeface="Montserrat"/>
              </a:rPr>
              <a:t> : les contenus sont lisibles et compréhensibles. Les pages apparaissent et le fonctionnement ergonomique est prévisible.</a:t>
            </a:r>
          </a:p>
          <a:p>
            <a:pPr marL="563161" lvl="1" indent="-281580" algn="l">
              <a:lnSpc>
                <a:spcPts val="3651"/>
              </a:lnSpc>
              <a:buFont typeface="Arial"/>
              <a:buChar char="•"/>
            </a:pPr>
            <a:r>
              <a:rPr lang="fr-BE" sz="2608" b="1" u="none" strike="noStrike" noProof="0" dirty="0">
                <a:solidFill>
                  <a:srgbClr val="00214E"/>
                </a:solidFill>
                <a:latin typeface="Montserrat Bold"/>
                <a:ea typeface="Montserrat Bold"/>
                <a:cs typeface="Montserrat Bold"/>
                <a:sym typeface="Montserrat Bold"/>
              </a:rPr>
              <a:t>Robuste</a:t>
            </a:r>
            <a:r>
              <a:rPr lang="fr-BE" sz="2608" u="none" strike="noStrike" noProof="0" dirty="0">
                <a:solidFill>
                  <a:srgbClr val="00214E"/>
                </a:solidFill>
                <a:latin typeface="Montserrat"/>
                <a:ea typeface="Montserrat"/>
                <a:cs typeface="Montserrat"/>
                <a:sym typeface="Montserrat"/>
              </a:rPr>
              <a:t> : le contenu doit être pouvoir être compatible avec les technologies d’assistance.</a:t>
            </a:r>
          </a:p>
          <a:p>
            <a:pPr algn="l">
              <a:lnSpc>
                <a:spcPts val="3651"/>
              </a:lnSpc>
              <a:spcBef>
                <a:spcPct val="0"/>
              </a:spcBef>
            </a:pPr>
            <a:endParaRPr lang="fr-BE" sz="2608" u="none" strike="noStrike" noProof="0" dirty="0">
              <a:solidFill>
                <a:srgbClr val="00214E"/>
              </a:solidFill>
              <a:latin typeface="Montserrat"/>
              <a:ea typeface="Montserrat"/>
              <a:cs typeface="Montserrat"/>
              <a:sym typeface="Montserrat"/>
            </a:endParaRPr>
          </a:p>
        </p:txBody>
      </p:sp>
      <p:sp>
        <p:nvSpPr>
          <p:cNvPr id="3" name="TextBox 3"/>
          <p:cNvSpPr txBox="1"/>
          <p:nvPr/>
        </p:nvSpPr>
        <p:spPr>
          <a:xfrm>
            <a:off x="824071" y="1464967"/>
            <a:ext cx="8230388" cy="957495"/>
          </a:xfrm>
          <a:prstGeom prst="rect">
            <a:avLst/>
          </a:prstGeom>
        </p:spPr>
        <p:txBody>
          <a:bodyPr lIns="0" tIns="0" rIns="0" bIns="0" rtlCol="0" anchor="t">
            <a:spAutoFit/>
          </a:bodyPr>
          <a:lstStyle/>
          <a:p>
            <a:pPr algn="l">
              <a:lnSpc>
                <a:spcPts val="6678"/>
              </a:lnSpc>
            </a:pPr>
            <a:r>
              <a:rPr lang="fr-BE" sz="8348" b="1" noProof="0" dirty="0">
                <a:solidFill>
                  <a:srgbClr val="00214E"/>
                </a:solidFill>
                <a:latin typeface="Barlow Condensed Bold"/>
                <a:ea typeface="Barlow Condensed Bold"/>
                <a:cs typeface="Barlow Condensed Bold"/>
                <a:sym typeface="Barlow Condensed Bold"/>
              </a:rPr>
              <a:t>DÉFINITION</a:t>
            </a:r>
          </a:p>
        </p:txBody>
      </p:sp>
      <p:sp>
        <p:nvSpPr>
          <p:cNvPr id="4" name="TextBox 4"/>
          <p:cNvSpPr txBox="1"/>
          <p:nvPr/>
        </p:nvSpPr>
        <p:spPr>
          <a:xfrm>
            <a:off x="13749907" y="9566457"/>
            <a:ext cx="4285942" cy="264160"/>
          </a:xfrm>
          <a:prstGeom prst="rect">
            <a:avLst/>
          </a:prstGeom>
        </p:spPr>
        <p:txBody>
          <a:bodyPr lIns="0" tIns="0" rIns="0" bIns="0" rtlCol="0" anchor="t">
            <a:spAutoFit/>
          </a:bodyPr>
          <a:lstStyle/>
          <a:p>
            <a:pPr algn="ctr">
              <a:lnSpc>
                <a:spcPts val="2239"/>
              </a:lnSpc>
            </a:pPr>
            <a:r>
              <a:rPr lang="fr-BE" sz="1599" noProof="0" dirty="0">
                <a:solidFill>
                  <a:srgbClr val="00214E"/>
                </a:solidFill>
                <a:latin typeface="Montserrat Classic"/>
                <a:ea typeface="Montserrat Classic"/>
                <a:cs typeface="Montserrat Classic"/>
                <a:sym typeface="Montserrat Classic"/>
              </a:rPr>
              <a:t>W3C (World Wide Web Consortium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9256164" y="230160"/>
            <a:ext cx="1298984" cy="1298984"/>
          </a:xfrm>
          <a:custGeom>
            <a:avLst/>
            <a:gdLst/>
            <a:ahLst/>
            <a:cxnLst/>
            <a:rect l="l" t="t" r="r" b="b"/>
            <a:pathLst>
              <a:path w="1298984" h="1298984">
                <a:moveTo>
                  <a:pt x="0" y="0"/>
                </a:moveTo>
                <a:lnTo>
                  <a:pt x="1298984" y="0"/>
                </a:lnTo>
                <a:lnTo>
                  <a:pt x="1298984" y="1298985"/>
                </a:lnTo>
                <a:lnTo>
                  <a:pt x="0" y="12989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3" name="Freeform 3"/>
          <p:cNvSpPr/>
          <p:nvPr/>
        </p:nvSpPr>
        <p:spPr>
          <a:xfrm>
            <a:off x="0" y="0"/>
            <a:ext cx="8871908" cy="1896370"/>
          </a:xfrm>
          <a:custGeom>
            <a:avLst/>
            <a:gdLst/>
            <a:ahLst/>
            <a:cxnLst/>
            <a:rect l="l" t="t" r="r" b="b"/>
            <a:pathLst>
              <a:path w="8871908" h="1896370">
                <a:moveTo>
                  <a:pt x="0" y="0"/>
                </a:moveTo>
                <a:lnTo>
                  <a:pt x="8871908" y="0"/>
                </a:lnTo>
                <a:lnTo>
                  <a:pt x="8871908" y="1896370"/>
                </a:lnTo>
                <a:lnTo>
                  <a:pt x="0" y="1896370"/>
                </a:lnTo>
                <a:lnTo>
                  <a:pt x="0" y="0"/>
                </a:lnTo>
                <a:close/>
              </a:path>
            </a:pathLst>
          </a:custGeom>
          <a:blipFill>
            <a:blip r:embed="rId5"/>
            <a:stretch>
              <a:fillRect/>
            </a:stretch>
          </a:blipFill>
        </p:spPr>
        <p:txBody>
          <a:bodyPr/>
          <a:lstStyle/>
          <a:p>
            <a:endParaRPr lang="fr-BE" noProof="0" dirty="0"/>
          </a:p>
        </p:txBody>
      </p:sp>
      <p:sp>
        <p:nvSpPr>
          <p:cNvPr id="4" name="Freeform 4"/>
          <p:cNvSpPr/>
          <p:nvPr/>
        </p:nvSpPr>
        <p:spPr>
          <a:xfrm>
            <a:off x="2029555" y="2470803"/>
            <a:ext cx="15000195" cy="6900090"/>
          </a:xfrm>
          <a:custGeom>
            <a:avLst/>
            <a:gdLst/>
            <a:ahLst/>
            <a:cxnLst/>
            <a:rect l="l" t="t" r="r" b="b"/>
            <a:pathLst>
              <a:path w="15000195" h="6900090">
                <a:moveTo>
                  <a:pt x="0" y="0"/>
                </a:moveTo>
                <a:lnTo>
                  <a:pt x="15000195" y="0"/>
                </a:lnTo>
                <a:lnTo>
                  <a:pt x="15000195" y="6900090"/>
                </a:lnTo>
                <a:lnTo>
                  <a:pt x="0" y="6900090"/>
                </a:lnTo>
                <a:lnTo>
                  <a:pt x="0" y="0"/>
                </a:lnTo>
                <a:close/>
              </a:path>
            </a:pathLst>
          </a:custGeom>
          <a:blipFill>
            <a:blip r:embed="rId6"/>
            <a:stretch>
              <a:fillRect/>
            </a:stretch>
          </a:blipFill>
        </p:spPr>
        <p:txBody>
          <a:bodyPr/>
          <a:lstStyle/>
          <a:p>
            <a:endParaRPr lang="fr-BE"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8999790" y="379208"/>
            <a:ext cx="1298984" cy="1298984"/>
          </a:xfrm>
          <a:custGeom>
            <a:avLst/>
            <a:gdLst/>
            <a:ahLst/>
            <a:cxnLst/>
            <a:rect l="l" t="t" r="r" b="b"/>
            <a:pathLst>
              <a:path w="1298984" h="1298984">
                <a:moveTo>
                  <a:pt x="0" y="0"/>
                </a:moveTo>
                <a:lnTo>
                  <a:pt x="1298984" y="0"/>
                </a:lnTo>
                <a:lnTo>
                  <a:pt x="1298984" y="1298984"/>
                </a:lnTo>
                <a:lnTo>
                  <a:pt x="0" y="1298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BE" noProof="0" dirty="0"/>
          </a:p>
        </p:txBody>
      </p:sp>
      <p:sp>
        <p:nvSpPr>
          <p:cNvPr id="3" name="Freeform 3"/>
          <p:cNvSpPr/>
          <p:nvPr/>
        </p:nvSpPr>
        <p:spPr>
          <a:xfrm>
            <a:off x="160234" y="127762"/>
            <a:ext cx="8429834" cy="1801877"/>
          </a:xfrm>
          <a:custGeom>
            <a:avLst/>
            <a:gdLst/>
            <a:ahLst/>
            <a:cxnLst/>
            <a:rect l="l" t="t" r="r" b="b"/>
            <a:pathLst>
              <a:path w="8429834" h="1801877">
                <a:moveTo>
                  <a:pt x="0" y="0"/>
                </a:moveTo>
                <a:lnTo>
                  <a:pt x="8429833" y="0"/>
                </a:lnTo>
                <a:lnTo>
                  <a:pt x="8429833" y="1801876"/>
                </a:lnTo>
                <a:lnTo>
                  <a:pt x="0" y="1801876"/>
                </a:lnTo>
                <a:lnTo>
                  <a:pt x="0" y="0"/>
                </a:lnTo>
                <a:close/>
              </a:path>
            </a:pathLst>
          </a:custGeom>
          <a:blipFill>
            <a:blip r:embed="rId5"/>
            <a:stretch>
              <a:fillRect/>
            </a:stretch>
          </a:blipFill>
        </p:spPr>
        <p:txBody>
          <a:bodyPr/>
          <a:lstStyle/>
          <a:p>
            <a:endParaRPr lang="fr-BE" noProof="0" dirty="0"/>
          </a:p>
        </p:txBody>
      </p:sp>
      <p:sp>
        <p:nvSpPr>
          <p:cNvPr id="4" name="Freeform 4"/>
          <p:cNvSpPr/>
          <p:nvPr/>
        </p:nvSpPr>
        <p:spPr>
          <a:xfrm>
            <a:off x="1597565" y="3057349"/>
            <a:ext cx="14565191" cy="5971728"/>
          </a:xfrm>
          <a:custGeom>
            <a:avLst/>
            <a:gdLst/>
            <a:ahLst/>
            <a:cxnLst/>
            <a:rect l="l" t="t" r="r" b="b"/>
            <a:pathLst>
              <a:path w="14565191" h="5971728">
                <a:moveTo>
                  <a:pt x="0" y="0"/>
                </a:moveTo>
                <a:lnTo>
                  <a:pt x="14565191" y="0"/>
                </a:lnTo>
                <a:lnTo>
                  <a:pt x="14565191" y="5971728"/>
                </a:lnTo>
                <a:lnTo>
                  <a:pt x="0" y="5971728"/>
                </a:lnTo>
                <a:lnTo>
                  <a:pt x="0" y="0"/>
                </a:lnTo>
                <a:close/>
              </a:path>
            </a:pathLst>
          </a:custGeom>
          <a:blipFill>
            <a:blip r:embed="rId6"/>
            <a:stretch>
              <a:fillRect/>
            </a:stretch>
          </a:blipFill>
        </p:spPr>
        <p:txBody>
          <a:bodyPr/>
          <a:lstStyle/>
          <a:p>
            <a:endParaRPr lang="fr-BE"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3049</TotalTime>
  <Words>2518</Words>
  <Application>Microsoft Office PowerPoint</Application>
  <PresentationFormat>Personnalisé</PresentationFormat>
  <Paragraphs>242</Paragraphs>
  <Slides>37</Slides>
  <Notes>32</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37</vt:i4>
      </vt:variant>
    </vt:vector>
  </HeadingPairs>
  <TitlesOfParts>
    <vt:vector size="56" baseType="lpstr">
      <vt:lpstr>Canva Sans</vt:lpstr>
      <vt:lpstr>Playland</vt:lpstr>
      <vt:lpstr>Open Sans</vt:lpstr>
      <vt:lpstr>Montserrat</vt:lpstr>
      <vt:lpstr>Montserrat Classic</vt:lpstr>
      <vt:lpstr>Canva Sans Bold</vt:lpstr>
      <vt:lpstr>Calibri</vt:lpstr>
      <vt:lpstr>Arial</vt:lpstr>
      <vt:lpstr>Distillery Caps</vt:lpstr>
      <vt:lpstr>Barlow Condensed Bold</vt:lpstr>
      <vt:lpstr>Gistesy</vt:lpstr>
      <vt:lpstr>Barlow Condensed</vt:lpstr>
      <vt:lpstr>Barlow Bold</vt:lpstr>
      <vt:lpstr>Kollektif Bold</vt:lpstr>
      <vt:lpstr>Open Sans Bold</vt:lpstr>
      <vt:lpstr>Arapey Italics</vt:lpstr>
      <vt:lpstr>Montserrat Bold</vt:lpstr>
      <vt:lpstr>Barlow</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Développer un enseignement inclusif avec les outils de moodle et Microsoft 365</dc:title>
  <cp:lastModifiedBy>Monica Baur</cp:lastModifiedBy>
  <cp:revision>7</cp:revision>
  <dcterms:created xsi:type="dcterms:W3CDTF">2006-08-16T00:00:00Z</dcterms:created>
  <dcterms:modified xsi:type="dcterms:W3CDTF">2025-05-23T09:48:07Z</dcterms:modified>
  <dc:identifier>DAGT6MyIXsU</dc:identifier>
</cp:coreProperties>
</file>