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8288000" cy="10287000"/>
  <p:notesSz cx="6858000" cy="9144000"/>
  <p:embeddedFontLst>
    <p:embeddedFont>
      <p:font typeface="Barlow Condensed Bold" panose="020B0604020202020204" charset="0"/>
      <p:regular r:id="rId21"/>
    </p:embeddedFont>
    <p:embeddedFont>
      <p:font typeface="Kollektif Bold" panose="020B0604020202020204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845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s’agit d’une formation sur les fonctionnalités de </a:t>
            </a:r>
            <a:r>
              <a:rPr lang="fr-FR" dirty="0" err="1"/>
              <a:t>Canva</a:t>
            </a:r>
            <a:r>
              <a:rPr lang="fr-FR" dirty="0"/>
              <a:t> utiles pour enseigner, centrée sur sa version gratuite, avec quelques éléments mentionnés de la version Pro. Durée : 1h30.</a:t>
            </a:r>
          </a:p>
          <a:p>
            <a:r>
              <a:rPr lang="fr-FR" dirty="0"/>
              <a:t>Comment citer cette ressource : Baur, M. et Guisset, M. (2025). Découvrir les fonctionnalités de </a:t>
            </a:r>
            <a:r>
              <a:rPr lang="fr-FR" dirty="0" err="1"/>
              <a:t>Canva</a:t>
            </a:r>
            <a:r>
              <a:rPr lang="fr-FR" dirty="0"/>
              <a:t> utiles pour enseigner. </a:t>
            </a:r>
            <a:r>
              <a:rPr lang="fr-FR" dirty="0" err="1"/>
              <a:t>UCLouvain</a:t>
            </a:r>
            <a:r>
              <a:rPr lang="fr-FR" dirty="0"/>
              <a:t>. CC BY SA.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23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BE" noProof="0" dirty="0"/>
              <a:t>Grâce à l’application </a:t>
            </a:r>
            <a:r>
              <a:rPr lang="fr-BE" noProof="0" dirty="0" err="1"/>
              <a:t>Canva</a:t>
            </a:r>
            <a:r>
              <a:rPr lang="fr-BE" noProof="0" dirty="0"/>
              <a:t> sur smartphone ou tablette, il est possible de contrôler sa présentation à distance et d’insérer différents effets (rideau de théâtre, emoji silence, etc.). Pour cela, en mode présentation, il faut cliquer dans les trois petits points à droite de la barre inférieure et sur « Partager la télécommande », puis scanner le QR Code.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Le tableau </a:t>
            </a:r>
            <a:r>
              <a:rPr lang="en-US" dirty="0" err="1"/>
              <a:t>blanc</a:t>
            </a:r>
            <a:r>
              <a:rPr lang="en-US" dirty="0"/>
              <a:t> en </a:t>
            </a:r>
            <a:r>
              <a:rPr lang="en-US" dirty="0" err="1"/>
              <a:t>ligne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en un </a:t>
            </a:r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interactif</a:t>
            </a:r>
            <a:r>
              <a:rPr lang="en-US" dirty="0"/>
              <a:t> de support aux </a:t>
            </a:r>
            <a:r>
              <a:rPr lang="en-US" dirty="0" err="1"/>
              <a:t>activités</a:t>
            </a:r>
            <a:r>
              <a:rPr lang="en-US" dirty="0"/>
              <a:t> collaboratives, </a:t>
            </a:r>
            <a:r>
              <a:rPr lang="en-US" dirty="0" err="1"/>
              <a:t>où</a:t>
            </a:r>
            <a:r>
              <a:rPr lang="en-US" dirty="0"/>
              <a:t> il </a:t>
            </a:r>
            <a:r>
              <a:rPr lang="en-US" dirty="0" err="1"/>
              <a:t>est</a:t>
            </a:r>
            <a:r>
              <a:rPr lang="en-US" dirty="0"/>
              <a:t> possible de placer des notes sous </a:t>
            </a:r>
            <a:r>
              <a:rPr lang="en-US" dirty="0" err="1"/>
              <a:t>forme</a:t>
            </a:r>
            <a:r>
              <a:rPr lang="en-US" dirty="0"/>
              <a:t> de </a:t>
            </a:r>
            <a:r>
              <a:rPr lang="en-US" dirty="0" err="1"/>
              <a:t>post-its</a:t>
            </a:r>
            <a:r>
              <a:rPr lang="en-US" dirty="0"/>
              <a:t>, de </a:t>
            </a:r>
            <a:r>
              <a:rPr lang="en-US" dirty="0" err="1"/>
              <a:t>travailler</a:t>
            </a:r>
            <a:r>
              <a:rPr lang="en-US" dirty="0"/>
              <a:t> à </a:t>
            </a:r>
            <a:r>
              <a:rPr lang="en-US" dirty="0" err="1"/>
              <a:t>plusieurs</a:t>
            </a:r>
            <a:r>
              <a:rPr lang="en-US" dirty="0"/>
              <a:t>, de </a:t>
            </a:r>
            <a:r>
              <a:rPr lang="en-US" dirty="0" err="1"/>
              <a:t>chronométrer</a:t>
            </a:r>
            <a:r>
              <a:rPr lang="en-US" dirty="0"/>
              <a:t> des </a:t>
            </a:r>
            <a:r>
              <a:rPr lang="en-US" dirty="0" err="1"/>
              <a:t>activités</a:t>
            </a:r>
            <a:r>
              <a:rPr lang="en-US" dirty="0"/>
              <a:t>, etc. Dans la version Pro, il </a:t>
            </a:r>
            <a:r>
              <a:rPr lang="en-US" dirty="0" err="1"/>
              <a:t>est</a:t>
            </a:r>
            <a:r>
              <a:rPr lang="en-US" dirty="0"/>
              <a:t> possible de trier les </a:t>
            </a:r>
            <a:r>
              <a:rPr lang="en-US" dirty="0" err="1"/>
              <a:t>contenus</a:t>
            </a:r>
            <a:r>
              <a:rPr lang="en-US" dirty="0"/>
              <a:t> des notes par </a:t>
            </a:r>
            <a:r>
              <a:rPr lang="en-US" dirty="0" err="1"/>
              <a:t>thèmes</a:t>
            </a:r>
            <a:r>
              <a:rPr lang="en-US" dirty="0"/>
              <a:t> grâce à </a:t>
            </a:r>
            <a:r>
              <a:rPr lang="en-US" dirty="0" err="1"/>
              <a:t>l’IA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BE" noProof="0" dirty="0" err="1"/>
              <a:t>Canva</a:t>
            </a:r>
            <a:r>
              <a:rPr lang="fr-BE" noProof="0" dirty="0"/>
              <a:t> Doc permet de créer un </a:t>
            </a:r>
            <a:r>
              <a:rPr lang="fr-BE" noProof="0"/>
              <a:t>document visuel </a:t>
            </a:r>
            <a:r>
              <a:rPr lang="fr-BE" noProof="0" dirty="0"/>
              <a:t>grâce à l’intégration de différents types de designs (titres, colonnes, en-têtes, citations, etc.). C’est une possibilité idéale pour les synthèses, rapports, etc. qui se veulent visuels. Dans la version Pro, il est possible de transformer une présentation en Doc (et inversement).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noProof="0" dirty="0"/>
              <a:t>Il est possible de faire du montage vidéo simple sur </a:t>
            </a:r>
            <a:r>
              <a:rPr lang="fr-BE" noProof="0" dirty="0" err="1"/>
              <a:t>Canva</a:t>
            </a:r>
            <a:r>
              <a:rPr lang="fr-BE" noProof="0" dirty="0"/>
              <a:t>, en important ses vidéos ou grâce à la banque de vidéo disponibles, sur base ou non un modèle préexistant de </a:t>
            </a:r>
            <a:r>
              <a:rPr lang="fr-BE" noProof="0" dirty="0" err="1"/>
              <a:t>Canva</a:t>
            </a:r>
            <a:r>
              <a:rPr lang="fr-BE" noProof="0" dirty="0"/>
              <a:t>. 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pédagogique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choisir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Paysage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1920 x 1080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px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endParaRPr lang="fr-B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BE" noProof="0" dirty="0"/>
              <a:t>La barre horizontale dans le design donne accès à différents outils d’édition de vidéo. Il est aussi possible de générer des sous-titres automatiques au sein du menu « Texte » à gauche.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BE" noProof="0" dirty="0"/>
              <a:t>Nous avons choisi de mettre en avant certains trucs et astuces :</a:t>
            </a:r>
          </a:p>
          <a:p>
            <a:pPr marL="171450" indent="-171450">
              <a:buFontTx/>
              <a:buChar char="-"/>
            </a:pPr>
            <a:r>
              <a:rPr lang="fr-BE" noProof="0" dirty="0"/>
              <a:t>Numérotation automatique au sein du menu « Texte » 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noProof="0" dirty="0"/>
              <a:t>Vérifier l’accessibilité du design :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Fichier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&gt;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accessibilité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&gt;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vérifier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l’accessibilité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 design</a:t>
            </a: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Cela permet, notamment, de vérifier les contrastes police/fond et la présence de texte alternatif aux images.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Fonctionnalités du Studio Magique.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Raccourcis Clavier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Lien entre </a:t>
            </a:r>
            <a:r>
              <a:rPr lang="fr-BE" sz="1200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ChatGPT</a:t>
            </a: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fr-BE" sz="1200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Canva</a:t>
            </a:r>
            <a:r>
              <a:rPr lang="fr-BE" sz="12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sélection</a:t>
            </a:r>
            <a:r>
              <a:rPr lang="en-US" dirty="0"/>
              <a:t> </a:t>
            </a:r>
            <a:r>
              <a:rPr lang="en-US" dirty="0" err="1"/>
              <a:t>d’applications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dans la version </a:t>
            </a:r>
            <a:r>
              <a:rPr lang="en-US" dirty="0" err="1"/>
              <a:t>gratuite</a:t>
            </a:r>
            <a:r>
              <a:rPr lang="en-US" dirty="0"/>
              <a:t> :</a:t>
            </a:r>
          </a:p>
          <a:p>
            <a:endParaRPr lang="en-US" dirty="0"/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dirty="0"/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FontFrame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permet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dynamique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en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arrière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-plan (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soit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téléchargée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soit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sélectionnée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le design).  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Outil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calendriers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calendriers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mensuels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hebdomadaires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mesure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Emoji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emojis.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GIPHY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GIFs.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Mockup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prototypes d’un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produit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YouTube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vidéos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YouTube au design.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Logo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Brandfetch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insérer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logos de marques.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: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texte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fictif</a:t>
            </a:r>
            <a:r>
              <a:rPr lang="en-US" sz="12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présenterons </a:t>
            </a:r>
            <a:r>
              <a:rPr lang="fr-FR" dirty="0" err="1"/>
              <a:t>Canva</a:t>
            </a:r>
            <a:r>
              <a:rPr lang="fr-FR" dirty="0"/>
              <a:t> de manière générale et ses types de licences, ensuite ses fonctionnalités de base. Nous avons aussi sélectionné quatre formats de prédilection pour l’enseignement. Nous terminerons avec quelques trucs et astuces. </a:t>
            </a:r>
          </a:p>
          <a:p>
            <a:r>
              <a:rPr lang="fr-FR" dirty="0"/>
              <a:t>La présentation du programme peut précéder une activité brise-glace. Nous avons proposé un outil visuel de type « Blob </a:t>
            </a:r>
            <a:r>
              <a:rPr lang="fr-FR" dirty="0" err="1"/>
              <a:t>Tree</a:t>
            </a:r>
            <a:r>
              <a:rPr lang="fr-FR" dirty="0"/>
              <a:t> » sur un tableau blanc </a:t>
            </a:r>
            <a:r>
              <a:rPr lang="fr-FR" dirty="0" err="1"/>
              <a:t>Canva</a:t>
            </a:r>
            <a:r>
              <a:rPr lang="fr-FR" dirty="0"/>
              <a:t> afin que les participantes et participants puissent se positionner par rapport à </a:t>
            </a:r>
            <a:r>
              <a:rPr lang="fr-FR" dirty="0" err="1"/>
              <a:t>Canva</a:t>
            </a:r>
            <a:r>
              <a:rPr lang="fr-FR" dirty="0"/>
              <a:t>, ce qui permet aux formateurs d’évaluer les degrés de sentiment de compétence par rapport à l’outil. Cela est en outre l’occasion de faire tester le format du tableau blanc en ligne.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57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Cette</a:t>
            </a:r>
            <a:r>
              <a:rPr lang="en-US" dirty="0"/>
              <a:t> page </a:t>
            </a:r>
            <a:r>
              <a:rPr lang="en-US" dirty="0" err="1"/>
              <a:t>est</a:t>
            </a:r>
            <a:r>
              <a:rPr lang="en-US" dirty="0"/>
              <a:t> à </a:t>
            </a:r>
            <a:r>
              <a:rPr lang="en-US" dirty="0" err="1"/>
              <a:t>personnaliser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les </a:t>
            </a:r>
            <a:r>
              <a:rPr lang="en-US" dirty="0" err="1"/>
              <a:t>cas</a:t>
            </a:r>
            <a:r>
              <a:rPr lang="en-US" dirty="0"/>
              <a:t>. </a:t>
            </a:r>
            <a:r>
              <a:rPr lang="en-US" dirty="0" err="1"/>
              <a:t>Ici</a:t>
            </a:r>
            <a:r>
              <a:rPr lang="en-US" dirty="0"/>
              <a:t>, nous </a:t>
            </a:r>
            <a:r>
              <a:rPr lang="en-US" dirty="0" err="1"/>
              <a:t>n’avons</a:t>
            </a:r>
            <a:r>
              <a:rPr lang="en-US" dirty="0"/>
              <a:t> pas de </a:t>
            </a:r>
            <a:r>
              <a:rPr lang="en-US" dirty="0" err="1"/>
              <a:t>licence</a:t>
            </a:r>
            <a:r>
              <a:rPr lang="en-US" dirty="0"/>
              <a:t> </a:t>
            </a:r>
            <a:r>
              <a:rPr lang="en-US" dirty="0" err="1"/>
              <a:t>institutionnelle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Ces</a:t>
            </a:r>
            <a:r>
              <a:rPr lang="en-US" dirty="0"/>
              <a:t> tableaux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repris</a:t>
            </a:r>
            <a:r>
              <a:rPr lang="en-US" dirty="0"/>
              <a:t> du site de Canva et </a:t>
            </a:r>
            <a:r>
              <a:rPr lang="en-US" dirty="0" err="1"/>
              <a:t>présentent</a:t>
            </a:r>
            <a:r>
              <a:rPr lang="en-US" dirty="0"/>
              <a:t> les deux types de </a:t>
            </a:r>
            <a:r>
              <a:rPr lang="en-US" dirty="0" err="1"/>
              <a:t>licence</a:t>
            </a:r>
            <a:r>
              <a:rPr lang="en-US" dirty="0"/>
              <a:t> : </a:t>
            </a:r>
            <a:r>
              <a:rPr lang="en-US" dirty="0" err="1"/>
              <a:t>gratuite</a:t>
            </a:r>
            <a:r>
              <a:rPr lang="en-US" dirty="0"/>
              <a:t> et Pro (</a:t>
            </a:r>
            <a:r>
              <a:rPr lang="en-US" dirty="0" err="1"/>
              <a:t>signalée</a:t>
            </a:r>
            <a:r>
              <a:rPr lang="en-US" dirty="0"/>
              <a:t> par la couronne). </a:t>
            </a:r>
          </a:p>
          <a:p>
            <a:endParaRPr lang="en-US" dirty="0"/>
          </a:p>
          <a:p>
            <a:r>
              <a:rPr lang="en-US" dirty="0" err="1"/>
              <a:t>Voici</a:t>
            </a:r>
            <a:r>
              <a:rPr lang="en-US" dirty="0"/>
              <a:t> les </a:t>
            </a:r>
            <a:r>
              <a:rPr lang="en-US" dirty="0" err="1"/>
              <a:t>principaux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 qui </a:t>
            </a:r>
            <a:r>
              <a:rPr lang="en-US" dirty="0" err="1"/>
              <a:t>distinguent</a:t>
            </a:r>
            <a:r>
              <a:rPr lang="en-US" dirty="0"/>
              <a:t> la </a:t>
            </a:r>
            <a:r>
              <a:rPr lang="en-US" dirty="0" err="1"/>
              <a:t>licence</a:t>
            </a:r>
            <a:r>
              <a:rPr lang="en-US" dirty="0"/>
              <a:t> Pro de la </a:t>
            </a:r>
            <a:r>
              <a:rPr lang="en-US" dirty="0" err="1"/>
              <a:t>licence</a:t>
            </a:r>
            <a:r>
              <a:rPr lang="en-US" dirty="0"/>
              <a:t> </a:t>
            </a:r>
            <a:r>
              <a:rPr lang="en-US" dirty="0" err="1"/>
              <a:t>gratuite</a:t>
            </a:r>
            <a:r>
              <a:rPr lang="en-US" dirty="0"/>
              <a:t> : 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Plus de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modèles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de ressources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Plus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d’outils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d’IA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(images), grâce au Studio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Magique</a:t>
            </a:r>
            <a:endParaRPr lang="en-US"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Redimensionnement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designs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Charte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graphique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“de marque”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Capacité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stockage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Plusieurs</a:t>
            </a:r>
            <a:r>
              <a:rPr lang="en-US" dirty="0"/>
              <a:t> chemins </a:t>
            </a:r>
            <a:r>
              <a:rPr lang="en-US" dirty="0" err="1"/>
              <a:t>mènent</a:t>
            </a:r>
            <a:r>
              <a:rPr lang="en-US" dirty="0"/>
              <a:t> à la creation d’un design : barre de recherche supérieure, “</a:t>
            </a:r>
            <a:r>
              <a:rPr lang="en-US" dirty="0" err="1"/>
              <a:t>Créer</a:t>
            </a:r>
            <a:r>
              <a:rPr lang="en-US" dirty="0"/>
              <a:t> un design” sur la gauche </a:t>
            </a:r>
            <a:r>
              <a:rPr lang="en-US" dirty="0" err="1"/>
              <a:t>ou</a:t>
            </a:r>
            <a:r>
              <a:rPr lang="en-US" dirty="0"/>
              <a:t> options de format au milieu.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choisir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formats </a:t>
            </a:r>
            <a:r>
              <a:rPr lang="en-US" dirty="0" err="1"/>
              <a:t>selon</a:t>
            </a:r>
            <a:r>
              <a:rPr lang="en-US" dirty="0"/>
              <a:t> le design </a:t>
            </a:r>
            <a:r>
              <a:rPr lang="en-US" dirty="0" err="1"/>
              <a:t>souhaité</a:t>
            </a:r>
            <a:r>
              <a:rPr lang="en-US" dirty="0"/>
              <a:t> : un Doc, </a:t>
            </a:r>
            <a:r>
              <a:rPr lang="en-US" dirty="0" err="1"/>
              <a:t>une</a:t>
            </a:r>
            <a:r>
              <a:rPr lang="en-US" dirty="0"/>
              <a:t> presentation, </a:t>
            </a:r>
            <a:r>
              <a:rPr lang="en-US" dirty="0" err="1"/>
              <a:t>une</a:t>
            </a:r>
            <a:r>
              <a:rPr lang="en-US" dirty="0"/>
              <a:t> publication pour les réseaux </a:t>
            </a:r>
            <a:r>
              <a:rPr lang="en-US" dirty="0" err="1"/>
              <a:t>sociaux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affiche, </a:t>
            </a:r>
            <a:r>
              <a:rPr lang="en-US" dirty="0" err="1"/>
              <a:t>une</a:t>
            </a:r>
            <a:r>
              <a:rPr lang="en-US" dirty="0"/>
              <a:t> video, etc.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Possibilité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d‘importer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ressource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existante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images (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jpeg,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heic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webp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fichiers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(pdf, ppt, word, excel, illustrator),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(mov, gif, mp4, mpeg,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mkv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dossiers, etc.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Quand</a:t>
            </a:r>
            <a:r>
              <a:rPr lang="en-US" dirty="0"/>
              <a:t> la pastille “</a:t>
            </a:r>
            <a:r>
              <a:rPr lang="en-US" dirty="0" err="1"/>
              <a:t>Démo</a:t>
            </a:r>
            <a:r>
              <a:rPr lang="en-US" dirty="0"/>
              <a:t>”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indiquée</a:t>
            </a:r>
            <a:r>
              <a:rPr lang="en-US" dirty="0"/>
              <a:t>,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que nous </a:t>
            </a:r>
            <a:r>
              <a:rPr lang="en-US" dirty="0" err="1"/>
              <a:t>quittons</a:t>
            </a:r>
            <a:r>
              <a:rPr lang="en-US" dirty="0"/>
              <a:t> la </a:t>
            </a:r>
            <a:r>
              <a:rPr lang="en-US" dirty="0" err="1"/>
              <a:t>présentation</a:t>
            </a:r>
            <a:r>
              <a:rPr lang="en-US" dirty="0"/>
              <a:t> PowerPoint pour </a:t>
            </a:r>
            <a:r>
              <a:rPr lang="en-US" dirty="0" err="1"/>
              <a:t>naviguer</a:t>
            </a:r>
            <a:r>
              <a:rPr lang="en-US" dirty="0"/>
              <a:t> sur Canva. </a:t>
            </a:r>
          </a:p>
          <a:p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consiste</a:t>
            </a:r>
            <a:r>
              <a:rPr lang="en-US" dirty="0"/>
              <a:t> à </a:t>
            </a:r>
            <a:r>
              <a:rPr lang="en-US" dirty="0" err="1"/>
              <a:t>indiquer</a:t>
            </a:r>
            <a:r>
              <a:rPr lang="en-US" dirty="0"/>
              <a:t> les </a:t>
            </a:r>
            <a:r>
              <a:rPr lang="en-US" dirty="0" err="1"/>
              <a:t>différentes</a:t>
            </a:r>
            <a:r>
              <a:rPr lang="en-US" dirty="0"/>
              <a:t> options de mise en </a:t>
            </a:r>
            <a:r>
              <a:rPr lang="en-US" dirty="0" err="1"/>
              <a:t>forme</a:t>
            </a:r>
            <a:r>
              <a:rPr lang="en-US" dirty="0"/>
              <a:t> sur Canva : </a:t>
            </a:r>
          </a:p>
          <a:p>
            <a:endParaRPr lang="en-US" dirty="0"/>
          </a:p>
          <a:p>
            <a:r>
              <a:rPr lang="en-US" dirty="0"/>
              <a:t>Barre supérieure </a:t>
            </a:r>
            <a:r>
              <a:rPr lang="en-US" dirty="0" err="1"/>
              <a:t>bleue</a:t>
            </a:r>
            <a:r>
              <a:rPr lang="en-US" dirty="0"/>
              <a:t> 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Fichier</a:t>
            </a:r>
            <a:r>
              <a:rPr lang="en-US" dirty="0"/>
              <a:t> : </a:t>
            </a:r>
            <a:r>
              <a:rPr lang="en-US" dirty="0" err="1"/>
              <a:t>créer</a:t>
            </a:r>
            <a:r>
              <a:rPr lang="en-US" dirty="0"/>
              <a:t> un nouveau design, importer des </a:t>
            </a:r>
            <a:r>
              <a:rPr lang="en-US" dirty="0" err="1"/>
              <a:t>fichiers</a:t>
            </a:r>
            <a:r>
              <a:rPr lang="en-US" dirty="0"/>
              <a:t>, </a:t>
            </a:r>
            <a:r>
              <a:rPr lang="en-US" dirty="0" err="1"/>
              <a:t>ajouter</a:t>
            </a:r>
            <a:r>
              <a:rPr lang="en-US" dirty="0"/>
              <a:t> des </a:t>
            </a:r>
            <a:r>
              <a:rPr lang="en-US" dirty="0" err="1"/>
              <a:t>règles</a:t>
            </a:r>
            <a:r>
              <a:rPr lang="en-US" dirty="0"/>
              <a:t> et guides…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Redimensionner</a:t>
            </a:r>
            <a:r>
              <a:rPr lang="en-US" dirty="0"/>
              <a:t> (version Pro)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Partager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Menu vertical à gauche :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Design : </a:t>
            </a:r>
            <a:r>
              <a:rPr lang="en-US" dirty="0" err="1"/>
              <a:t>choisir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des </a:t>
            </a:r>
            <a:r>
              <a:rPr lang="en-US" dirty="0" err="1"/>
              <a:t>modèles</a:t>
            </a:r>
            <a:r>
              <a:rPr lang="en-US" dirty="0"/>
              <a:t> (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pages)</a:t>
            </a:r>
          </a:p>
          <a:p>
            <a:pPr marL="171450" indent="-171450">
              <a:buFontTx/>
              <a:buChar char="-"/>
            </a:pPr>
            <a:r>
              <a:rPr lang="en-US" dirty="0"/>
              <a:t>Styles : appliquer </a:t>
            </a:r>
            <a:r>
              <a:rPr lang="en-US" dirty="0" err="1"/>
              <a:t>d’autres</a:t>
            </a:r>
            <a:r>
              <a:rPr lang="en-US" dirty="0"/>
              <a:t> couleurs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polices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Éléments</a:t>
            </a:r>
            <a:r>
              <a:rPr lang="en-US" dirty="0"/>
              <a:t> : </a:t>
            </a:r>
            <a:r>
              <a:rPr lang="en-US" dirty="0" err="1"/>
              <a:t>ajouter</a:t>
            </a:r>
            <a:r>
              <a:rPr lang="en-US" dirty="0"/>
              <a:t> des forms, illustrations, photos, tableaux, etc.</a:t>
            </a:r>
          </a:p>
          <a:p>
            <a:pPr marL="171450" indent="-171450">
              <a:buFontTx/>
              <a:buChar char="-"/>
            </a:pPr>
            <a:r>
              <a:rPr lang="en-US" dirty="0"/>
              <a:t>Texte : </a:t>
            </a:r>
            <a:r>
              <a:rPr lang="en-US" dirty="0" err="1"/>
              <a:t>ajouter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, </a:t>
            </a:r>
            <a:r>
              <a:rPr lang="en-US" dirty="0" err="1"/>
              <a:t>numérotation</a:t>
            </a:r>
            <a:r>
              <a:rPr lang="en-US" dirty="0"/>
              <a:t> de page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Marque (version Pro)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Importer : importer des images, des </a:t>
            </a:r>
            <a:r>
              <a:rPr lang="en-US" dirty="0" err="1"/>
              <a:t>vidéos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des audios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Outils</a:t>
            </a:r>
            <a:r>
              <a:rPr lang="en-US" dirty="0"/>
              <a:t> : dessin, </a:t>
            </a:r>
            <a:r>
              <a:rPr lang="en-US" dirty="0" err="1"/>
              <a:t>post-it</a:t>
            </a:r>
            <a:r>
              <a:rPr lang="en-US" dirty="0"/>
              <a:t>, etc.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Projets</a:t>
            </a:r>
            <a:r>
              <a:rPr lang="en-US" dirty="0"/>
              <a:t> : </a:t>
            </a:r>
            <a:r>
              <a:rPr lang="en-US" dirty="0" err="1"/>
              <a:t>possibilité</a:t>
            </a:r>
            <a:r>
              <a:rPr lang="en-US" dirty="0"/>
              <a:t> de </a:t>
            </a:r>
            <a:r>
              <a:rPr lang="en-US" dirty="0" err="1"/>
              <a:t>naviguer</a:t>
            </a:r>
            <a:r>
              <a:rPr lang="en-US" dirty="0"/>
              <a:t> dans </a:t>
            </a:r>
            <a:r>
              <a:rPr lang="en-US" dirty="0" err="1"/>
              <a:t>ses</a:t>
            </a:r>
            <a:r>
              <a:rPr lang="en-US" dirty="0"/>
              <a:t> designs et </a:t>
            </a:r>
            <a:r>
              <a:rPr lang="en-US" dirty="0" err="1"/>
              <a:t>d’insérer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slides </a:t>
            </a:r>
            <a:r>
              <a:rPr lang="en-US" dirty="0" err="1"/>
              <a:t>dnans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presentation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Applications : </a:t>
            </a:r>
            <a:r>
              <a:rPr lang="en-US" dirty="0" err="1"/>
              <a:t>différentes</a:t>
            </a:r>
            <a:r>
              <a:rPr lang="en-US" dirty="0"/>
              <a:t> </a:t>
            </a:r>
            <a:r>
              <a:rPr lang="en-US" dirty="0" err="1"/>
              <a:t>fonctionnalités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les applications Canva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Menu horizontal dans le design : </a:t>
            </a:r>
          </a:p>
          <a:p>
            <a:pPr marL="0" indent="0">
              <a:buFontTx/>
              <a:buNone/>
            </a:pPr>
            <a:r>
              <a:rPr lang="en-US" dirty="0"/>
              <a:t>Il change </a:t>
            </a:r>
            <a:r>
              <a:rPr lang="en-US" dirty="0" err="1"/>
              <a:t>selon</a:t>
            </a:r>
            <a:r>
              <a:rPr lang="en-US" dirty="0"/>
              <a:t> le type </a:t>
            </a:r>
            <a:r>
              <a:rPr lang="en-US" dirty="0" err="1"/>
              <a:t>d’élément</a:t>
            </a:r>
            <a:r>
              <a:rPr lang="en-US" dirty="0"/>
              <a:t> </a:t>
            </a:r>
            <a:r>
              <a:rPr lang="en-US" dirty="0" err="1"/>
              <a:t>sélectionné</a:t>
            </a:r>
            <a:r>
              <a:rPr lang="en-US" dirty="0"/>
              <a:t> : </a:t>
            </a:r>
            <a:r>
              <a:rPr lang="en-US" dirty="0" err="1"/>
              <a:t>éditeur</a:t>
            </a:r>
            <a:r>
              <a:rPr lang="en-US" dirty="0"/>
              <a:t> de </a:t>
            </a:r>
            <a:r>
              <a:rPr lang="en-US" dirty="0" err="1"/>
              <a:t>texte</a:t>
            </a:r>
            <a:r>
              <a:rPr lang="en-US" dirty="0"/>
              <a:t>, modification </a:t>
            </a:r>
            <a:r>
              <a:rPr lang="en-US" dirty="0" err="1"/>
              <a:t>d’image</a:t>
            </a:r>
            <a:r>
              <a:rPr lang="en-US" dirty="0"/>
              <a:t>, </a:t>
            </a:r>
            <a:r>
              <a:rPr lang="en-US" dirty="0" err="1"/>
              <a:t>retourner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image, changer </a:t>
            </a:r>
            <a:r>
              <a:rPr lang="en-US" dirty="0" err="1"/>
              <a:t>l’opacité</a:t>
            </a:r>
            <a:r>
              <a:rPr lang="en-US" dirty="0"/>
              <a:t>, etc.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Menu </a:t>
            </a:r>
            <a:r>
              <a:rPr lang="en-US" dirty="0" err="1"/>
              <a:t>clic</a:t>
            </a:r>
            <a:r>
              <a:rPr lang="en-US" dirty="0"/>
              <a:t> droit </a:t>
            </a:r>
            <a:r>
              <a:rPr lang="en-US" dirty="0" err="1"/>
              <a:t>ou</a:t>
            </a:r>
            <a:r>
              <a:rPr lang="en-US" dirty="0"/>
              <a:t> trois petits points sur un </a:t>
            </a:r>
            <a:r>
              <a:rPr lang="en-US" dirty="0" err="1"/>
              <a:t>élément</a:t>
            </a:r>
            <a:r>
              <a:rPr lang="en-US" dirty="0"/>
              <a:t> : </a:t>
            </a:r>
          </a:p>
          <a:p>
            <a:pPr marL="0" indent="0">
              <a:buFontTx/>
              <a:buNone/>
            </a:pPr>
            <a:r>
              <a:rPr lang="en-US" dirty="0"/>
              <a:t>Copier, groper, </a:t>
            </a:r>
            <a:r>
              <a:rPr lang="en-US" dirty="0" err="1"/>
              <a:t>dupliquer</a:t>
            </a:r>
            <a:r>
              <a:rPr lang="en-US" dirty="0"/>
              <a:t>, </a:t>
            </a:r>
            <a:r>
              <a:rPr lang="en-US" dirty="0" err="1"/>
              <a:t>verrouiller</a:t>
            </a:r>
            <a:r>
              <a:rPr lang="en-US" dirty="0"/>
              <a:t> un </a:t>
            </a:r>
            <a:r>
              <a:rPr lang="en-US" dirty="0" err="1"/>
              <a:t>élément</a:t>
            </a:r>
            <a:r>
              <a:rPr lang="en-US" dirty="0"/>
              <a:t>, etc.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Dans le menu horizontal dans le design, il </a:t>
            </a:r>
            <a:r>
              <a:rPr lang="en-US" dirty="0" err="1"/>
              <a:t>existe</a:t>
            </a:r>
            <a:r>
              <a:rPr lang="en-US" dirty="0"/>
              <a:t> des options </a:t>
            </a:r>
            <a:r>
              <a:rPr lang="en-US" dirty="0" err="1"/>
              <a:t>d’effets</a:t>
            </a:r>
            <a:r>
              <a:rPr lang="en-US" dirty="0"/>
              <a:t> et </a:t>
            </a:r>
            <a:r>
              <a:rPr lang="en-US" dirty="0" err="1"/>
              <a:t>d’animation</a:t>
            </a:r>
            <a:r>
              <a:rPr lang="en-US" dirty="0"/>
              <a:t>. 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possible de </a:t>
            </a:r>
            <a:r>
              <a:rPr lang="en-US" dirty="0" err="1"/>
              <a:t>contrôler</a:t>
            </a:r>
            <a:r>
              <a:rPr lang="en-US" dirty="0"/>
              <a:t> la position des </a:t>
            </a:r>
            <a:r>
              <a:rPr lang="en-US" dirty="0" err="1"/>
              <a:t>éléments</a:t>
            </a:r>
            <a:r>
              <a:rPr lang="en-US" dirty="0"/>
              <a:t> sur le design (aligner, </a:t>
            </a:r>
            <a:r>
              <a:rPr lang="en-US" dirty="0" err="1"/>
              <a:t>centrer</a:t>
            </a:r>
            <a:r>
              <a:rPr lang="en-US" dirty="0"/>
              <a:t>, etc.), </a:t>
            </a:r>
            <a:r>
              <a:rPr lang="en-US" dirty="0" err="1"/>
              <a:t>notamment</a:t>
            </a:r>
            <a:r>
              <a:rPr lang="en-US" dirty="0"/>
              <a:t> grâce aux calques.</a:t>
            </a:r>
          </a:p>
          <a:p>
            <a:endParaRPr lang="en-US" dirty="0"/>
          </a:p>
          <a:p>
            <a:r>
              <a:rPr lang="en-US" dirty="0"/>
              <a:t>Dans le menu horizontal bleu, nous </a:t>
            </a:r>
            <a:r>
              <a:rPr lang="en-US" dirty="0" err="1"/>
              <a:t>trouvons</a:t>
            </a:r>
            <a:r>
              <a:rPr lang="en-US" dirty="0"/>
              <a:t> les </a:t>
            </a:r>
            <a:r>
              <a:rPr lang="en-US" dirty="0" err="1"/>
              <a:t>fonctionnalités</a:t>
            </a:r>
            <a:r>
              <a:rPr lang="en-US" dirty="0"/>
              <a:t> de partage et de </a:t>
            </a:r>
            <a:r>
              <a:rPr lang="en-US" dirty="0" err="1"/>
              <a:t>téléchargement</a:t>
            </a:r>
            <a:r>
              <a:rPr lang="en-US" dirty="0"/>
              <a:t> (“</a:t>
            </a:r>
            <a:r>
              <a:rPr lang="en-US" dirty="0" err="1"/>
              <a:t>Partager</a:t>
            </a:r>
            <a:r>
              <a:rPr lang="en-US" dirty="0"/>
              <a:t>”).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générer</a:t>
            </a:r>
            <a:r>
              <a:rPr lang="en-US" dirty="0"/>
              <a:t> un lien de consultation public, inviter des </a:t>
            </a:r>
            <a:r>
              <a:rPr lang="en-US" dirty="0" err="1"/>
              <a:t>personnes</a:t>
            </a:r>
            <a:r>
              <a:rPr lang="en-US" dirty="0"/>
              <a:t> à </a:t>
            </a:r>
            <a:r>
              <a:rPr lang="en-US" dirty="0" err="1"/>
              <a:t>collaborer</a:t>
            </a:r>
            <a:r>
              <a:rPr lang="en-US" dirty="0"/>
              <a:t>, </a:t>
            </a:r>
            <a:r>
              <a:rPr lang="en-US" dirty="0" err="1"/>
              <a:t>télécharger</a:t>
            </a:r>
            <a:r>
              <a:rPr lang="en-US" dirty="0"/>
              <a:t> le design sous </a:t>
            </a:r>
            <a:r>
              <a:rPr lang="en-US" dirty="0" err="1"/>
              <a:t>différents</a:t>
            </a:r>
            <a:r>
              <a:rPr lang="en-US" dirty="0"/>
              <a:t> formats.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sélectionné quatre formats pour enseigner : la présentation, le tableau blanc en ligne, le document (</a:t>
            </a:r>
            <a:r>
              <a:rPr lang="fr-FR" dirty="0" err="1"/>
              <a:t>Canva</a:t>
            </a:r>
            <a:r>
              <a:rPr lang="fr-FR" dirty="0"/>
              <a:t> Doc) et la vidéo.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3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BE" noProof="0" dirty="0"/>
              <a:t>Nous faisons une démonstration de création d’une présentation sur base d’un </a:t>
            </a:r>
            <a:r>
              <a:rPr lang="fr-BE" noProof="0" dirty="0" err="1"/>
              <a:t>template</a:t>
            </a:r>
            <a:r>
              <a:rPr lang="fr-BE" noProof="0" dirty="0"/>
              <a:t> ou modèle, en montrant la facilité de création et d’adaptation du modèle aux objectifs et goûts du concepteur. On peut aller chercher différentes slides dans des projets antérieurs, dans l’onglet « Projets ».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123004" y="-4911374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2547" y="1975003"/>
            <a:ext cx="12638169" cy="494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46"/>
              </a:lnSpc>
            </a:pPr>
            <a:r>
              <a:rPr lang="en-US" sz="7033" b="1" dirty="0">
                <a:solidFill>
                  <a:srgbClr val="00214E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DÉCOUVRIR LES FONCTIONNALITÉS DE CANVA UTILES POUR ENSEIGNER</a:t>
            </a:r>
          </a:p>
          <a:p>
            <a:pPr algn="ctr">
              <a:lnSpc>
                <a:spcPts val="9846"/>
              </a:lnSpc>
            </a:pPr>
            <a:endParaRPr lang="en-US" sz="7033" b="1" dirty="0">
              <a:solidFill>
                <a:srgbClr val="00214E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  <a:p>
            <a:pPr algn="ctr">
              <a:lnSpc>
                <a:spcPts val="9846"/>
              </a:lnSpc>
            </a:pPr>
            <a:endParaRPr lang="en-US" sz="7033" b="1" dirty="0">
              <a:solidFill>
                <a:srgbClr val="00214E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195638">
            <a:off x="10935388" y="5275176"/>
            <a:ext cx="8091912" cy="5826176"/>
          </a:xfrm>
          <a:custGeom>
            <a:avLst/>
            <a:gdLst/>
            <a:ahLst/>
            <a:cxnLst/>
            <a:rect l="l" t="t" r="r" b="b"/>
            <a:pathLst>
              <a:path w="8091912" h="5826176">
                <a:moveTo>
                  <a:pt x="0" y="0"/>
                </a:moveTo>
                <a:lnTo>
                  <a:pt x="8091912" y="0"/>
                </a:lnTo>
                <a:lnTo>
                  <a:pt x="8091912" y="5826176"/>
                </a:lnTo>
                <a:lnTo>
                  <a:pt x="0" y="5826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 descr="Une formation de l'UCLouvain et du Louvain Learning Lab"/>
          <p:cNvSpPr/>
          <p:nvPr/>
        </p:nvSpPr>
        <p:spPr>
          <a:xfrm>
            <a:off x="248922" y="8315460"/>
            <a:ext cx="7680010" cy="1702644"/>
          </a:xfrm>
          <a:custGeom>
            <a:avLst/>
            <a:gdLst/>
            <a:ahLst/>
            <a:cxnLst/>
            <a:rect l="l" t="t" r="r" b="b"/>
            <a:pathLst>
              <a:path w="7680010" h="1702644">
                <a:moveTo>
                  <a:pt x="0" y="0"/>
                </a:moveTo>
                <a:lnTo>
                  <a:pt x="7680010" y="0"/>
                </a:lnTo>
                <a:lnTo>
                  <a:pt x="7680010" y="1702644"/>
                </a:lnTo>
                <a:lnTo>
                  <a:pt x="0" y="1702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 descr="Une formation soutenue par le projet OLE, l'Union Européenne, la FWB et diffusée sous Licence Creative Commons CC By SA"/>
          <p:cNvSpPr/>
          <p:nvPr/>
        </p:nvSpPr>
        <p:spPr>
          <a:xfrm>
            <a:off x="7928932" y="8754925"/>
            <a:ext cx="8467051" cy="823713"/>
          </a:xfrm>
          <a:custGeom>
            <a:avLst/>
            <a:gdLst/>
            <a:ahLst/>
            <a:cxnLst/>
            <a:rect l="l" t="t" r="r" b="b"/>
            <a:pathLst>
              <a:path w="8467051" h="823713">
                <a:moveTo>
                  <a:pt x="0" y="0"/>
                </a:moveTo>
                <a:lnTo>
                  <a:pt x="8467052" y="0"/>
                </a:lnTo>
                <a:lnTo>
                  <a:pt x="8467052" y="823713"/>
                </a:lnTo>
                <a:lnTo>
                  <a:pt x="0" y="823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1821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665853" y="7330979"/>
            <a:ext cx="5239966" cy="90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</a:pPr>
            <a:r>
              <a:rPr lang="en-US" sz="26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manuela.guisset@uclouvain.be</a:t>
            </a:r>
          </a:p>
          <a:p>
            <a:pPr algn="l">
              <a:lnSpc>
                <a:spcPts val="3678"/>
              </a:lnSpc>
            </a:pPr>
            <a:r>
              <a:rPr lang="en-US" sz="26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monica.baur@uclouvain.be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8749" y="5000334"/>
            <a:ext cx="9995379" cy="49609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7"/>
              </a:lnSpc>
              <a:spcBef>
                <a:spcPct val="0"/>
              </a:spcBef>
            </a:pPr>
            <a:r>
              <a:rPr lang="en-US" sz="3403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MANUELA GUISSET ET MONICA BAUR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31391" y="4825116"/>
            <a:ext cx="3927909" cy="1342631"/>
          </a:xfrm>
          <a:custGeom>
            <a:avLst/>
            <a:gdLst/>
            <a:ahLst/>
            <a:cxnLst/>
            <a:rect l="l" t="t" r="r" b="b"/>
            <a:pathLst>
              <a:path w="3927909" h="1342631">
                <a:moveTo>
                  <a:pt x="0" y="0"/>
                </a:moveTo>
                <a:lnTo>
                  <a:pt x="3927909" y="0"/>
                </a:lnTo>
                <a:lnTo>
                  <a:pt x="3927909" y="1342631"/>
                </a:lnTo>
                <a:lnTo>
                  <a:pt x="0" y="1342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TextBox 12"/>
          <p:cNvSpPr txBox="1"/>
          <p:nvPr/>
        </p:nvSpPr>
        <p:spPr>
          <a:xfrm>
            <a:off x="13498241" y="5284373"/>
            <a:ext cx="3594210" cy="38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  <a:spcBef>
                <a:spcPct val="0"/>
              </a:spcBef>
            </a:pPr>
            <a:r>
              <a:rPr lang="en-US" sz="2952" b="1" spc="-11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 mars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16632" y="3121682"/>
            <a:ext cx="3575789" cy="6356958"/>
          </a:xfrm>
          <a:custGeom>
            <a:avLst/>
            <a:gdLst/>
            <a:ahLst/>
            <a:cxnLst/>
            <a:rect l="l" t="t" r="r" b="b"/>
            <a:pathLst>
              <a:path w="3575789" h="6356958">
                <a:moveTo>
                  <a:pt x="0" y="0"/>
                </a:moveTo>
                <a:lnTo>
                  <a:pt x="3575789" y="0"/>
                </a:lnTo>
                <a:lnTo>
                  <a:pt x="357578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973711" y="3121682"/>
            <a:ext cx="3575789" cy="6356958"/>
          </a:xfrm>
          <a:custGeom>
            <a:avLst/>
            <a:gdLst/>
            <a:ahLst/>
            <a:cxnLst/>
            <a:rect l="l" t="t" r="r" b="b"/>
            <a:pathLst>
              <a:path w="3575789" h="6356958">
                <a:moveTo>
                  <a:pt x="0" y="0"/>
                </a:moveTo>
                <a:lnTo>
                  <a:pt x="3575789" y="0"/>
                </a:lnTo>
                <a:lnTo>
                  <a:pt x="357578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1872685" y="1520812"/>
            <a:ext cx="11087932" cy="508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  <a:spcBef>
                <a:spcPct val="0"/>
              </a:spcBef>
            </a:pPr>
            <a:r>
              <a:rPr lang="en-US" sz="3454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TRUCS ET ASTUCE POUR PRÉSENTER AVEC CANVA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68920" y="3055007"/>
            <a:ext cx="359337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Télécommande sur smartphone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75548" y="8298176"/>
            <a:ext cx="359337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Raccourcis magiques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3374" y="2137210"/>
            <a:ext cx="10329327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Avec l’application Canva sur smartphone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9496" y="1388833"/>
            <a:ext cx="10240504" cy="682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51"/>
              </a:lnSpc>
            </a:pPr>
            <a:r>
              <a:rPr lang="en-US" sz="473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2. TABLEAU BLANC EN LIGNE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97178" y="2610003"/>
            <a:ext cx="12481883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Semblable à Miro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Espace interactif de support aux activités collaboratives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Placer des notes/post-it,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Travailler à plusieurs,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Chronométrer des activités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Version payante : trier les post-it avec l’IA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2795" y="2488879"/>
            <a:ext cx="13576358" cy="3546824"/>
          </a:xfrm>
          <a:custGeom>
            <a:avLst/>
            <a:gdLst/>
            <a:ahLst/>
            <a:cxnLst/>
            <a:rect l="l" t="t" r="r" b="b"/>
            <a:pathLst>
              <a:path w="13576358" h="3546824">
                <a:moveTo>
                  <a:pt x="0" y="0"/>
                </a:moveTo>
                <a:lnTo>
                  <a:pt x="13576358" y="0"/>
                </a:lnTo>
                <a:lnTo>
                  <a:pt x="13576358" y="3546823"/>
                </a:lnTo>
                <a:lnTo>
                  <a:pt x="0" y="3546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1189496" y="1388833"/>
            <a:ext cx="5439904" cy="682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51"/>
              </a:lnSpc>
            </a:pPr>
            <a:r>
              <a:rPr lang="en-US" sz="473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3. DOCUMENT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7223" y="6989170"/>
            <a:ext cx="1248188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Mettre en forme un document avec intégration de designs, titres, citations, multimédias, etc.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Idéal pour les synthèses, syllabus, ressources, etc.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Version payante : transformer une présentation en Doc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Différents formats possible de vidéo en fonction du support de diffusion : votre story, vidéo paysage, story instagram, vidéo mobile, vidéo facebook, réel instagram, vidéo tiktok, vidéo youtube, etc."/>
          <p:cNvSpPr/>
          <p:nvPr/>
        </p:nvSpPr>
        <p:spPr>
          <a:xfrm>
            <a:off x="1327673" y="3420058"/>
            <a:ext cx="11301259" cy="1723442"/>
          </a:xfrm>
          <a:custGeom>
            <a:avLst/>
            <a:gdLst/>
            <a:ahLst/>
            <a:cxnLst/>
            <a:rect l="l" t="t" r="r" b="b"/>
            <a:pathLst>
              <a:path w="11301259" h="1723442">
                <a:moveTo>
                  <a:pt x="0" y="0"/>
                </a:moveTo>
                <a:lnTo>
                  <a:pt x="11301259" y="0"/>
                </a:lnTo>
                <a:lnTo>
                  <a:pt x="11301259" y="1723442"/>
                </a:lnTo>
                <a:lnTo>
                  <a:pt x="0" y="1723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1709855" y="2683225"/>
            <a:ext cx="13723974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pédagogique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choisir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Paysage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1920 x 1080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px</a:t>
            </a: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Importer les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rushs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choisir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vidéos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bibliothèque dans la timeline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7673" y="6422819"/>
            <a:ext cx="14106156" cy="2292250"/>
          </a:xfrm>
          <a:custGeom>
            <a:avLst/>
            <a:gdLst/>
            <a:ahLst/>
            <a:cxnLst/>
            <a:rect l="l" t="t" r="r" b="b"/>
            <a:pathLst>
              <a:path w="14106156" h="2292250">
                <a:moveTo>
                  <a:pt x="0" y="0"/>
                </a:moveTo>
                <a:lnTo>
                  <a:pt x="14106156" y="0"/>
                </a:lnTo>
                <a:lnTo>
                  <a:pt x="14106156" y="2292250"/>
                </a:lnTo>
                <a:lnTo>
                  <a:pt x="0" y="2292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189496" y="1388833"/>
            <a:ext cx="2925304" cy="682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51"/>
              </a:lnSpc>
            </a:pPr>
            <a:r>
              <a:rPr lang="en-US" sz="473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4. VIDÉO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9855" y="2683225"/>
            <a:ext cx="13723974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Utiliser les outils basiques d’édition de vidéo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Télécharger en mp4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8719" y="3560573"/>
            <a:ext cx="14136116" cy="812827"/>
          </a:xfrm>
          <a:custGeom>
            <a:avLst/>
            <a:gdLst/>
            <a:ahLst/>
            <a:cxnLst/>
            <a:rect l="l" t="t" r="r" b="b"/>
            <a:pathLst>
              <a:path w="14136116" h="812827">
                <a:moveTo>
                  <a:pt x="0" y="0"/>
                </a:moveTo>
                <a:lnTo>
                  <a:pt x="14136115" y="0"/>
                </a:lnTo>
                <a:lnTo>
                  <a:pt x="14136115" y="812827"/>
                </a:lnTo>
                <a:lnTo>
                  <a:pt x="0" y="812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1189496" y="1388833"/>
            <a:ext cx="2925304" cy="682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51"/>
              </a:lnSpc>
            </a:pPr>
            <a:r>
              <a:rPr lang="en-US" sz="473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4. VIDÉO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71600" y="1788007"/>
            <a:ext cx="11318305" cy="4873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34"/>
              </a:lnSpc>
              <a:spcBef>
                <a:spcPct val="0"/>
              </a:spcBef>
            </a:pPr>
            <a:r>
              <a:rPr lang="en-US" sz="3454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TRUCS ET ASTUCES DANS CANVA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1973" y="3320881"/>
            <a:ext cx="10329327" cy="291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numérotation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page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automatique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(via “Texte”)</a:t>
            </a:r>
          </a:p>
          <a:p>
            <a:pPr marL="518165" lvl="1" indent="-259082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Accessibilité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Fichier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&gt;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accessibilité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&gt;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vérifier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l’accessibilité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 design</a:t>
            </a:r>
          </a:p>
          <a:p>
            <a:pPr marL="518165" lvl="1" indent="-259082" algn="l">
              <a:lnSpc>
                <a:spcPts val="336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L’IA dans Canva (version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payante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: Studio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Magique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36330" lvl="2" indent="-345443" algn="l">
              <a:lnSpc>
                <a:spcPts val="3360"/>
              </a:lnSpc>
              <a:buFont typeface="Arial"/>
              <a:buChar char="⚬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Effacer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l’arrière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plan, modifier des image,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retravailler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etc.</a:t>
            </a:r>
          </a:p>
          <a:p>
            <a:pPr marL="518165" lvl="1" indent="-259082" algn="l">
              <a:lnSpc>
                <a:spcPts val="3360"/>
              </a:lnSpc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Raccourcis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clavier (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page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suivante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518165" lvl="1" indent="-259082" algn="l">
              <a:lnSpc>
                <a:spcPts val="3360"/>
              </a:lnSpc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ChatGPT &gt; Explorer les GPT &gt; Canva pour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générer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designs sur base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d’une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discussion avec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l’IA</a:t>
            </a: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621023" y="2855399"/>
          <a:ext cx="12625416" cy="6685350"/>
        </p:xfrm>
        <a:graphic>
          <a:graphicData uri="http://schemas.openxmlformats.org/drawingml/2006/table">
            <a:tbl>
              <a:tblPr/>
              <a:tblGrid>
                <a:gridCol w="315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6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077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Ajouter du texte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Ajouter une page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77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Créer un cercle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Plein écran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77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Ajouter une ligne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Flouter l’écran = B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Confettis = C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Bulles = 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Tambour : D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 qui tombe = M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Silence = 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Rideau = U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77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Ajouter un carré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Flouter l’écran = B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Confettis = C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Bulles = 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Tambour : D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 qui tombe = M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Silence = 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Rideau = U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219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Flouter l’écran = B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Confettis = C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Bulles = 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Tambour : D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 qui tombe = M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Silence = 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Rideau = U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02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Dupliquer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  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Effets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Flouter l’écran = B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Confettis = C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Bulles = 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Tambour : D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 qui tombe = M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Silence = 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Rideau = U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5422289" y="7650755"/>
            <a:ext cx="972272" cy="611142"/>
          </a:xfrm>
          <a:custGeom>
            <a:avLst/>
            <a:gdLst/>
            <a:ahLst/>
            <a:cxnLst/>
            <a:rect l="l" t="t" r="r" b="b"/>
            <a:pathLst>
              <a:path w="972272" h="611142">
                <a:moveTo>
                  <a:pt x="0" y="0"/>
                </a:moveTo>
                <a:lnTo>
                  <a:pt x="972272" y="0"/>
                </a:lnTo>
                <a:lnTo>
                  <a:pt x="972272" y="611142"/>
                </a:lnTo>
                <a:lnTo>
                  <a:pt x="0" y="611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5422289" y="8687321"/>
            <a:ext cx="972272" cy="611142"/>
          </a:xfrm>
          <a:custGeom>
            <a:avLst/>
            <a:gdLst/>
            <a:ahLst/>
            <a:cxnLst/>
            <a:rect l="l" t="t" r="r" b="b"/>
            <a:pathLst>
              <a:path w="972272" h="611142">
                <a:moveTo>
                  <a:pt x="0" y="0"/>
                </a:moveTo>
                <a:lnTo>
                  <a:pt x="972272" y="0"/>
                </a:lnTo>
                <a:lnTo>
                  <a:pt x="972272" y="611143"/>
                </a:lnTo>
                <a:lnTo>
                  <a:pt x="0" y="611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11736683" y="3133689"/>
            <a:ext cx="972272" cy="611142"/>
          </a:xfrm>
          <a:custGeom>
            <a:avLst/>
            <a:gdLst/>
            <a:ahLst/>
            <a:cxnLst/>
            <a:rect l="l" t="t" r="r" b="b"/>
            <a:pathLst>
              <a:path w="972272" h="611142">
                <a:moveTo>
                  <a:pt x="0" y="0"/>
                </a:moveTo>
                <a:lnTo>
                  <a:pt x="972272" y="0"/>
                </a:lnTo>
                <a:lnTo>
                  <a:pt x="972272" y="611143"/>
                </a:lnTo>
                <a:lnTo>
                  <a:pt x="0" y="611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13073034" y="3040741"/>
            <a:ext cx="797039" cy="797039"/>
          </a:xfrm>
          <a:custGeom>
            <a:avLst/>
            <a:gdLst/>
            <a:ahLst/>
            <a:cxnLst/>
            <a:rect l="l" t="t" r="r" b="b"/>
            <a:pathLst>
              <a:path w="797039" h="797039">
                <a:moveTo>
                  <a:pt x="0" y="0"/>
                </a:moveTo>
                <a:lnTo>
                  <a:pt x="797039" y="0"/>
                </a:lnTo>
                <a:lnTo>
                  <a:pt x="797039" y="797039"/>
                </a:lnTo>
                <a:lnTo>
                  <a:pt x="0" y="797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11736683" y="4268775"/>
            <a:ext cx="972272" cy="611142"/>
          </a:xfrm>
          <a:custGeom>
            <a:avLst/>
            <a:gdLst/>
            <a:ahLst/>
            <a:cxnLst/>
            <a:rect l="l" t="t" r="r" b="b"/>
            <a:pathLst>
              <a:path w="972272" h="611142">
                <a:moveTo>
                  <a:pt x="0" y="0"/>
                </a:moveTo>
                <a:lnTo>
                  <a:pt x="972272" y="0"/>
                </a:lnTo>
                <a:lnTo>
                  <a:pt x="972272" y="611142"/>
                </a:lnTo>
                <a:lnTo>
                  <a:pt x="0" y="611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/>
          <p:cNvSpPr txBox="1"/>
          <p:nvPr/>
        </p:nvSpPr>
        <p:spPr>
          <a:xfrm>
            <a:off x="1621023" y="1788007"/>
            <a:ext cx="11087932" cy="515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lnSpc>
                <a:spcPts val="3834"/>
              </a:lnSpc>
              <a:spcBef>
                <a:spcPct val="0"/>
              </a:spcBef>
            </a:pPr>
            <a:r>
              <a:rPr lang="en-US" sz="3454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RACCOURCIS CLAVIER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21023" y="1788007"/>
            <a:ext cx="11087932" cy="515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lnSpc>
                <a:spcPts val="3834"/>
              </a:lnSpc>
              <a:spcBef>
                <a:spcPct val="0"/>
              </a:spcBef>
            </a:pPr>
            <a:r>
              <a:rPr lang="en-US" sz="3454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APPLICATIONS CANVA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12571"/>
            <a:ext cx="15436267" cy="491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FontFrame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permet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dynamique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en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arrière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-plan (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soit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téléchargée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soit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image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sélectionnée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le design).  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Outil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création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calendriers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calendriers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mensuels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hebdomadaires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mesure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Emoji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emojis.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GIPHY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GIFs.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Mockup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créer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prototypes d’un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produit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YouTube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vidéos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YouTube au design.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Logo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Brandfetch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insérer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logos de marques.</a:t>
            </a:r>
          </a:p>
          <a:p>
            <a:pPr marL="518165" lvl="1" indent="-259082" algn="l">
              <a:lnSpc>
                <a:spcPts val="4368"/>
              </a:lnSpc>
              <a:buFont typeface="Arial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: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texte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fictif</a:t>
            </a:r>
            <a:r>
              <a:rPr lang="en-US" sz="2400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0700628" y="-6302584"/>
            <a:ext cx="7290652" cy="10006311"/>
            <a:chOff x="0" y="0"/>
            <a:chExt cx="1920172" cy="2635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2517" y="357669"/>
            <a:ext cx="4357233" cy="965990"/>
          </a:xfrm>
          <a:custGeom>
            <a:avLst/>
            <a:gdLst/>
            <a:ahLst/>
            <a:cxnLst/>
            <a:rect l="l" t="t" r="r" b="b"/>
            <a:pathLst>
              <a:path w="4357233" h="965990">
                <a:moveTo>
                  <a:pt x="0" y="0"/>
                </a:moveTo>
                <a:lnTo>
                  <a:pt x="4357233" y="0"/>
                </a:lnTo>
                <a:lnTo>
                  <a:pt x="4357233" y="965991"/>
                </a:lnTo>
                <a:lnTo>
                  <a:pt x="0" y="965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2240916" y="2689526"/>
            <a:ext cx="11627484" cy="3567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74"/>
              </a:lnSpc>
            </a:pPr>
            <a:r>
              <a:rPr lang="en-US" sz="10481" b="1" dirty="0">
                <a:solidFill>
                  <a:srgbClr val="00214E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MERCI POUR VOTRE ATTENTION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6594" y="6641376"/>
            <a:ext cx="6758205" cy="537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5446A"/>
                </a:solidFill>
                <a:latin typeface="Montserrat"/>
                <a:ea typeface="Montserrat"/>
                <a:cs typeface="Montserrat"/>
                <a:sym typeface="Montserrat"/>
              </a:rPr>
              <a:t>manuela.guisset@uclouvain.be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73204" y="7322133"/>
            <a:ext cx="6666396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5446A"/>
                </a:solidFill>
                <a:latin typeface="Montserrat"/>
                <a:ea typeface="Montserrat"/>
                <a:cs typeface="Montserrat"/>
                <a:sym typeface="Montserrat"/>
              </a:rPr>
              <a:t>monica.baur@uclouvain.be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0469" y="6703340"/>
            <a:ext cx="6429496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496105" y="3412321"/>
            <a:ext cx="9098991" cy="378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1380" lvl="1" indent="-405690" algn="l">
              <a:lnSpc>
                <a:spcPts val="7704"/>
              </a:lnSpc>
              <a:buFont typeface="Arial"/>
              <a:buChar char="•"/>
            </a:pPr>
            <a:r>
              <a:rPr lang="en-US" sz="3758" dirty="0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Canva.com - </a:t>
            </a:r>
            <a:r>
              <a:rPr lang="en-US" sz="3758" dirty="0" err="1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licences</a:t>
            </a:r>
            <a:endParaRPr lang="en-US" sz="3758" dirty="0">
              <a:solidFill>
                <a:srgbClr val="0021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11380" lvl="1" indent="-405690" algn="l">
              <a:lnSpc>
                <a:spcPts val="7704"/>
              </a:lnSpc>
              <a:buFont typeface="Arial"/>
              <a:buChar char="•"/>
            </a:pPr>
            <a:r>
              <a:rPr lang="en-US" sz="3758" dirty="0" err="1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Fonctionnalités</a:t>
            </a:r>
            <a:r>
              <a:rPr lang="en-US" sz="3758" dirty="0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 de base</a:t>
            </a:r>
          </a:p>
          <a:p>
            <a:pPr marL="811380" lvl="1" indent="-405690" algn="l">
              <a:lnSpc>
                <a:spcPts val="7704"/>
              </a:lnSpc>
              <a:buFont typeface="Arial"/>
              <a:buChar char="•"/>
            </a:pPr>
            <a:r>
              <a:rPr lang="en-US" sz="3758" dirty="0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4 formats pour </a:t>
            </a:r>
            <a:r>
              <a:rPr lang="en-US" sz="3758" dirty="0" err="1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enseigner</a:t>
            </a:r>
            <a:endParaRPr lang="en-US" sz="3758" dirty="0">
              <a:solidFill>
                <a:srgbClr val="00214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11380" lvl="1" indent="-405690" algn="l">
              <a:lnSpc>
                <a:spcPts val="7704"/>
              </a:lnSpc>
              <a:buFont typeface="Arial"/>
              <a:buChar char="•"/>
            </a:pPr>
            <a:r>
              <a:rPr lang="en-US" sz="3758" dirty="0" err="1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Trucs</a:t>
            </a:r>
            <a:r>
              <a:rPr lang="en-US" sz="3758" dirty="0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 et </a:t>
            </a:r>
            <a:r>
              <a:rPr lang="en-US" sz="3758" dirty="0" err="1">
                <a:solidFill>
                  <a:srgbClr val="00214E"/>
                </a:solidFill>
                <a:latin typeface="Montserrat"/>
                <a:ea typeface="Montserrat"/>
                <a:cs typeface="Montserrat"/>
                <a:sym typeface="Montserrat"/>
              </a:rPr>
              <a:t>astuces</a:t>
            </a:r>
            <a:endParaRPr lang="en-US" sz="3758" dirty="0">
              <a:solidFill>
                <a:srgbClr val="00214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93697" y="2084412"/>
            <a:ext cx="8040903" cy="884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  <a:spcBef>
                <a:spcPct val="0"/>
              </a:spcBef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AU PROGRAMME</a:t>
            </a:r>
          </a:p>
        </p:txBody>
      </p:sp>
      <p:grpSp>
        <p:nvGrpSpPr>
          <p:cNvPr id="5" name="Group 5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 descr="Logo de Canva"/>
          <p:cNvSpPr/>
          <p:nvPr/>
        </p:nvSpPr>
        <p:spPr>
          <a:xfrm>
            <a:off x="2688964" y="4484261"/>
            <a:ext cx="3500099" cy="3500099"/>
          </a:xfrm>
          <a:custGeom>
            <a:avLst/>
            <a:gdLst/>
            <a:ahLst/>
            <a:cxnLst/>
            <a:rect l="l" t="t" r="r" b="b"/>
            <a:pathLst>
              <a:path w="3500099" h="3500099">
                <a:moveTo>
                  <a:pt x="0" y="0"/>
                </a:moveTo>
                <a:lnTo>
                  <a:pt x="3500100" y="0"/>
                </a:lnTo>
                <a:lnTo>
                  <a:pt x="3500100" y="3500099"/>
                </a:lnTo>
                <a:lnTo>
                  <a:pt x="0" y="35000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TextBox 6"/>
          <p:cNvSpPr txBox="1"/>
          <p:nvPr/>
        </p:nvSpPr>
        <p:spPr>
          <a:xfrm>
            <a:off x="1028700" y="2084412"/>
            <a:ext cx="12687300" cy="884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340763" lvl="1" indent="-670382" algn="ctr">
              <a:lnSpc>
                <a:spcPts val="6893"/>
              </a:lnSpc>
              <a:spcBef>
                <a:spcPct val="0"/>
              </a:spcBef>
              <a:buAutoNum type="arabicPeriod"/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CANVA.COM - LICENCE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66064" y="4563110"/>
            <a:ext cx="769150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 de licence institutionnelle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Possibilité d’obtenir une licence pro pour 110€ pp/an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ette image présente les différences entre la licence Canva gratuite et la licence Canva Pro. Il s'agit essentiellement de l'accès à plus de modèles et d'images, d'outils d'IA et de capacité de stockage."/>
          <p:cNvSpPr/>
          <p:nvPr/>
        </p:nvSpPr>
        <p:spPr>
          <a:xfrm>
            <a:off x="789477" y="217513"/>
            <a:ext cx="11406049" cy="9851974"/>
          </a:xfrm>
          <a:custGeom>
            <a:avLst/>
            <a:gdLst/>
            <a:ahLst/>
            <a:cxnLst/>
            <a:rect l="l" t="t" r="r" b="b"/>
            <a:pathLst>
              <a:path w="11406049" h="9851974">
                <a:moveTo>
                  <a:pt x="0" y="0"/>
                </a:moveTo>
                <a:lnTo>
                  <a:pt x="11406049" y="0"/>
                </a:lnTo>
                <a:lnTo>
                  <a:pt x="11406049" y="9851974"/>
                </a:lnTo>
                <a:lnTo>
                  <a:pt x="0" y="9851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12852327" y="3155447"/>
            <a:ext cx="3895498" cy="374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Plus de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modèles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de ressources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Plus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d’outils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d’IA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(images)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Redimensionnement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designs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Charte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graphique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“de marque”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Capacité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stockage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27030">
            <a:off x="12047095" y="-7282586"/>
            <a:ext cx="7290652" cy="10006311"/>
            <a:chOff x="0" y="0"/>
            <a:chExt cx="1920172" cy="263540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20172" cy="2635407"/>
            </a:xfrm>
            <a:custGeom>
              <a:avLst/>
              <a:gdLst/>
              <a:ahLst/>
              <a:cxnLst/>
              <a:rect l="l" t="t" r="r" b="b"/>
              <a:pathLst>
                <a:path w="1920172" h="2635407">
                  <a:moveTo>
                    <a:pt x="0" y="0"/>
                  </a:moveTo>
                  <a:lnTo>
                    <a:pt x="1920172" y="0"/>
                  </a:lnTo>
                  <a:lnTo>
                    <a:pt x="1920172" y="2635407"/>
                  </a:lnTo>
                  <a:lnTo>
                    <a:pt x="0" y="2635407"/>
                  </a:lnTo>
                  <a:close/>
                </a:path>
              </a:pathLst>
            </a:custGeom>
            <a:solidFill>
              <a:srgbClr val="9CB7D4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172" cy="2673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35896" y="3910216"/>
            <a:ext cx="15016662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Choisir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 format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adapté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Possibilité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d‘importer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ressource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existante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images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png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jpeg,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heic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webp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fichiers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(pdf, ppt, word, excel, illustrator),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vidéos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(mov, gif, mp4, mpeg,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mkv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dossiers, etc.</a:t>
            </a:r>
          </a:p>
        </p:txBody>
      </p:sp>
      <p:sp>
        <p:nvSpPr>
          <p:cNvPr id="6" name="Freeform 6" descr="Formats possibles : Doc, Tableau blanc en ligne, Présentation, Réseaux, Vidéos, Impression, Site Web, Dimension personnalisée, Importer et &quot;plus&quot;"/>
          <p:cNvSpPr/>
          <p:nvPr/>
        </p:nvSpPr>
        <p:spPr>
          <a:xfrm>
            <a:off x="722273" y="4797019"/>
            <a:ext cx="16843454" cy="1873834"/>
          </a:xfrm>
          <a:custGeom>
            <a:avLst/>
            <a:gdLst/>
            <a:ahLst/>
            <a:cxnLst/>
            <a:rect l="l" t="t" r="r" b="b"/>
            <a:pathLst>
              <a:path w="16843454" h="1873834">
                <a:moveTo>
                  <a:pt x="0" y="0"/>
                </a:moveTo>
                <a:lnTo>
                  <a:pt x="16843454" y="0"/>
                </a:lnTo>
                <a:lnTo>
                  <a:pt x="16843454" y="1873834"/>
                </a:lnTo>
                <a:lnTo>
                  <a:pt x="0" y="1873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TextBox 7"/>
          <p:cNvSpPr txBox="1"/>
          <p:nvPr/>
        </p:nvSpPr>
        <p:spPr>
          <a:xfrm>
            <a:off x="1791980" y="2179957"/>
            <a:ext cx="13600419" cy="884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  <a:spcBef>
                <a:spcPct val="0"/>
              </a:spcBef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2. FONCTIONNALITÉS DE 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5896" y="3910216"/>
            <a:ext cx="15016662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 du texte (mise en forme)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 des “éléments” (formes, illustrations, sondages, images, etc.)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Ajouter un design (mise en forme du contenu)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Importer du contenu (images, vidéos, audio)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Dessiner à la main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Insérer du contenu d’un autre projet Canva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Applis Canva (limité dans la version gratuite)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27293" y="2179957"/>
            <a:ext cx="11236307" cy="884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  <a:spcBef>
                <a:spcPct val="0"/>
              </a:spcBef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DANS TOUS LES FORMATS :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35896" y="3910216"/>
            <a:ext cx="1501666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Effets, animation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Position (réarranger, aligner, organiser, calques)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Diffuser (lien de consultation, collaboration, etc.)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Télécharger (ppt, pdf, mp4, etc.)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27293" y="2179957"/>
            <a:ext cx="11007707" cy="884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  <a:spcBef>
                <a:spcPct val="0"/>
              </a:spcBef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DANS TOUS LES FORMATS :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5382" y="2179957"/>
            <a:ext cx="14497617" cy="884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3"/>
              </a:lnSpc>
              <a:spcBef>
                <a:spcPct val="0"/>
              </a:spcBef>
            </a:pPr>
            <a:r>
              <a:rPr lang="en-US" sz="621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4 FORMATS POUR ENSEIGNER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27799" y="4573682"/>
            <a:ext cx="8661499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1382" lvl="1" indent="-510691" algn="l">
              <a:lnSpc>
                <a:spcPts val="5251"/>
              </a:lnSpc>
              <a:buAutoNum type="arabicPeriod"/>
            </a:pPr>
            <a:r>
              <a:rPr lang="en-US" sz="4730" b="1" dirty="0">
                <a:latin typeface="Kollektif Bold"/>
                <a:ea typeface="Kollektif Bold"/>
                <a:cs typeface="Kollektif Bold"/>
                <a:sym typeface="Kollektif Bold"/>
              </a:rPr>
              <a:t>PRÉSENTATION</a:t>
            </a:r>
          </a:p>
          <a:p>
            <a:pPr marL="1021382" lvl="1" indent="-510691" algn="l">
              <a:lnSpc>
                <a:spcPts val="5251"/>
              </a:lnSpc>
              <a:buAutoNum type="arabicPeriod"/>
            </a:pPr>
            <a:r>
              <a:rPr lang="en-US" sz="4730" b="1" dirty="0">
                <a:latin typeface="Kollektif Bold"/>
                <a:ea typeface="Kollektif Bold"/>
                <a:cs typeface="Kollektif Bold"/>
                <a:sym typeface="Kollektif Bold"/>
              </a:rPr>
              <a:t>TABLEAU BLANC EN LIGNE</a:t>
            </a:r>
          </a:p>
          <a:p>
            <a:pPr marL="1021382" lvl="1" indent="-510691" algn="l">
              <a:lnSpc>
                <a:spcPts val="5251"/>
              </a:lnSpc>
              <a:buAutoNum type="arabicPeriod"/>
            </a:pPr>
            <a:r>
              <a:rPr lang="en-US" sz="4730" b="1" dirty="0">
                <a:latin typeface="Kollektif Bold"/>
                <a:ea typeface="Kollektif Bold"/>
                <a:cs typeface="Kollektif Bold"/>
                <a:sym typeface="Kollektif Bold"/>
              </a:rPr>
              <a:t>DOCUMENT</a:t>
            </a:r>
          </a:p>
          <a:p>
            <a:pPr marL="1021382" lvl="1" indent="-510691" algn="l">
              <a:lnSpc>
                <a:spcPts val="5251"/>
              </a:lnSpc>
              <a:buAutoNum type="arabicPeriod"/>
            </a:pPr>
            <a:r>
              <a:rPr lang="en-US" sz="4730" b="1" dirty="0">
                <a:latin typeface="Kollektif Bold"/>
                <a:ea typeface="Kollektif Bold"/>
                <a:cs typeface="Kollektif Bold"/>
                <a:sym typeface="Kollektif Bold"/>
              </a:rPr>
              <a:t>VIDÉO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49018" y="7048018"/>
            <a:ext cx="2210282" cy="2210282"/>
          </a:xfrm>
          <a:custGeom>
            <a:avLst/>
            <a:gdLst/>
            <a:ahLst/>
            <a:cxnLst/>
            <a:rect l="l" t="t" r="r" b="b"/>
            <a:pathLst>
              <a:path w="2210282" h="2210282">
                <a:moveTo>
                  <a:pt x="0" y="0"/>
                </a:moveTo>
                <a:lnTo>
                  <a:pt x="2210282" y="0"/>
                </a:lnTo>
                <a:lnTo>
                  <a:pt x="2210282" y="2210282"/>
                </a:lnTo>
                <a:lnTo>
                  <a:pt x="0" y="22102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1189496" y="1388833"/>
            <a:ext cx="8335504" cy="6827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1021382" lvl="1" indent="-510691" algn="l">
              <a:lnSpc>
                <a:spcPts val="5251"/>
              </a:lnSpc>
              <a:buAutoNum type="arabicPeriod"/>
            </a:pPr>
            <a:r>
              <a:rPr lang="en-US" sz="4730" b="1" dirty="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PRÉSENTATION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7178" y="2610003"/>
            <a:ext cx="1248188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 de cours (et support d’apprentissage)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Facilité de création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Modèles, éléments préexistants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Aller chercher des slides dans d’autres présentations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1876</Words>
  <Application>Microsoft Office PowerPoint</Application>
  <PresentationFormat>Personnalisé</PresentationFormat>
  <Paragraphs>224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Open Sans Bold</vt:lpstr>
      <vt:lpstr>Arial</vt:lpstr>
      <vt:lpstr>Kollektif Bold</vt:lpstr>
      <vt:lpstr>Calibri</vt:lpstr>
      <vt:lpstr>Barlow Condensed Bold</vt:lpstr>
      <vt:lpstr>Open Sans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Canva - LLD3 mars 25</dc:title>
  <dc:creator>Monica Baur</dc:creator>
  <cp:lastModifiedBy>Monica Baur</cp:lastModifiedBy>
  <cp:revision>4</cp:revision>
  <dcterms:created xsi:type="dcterms:W3CDTF">2006-08-16T00:00:00Z</dcterms:created>
  <dcterms:modified xsi:type="dcterms:W3CDTF">2025-04-01T10:09:43Z</dcterms:modified>
  <dc:identifier>DAGhbWYp374</dc:identifier>
</cp:coreProperties>
</file>