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80" r:id="rId4"/>
    <p:sldId id="279" r:id="rId5"/>
    <p:sldId id="278" r:id="rId6"/>
    <p:sldId id="259" r:id="rId7"/>
    <p:sldId id="272" r:id="rId8"/>
    <p:sldId id="282" r:id="rId9"/>
    <p:sldId id="273" r:id="rId10"/>
    <p:sldId id="274" r:id="rId11"/>
    <p:sldId id="285" r:id="rId12"/>
    <p:sldId id="283" r:id="rId13"/>
    <p:sldId id="271" r:id="rId14"/>
    <p:sldId id="287" r:id="rId15"/>
    <p:sldId id="258" r:id="rId16"/>
    <p:sldId id="260" r:id="rId17"/>
    <p:sldId id="270" r:id="rId18"/>
    <p:sldId id="288" r:id="rId19"/>
    <p:sldId id="300" r:id="rId20"/>
    <p:sldId id="291" r:id="rId21"/>
    <p:sldId id="301" r:id="rId22"/>
    <p:sldId id="304" r:id="rId23"/>
    <p:sldId id="544" r:id="rId24"/>
    <p:sldId id="541" r:id="rId25"/>
    <p:sldId id="302" r:id="rId26"/>
    <p:sldId id="306" r:id="rId27"/>
    <p:sldId id="307" r:id="rId28"/>
    <p:sldId id="542" r:id="rId29"/>
    <p:sldId id="545" r:id="rId30"/>
    <p:sldId id="303" r:id="rId31"/>
    <p:sldId id="308" r:id="rId32"/>
    <p:sldId id="546" r:id="rId33"/>
    <p:sldId id="298" r:id="rId34"/>
    <p:sldId id="309" r:id="rId35"/>
    <p:sldId id="297" r:id="rId36"/>
    <p:sldId id="289" r:id="rId37"/>
    <p:sldId id="268" r:id="rId38"/>
    <p:sldId id="269" r:id="rId39"/>
    <p:sldId id="267" r:id="rId40"/>
    <p:sldId id="277" r:id="rId41"/>
    <p:sldId id="290" r:id="rId42"/>
    <p:sldId id="310" r:id="rId43"/>
    <p:sldId id="292" r:id="rId44"/>
  </p:sldIdLst>
  <p:sldSz cx="12192000" cy="6858000"/>
  <p:notesSz cx="6858000" cy="9144000"/>
  <p:defaultTextStyle>
    <a:defPPr>
      <a:defRPr lang="de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7897A2-E77C-61B6-9207-8887A84E49FE}" name="Caroline Scheepers" initials="CS" userId="Caroline Scheepers" providerId="None"/>
  <p188:author id="{FBAF5EF5-B5E6-2F82-620C-3B752AAD6B64}" name="Maria Ulz" initials="MU" userId="S::maria.ulz@uclouvain.be::3bcd8c35-74f5-4c9c-b041-4a5aff0814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3377"/>
  </p:normalViewPr>
  <p:slideViewPr>
    <p:cSldViewPr snapToGrid="0">
      <p:cViewPr varScale="1">
        <p:scale>
          <a:sx n="96" d="100"/>
          <a:sy n="96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D1307-69D1-2E42-A8FA-A8F03066BC13}" type="doc">
      <dgm:prSet loTypeId="urn:microsoft.com/office/officeart/2005/8/layout/h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95F58C0-7F15-E74E-A834-59142B509738}">
      <dgm:prSet phldrT="[Text]" custT="1"/>
      <dgm:spPr/>
      <dgm:t>
        <a:bodyPr/>
        <a:lstStyle/>
        <a:p>
          <a:r>
            <a:rPr lang="de-DE" sz="3200" dirty="0" err="1"/>
            <a:t>Coopération</a:t>
          </a:r>
          <a:r>
            <a:rPr lang="de-DE" sz="3200" dirty="0"/>
            <a:t>                                       </a:t>
          </a:r>
          <a:r>
            <a:rPr lang="de-DE" sz="3200" dirty="0" err="1"/>
            <a:t>Collaboration</a:t>
          </a:r>
          <a:endParaRPr lang="de-DE" sz="3200" dirty="0"/>
        </a:p>
      </dgm:t>
    </dgm:pt>
    <dgm:pt modelId="{F0E87479-0BFA-614A-9B6E-042C8988E954}" type="parTrans" cxnId="{3BE32327-22AC-DD41-80BE-473479A6939D}">
      <dgm:prSet/>
      <dgm:spPr/>
      <dgm:t>
        <a:bodyPr/>
        <a:lstStyle/>
        <a:p>
          <a:endParaRPr lang="de-DE"/>
        </a:p>
      </dgm:t>
    </dgm:pt>
    <dgm:pt modelId="{CB38A75D-EB9F-6446-9F04-09311530D65A}" type="sibTrans" cxnId="{3BE32327-22AC-DD41-80BE-473479A6939D}">
      <dgm:prSet/>
      <dgm:spPr/>
      <dgm:t>
        <a:bodyPr/>
        <a:lstStyle/>
        <a:p>
          <a:endParaRPr lang="de-DE"/>
        </a:p>
      </dgm:t>
    </dgm:pt>
    <dgm:pt modelId="{D5D4909B-E133-F848-9BE8-2225E2F84E97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800" kern="1200" dirty="0"/>
            <a:t>- Le </a:t>
          </a:r>
          <a:r>
            <a:rPr lang="de-DE" sz="1800" kern="1200" dirty="0" err="1"/>
            <a:t>savoir</a:t>
          </a:r>
          <a:r>
            <a:rPr lang="de-DE" sz="1800" kern="1200" dirty="0"/>
            <a:t> </a:t>
          </a:r>
          <a:r>
            <a:rPr lang="de-DE" sz="1800" kern="1200" dirty="0" err="1"/>
            <a:t>émerge</a:t>
          </a:r>
          <a:r>
            <a:rPr lang="de-DE" sz="1800" kern="1200" dirty="0"/>
            <a:t> </a:t>
          </a:r>
          <a:r>
            <a:rPr lang="de-DE" sz="1800" kern="1200" dirty="0" err="1"/>
            <a:t>d'un</a:t>
          </a:r>
          <a:r>
            <a:rPr lang="de-DE" sz="1800" kern="1200" dirty="0"/>
            <a:t> </a:t>
          </a:r>
          <a:r>
            <a:rPr lang="de-DE" sz="1800" kern="1200" dirty="0" err="1"/>
            <a:t>processus</a:t>
          </a:r>
          <a:r>
            <a:rPr lang="de-DE" sz="1800" kern="1200" dirty="0"/>
            <a:t>, non </a:t>
          </a:r>
          <a:r>
            <a:rPr lang="de-DE" sz="1800" kern="1200" dirty="0" err="1"/>
            <a:t>comme</a:t>
          </a:r>
          <a:r>
            <a:rPr lang="de-DE" sz="1800" kern="1200" dirty="0"/>
            <a:t> </a:t>
          </a:r>
          <a:r>
            <a:rPr lang="de-DE" sz="1800" kern="1200" dirty="0" err="1"/>
            <a:t>un</a:t>
          </a:r>
          <a:r>
            <a:rPr lang="de-DE" sz="1800" kern="1200" dirty="0"/>
            <a:t> </a:t>
          </a:r>
          <a:r>
            <a:rPr lang="de-DE" sz="1800" kern="1200" dirty="0" err="1"/>
            <a:t>objectif</a:t>
          </a:r>
          <a:br>
            <a:rPr lang="de-DE" sz="1800" kern="1200" dirty="0"/>
          </a:br>
          <a:r>
            <a:rPr lang="de-DE" sz="1800" kern="1200" dirty="0"/>
            <a:t>- </a:t>
          </a:r>
          <a:r>
            <a:rPr lang="de-DE" sz="1800" kern="1200" dirty="0" err="1"/>
            <a:t>Les</a:t>
          </a:r>
          <a:r>
            <a:rPr lang="de-DE" sz="1800" kern="1200" dirty="0"/>
            <a:t> </a:t>
          </a:r>
          <a:r>
            <a:rPr lang="de-DE" sz="1800" kern="1200" dirty="0" err="1"/>
            <a:t>individus</a:t>
          </a:r>
          <a:r>
            <a:rPr lang="de-DE" sz="1800" kern="1200" dirty="0"/>
            <a:t> </a:t>
          </a:r>
          <a:r>
            <a:rPr lang="de-DE" sz="1800" kern="1200" dirty="0" err="1"/>
            <a:t>travaillent</a:t>
          </a:r>
          <a:r>
            <a:rPr lang="de-DE" sz="1800" kern="1200" dirty="0"/>
            <a:t> </a:t>
          </a:r>
          <a:r>
            <a:rPr lang="de-DE" sz="1800" kern="1200" dirty="0" err="1"/>
            <a:t>sur</a:t>
          </a:r>
          <a:r>
            <a:rPr lang="de-DE" sz="1800" kern="1200" dirty="0"/>
            <a:t> </a:t>
          </a:r>
          <a:r>
            <a:rPr lang="de-DE" sz="1800" kern="1200" dirty="0" err="1"/>
            <a:t>un</a:t>
          </a:r>
          <a:r>
            <a:rPr lang="de-DE" sz="1800" kern="1200" dirty="0"/>
            <a:t> </a:t>
          </a:r>
          <a:r>
            <a:rPr lang="de-DE" sz="1800" kern="1200" dirty="0" err="1"/>
            <a:t>produit</a:t>
          </a:r>
          <a:r>
            <a:rPr lang="de-DE" sz="1800" kern="1200" dirty="0"/>
            <a:t> commun</a:t>
          </a:r>
        </a:p>
        <a:p>
          <a:endParaRPr lang="de-DE" sz="1400" kern="1200" dirty="0"/>
        </a:p>
        <a:p>
          <a:br>
            <a:rPr lang="de-DE" sz="1400" kern="1200" dirty="0"/>
          </a:b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produit</a:t>
          </a:r>
          <a:r>
            <a:rPr lang="de-DE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/</a:t>
          </a: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processus</a:t>
          </a:r>
          <a:endParaRPr lang="de-DE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4738A6AD-9EFF-1841-A9F1-3B3D15A787C0}" type="parTrans" cxnId="{325B8EAA-B853-4D49-BEAF-E4FA04F3C82D}">
      <dgm:prSet/>
      <dgm:spPr/>
      <dgm:t>
        <a:bodyPr/>
        <a:lstStyle/>
        <a:p>
          <a:endParaRPr lang="de-DE"/>
        </a:p>
      </dgm:t>
    </dgm:pt>
    <dgm:pt modelId="{1C53A2EF-B07E-AF4B-BFCE-8734D348CB42}" type="sibTrans" cxnId="{325B8EAA-B853-4D49-BEAF-E4FA04F3C82D}">
      <dgm:prSet/>
      <dgm:spPr/>
      <dgm:t>
        <a:bodyPr/>
        <a:lstStyle/>
        <a:p>
          <a:endParaRPr lang="de-DE"/>
        </a:p>
      </dgm:t>
    </dgm:pt>
    <dgm:pt modelId="{EB512538-1774-FC46-8DA6-C2204A3F9D75}">
      <dgm:prSet phldrT="[Text]" custT="1"/>
      <dgm:spPr/>
      <dgm:t>
        <a:bodyPr/>
        <a:lstStyle/>
        <a:p>
          <a:r>
            <a:rPr lang="de-DE" sz="2400" dirty="0"/>
            <a:t>Le </a:t>
          </a:r>
          <a:r>
            <a:rPr lang="de-DE" sz="2400" dirty="0" err="1"/>
            <a:t>produit</a:t>
          </a:r>
          <a:r>
            <a:rPr lang="de-DE" sz="2400" dirty="0"/>
            <a:t> </a:t>
          </a:r>
          <a:r>
            <a:rPr lang="de-DE" sz="2400" dirty="0" err="1"/>
            <a:t>est</a:t>
          </a:r>
          <a:r>
            <a:rPr lang="de-DE" sz="2400" dirty="0"/>
            <a:t> </a:t>
          </a:r>
          <a:r>
            <a:rPr lang="de-DE" sz="2400" dirty="0" err="1"/>
            <a:t>meilleur</a:t>
          </a:r>
          <a:r>
            <a:rPr lang="de-DE" sz="2400" dirty="0"/>
            <a:t> </a:t>
          </a:r>
          <a:r>
            <a:rPr lang="de-DE" sz="2400" dirty="0" err="1"/>
            <a:t>que</a:t>
          </a:r>
          <a:r>
            <a:rPr lang="de-DE" sz="2400" dirty="0"/>
            <a:t> </a:t>
          </a:r>
          <a:r>
            <a:rPr lang="de-DE" sz="2400" dirty="0" err="1"/>
            <a:t>celui</a:t>
          </a:r>
          <a:r>
            <a:rPr lang="de-DE" sz="2400" dirty="0"/>
            <a:t> </a:t>
          </a:r>
          <a:r>
            <a:rPr lang="de-DE" sz="2400" dirty="0" err="1"/>
            <a:t>obtenu</a:t>
          </a:r>
          <a:r>
            <a:rPr lang="de-DE" sz="2400" dirty="0"/>
            <a:t> par </a:t>
          </a:r>
          <a:r>
            <a:rPr lang="de-DE" sz="2400" dirty="0" err="1"/>
            <a:t>un</a:t>
          </a:r>
          <a:r>
            <a:rPr lang="de-DE" sz="2400" dirty="0"/>
            <a:t> </a:t>
          </a:r>
          <a:r>
            <a:rPr lang="de-DE" sz="2400" dirty="0" err="1"/>
            <a:t>individu</a:t>
          </a:r>
          <a:r>
            <a:rPr lang="de-DE" sz="2400" dirty="0"/>
            <a:t> </a:t>
          </a:r>
          <a:r>
            <a:rPr lang="de-DE" sz="2400" dirty="0" err="1"/>
            <a:t>seul</a:t>
          </a:r>
          <a:endParaRPr lang="de-DE" sz="2400" dirty="0"/>
        </a:p>
        <a:p>
          <a:endParaRPr lang="de-DE" sz="2800" dirty="0"/>
        </a:p>
        <a:p>
          <a:endParaRPr lang="de-DE" sz="1600" dirty="0"/>
        </a:p>
        <a:p>
          <a:endParaRPr lang="de-DE" sz="2400" dirty="0"/>
        </a:p>
        <a:p>
          <a:r>
            <a:rPr lang="de-DE" sz="1800" b="1" dirty="0" err="1"/>
            <a:t>situatif</a:t>
          </a:r>
          <a:r>
            <a:rPr lang="de-DE" sz="1800" b="1" dirty="0"/>
            <a:t>/</a:t>
          </a:r>
          <a:r>
            <a:rPr lang="de-DE" sz="1800" b="1" dirty="0" err="1"/>
            <a:t>socio-culturel</a:t>
          </a:r>
          <a:endParaRPr lang="de-DE" sz="1800" b="1" dirty="0"/>
        </a:p>
      </dgm:t>
    </dgm:pt>
    <dgm:pt modelId="{7F55794C-DF5A-AA45-9B53-5A02F5DC68F4}" type="parTrans" cxnId="{6E4B7E2C-AD17-D34B-ACF5-CD170278B0A5}">
      <dgm:prSet/>
      <dgm:spPr/>
      <dgm:t>
        <a:bodyPr/>
        <a:lstStyle/>
        <a:p>
          <a:endParaRPr lang="de-DE"/>
        </a:p>
      </dgm:t>
    </dgm:pt>
    <dgm:pt modelId="{2208E451-E5AB-834B-95F7-D28BCFF4DABB}" type="sibTrans" cxnId="{6E4B7E2C-AD17-D34B-ACF5-CD170278B0A5}">
      <dgm:prSet/>
      <dgm:spPr/>
      <dgm:t>
        <a:bodyPr/>
        <a:lstStyle/>
        <a:p>
          <a:endParaRPr lang="de-DE"/>
        </a:p>
      </dgm:t>
    </dgm:pt>
    <dgm:pt modelId="{DEAD1DC7-DECD-7346-8E01-3F3C4409F51E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800" kern="1200" dirty="0"/>
            <a:t>- Construction du </a:t>
          </a:r>
          <a:r>
            <a:rPr lang="de-DE" sz="1800" kern="1200" dirty="0" err="1"/>
            <a:t>savoir</a:t>
          </a:r>
          <a:br>
            <a:rPr lang="de-DE" sz="1800" kern="1200" dirty="0"/>
          </a:br>
          <a:r>
            <a:rPr lang="de-DE" sz="1800" kern="1200" dirty="0"/>
            <a:t>- Le </a:t>
          </a:r>
          <a:r>
            <a:rPr lang="de-DE" sz="1800" kern="1200" dirty="0" err="1"/>
            <a:t>savoir</a:t>
          </a:r>
          <a:r>
            <a:rPr lang="de-DE" sz="1800" kern="1200" dirty="0"/>
            <a:t> </a:t>
          </a:r>
          <a:r>
            <a:rPr lang="de-DE" sz="1800" kern="1200" dirty="0" err="1"/>
            <a:t>résulte</a:t>
          </a:r>
          <a:r>
            <a:rPr lang="de-DE" sz="1800" kern="1200" dirty="0"/>
            <a:t> </a:t>
          </a:r>
          <a:r>
            <a:rPr lang="de-DE" sz="1800" kern="1200" dirty="0" err="1"/>
            <a:t>d'un</a:t>
          </a:r>
          <a:r>
            <a:rPr lang="de-DE" sz="1800" kern="1200" dirty="0"/>
            <a:t> </a:t>
          </a:r>
          <a:r>
            <a:rPr lang="de-DE" sz="1800" kern="1200" dirty="0" err="1"/>
            <a:t>processus</a:t>
          </a:r>
          <a:br>
            <a:rPr lang="de-DE" sz="1800" kern="1200" dirty="0"/>
          </a:br>
          <a:r>
            <a:rPr lang="de-DE" sz="1800" kern="1200" dirty="0"/>
            <a:t>- </a:t>
          </a:r>
          <a:r>
            <a:rPr lang="de-DE" sz="1800" kern="1200" dirty="0" err="1"/>
            <a:t>Les</a:t>
          </a:r>
          <a:r>
            <a:rPr lang="de-DE" sz="1800" kern="1200" dirty="0"/>
            <a:t> </a:t>
          </a:r>
          <a:r>
            <a:rPr lang="de-DE" sz="1800" kern="1200" dirty="0" err="1"/>
            <a:t>apprenant·es</a:t>
          </a:r>
          <a:r>
            <a:rPr lang="de-DE" sz="1800" kern="1200" dirty="0"/>
            <a:t> </a:t>
          </a:r>
          <a:r>
            <a:rPr lang="de-DE" sz="1800" kern="1200" dirty="0" err="1"/>
            <a:t>sont</a:t>
          </a:r>
          <a:r>
            <a:rPr lang="de-DE" sz="1800" kern="1200" dirty="0"/>
            <a:t> </a:t>
          </a:r>
          <a:r>
            <a:rPr lang="de-DE" sz="1800" kern="1200" dirty="0" err="1"/>
            <a:t>indépendant·es</a:t>
          </a:r>
          <a:r>
            <a:rPr lang="de-DE" sz="1800" kern="1200" dirty="0"/>
            <a:t> de </a:t>
          </a:r>
          <a:r>
            <a:rPr lang="de-DE" sz="1800" kern="1200" dirty="0" err="1"/>
            <a:t>l'enseignant·e</a:t>
          </a:r>
          <a:endParaRPr lang="de-DE" sz="1800" kern="1200" dirty="0"/>
        </a:p>
        <a:p>
          <a:br>
            <a:rPr lang="de-DE" sz="1400" kern="1200" dirty="0"/>
          </a:b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produit</a:t>
          </a:r>
          <a:r>
            <a:rPr lang="de-DE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/</a:t>
          </a: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processus</a:t>
          </a:r>
          <a:endParaRPr lang="de-DE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6944C103-78F3-6D4D-AC0F-357F3AFAE7EC}" type="parTrans" cxnId="{22B8EF10-2AE8-ED42-9E35-D2F1633311EF}">
      <dgm:prSet/>
      <dgm:spPr/>
      <dgm:t>
        <a:bodyPr/>
        <a:lstStyle/>
        <a:p>
          <a:endParaRPr lang="de-DE"/>
        </a:p>
      </dgm:t>
    </dgm:pt>
    <dgm:pt modelId="{216900C7-36CA-5E41-BDCA-9A29F969DE3E}" type="sibTrans" cxnId="{22B8EF10-2AE8-ED42-9E35-D2F1633311EF}">
      <dgm:prSet/>
      <dgm:spPr/>
      <dgm:t>
        <a:bodyPr/>
        <a:lstStyle/>
        <a:p>
          <a:endParaRPr lang="de-DE"/>
        </a:p>
      </dgm:t>
    </dgm:pt>
    <dgm:pt modelId="{5D0A95EF-EB26-3C44-91B3-3ABEE5CDA186}" type="pres">
      <dgm:prSet presAssocID="{0A0D1307-69D1-2E42-A8FA-A8F03066BC13}" presName="composite" presStyleCnt="0">
        <dgm:presLayoutVars>
          <dgm:chMax val="1"/>
          <dgm:dir/>
          <dgm:resizeHandles val="exact"/>
        </dgm:presLayoutVars>
      </dgm:prSet>
      <dgm:spPr/>
    </dgm:pt>
    <dgm:pt modelId="{4F8384FC-1783-E14E-865D-B64E48607E31}" type="pres">
      <dgm:prSet presAssocID="{895F58C0-7F15-E74E-A834-59142B509738}" presName="roof" presStyleLbl="dkBgShp" presStyleIdx="0" presStyleCnt="2"/>
      <dgm:spPr/>
    </dgm:pt>
    <dgm:pt modelId="{717452C2-F843-7C4B-8F9F-983A8D6C10FC}" type="pres">
      <dgm:prSet presAssocID="{895F58C0-7F15-E74E-A834-59142B509738}" presName="pillars" presStyleCnt="0"/>
      <dgm:spPr/>
    </dgm:pt>
    <dgm:pt modelId="{0D2E07E2-2FBA-EF48-BADC-62015DA945FE}" type="pres">
      <dgm:prSet presAssocID="{895F58C0-7F15-E74E-A834-59142B509738}" presName="pillar1" presStyleLbl="node1" presStyleIdx="0" presStyleCnt="3">
        <dgm:presLayoutVars>
          <dgm:bulletEnabled val="1"/>
        </dgm:presLayoutVars>
      </dgm:prSet>
      <dgm:spPr/>
    </dgm:pt>
    <dgm:pt modelId="{9AA08256-B36C-C443-ADA7-9F7D3F730DC8}" type="pres">
      <dgm:prSet presAssocID="{EB512538-1774-FC46-8DA6-C2204A3F9D75}" presName="pillarX" presStyleLbl="node1" presStyleIdx="1" presStyleCnt="3" custScaleY="144310" custLinFactNeighborY="-26486">
        <dgm:presLayoutVars>
          <dgm:bulletEnabled val="1"/>
        </dgm:presLayoutVars>
      </dgm:prSet>
      <dgm:spPr/>
    </dgm:pt>
    <dgm:pt modelId="{FEF940AA-18FD-044F-947F-D44206AF26BF}" type="pres">
      <dgm:prSet presAssocID="{DEAD1DC7-DECD-7346-8E01-3F3C4409F51E}" presName="pillarX" presStyleLbl="node1" presStyleIdx="2" presStyleCnt="3">
        <dgm:presLayoutVars>
          <dgm:bulletEnabled val="1"/>
        </dgm:presLayoutVars>
      </dgm:prSet>
      <dgm:spPr/>
    </dgm:pt>
    <dgm:pt modelId="{A126CC8E-E50D-2745-B9A5-46D681BAEF97}" type="pres">
      <dgm:prSet presAssocID="{895F58C0-7F15-E74E-A834-59142B509738}" presName="base" presStyleLbl="dkBgShp" presStyleIdx="1" presStyleCnt="2"/>
      <dgm:spPr/>
    </dgm:pt>
  </dgm:ptLst>
  <dgm:cxnLst>
    <dgm:cxn modelId="{4318B000-1A0A-B641-A35B-370D670AF4B3}" type="presOf" srcId="{EB512538-1774-FC46-8DA6-C2204A3F9D75}" destId="{9AA08256-B36C-C443-ADA7-9F7D3F730DC8}" srcOrd="0" destOrd="0" presId="urn:microsoft.com/office/officeart/2005/8/layout/hList3"/>
    <dgm:cxn modelId="{2571EE0F-73E3-A944-BBE0-8FB1762EE1C3}" type="presOf" srcId="{0A0D1307-69D1-2E42-A8FA-A8F03066BC13}" destId="{5D0A95EF-EB26-3C44-91B3-3ABEE5CDA186}" srcOrd="0" destOrd="0" presId="urn:microsoft.com/office/officeart/2005/8/layout/hList3"/>
    <dgm:cxn modelId="{22B8EF10-2AE8-ED42-9E35-D2F1633311EF}" srcId="{895F58C0-7F15-E74E-A834-59142B509738}" destId="{DEAD1DC7-DECD-7346-8E01-3F3C4409F51E}" srcOrd="2" destOrd="0" parTransId="{6944C103-78F3-6D4D-AC0F-357F3AFAE7EC}" sibTransId="{216900C7-36CA-5E41-BDCA-9A29F969DE3E}"/>
    <dgm:cxn modelId="{3BE32327-22AC-DD41-80BE-473479A6939D}" srcId="{0A0D1307-69D1-2E42-A8FA-A8F03066BC13}" destId="{895F58C0-7F15-E74E-A834-59142B509738}" srcOrd="0" destOrd="0" parTransId="{F0E87479-0BFA-614A-9B6E-042C8988E954}" sibTransId="{CB38A75D-EB9F-6446-9F04-09311530D65A}"/>
    <dgm:cxn modelId="{6E4B7E2C-AD17-D34B-ACF5-CD170278B0A5}" srcId="{895F58C0-7F15-E74E-A834-59142B509738}" destId="{EB512538-1774-FC46-8DA6-C2204A3F9D75}" srcOrd="1" destOrd="0" parTransId="{7F55794C-DF5A-AA45-9B53-5A02F5DC68F4}" sibTransId="{2208E451-E5AB-834B-95F7-D28BCFF4DABB}"/>
    <dgm:cxn modelId="{58E0CC68-8E26-7B46-B268-E1947ADB0555}" type="presOf" srcId="{D5D4909B-E133-F848-9BE8-2225E2F84E97}" destId="{0D2E07E2-2FBA-EF48-BADC-62015DA945FE}" srcOrd="0" destOrd="0" presId="urn:microsoft.com/office/officeart/2005/8/layout/hList3"/>
    <dgm:cxn modelId="{9749CDA7-03B0-8A47-88D8-DDE48FDB9A27}" type="presOf" srcId="{DEAD1DC7-DECD-7346-8E01-3F3C4409F51E}" destId="{FEF940AA-18FD-044F-947F-D44206AF26BF}" srcOrd="0" destOrd="0" presId="urn:microsoft.com/office/officeart/2005/8/layout/hList3"/>
    <dgm:cxn modelId="{325B8EAA-B853-4D49-BEAF-E4FA04F3C82D}" srcId="{895F58C0-7F15-E74E-A834-59142B509738}" destId="{D5D4909B-E133-F848-9BE8-2225E2F84E97}" srcOrd="0" destOrd="0" parTransId="{4738A6AD-9EFF-1841-A9F1-3B3D15A787C0}" sibTransId="{1C53A2EF-B07E-AF4B-BFCE-8734D348CB42}"/>
    <dgm:cxn modelId="{527EEDF9-7895-DB4C-9160-6080374325F8}" type="presOf" srcId="{895F58C0-7F15-E74E-A834-59142B509738}" destId="{4F8384FC-1783-E14E-865D-B64E48607E31}" srcOrd="0" destOrd="0" presId="urn:microsoft.com/office/officeart/2005/8/layout/hList3"/>
    <dgm:cxn modelId="{E5BB5C05-D27E-144F-A4A4-DB6065E89043}" type="presParOf" srcId="{5D0A95EF-EB26-3C44-91B3-3ABEE5CDA186}" destId="{4F8384FC-1783-E14E-865D-B64E48607E31}" srcOrd="0" destOrd="0" presId="urn:microsoft.com/office/officeart/2005/8/layout/hList3"/>
    <dgm:cxn modelId="{3E635726-144C-B540-88BB-C77747DFF94F}" type="presParOf" srcId="{5D0A95EF-EB26-3C44-91B3-3ABEE5CDA186}" destId="{717452C2-F843-7C4B-8F9F-983A8D6C10FC}" srcOrd="1" destOrd="0" presId="urn:microsoft.com/office/officeart/2005/8/layout/hList3"/>
    <dgm:cxn modelId="{EF01CF51-F609-CE44-BB01-580E12C197BC}" type="presParOf" srcId="{717452C2-F843-7C4B-8F9F-983A8D6C10FC}" destId="{0D2E07E2-2FBA-EF48-BADC-62015DA945FE}" srcOrd="0" destOrd="0" presId="urn:microsoft.com/office/officeart/2005/8/layout/hList3"/>
    <dgm:cxn modelId="{C36FDBBC-F840-5242-9903-8A77F9278205}" type="presParOf" srcId="{717452C2-F843-7C4B-8F9F-983A8D6C10FC}" destId="{9AA08256-B36C-C443-ADA7-9F7D3F730DC8}" srcOrd="1" destOrd="0" presId="urn:microsoft.com/office/officeart/2005/8/layout/hList3"/>
    <dgm:cxn modelId="{CF448B3D-AB79-2348-8FD1-2096CEA2373F}" type="presParOf" srcId="{717452C2-F843-7C4B-8F9F-983A8D6C10FC}" destId="{FEF940AA-18FD-044F-947F-D44206AF26BF}" srcOrd="2" destOrd="0" presId="urn:microsoft.com/office/officeart/2005/8/layout/hList3"/>
    <dgm:cxn modelId="{BBE27BC3-BBDF-FE45-B94C-13B22299BBBF}" type="presParOf" srcId="{5D0A95EF-EB26-3C44-91B3-3ABEE5CDA186}" destId="{A126CC8E-E50D-2745-B9A5-46D681BAEF9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384FC-1783-E14E-865D-B64E48607E31}">
      <dsp:nvSpPr>
        <dsp:cNvPr id="0" name=""/>
        <dsp:cNvSpPr/>
      </dsp:nvSpPr>
      <dsp:spPr>
        <a:xfrm>
          <a:off x="0" y="-126726"/>
          <a:ext cx="8128000" cy="109283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Coopération</a:t>
          </a:r>
          <a:r>
            <a:rPr lang="de-DE" sz="3200" kern="1200" dirty="0"/>
            <a:t>                                       </a:t>
          </a:r>
          <a:r>
            <a:rPr lang="de-DE" sz="3200" kern="1200" dirty="0" err="1"/>
            <a:t>Collaboration</a:t>
          </a:r>
          <a:endParaRPr lang="de-DE" sz="3200" kern="1200" dirty="0"/>
        </a:p>
      </dsp:txBody>
      <dsp:txXfrm>
        <a:off x="0" y="-126726"/>
        <a:ext cx="8128000" cy="1092834"/>
      </dsp:txXfrm>
    </dsp:sp>
    <dsp:sp modelId="{0D2E07E2-2FBA-EF48-BADC-62015DA945FE}">
      <dsp:nvSpPr>
        <dsp:cNvPr id="0" name=""/>
        <dsp:cNvSpPr/>
      </dsp:nvSpPr>
      <dsp:spPr>
        <a:xfrm>
          <a:off x="3968" y="966108"/>
          <a:ext cx="2706687" cy="2294953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- Le </a:t>
          </a:r>
          <a:r>
            <a:rPr lang="de-DE" sz="1800" kern="1200" dirty="0" err="1"/>
            <a:t>savoir</a:t>
          </a:r>
          <a:r>
            <a:rPr lang="de-DE" sz="1800" kern="1200" dirty="0"/>
            <a:t> </a:t>
          </a:r>
          <a:r>
            <a:rPr lang="de-DE" sz="1800" kern="1200" dirty="0" err="1"/>
            <a:t>émerge</a:t>
          </a:r>
          <a:r>
            <a:rPr lang="de-DE" sz="1800" kern="1200" dirty="0"/>
            <a:t> </a:t>
          </a:r>
          <a:r>
            <a:rPr lang="de-DE" sz="1800" kern="1200" dirty="0" err="1"/>
            <a:t>d'un</a:t>
          </a:r>
          <a:r>
            <a:rPr lang="de-DE" sz="1800" kern="1200" dirty="0"/>
            <a:t> </a:t>
          </a:r>
          <a:r>
            <a:rPr lang="de-DE" sz="1800" kern="1200" dirty="0" err="1"/>
            <a:t>processus</a:t>
          </a:r>
          <a:r>
            <a:rPr lang="de-DE" sz="1800" kern="1200" dirty="0"/>
            <a:t>, non </a:t>
          </a:r>
          <a:r>
            <a:rPr lang="de-DE" sz="1800" kern="1200" dirty="0" err="1"/>
            <a:t>comme</a:t>
          </a:r>
          <a:r>
            <a:rPr lang="de-DE" sz="1800" kern="1200" dirty="0"/>
            <a:t> </a:t>
          </a:r>
          <a:r>
            <a:rPr lang="de-DE" sz="1800" kern="1200" dirty="0" err="1"/>
            <a:t>un</a:t>
          </a:r>
          <a:r>
            <a:rPr lang="de-DE" sz="1800" kern="1200" dirty="0"/>
            <a:t> </a:t>
          </a:r>
          <a:r>
            <a:rPr lang="de-DE" sz="1800" kern="1200" dirty="0" err="1"/>
            <a:t>objectif</a:t>
          </a:r>
          <a:br>
            <a:rPr lang="de-DE" sz="1800" kern="1200" dirty="0"/>
          </a:br>
          <a:r>
            <a:rPr lang="de-DE" sz="1800" kern="1200" dirty="0"/>
            <a:t>- </a:t>
          </a:r>
          <a:r>
            <a:rPr lang="de-DE" sz="1800" kern="1200" dirty="0" err="1"/>
            <a:t>Les</a:t>
          </a:r>
          <a:r>
            <a:rPr lang="de-DE" sz="1800" kern="1200" dirty="0"/>
            <a:t> </a:t>
          </a:r>
          <a:r>
            <a:rPr lang="de-DE" sz="1800" kern="1200" dirty="0" err="1"/>
            <a:t>individus</a:t>
          </a:r>
          <a:r>
            <a:rPr lang="de-DE" sz="1800" kern="1200" dirty="0"/>
            <a:t> </a:t>
          </a:r>
          <a:r>
            <a:rPr lang="de-DE" sz="1800" kern="1200" dirty="0" err="1"/>
            <a:t>travaillent</a:t>
          </a:r>
          <a:r>
            <a:rPr lang="de-DE" sz="1800" kern="1200" dirty="0"/>
            <a:t> </a:t>
          </a:r>
          <a:r>
            <a:rPr lang="de-DE" sz="1800" kern="1200" dirty="0" err="1"/>
            <a:t>sur</a:t>
          </a:r>
          <a:r>
            <a:rPr lang="de-DE" sz="1800" kern="1200" dirty="0"/>
            <a:t> </a:t>
          </a:r>
          <a:r>
            <a:rPr lang="de-DE" sz="1800" kern="1200" dirty="0" err="1"/>
            <a:t>un</a:t>
          </a:r>
          <a:r>
            <a:rPr lang="de-DE" sz="1800" kern="1200" dirty="0"/>
            <a:t> </a:t>
          </a:r>
          <a:r>
            <a:rPr lang="de-DE" sz="1800" kern="1200" dirty="0" err="1"/>
            <a:t>produit</a:t>
          </a:r>
          <a:r>
            <a:rPr lang="de-DE" sz="1800" kern="1200" dirty="0"/>
            <a:t> commun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e-DE" sz="1400" kern="1200" dirty="0"/>
          </a:b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produit</a:t>
          </a:r>
          <a:r>
            <a:rPr lang="de-DE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/</a:t>
          </a: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processus</a:t>
          </a:r>
          <a:endParaRPr lang="de-DE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3968" y="966108"/>
        <a:ext cx="2706687" cy="2294953"/>
      </dsp:txXfrm>
    </dsp:sp>
    <dsp:sp modelId="{9AA08256-B36C-C443-ADA7-9F7D3F730DC8}">
      <dsp:nvSpPr>
        <dsp:cNvPr id="0" name=""/>
        <dsp:cNvSpPr/>
      </dsp:nvSpPr>
      <dsp:spPr>
        <a:xfrm>
          <a:off x="2710656" y="0"/>
          <a:ext cx="2706687" cy="3311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Le </a:t>
          </a:r>
          <a:r>
            <a:rPr lang="de-DE" sz="2400" kern="1200" dirty="0" err="1"/>
            <a:t>produit</a:t>
          </a:r>
          <a:r>
            <a:rPr lang="de-DE" sz="2400" kern="1200" dirty="0"/>
            <a:t> </a:t>
          </a:r>
          <a:r>
            <a:rPr lang="de-DE" sz="2400" kern="1200" dirty="0" err="1"/>
            <a:t>est</a:t>
          </a:r>
          <a:r>
            <a:rPr lang="de-DE" sz="2400" kern="1200" dirty="0"/>
            <a:t> </a:t>
          </a:r>
          <a:r>
            <a:rPr lang="de-DE" sz="2400" kern="1200" dirty="0" err="1"/>
            <a:t>meilleur</a:t>
          </a:r>
          <a:r>
            <a:rPr lang="de-DE" sz="2400" kern="1200" dirty="0"/>
            <a:t> </a:t>
          </a:r>
          <a:r>
            <a:rPr lang="de-DE" sz="2400" kern="1200" dirty="0" err="1"/>
            <a:t>que</a:t>
          </a:r>
          <a:r>
            <a:rPr lang="de-DE" sz="2400" kern="1200" dirty="0"/>
            <a:t> </a:t>
          </a:r>
          <a:r>
            <a:rPr lang="de-DE" sz="2400" kern="1200" dirty="0" err="1"/>
            <a:t>celui</a:t>
          </a:r>
          <a:r>
            <a:rPr lang="de-DE" sz="2400" kern="1200" dirty="0"/>
            <a:t> </a:t>
          </a:r>
          <a:r>
            <a:rPr lang="de-DE" sz="2400" kern="1200" dirty="0" err="1"/>
            <a:t>obtenu</a:t>
          </a:r>
          <a:r>
            <a:rPr lang="de-DE" sz="2400" kern="1200" dirty="0"/>
            <a:t> par </a:t>
          </a:r>
          <a:r>
            <a:rPr lang="de-DE" sz="2400" kern="1200" dirty="0" err="1"/>
            <a:t>un</a:t>
          </a:r>
          <a:r>
            <a:rPr lang="de-DE" sz="2400" kern="1200" dirty="0"/>
            <a:t> </a:t>
          </a:r>
          <a:r>
            <a:rPr lang="de-DE" sz="2400" kern="1200" dirty="0" err="1"/>
            <a:t>individu</a:t>
          </a:r>
          <a:r>
            <a:rPr lang="de-DE" sz="2400" kern="1200" dirty="0"/>
            <a:t> </a:t>
          </a:r>
          <a:r>
            <a:rPr lang="de-DE" sz="2400" kern="1200" dirty="0" err="1"/>
            <a:t>seul</a:t>
          </a:r>
          <a:endParaRPr lang="de-DE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8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situatif</a:t>
          </a:r>
          <a:r>
            <a:rPr lang="de-DE" sz="1800" b="1" kern="1200" dirty="0"/>
            <a:t>/</a:t>
          </a:r>
          <a:r>
            <a:rPr lang="de-DE" sz="1800" b="1" kern="1200" dirty="0" err="1"/>
            <a:t>socio-culturel</a:t>
          </a:r>
          <a:endParaRPr lang="de-DE" sz="1800" b="1" kern="1200" dirty="0"/>
        </a:p>
      </dsp:txBody>
      <dsp:txXfrm>
        <a:off x="2710656" y="0"/>
        <a:ext cx="2706687" cy="3311847"/>
      </dsp:txXfrm>
    </dsp:sp>
    <dsp:sp modelId="{FEF940AA-18FD-044F-947F-D44206AF26BF}">
      <dsp:nvSpPr>
        <dsp:cNvPr id="0" name=""/>
        <dsp:cNvSpPr/>
      </dsp:nvSpPr>
      <dsp:spPr>
        <a:xfrm>
          <a:off x="5417343" y="966108"/>
          <a:ext cx="2706687" cy="2294953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- Construction du </a:t>
          </a:r>
          <a:r>
            <a:rPr lang="de-DE" sz="1800" kern="1200" dirty="0" err="1"/>
            <a:t>savoir</a:t>
          </a:r>
          <a:br>
            <a:rPr lang="de-DE" sz="1800" kern="1200" dirty="0"/>
          </a:br>
          <a:r>
            <a:rPr lang="de-DE" sz="1800" kern="1200" dirty="0"/>
            <a:t>- Le </a:t>
          </a:r>
          <a:r>
            <a:rPr lang="de-DE" sz="1800" kern="1200" dirty="0" err="1"/>
            <a:t>savoir</a:t>
          </a:r>
          <a:r>
            <a:rPr lang="de-DE" sz="1800" kern="1200" dirty="0"/>
            <a:t> </a:t>
          </a:r>
          <a:r>
            <a:rPr lang="de-DE" sz="1800" kern="1200" dirty="0" err="1"/>
            <a:t>résulte</a:t>
          </a:r>
          <a:r>
            <a:rPr lang="de-DE" sz="1800" kern="1200" dirty="0"/>
            <a:t> </a:t>
          </a:r>
          <a:r>
            <a:rPr lang="de-DE" sz="1800" kern="1200" dirty="0" err="1"/>
            <a:t>d'un</a:t>
          </a:r>
          <a:r>
            <a:rPr lang="de-DE" sz="1800" kern="1200" dirty="0"/>
            <a:t> </a:t>
          </a:r>
          <a:r>
            <a:rPr lang="de-DE" sz="1800" kern="1200" dirty="0" err="1"/>
            <a:t>processus</a:t>
          </a:r>
          <a:br>
            <a:rPr lang="de-DE" sz="1800" kern="1200" dirty="0"/>
          </a:br>
          <a:r>
            <a:rPr lang="de-DE" sz="1800" kern="1200" dirty="0"/>
            <a:t>- </a:t>
          </a:r>
          <a:r>
            <a:rPr lang="de-DE" sz="1800" kern="1200" dirty="0" err="1"/>
            <a:t>Les</a:t>
          </a:r>
          <a:r>
            <a:rPr lang="de-DE" sz="1800" kern="1200" dirty="0"/>
            <a:t> </a:t>
          </a:r>
          <a:r>
            <a:rPr lang="de-DE" sz="1800" kern="1200" dirty="0" err="1"/>
            <a:t>apprenant·es</a:t>
          </a:r>
          <a:r>
            <a:rPr lang="de-DE" sz="1800" kern="1200" dirty="0"/>
            <a:t> </a:t>
          </a:r>
          <a:r>
            <a:rPr lang="de-DE" sz="1800" kern="1200" dirty="0" err="1"/>
            <a:t>sont</a:t>
          </a:r>
          <a:r>
            <a:rPr lang="de-DE" sz="1800" kern="1200" dirty="0"/>
            <a:t> </a:t>
          </a:r>
          <a:r>
            <a:rPr lang="de-DE" sz="1800" kern="1200" dirty="0" err="1"/>
            <a:t>indépendant·es</a:t>
          </a:r>
          <a:r>
            <a:rPr lang="de-DE" sz="1800" kern="1200" dirty="0"/>
            <a:t> de </a:t>
          </a:r>
          <a:r>
            <a:rPr lang="de-DE" sz="1800" kern="1200" dirty="0" err="1"/>
            <a:t>l'enseignant·e</a:t>
          </a:r>
          <a:endParaRPr lang="de-D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e-DE" sz="1400" kern="1200" dirty="0"/>
          </a:b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produit</a:t>
          </a:r>
          <a:r>
            <a:rPr lang="de-DE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/</a:t>
          </a:r>
          <a:r>
            <a:rPr lang="de-DE" sz="1800" b="1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processus</a:t>
          </a:r>
          <a:endParaRPr lang="de-DE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5417343" y="966108"/>
        <a:ext cx="2706687" cy="2294953"/>
      </dsp:txXfrm>
    </dsp:sp>
    <dsp:sp modelId="{A126CC8E-E50D-2745-B9A5-46D681BAEF97}">
      <dsp:nvSpPr>
        <dsp:cNvPr id="0" name=""/>
        <dsp:cNvSpPr/>
      </dsp:nvSpPr>
      <dsp:spPr>
        <a:xfrm>
          <a:off x="0" y="3261062"/>
          <a:ext cx="8128000" cy="25499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4:24:36.78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2321 376 24575,'-48'-24'0,"0"0"0,1-1 0,-1 1 0,0 0 0,1 0 0,-5-2 0,-2-1 0,2 2 0,7 3 0,8 4 0,7 3 0,5 3 0,-24-6 0,22 7 0,1 0 0,-17-2-730,14 4 1,-1 0 729,-20 4 0,2 0 0,-1 1 0,14 3 0,0 2 0,-17 1 0,0 0 237,21 0 1,-1 2-238,-7 2 0,-4 2 0,4 0 0,4 2 0,1 0-446,-3-1 1,-4 1 0,4 0 445,5 3 0,2 1 0,-2-2 0,-4 1 0,-3 4 0,-5 2 0,5-1 0,4-1 0,0 0 0,-1-1 0,-3 2 0,6 0 0,-5 10-531,8-5 1,-1 1 530,-8 13 0,10-12 0,0 0 0,-4 8 0,6 3 0,1 0 0,8-13 0,1 1 0,-6 14 0,2 1 0,0 2 0,4 7 0,7-5 0,2 4 507,8-6-507,0 1 0,8-6 0,2 1 0,1 12-295,2-12 0,1-1 295,2 5 0,5-1 0,2 1 0,-7-15 0,0 1 0,11 15 0,1-2 738,-6-18 1,2-1-739,9 1 0,6 2 0,-2-3 0,4-2 0,1-1-1514,4 2 1,5 2-1,-4-5 1514,-3-5 0,2-2-1138,-7 0 1,4 2 0,1 0 0,-4-2 1137,13 3 0,-1-1 0,-4 0 0,2-1 0,-6 0 163,-11-3 0,0-2-163,9-3 0,5-2 0,-3 0 0,2 1 0,0 0-418,4-2 1,5 0 0,-5 0 417,-5 0 0,-2 0 0,4 0 0,-1 0 1618,-2-2 1,1-1-1619,-6 1 0,1-2 0,0 0 0,7-3 0,0-2 1893,10 2 1,-2-1-1894,-16-1 0,-3-1 0,-2 1 0,0-1 0,12-7 0,-1-2 0,5-6 0,-12 6 0,-4 0 0,-11 6 0,20-15 0,-17 14 0,16-10 0,-8 9-269,-1 1 1,1-1 268,7-7 0,-6 5 0,-3-1 0,-7-9 0,-3 0 0,0-1 0,2-9 997,-7 11 0,-2 2-997,-5 3 0,6-25 0,-11 17 0,0 0 0,0-1 0,-1-6 0,-3-2 0,-1-2 0,0-11 0,0 14 0,-1 1 0,-3-4 0,-3 10 0,0 0 0,1-12 0,-5 12 0,1 0 0,1-4 315,-8-3-315,8 7 2246,-7 2-2246,9 16 700,-17-9-700,10 10 261,-12-5-261,5 4 0,4 6 0,-16-6 0,17 7 0,-8-1 0,18 4 0,-24 2 0,9 0 0,-27 0 0,27 2 0,-12 3 0,23-3 0,-11 4 0,13-4 0,-11 5 0,11-4 0,-5 2 0,10-4 0,2 1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B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3E63-2A95-4543-B891-8796B14DF721}" type="datetimeFigureOut">
              <a:rPr lang="de-BE" smtClean="0"/>
              <a:t>07.04.25</a:t>
            </a:fld>
            <a:endParaRPr lang="de-B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B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B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4F2FB-E766-6843-8F2A-6D24B150B3E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59197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10mn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4F2FB-E766-6843-8F2A-6D24B150B3EF}" type="slidenum">
              <a:rPr lang="de-BE" smtClean="0"/>
              <a:t>18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11182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10mn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4F2FB-E766-6843-8F2A-6D24B150B3EF}" type="slidenum">
              <a:rPr lang="de-BE" smtClean="0"/>
              <a:t>21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5409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10mn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4F2FB-E766-6843-8F2A-6D24B150B3EF}" type="slidenum">
              <a:rPr lang="de-BE" smtClean="0"/>
              <a:t>25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53638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10mn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4F2FB-E766-6843-8F2A-6D24B150B3EF}" type="slidenum">
              <a:rPr lang="de-BE" smtClean="0"/>
              <a:t>30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46231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sur </a:t>
            </a:r>
            <a:r>
              <a:rPr lang="fr-FR" dirty="0" err="1"/>
              <a:t>Padlet</a:t>
            </a:r>
            <a:endParaRPr lang="fr-FR" dirty="0"/>
          </a:p>
          <a:p>
            <a:r>
              <a:rPr lang="fr-FR" dirty="0"/>
              <a:t>Montrer sur Moodle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4F2FB-E766-6843-8F2A-6D24B150B3EF}" type="slidenum">
              <a:rPr lang="de-BE" smtClean="0"/>
              <a:t>34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99324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286E8-72DC-B4DE-6135-6EAC23235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F05EC3-E867-937D-E8C0-CD55DAF68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157DD6-A747-D9BA-69E4-852455EC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A11D-31ED-684D-BE7D-70E355432470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A4AA37-F03C-C297-E43D-E41C7E4E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992885-BF95-1F0E-F0DB-D5984664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17054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A716A-E2ED-821D-65E2-8F221AE2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C89B47-9BCE-9635-0EEA-D27ED6A77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38A38-8AC5-445F-2654-A826EC04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FA78-5282-EF45-9555-1FEA609EDC40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FBAECC-DC31-4F62-ADA9-F135DA30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AE1DC3-D757-2BDF-35B9-F8D29597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44082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7CC42F1-AC90-39AE-8CDA-3FC4826CA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8EE3F1-727C-4C54-BCC7-4A0C37AA7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1A4085-DDBA-21E7-D9D6-338566E5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B0133-2ACE-734B-B0AA-45E52735FAE4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37C871-ACFC-7663-9E32-E37E5AA7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B633FD-00AA-CBB2-4415-C4EDD7A3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13774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6730-5C5B-8B66-0C2A-DAFC2F24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EA8983-95E3-6159-7AE5-245178DA5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8B36ED-5F70-0CC5-C31C-1020D259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6866-6A0A-124B-A457-84009C263B11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5EB807-4DFF-DF97-81BF-230A5A9A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1907E-C58B-4CE7-2F12-D0B68C31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6849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C468B-9F3A-CDA7-8879-A4CD51E5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12C262-FA30-C0A9-B005-79327AAA9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1C78D8-244B-22E9-CC47-112AB1A1C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AA8D-F7DB-9348-819F-4DF365453EA0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C2714-9872-057E-61BC-CCBE8582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E6452D-671E-06CB-E739-05F6AA84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70874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1BDF7-6769-9C96-2A75-3604948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1588-60C9-578C-5BC8-75213C214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3B30AA-A38B-DBE3-9842-A25B6C7B7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414689-DD20-9F43-9901-234563906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9EA2-C447-8A40-82DD-EE5B9CF08381}" type="datetime1">
              <a:rPr lang="de-DE" smtClean="0"/>
              <a:t>07.04.25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91C97B-351A-83E8-7E5D-E7E06CBA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169FF3-3FE8-BE45-580D-258474C9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59185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53050-6803-F844-52BE-6D387235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94FDF4-FC15-7C4C-95BB-0C9D59450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6F08AF-C05F-1546-9E12-1B191C5CC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E6E62-CAA9-7C6A-5442-2D5883891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3B14EF-547A-036B-D947-176379DB9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0404CE-8F44-E781-73BF-FE4EDEF6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344E-96C0-2440-9D19-34B58EFEE0D2}" type="datetime1">
              <a:rPr lang="de-DE" smtClean="0"/>
              <a:t>07.04.25</a:t>
            </a:fld>
            <a:endParaRPr lang="de-B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677D38-6E6D-D60E-679A-FD866953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35F7B49-8C56-0DEF-CAA8-304F923C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74808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3E3BE-56A4-BBD4-0FF5-5BF12E0D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D2153C-8946-59C9-06C7-99E82C15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3162-A354-7C44-9EFB-5C7E8C79BB46}" type="datetime1">
              <a:rPr lang="de-DE" smtClean="0"/>
              <a:t>07.04.25</a:t>
            </a:fld>
            <a:endParaRPr lang="de-B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BF67B8-7992-DE2D-3E3C-4A07D045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DD22B3-74A6-41A3-29B6-CE2FA913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57516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DFA76AF-9915-8E23-5E58-A777EA54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FF78-AA52-F648-8C02-8177BA4A521E}" type="datetime1">
              <a:rPr lang="de-DE" smtClean="0"/>
              <a:t>07.04.25</a:t>
            </a:fld>
            <a:endParaRPr lang="de-B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6F04B7-77E4-B5AA-D8A8-5614D492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674956-DC03-70DD-806E-FC85269C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74892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EFFE7-7446-D167-0A39-A4BF4FC1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D85650-6D89-3300-4AA8-6953CF6B3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F985B1-61AD-8143-6016-40EBA1206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C96999-2341-D317-CFAF-9B79ECD2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27A3-9EF9-D946-815F-8B0186D9D5C8}" type="datetime1">
              <a:rPr lang="de-DE" smtClean="0"/>
              <a:t>07.04.25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225594-AF7A-4A34-ABEE-72B8B2086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229C10-1285-5620-86D9-AAABA03C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23077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02806-BBF4-9A65-151B-2391A268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CC01DF-FA55-1748-C662-B60A38EB3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B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95F999-44EA-0FF2-F013-B5E8A8B4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8F5F89-CA58-C827-2F2F-7DEE5CAE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0685-E8E4-9D42-ABF0-4B37694D8FFF}" type="datetime1">
              <a:rPr lang="de-DE" smtClean="0"/>
              <a:t>07.04.25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107E32-FF3C-1299-5D5C-06290E79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3112D0-435E-0043-F846-D25BA51F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52002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F569D8-62B3-4B06-21D1-AFDF4B11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6D2CB0-5A44-3C17-8D86-885B7FB76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D18DBB-CF15-4EC8-DC63-C59645D77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B9F20C-0E38-694D-B009-EC5B16A5DCB8}" type="datetime1">
              <a:rPr lang="de-DE" smtClean="0"/>
              <a:t>07.04.25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7425F6-3B4C-27C9-5F73-D65B058D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CA00F2-3F4A-1167-DC53-7AA1AEE93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6F77E6-0786-3045-B949-E38CE069526F}" type="slidenum">
              <a:rPr lang="de-BE" smtClean="0"/>
              <a:t>‹Nr.›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08598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tl.coventry.domains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odle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manaulavirtual.es/" TargetMode="External"/><Relationship Id="rId2" Type="http://schemas.openxmlformats.org/officeDocument/2006/relationships/hyperlink" Target="https://manaulavirtual.es/#/intr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www.moodl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ncerd.journals.ekb.eg/article_370850.html" TargetMode="External"/><Relationship Id="rId13" Type="http://schemas.openxmlformats.org/officeDocument/2006/relationships/hyperlink" Target="https://uclouvain.atlassian.net/wiki/spaces/LLL/pages/489455693/Des+applis+pour+soutenir+le+travail+collaboratif" TargetMode="External"/><Relationship Id="rId3" Type="http://schemas.openxmlformats.org/officeDocument/2006/relationships/hyperlink" Target="https://journals.openedition.org/rfp/7514" TargetMode="External"/><Relationship Id="rId7" Type="http://schemas.openxmlformats.org/officeDocument/2006/relationships/hyperlink" Target="https://journals.openedition.org/ripes/1336" TargetMode="External"/><Relationship Id="rId12" Type="http://schemas.openxmlformats.org/officeDocument/2006/relationships/hyperlink" Target="https://uclouvain.atlassian.net/wiki/spaces/LLL/pages/799997979/Padlet+collaborer+sur+un+tableau+de+post-it+virtuels" TargetMode="External"/><Relationship Id="rId2" Type="http://schemas.openxmlformats.org/officeDocument/2006/relationships/hyperlink" Target="https://journals.openedition.org/quaderni/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q.info/xmlui/bitstream/handle/11515/35644/leroux-et-al-colloque-qpes-2017.pdf?sequence=2&amp;isAllowed=y" TargetMode="External"/><Relationship Id="rId11" Type="http://schemas.openxmlformats.org/officeDocument/2006/relationships/hyperlink" Target="https://www.podcastics.com/podcast/episode/est-ce-que-collaborer-cest-tricher-291137/" TargetMode="External"/><Relationship Id="rId5" Type="http://schemas.openxmlformats.org/officeDocument/2006/relationships/hyperlink" Target="https://link.springer.com/chapter/10.1007/978-3-658-04986-7_8" TargetMode="External"/><Relationship Id="rId15" Type="http://schemas.openxmlformats.org/officeDocument/2006/relationships/hyperlink" Target="https://media.eduscol.education.fr/file/Orme_19/97/9/GTNum_3_Orme2019_theme2_1152979.pdf" TargetMode="External"/><Relationship Id="rId10" Type="http://schemas.openxmlformats.org/officeDocument/2006/relationships/hyperlink" Target="https://www.dtl.coventry.domains/padlet/" TargetMode="External"/><Relationship Id="rId4" Type="http://schemas.openxmlformats.org/officeDocument/2006/relationships/hyperlink" Target="https://journals.openedition.org/dms/5073" TargetMode="External"/><Relationship Id="rId9" Type="http://schemas.openxmlformats.org/officeDocument/2006/relationships/hyperlink" Target="https://padlet.com/" TargetMode="External"/><Relationship Id="rId14" Type="http://schemas.openxmlformats.org/officeDocument/2006/relationships/hyperlink" Target="https://acsieurope.org/public/downloads/NsvLZ/L'apprentissage%20collaboratif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ulz@uclouvain.be" TargetMode="External"/><Relationship Id="rId2" Type="http://schemas.openxmlformats.org/officeDocument/2006/relationships/hyperlink" Target="mailto:andrea.pizarro@uclouvain.b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42253922-E6B3-8EB0-D731-C1D79B44EFE3}"/>
              </a:ext>
            </a:extLst>
          </p:cNvPr>
          <p:cNvSpPr/>
          <p:nvPr/>
        </p:nvSpPr>
        <p:spPr>
          <a:xfrm>
            <a:off x="1028698" y="0"/>
            <a:ext cx="11163300" cy="5644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06EC5C-0517-26ED-01E6-478F2977B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70" y="921715"/>
            <a:ext cx="7795260" cy="2835787"/>
          </a:xfrm>
        </p:spPr>
        <p:txBody>
          <a:bodyPr anchor="b">
            <a:normAutofit fontScale="90000"/>
          </a:bodyPr>
          <a:lstStyle/>
          <a:p>
            <a:pPr algn="l"/>
            <a:r>
              <a:rPr lang="de-BE" b="1" dirty="0"/>
              <a:t>Comment augmenter son cours avec Padlet ?</a:t>
            </a:r>
            <a:br>
              <a:rPr lang="de-BE" b="1" dirty="0"/>
            </a:br>
            <a:r>
              <a:rPr lang="de-BE" b="1" dirty="0"/>
              <a:t>Un partage de pratiques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E1D1B8-6FC3-B7E0-13E2-C116DD4E1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870" y="4003277"/>
            <a:ext cx="4333844" cy="1395022"/>
          </a:xfrm>
        </p:spPr>
        <p:txBody>
          <a:bodyPr anchor="t">
            <a:normAutofit/>
          </a:bodyPr>
          <a:lstStyle/>
          <a:p>
            <a:pPr algn="l"/>
            <a:r>
              <a:rPr lang="de-BE" dirty="0"/>
              <a:t>Andrea Pizarro Pedraza</a:t>
            </a:r>
          </a:p>
          <a:p>
            <a:pPr algn="l"/>
            <a:r>
              <a:rPr lang="de-DE" dirty="0"/>
              <a:t>et</a:t>
            </a:r>
          </a:p>
          <a:p>
            <a:pPr algn="l"/>
            <a:r>
              <a:rPr lang="de-DE" dirty="0"/>
              <a:t>Maria Ulz</a:t>
            </a:r>
            <a:endParaRPr lang="de-B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91C41B-4281-17B4-373E-128C1D99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111" y="1368768"/>
            <a:ext cx="2344178" cy="2232829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28B8EFCB-DFC1-9FBA-152A-1566E50D7A24}"/>
              </a:ext>
            </a:extLst>
          </p:cNvPr>
          <p:cNvSpPr txBox="1">
            <a:spLocks/>
          </p:cNvSpPr>
          <p:nvPr/>
        </p:nvSpPr>
        <p:spPr>
          <a:xfrm>
            <a:off x="9166860" y="3601597"/>
            <a:ext cx="2785108" cy="311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100" dirty="0"/>
              <a:t>Image : </a:t>
            </a:r>
            <a:r>
              <a:rPr lang="de-DE" sz="1100" dirty="0"/>
              <a:t>© 2024 </a:t>
            </a:r>
            <a:r>
              <a:rPr lang="de-DE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DTL Guide</a:t>
            </a:r>
            <a:endParaRPr lang="de-DE" sz="1100" dirty="0"/>
          </a:p>
        </p:txBody>
      </p:sp>
      <p:pic>
        <p:nvPicPr>
          <p:cNvPr id="1026" name="Picture 2" descr="Tout savoir sur les licences Creative Commons | Le Souffle Numérique">
            <a:extLst>
              <a:ext uri="{FF2B5EF4-FFF2-40B4-BE49-F238E27FC236}">
                <a16:creationId xmlns:a16="http://schemas.microsoft.com/office/drawing/2014/main" id="{2AA37FD8-70BB-8018-4BAA-0CBEEB66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6325696"/>
            <a:ext cx="1447798" cy="5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Schrift, Text, Logo, Grafiken enthält.&#10;&#10;Automatisch generierte Beschreibung">
            <a:extLst>
              <a:ext uri="{FF2B5EF4-FFF2-40B4-BE49-F238E27FC236}">
                <a16:creationId xmlns:a16="http://schemas.microsoft.com/office/drawing/2014/main" id="{E327E7CC-2E8A-FFDA-1A60-7693033D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41" y="5726431"/>
            <a:ext cx="3494629" cy="1109492"/>
          </a:xfrm>
          <a:prstGeom prst="rect">
            <a:avLst/>
          </a:prstGeom>
        </p:spPr>
      </p:pic>
      <p:pic>
        <p:nvPicPr>
          <p:cNvPr id="10" name="Grafik 9" descr="Ein Bild, das Text, Schrift, Electric Blue (Farbe), Screenshot enthält.&#10;&#10;Automatisch generierte Beschreibung">
            <a:extLst>
              <a:ext uri="{FF2B5EF4-FFF2-40B4-BE49-F238E27FC236}">
                <a16:creationId xmlns:a16="http://schemas.microsoft.com/office/drawing/2014/main" id="{DC5FA5F5-278D-E7A1-EF0C-683F8DF45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620" y="6317288"/>
            <a:ext cx="2047240" cy="518634"/>
          </a:xfrm>
          <a:prstGeom prst="rect">
            <a:avLst/>
          </a:prstGeom>
        </p:spPr>
      </p:pic>
      <p:pic>
        <p:nvPicPr>
          <p:cNvPr id="8" name="Grafik 7" descr="Ein Bild, das Text, Screensho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AB87A1A6-8781-9CE1-DF7D-C195660ED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714" y="5936285"/>
            <a:ext cx="1522419" cy="7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6169-B42C-2E48-E224-E8D4265A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DE226-D4F6-7797-43FE-3ABD3E84AF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DAEF27-3422-3E00-DC3D-021FAED6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err="1"/>
              <a:t>Cinq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de </a:t>
            </a:r>
            <a:r>
              <a:rPr lang="de-DE" dirty="0" err="1"/>
              <a:t>création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(Springer, 2018) :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</a:t>
            </a:r>
            <a:r>
              <a:rPr lang="de-DE" dirty="0" err="1"/>
              <a:t>d’organisation</a:t>
            </a:r>
            <a:r>
              <a:rPr lang="de-DE" dirty="0"/>
              <a:t> du </a:t>
            </a:r>
            <a:r>
              <a:rPr lang="de-DE" dirty="0" err="1"/>
              <a:t>travail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de la </a:t>
            </a:r>
            <a:r>
              <a:rPr lang="de-DE" dirty="0" err="1"/>
              <a:t>responsabilité</a:t>
            </a:r>
            <a:r>
              <a:rPr lang="de-DE" dirty="0"/>
              <a:t> de la </a:t>
            </a:r>
            <a:r>
              <a:rPr lang="de-DE" dirty="0" err="1"/>
              <a:t>communauté</a:t>
            </a:r>
            <a:r>
              <a:rPr lang="de-DE" dirty="0"/>
              <a:t> (</a:t>
            </a:r>
            <a:r>
              <a:rPr lang="de-DE" dirty="0" err="1"/>
              <a:t>contrat</a:t>
            </a:r>
            <a:r>
              <a:rPr lang="de-DE" dirty="0"/>
              <a:t> social) ;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</a:t>
            </a:r>
            <a:r>
              <a:rPr lang="de-DE" dirty="0" err="1"/>
              <a:t>permettant</a:t>
            </a:r>
            <a:r>
              <a:rPr lang="de-DE" dirty="0"/>
              <a:t> de </a:t>
            </a:r>
            <a:r>
              <a:rPr lang="de-DE" dirty="0" err="1"/>
              <a:t>déconstruire</a:t>
            </a:r>
            <a:r>
              <a:rPr lang="de-DE" dirty="0"/>
              <a:t>/</a:t>
            </a:r>
            <a:r>
              <a:rPr lang="de-DE" dirty="0" err="1"/>
              <a:t>reconstruire</a:t>
            </a:r>
            <a:r>
              <a:rPr lang="de-DE" dirty="0"/>
              <a:t> </a:t>
            </a:r>
            <a:r>
              <a:rPr lang="de-DE" dirty="0" err="1"/>
              <a:t>collaborativement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problématique</a:t>
            </a:r>
            <a:r>
              <a:rPr lang="de-DE" dirty="0"/>
              <a:t> (</a:t>
            </a:r>
            <a:r>
              <a:rPr lang="de-DE" dirty="0" err="1"/>
              <a:t>définition</a:t>
            </a:r>
            <a:r>
              <a:rPr lang="de-DE" dirty="0"/>
              <a:t>) ;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</a:t>
            </a:r>
            <a:r>
              <a:rPr lang="de-DE" dirty="0" err="1"/>
              <a:t>permettant</a:t>
            </a:r>
            <a:r>
              <a:rPr lang="de-DE" dirty="0"/>
              <a:t> de </a:t>
            </a:r>
            <a:r>
              <a:rPr lang="de-DE" dirty="0" err="1"/>
              <a:t>développer</a:t>
            </a:r>
            <a:r>
              <a:rPr lang="de-DE" dirty="0"/>
              <a:t> </a:t>
            </a:r>
            <a:r>
              <a:rPr lang="de-DE" dirty="0" err="1"/>
              <a:t>collaborativement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projet</a:t>
            </a:r>
            <a:r>
              <a:rPr lang="de-DE" dirty="0"/>
              <a:t> </a:t>
            </a:r>
            <a:r>
              <a:rPr lang="de-DE" dirty="0" err="1"/>
              <a:t>créatif</a:t>
            </a:r>
            <a:r>
              <a:rPr lang="de-DE" dirty="0"/>
              <a:t> (</a:t>
            </a:r>
            <a:r>
              <a:rPr lang="de-DE" dirty="0" err="1"/>
              <a:t>idéation</a:t>
            </a:r>
            <a:r>
              <a:rPr lang="de-DE" dirty="0"/>
              <a:t>) ;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</a:t>
            </a:r>
            <a:r>
              <a:rPr lang="de-DE" dirty="0" err="1"/>
              <a:t>permettant</a:t>
            </a:r>
            <a:r>
              <a:rPr lang="de-DE" dirty="0"/>
              <a:t> de </a:t>
            </a:r>
            <a:r>
              <a:rPr lang="de-DE" dirty="0" err="1"/>
              <a:t>concevoir</a:t>
            </a:r>
            <a:r>
              <a:rPr lang="de-DE" dirty="0"/>
              <a:t> </a:t>
            </a:r>
            <a:r>
              <a:rPr lang="de-DE" dirty="0" err="1"/>
              <a:t>collaborativement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forme </a:t>
            </a:r>
            <a:r>
              <a:rPr lang="de-DE" dirty="0" err="1"/>
              <a:t>adéquate</a:t>
            </a:r>
            <a:r>
              <a:rPr lang="de-DE" dirty="0"/>
              <a:t> au </a:t>
            </a:r>
            <a:r>
              <a:rPr lang="de-DE" dirty="0" err="1"/>
              <a:t>genre</a:t>
            </a:r>
            <a:r>
              <a:rPr lang="de-DE" dirty="0"/>
              <a:t> </a:t>
            </a:r>
            <a:r>
              <a:rPr lang="de-DE" dirty="0" err="1"/>
              <a:t>choisi</a:t>
            </a:r>
            <a:r>
              <a:rPr lang="de-DE" dirty="0"/>
              <a:t> (</a:t>
            </a:r>
            <a:r>
              <a:rPr lang="de-DE" dirty="0" err="1"/>
              <a:t>conception</a:t>
            </a:r>
            <a:r>
              <a:rPr lang="de-DE" dirty="0"/>
              <a:t>) ;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de </a:t>
            </a:r>
            <a:r>
              <a:rPr lang="de-DE" dirty="0" err="1"/>
              <a:t>réalisation</a:t>
            </a:r>
            <a:r>
              <a:rPr lang="de-DE" dirty="0"/>
              <a:t> et </a:t>
            </a:r>
            <a:r>
              <a:rPr lang="de-DE" dirty="0" err="1"/>
              <a:t>d’évaluation</a:t>
            </a:r>
            <a:r>
              <a:rPr lang="de-DE" dirty="0"/>
              <a:t> </a:t>
            </a:r>
            <a:r>
              <a:rPr lang="de-DE" dirty="0" err="1"/>
              <a:t>sociale</a:t>
            </a:r>
            <a:r>
              <a:rPr lang="de-DE" dirty="0"/>
              <a:t> de </a:t>
            </a:r>
            <a:r>
              <a:rPr lang="de-DE" dirty="0" err="1"/>
              <a:t>l’œuvre</a:t>
            </a:r>
            <a:r>
              <a:rPr lang="de-DE" dirty="0"/>
              <a:t> </a:t>
            </a:r>
            <a:r>
              <a:rPr lang="de-DE" dirty="0" err="1"/>
              <a:t>réalisée</a:t>
            </a:r>
            <a:r>
              <a:rPr lang="de-DE" dirty="0"/>
              <a:t> (</a:t>
            </a:r>
            <a:r>
              <a:rPr lang="de-DE" dirty="0" err="1"/>
              <a:t>finalisation</a:t>
            </a:r>
            <a:r>
              <a:rPr lang="de-DE" dirty="0"/>
              <a:t>).</a:t>
            </a: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FC8514-9DA8-3530-F732-5C468112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10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31246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90B5-7BC3-EEF3-EE2B-B1419B0BE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49BCA-3B14-E3DF-3B7D-20FA458C32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2CEBD3-191D-4810-6A14-B5A3BAF2E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dirty="0"/>
              <a:t>Comment évaluer ?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6708B5-D868-4701-0318-4367C50D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11</a:t>
            </a:fld>
            <a:endParaRPr lang="de-B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615431-6524-363F-BA96-236A3B4C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200"/>
            <a:ext cx="10515599" cy="41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EE79-14EF-F6BF-DFFB-08F92D60A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0EA1DC-4B91-1D3A-34D3-0AB6BA58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/>
              <a:t>Environnements</a:t>
            </a:r>
            <a:r>
              <a:rPr lang="de-DE" dirty="0"/>
              <a:t> </a:t>
            </a:r>
            <a:r>
              <a:rPr lang="de-DE" dirty="0" err="1"/>
              <a:t>numériques</a:t>
            </a:r>
            <a:r>
              <a:rPr lang="de-DE" dirty="0"/>
              <a:t> et </a:t>
            </a:r>
            <a:r>
              <a:rPr lang="de-DE" dirty="0" err="1"/>
              <a:t>apprentissage</a:t>
            </a:r>
            <a:r>
              <a:rPr lang="de-DE" dirty="0"/>
              <a:t> </a:t>
            </a:r>
            <a:r>
              <a:rPr lang="de-DE" dirty="0" err="1"/>
              <a:t>collaboratif</a:t>
            </a:r>
            <a:r>
              <a:rPr lang="de-DE" dirty="0"/>
              <a:t> :</a:t>
            </a:r>
          </a:p>
          <a:p>
            <a:r>
              <a:rPr lang="de-DE" dirty="0" err="1"/>
              <a:t>s’inscrivent</a:t>
            </a:r>
            <a:r>
              <a:rPr lang="de-DE" dirty="0"/>
              <a:t> </a:t>
            </a:r>
            <a:r>
              <a:rPr lang="de-DE" dirty="0" err="1"/>
              <a:t>généralement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volonté</a:t>
            </a:r>
            <a:r>
              <a:rPr lang="de-DE" dirty="0"/>
              <a:t> </a:t>
            </a:r>
            <a:r>
              <a:rPr lang="de-DE" dirty="0" err="1"/>
              <a:t>d’innovation</a:t>
            </a:r>
            <a:r>
              <a:rPr lang="de-DE" dirty="0"/>
              <a:t> et de </a:t>
            </a:r>
            <a:r>
              <a:rPr lang="de-DE" dirty="0" err="1"/>
              <a:t>renouvèlement</a:t>
            </a:r>
            <a:r>
              <a:rPr lang="de-DE" dirty="0"/>
              <a:t> </a:t>
            </a:r>
            <a:r>
              <a:rPr lang="de-DE" dirty="0" err="1"/>
              <a:t>pédagogiques</a:t>
            </a:r>
            <a:r>
              <a:rPr lang="de-DE" dirty="0"/>
              <a:t> ;</a:t>
            </a:r>
          </a:p>
          <a:p>
            <a:r>
              <a:rPr lang="de-DE" dirty="0" err="1"/>
              <a:t>apprentissage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considéré</a:t>
            </a:r>
            <a:r>
              <a:rPr lang="de-DE" dirty="0"/>
              <a:t> </a:t>
            </a:r>
            <a:r>
              <a:rPr lang="de-DE" dirty="0" err="1"/>
              <a:t>comme</a:t>
            </a:r>
            <a:r>
              <a:rPr lang="de-DE" dirty="0"/>
              <a:t> </a:t>
            </a:r>
            <a:r>
              <a:rPr lang="de-DE" dirty="0" err="1"/>
              <a:t>étant</a:t>
            </a:r>
            <a:r>
              <a:rPr lang="de-DE" dirty="0"/>
              <a:t> </a:t>
            </a:r>
            <a:r>
              <a:rPr lang="de-DE" dirty="0" err="1"/>
              <a:t>chaotique</a:t>
            </a:r>
            <a:r>
              <a:rPr lang="de-DE" dirty="0"/>
              <a:t>, </a:t>
            </a:r>
            <a:r>
              <a:rPr lang="de-DE" dirty="0" err="1"/>
              <a:t>continu</a:t>
            </a:r>
            <a:r>
              <a:rPr lang="de-DE" dirty="0"/>
              <a:t> et </a:t>
            </a:r>
            <a:r>
              <a:rPr lang="de-DE" dirty="0" err="1"/>
              <a:t>complexe</a:t>
            </a:r>
            <a:r>
              <a:rPr lang="de-DE" dirty="0"/>
              <a:t> ;</a:t>
            </a:r>
          </a:p>
          <a:p>
            <a:r>
              <a:rPr lang="de-DE" dirty="0" err="1"/>
              <a:t>apprentissage</a:t>
            </a:r>
            <a:r>
              <a:rPr lang="de-DE" dirty="0"/>
              <a:t> </a:t>
            </a:r>
            <a:r>
              <a:rPr lang="de-DE" dirty="0" err="1"/>
              <a:t>serait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co-création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se </a:t>
            </a:r>
            <a:r>
              <a:rPr lang="de-DE" dirty="0" err="1"/>
              <a:t>réalise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des </a:t>
            </a:r>
            <a:r>
              <a:rPr lang="de-DE" dirty="0" err="1"/>
              <a:t>communautés</a:t>
            </a:r>
            <a:r>
              <a:rPr lang="de-DE" dirty="0"/>
              <a:t> ;</a:t>
            </a:r>
          </a:p>
          <a:p>
            <a:r>
              <a:rPr lang="de-DE" dirty="0"/>
              <a:t>il </a:t>
            </a:r>
            <a:r>
              <a:rPr lang="de-DE" dirty="0" err="1"/>
              <a:t>émergerait</a:t>
            </a:r>
            <a:r>
              <a:rPr lang="de-DE" dirty="0"/>
              <a:t> des multiples </a:t>
            </a:r>
            <a:r>
              <a:rPr lang="de-DE" dirty="0" err="1"/>
              <a:t>interactions</a:t>
            </a:r>
            <a:r>
              <a:rPr lang="de-DE" dirty="0"/>
              <a:t>, des </a:t>
            </a:r>
            <a:r>
              <a:rPr lang="de-DE" dirty="0" err="1"/>
              <a:t>liens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la Toile </a:t>
            </a:r>
            <a:r>
              <a:rPr lang="de-DE" dirty="0" err="1"/>
              <a:t>tisse</a:t>
            </a:r>
            <a:r>
              <a:rPr lang="de-DE" dirty="0"/>
              <a:t> en </a:t>
            </a:r>
            <a:r>
              <a:rPr lang="de-DE" dirty="0" err="1"/>
              <a:t>permanence</a:t>
            </a:r>
            <a:r>
              <a:rPr lang="de-DE" dirty="0"/>
              <a:t>. (Springer, 2018)</a:t>
            </a: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F8FDFD-E1E6-3E64-9FF6-4020D9B8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12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B5A577C-38FA-CDD7-E2FA-5080C119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e-BE" dirty="0"/>
              <a:t>1. a. L‘apprentissage collaboratif à l‘aide d‘outils numériques</a:t>
            </a:r>
          </a:p>
        </p:txBody>
      </p:sp>
    </p:spTree>
    <p:extLst>
      <p:ext uri="{BB962C8B-B14F-4D97-AF65-F5344CB8AC3E}">
        <p14:creationId xmlns:p14="http://schemas.microsoft.com/office/powerpoint/2010/main" val="348738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33F24-5BEC-A021-9B34-F85ECE89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63848-0D0E-E31C-31EA-7B0B15E3F0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a. L‘apprentissage collaboratif à l‘aide d‘outils numériques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63EF3-F5E1-62A1-1D67-CF6545792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BE" dirty="0"/>
              <a:t>Possibles outils numériques pour favoriser l‘apprentissage collaboratif : </a:t>
            </a:r>
          </a:p>
          <a:p>
            <a:pPr marL="0" indent="0">
              <a:buNone/>
            </a:pPr>
            <a:r>
              <a:rPr lang="de-BE" dirty="0"/>
              <a:t>Chats, forums, blogs, wikis, (…)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r>
              <a:rPr lang="de-BE" dirty="0"/>
              <a:t>Possibles tâches pour favoriser l‘apprentissage collaboratif :</a:t>
            </a:r>
          </a:p>
          <a:p>
            <a:r>
              <a:rPr lang="de-DE" dirty="0"/>
              <a:t>Enquête</a:t>
            </a:r>
          </a:p>
          <a:p>
            <a:r>
              <a:rPr lang="de-DE" dirty="0" err="1"/>
              <a:t>Résolution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de </a:t>
            </a:r>
            <a:r>
              <a:rPr lang="de-DE" dirty="0" err="1"/>
              <a:t>problèmes</a:t>
            </a:r>
            <a:endParaRPr lang="de-DE" dirty="0"/>
          </a:p>
          <a:p>
            <a:r>
              <a:rPr lang="de-DE" dirty="0" err="1"/>
              <a:t>Argumenter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058213-11F0-8F21-C99A-AC04AA3D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13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70590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6B86-94E8-095A-D6B1-F7DA0B6B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360F4-BAA4-6765-D338-3A5CDCFECE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a. L‘apprentissage collaboratif à l‘aide d‘outils numériques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92234C-F2EB-04D5-4B64-4A195327D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dirty="0"/>
              <a:t>À vous : formez des équipes de deux à trois personnes, choisissez une tâche et évaluez-la (5 min) : </a:t>
            </a:r>
          </a:p>
          <a:p>
            <a:r>
              <a:rPr lang="de-BE" dirty="0"/>
              <a:t>Est-ce qu‘elle favorise l‘apprentissage collaboratif ?</a:t>
            </a:r>
          </a:p>
          <a:p>
            <a:r>
              <a:rPr lang="de-BE" dirty="0"/>
              <a:t>Si non, comment est-ce qu‘on peut la modifier pour devenir une tâche qui favorise l‘apprentissage collaboratif ?</a:t>
            </a:r>
          </a:p>
          <a:p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95F38A-6700-FCE3-D2B4-5417892D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14</a:t>
            </a:fld>
            <a:endParaRPr lang="de-B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8D97383-1705-0D63-7BC8-E4E73EB6D8F4}"/>
              </a:ext>
            </a:extLst>
          </p:cNvPr>
          <p:cNvSpPr/>
          <p:nvPr/>
        </p:nvSpPr>
        <p:spPr>
          <a:xfrm rot="810017">
            <a:off x="489084" y="4465866"/>
            <a:ext cx="3224514" cy="1980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C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omposez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la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une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de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votre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journal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du jour et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préparez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un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flash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d’information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pour</a:t>
            </a:r>
            <a:endParaRPr lang="de-DE" sz="2200" b="1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ctr"/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le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présenter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 à la </a:t>
            </a:r>
            <a:r>
              <a:rPr lang="de-DE" sz="22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radio</a:t>
            </a:r>
            <a:r>
              <a:rPr lang="de-DE" sz="2200" b="1" dirty="0">
                <a:solidFill>
                  <a:schemeClr val="bg1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334C8F2-9651-F485-49C2-301EADBE2241}"/>
              </a:ext>
            </a:extLst>
          </p:cNvPr>
          <p:cNvSpPr/>
          <p:nvPr/>
        </p:nvSpPr>
        <p:spPr>
          <a:xfrm rot="20588035">
            <a:off x="8444853" y="4300605"/>
            <a:ext cx="3224514" cy="19960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Faites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une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enquête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sur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l‘utilisation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de la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voix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passive.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Analysez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les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résultats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. </a:t>
            </a:r>
            <a:endParaRPr lang="de-DE" sz="22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D54529C-DBEA-C73A-86C2-CA1AC3C3F10B}"/>
              </a:ext>
            </a:extLst>
          </p:cNvPr>
          <p:cNvSpPr/>
          <p:nvPr/>
        </p:nvSpPr>
        <p:spPr>
          <a:xfrm>
            <a:off x="4417442" y="4849792"/>
            <a:ext cx="3224514" cy="17983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Est-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ce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qu‘il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faut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encore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fêter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Saint-Nicolas ?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Discutez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en deux 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groupes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(</a:t>
            </a:r>
            <a:r>
              <a:rPr lang="de-DE" sz="2200" b="1" dirty="0" err="1">
                <a:solidFill>
                  <a:schemeClr val="bg1"/>
                </a:solidFill>
                <a:latin typeface="Helvetica" pitchFamily="2" charset="0"/>
              </a:rPr>
              <a:t>pour</a:t>
            </a:r>
            <a:r>
              <a:rPr lang="de-DE" sz="2200" b="1" dirty="0">
                <a:solidFill>
                  <a:schemeClr val="bg1"/>
                </a:solidFill>
                <a:latin typeface="Helvetica" pitchFamily="2" charset="0"/>
              </a:rPr>
              <a:t> et contre).</a:t>
            </a:r>
            <a:endParaRPr lang="de-DE" sz="22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5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BB1D0-1D16-9ABF-60FD-45C3C09189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b. Padlet et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3B8BAC-7B6F-8303-7EF1-E59EB6484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BE" dirty="0"/>
              <a:t>Avantages et inconvénients de l‘utilisation de Padlet</a:t>
            </a:r>
            <a:r>
              <a:rPr lang="de-BE" baseline="30000" dirty="0"/>
              <a:t>1</a:t>
            </a:r>
            <a:r>
              <a:rPr lang="de-BE" dirty="0"/>
              <a:t>: 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r>
              <a:rPr lang="de-DE" sz="1400" baseline="30000" dirty="0"/>
              <a:t>1</a:t>
            </a:r>
            <a:r>
              <a:rPr lang="de-DE" sz="1400" dirty="0"/>
              <a:t>Ali, A. (2021): 3-4.</a:t>
            </a:r>
            <a:endParaRPr lang="de-BE" sz="140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6881B61-7CC2-7995-6B27-C65CF37F8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211876"/>
              </p:ext>
            </p:extLst>
          </p:nvPr>
        </p:nvGraphicFramePr>
        <p:xfrm>
          <a:off x="1412631" y="2540599"/>
          <a:ext cx="9366738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83369">
                  <a:extLst>
                    <a:ext uri="{9D8B030D-6E8A-4147-A177-3AD203B41FA5}">
                      <a16:colId xmlns:a16="http://schemas.microsoft.com/office/drawing/2014/main" val="191144436"/>
                    </a:ext>
                  </a:extLst>
                </a:gridCol>
                <a:gridCol w="4683369">
                  <a:extLst>
                    <a:ext uri="{9D8B030D-6E8A-4147-A177-3AD203B41FA5}">
                      <a16:colId xmlns:a16="http://schemas.microsoft.com/office/drawing/2014/main" val="2560552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BE" sz="2400" dirty="0">
                          <a:solidFill>
                            <a:schemeClr val="tx1"/>
                          </a:solidFill>
                        </a:rPr>
                        <a:t>Avantages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BE" sz="2400" dirty="0">
                          <a:solidFill>
                            <a:schemeClr val="tx1"/>
                          </a:solidFill>
                        </a:rPr>
                        <a:t>Inconvénients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051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BE" sz="2400" dirty="0"/>
                        <a:t>Utilisation anonyme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BE" sz="2400" dirty="0"/>
                        <a:t>Utilisation difficile avec un groupe d‘étudiant·es plus grand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BE" sz="2400" dirty="0"/>
                        <a:t>Evaluation de l‘expression écrite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BE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58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F</a:t>
                      </a:r>
                      <a:r>
                        <a:rPr lang="de-BE" sz="2400" dirty="0"/>
                        <a:t>acilite l‘évaluation par les paires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BE" sz="2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191335"/>
                  </a:ext>
                </a:extLst>
              </a:tr>
            </a:tbl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1C0C0A-8979-A03C-8A72-09B792FA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15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77083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1F82B-E4A8-8F42-A2E3-0854DBD28FB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b. Padlet et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2F21BE-781B-8C5D-39DF-0F08D6090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dirty="0"/>
              <a:t>Avantages additionnels : </a:t>
            </a:r>
          </a:p>
          <a:p>
            <a:pPr marL="0" indent="0">
              <a:buNone/>
            </a:pPr>
            <a:endParaRPr lang="de-BE" dirty="0"/>
          </a:p>
          <a:p>
            <a:r>
              <a:rPr lang="de-BE" dirty="0"/>
              <a:t>Inclusion (DeWitt et.al., 2015) ;</a:t>
            </a:r>
          </a:p>
          <a:p>
            <a:r>
              <a:rPr lang="de-BE" dirty="0"/>
              <a:t>Apprentissage de vocabulaire facilité.</a:t>
            </a:r>
          </a:p>
          <a:p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62AFBD-52F7-3299-DC56-CB0CEBC0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16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816344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DFAC-4604-158F-BD80-781A3ECC1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956D1-013B-9B53-1098-54448CF593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 Partage de pratiques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26873-D91A-755E-F722-995D5FABD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dirty="0"/>
              <a:t>Réflexion : </a:t>
            </a:r>
          </a:p>
          <a:p>
            <a:r>
              <a:rPr lang="de-BE" dirty="0"/>
              <a:t>Quelles sont les opportunités d‘apprentissage collaboratif dans votre cours ?</a:t>
            </a:r>
          </a:p>
          <a:p>
            <a:r>
              <a:rPr lang="de-BE" dirty="0"/>
              <a:t>Comment est-ce que vous utiliseriez Padlet dans votre cours ?</a:t>
            </a:r>
          </a:p>
          <a:p>
            <a:endParaRPr lang="de-BE" dirty="0"/>
          </a:p>
          <a:p>
            <a:pPr marL="0" indent="0">
              <a:buNone/>
            </a:pPr>
            <a:r>
              <a:rPr lang="de-BE" dirty="0"/>
              <a:t>Discutez-en pendant 10 minutes dans des groupes de 2-4 personnes.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F83951-2324-028A-499C-E4A5BC6E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17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071928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06EE2-85C8-B482-6050-729B194EC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Qu’est-ce que </a:t>
            </a:r>
            <a:r>
              <a:rPr lang="fr-FR" dirty="0" err="1"/>
              <a:t>Padlet</a:t>
            </a:r>
            <a:r>
              <a:rPr lang="fr-FR" dirty="0"/>
              <a:t> ? Brève présentation</a:t>
            </a:r>
          </a:p>
          <a:p>
            <a:r>
              <a:rPr lang="fr-FR" dirty="0"/>
              <a:t>Avantages:</a:t>
            </a:r>
          </a:p>
          <a:p>
            <a:pPr lvl="1"/>
            <a:r>
              <a:rPr lang="fr-FR" dirty="0"/>
              <a:t>Facilement accessible à partir d’une diapositive (QR code)</a:t>
            </a:r>
          </a:p>
          <a:p>
            <a:pPr lvl="1"/>
            <a:r>
              <a:rPr lang="fr-FR" dirty="0"/>
              <a:t>Moodle : accès disponible avec le cours et le syllabus</a:t>
            </a:r>
          </a:p>
          <a:p>
            <a:pPr lvl="2"/>
            <a:r>
              <a:rPr lang="fr-FR" dirty="0"/>
              <a:t>Intégré dans Moodle « Ajouter activité ou ressource »</a:t>
            </a:r>
          </a:p>
          <a:p>
            <a:pPr lvl="1"/>
            <a:r>
              <a:rPr lang="fr-FR" dirty="0"/>
              <a:t>Permet de pérenniser les résultats</a:t>
            </a:r>
          </a:p>
          <a:p>
            <a:pPr lvl="1"/>
            <a:r>
              <a:rPr lang="fr-FR" dirty="0"/>
              <a:t>Permet de travailler à la maison</a:t>
            </a:r>
          </a:p>
          <a:p>
            <a:pPr marL="971550" lvl="1" indent="-514350">
              <a:buAutoNum type="arabicPeriod"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EFA50-50DA-FF1F-38B1-9B369E70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18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D316A46-B645-C0E7-DF51-E665573A98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 Partage de pratiques</a:t>
            </a:r>
          </a:p>
        </p:txBody>
      </p:sp>
      <p:pic>
        <p:nvPicPr>
          <p:cNvPr id="6" name="Image 5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DEFACC71-E7D3-22FE-56BF-3927E76D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857" y="3254190"/>
            <a:ext cx="1359313" cy="14942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93D25C-A3C4-690F-755C-504A054F0EB8}"/>
              </a:ext>
            </a:extLst>
          </p:cNvPr>
          <p:cNvSpPr txBox="1"/>
          <p:nvPr/>
        </p:nvSpPr>
        <p:spPr>
          <a:xfrm>
            <a:off x="9387857" y="4927784"/>
            <a:ext cx="2195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</a:t>
            </a:r>
            <a:r>
              <a:rPr lang="de-DE" sz="1200" dirty="0">
                <a:hlinkClick r:id="rId4"/>
              </a:rPr>
              <a:t>www.moodle.com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771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849F9-26BD-D461-89D2-93531376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DB3CC-B166-83E7-8213-2F49CA351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utiliser </a:t>
            </a:r>
            <a:r>
              <a:rPr lang="fr-FR" dirty="0" err="1"/>
              <a:t>Padlet</a:t>
            </a:r>
            <a:r>
              <a:rPr lang="fr-FR" dirty="0"/>
              <a:t> ?</a:t>
            </a:r>
          </a:p>
          <a:p>
            <a:r>
              <a:rPr lang="fr-FR" dirty="0"/>
              <a:t>Instructions </a:t>
            </a:r>
          </a:p>
          <a:p>
            <a:pPr lvl="1"/>
            <a:r>
              <a:rPr lang="fr-FR" dirty="0"/>
              <a:t>sur l’activité de base</a:t>
            </a:r>
          </a:p>
          <a:p>
            <a:pPr lvl="1"/>
            <a:r>
              <a:rPr lang="fr-FR" dirty="0"/>
              <a:t>de présentation des résultats de l’activité sur </a:t>
            </a:r>
            <a:r>
              <a:rPr lang="fr-FR" dirty="0" err="1"/>
              <a:t>Padlet</a:t>
            </a:r>
            <a:endParaRPr lang="fr-FR" dirty="0"/>
          </a:p>
          <a:p>
            <a:pPr lvl="2"/>
            <a:r>
              <a:rPr lang="fr-FR" dirty="0"/>
              <a:t>QR + indications de présentation de l’information</a:t>
            </a:r>
          </a:p>
          <a:p>
            <a:pPr lvl="1"/>
            <a:r>
              <a:rPr lang="fr-FR" dirty="0"/>
              <a:t>de présentation orale à la classe</a:t>
            </a:r>
          </a:p>
          <a:p>
            <a:endParaRPr lang="fr-FR" dirty="0"/>
          </a:p>
          <a:p>
            <a:pPr marL="971550" lvl="1" indent="-514350">
              <a:buAutoNum type="arabicPeriod"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98859C-1C2C-9DEF-5DEE-438587FC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19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D61521A-9014-D279-9ECF-B6CEC19696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 Partage de pratiques</a:t>
            </a:r>
          </a:p>
        </p:txBody>
      </p:sp>
    </p:spTree>
    <p:extLst>
      <p:ext uri="{BB962C8B-B14F-4D97-AF65-F5344CB8AC3E}">
        <p14:creationId xmlns:p14="http://schemas.microsoft.com/office/powerpoint/2010/main" val="427980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BD09C-FAA5-68B7-866B-7705D1BFC6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b="1" dirty="0"/>
              <a:t>Contenu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4C4D6-B170-EA3F-8071-6B5A2263E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BE" dirty="0"/>
              <a:t>Pédagogie : l‘apprentissage collaboratif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L‘apprentissage collaboratif à l‘aide d‘outils numériques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Padlet et l‘apprentissage collaboratif</a:t>
            </a:r>
          </a:p>
          <a:p>
            <a:pPr marL="514350" indent="-514350">
              <a:buFont typeface="+mj-lt"/>
              <a:buAutoNum type="arabicPeriod"/>
            </a:pPr>
            <a:r>
              <a:rPr lang="de-BE" dirty="0"/>
              <a:t>Partage de pratiques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Activité 1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Activité 2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Activité 3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BE" dirty="0"/>
              <a:t>Activité 4</a:t>
            </a:r>
          </a:p>
          <a:p>
            <a:pPr marL="514350" indent="-514350">
              <a:buFont typeface="+mj-lt"/>
              <a:buAutoNum type="arabicPeriod"/>
            </a:pPr>
            <a:r>
              <a:rPr lang="de-BE" dirty="0"/>
              <a:t>Réflexion</a:t>
            </a:r>
          </a:p>
          <a:p>
            <a:pPr marL="514350" indent="-514350">
              <a:buFont typeface="+mj-lt"/>
              <a:buAutoNum type="arabicPeriod"/>
            </a:pPr>
            <a:r>
              <a:rPr lang="de-BE" dirty="0"/>
              <a:t>Sources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3D44F1-E2B2-2D6C-9CFA-E4E59C0F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74830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1BB53-447F-3843-EB04-31BA7B830E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Trois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D51CA-E341-A751-1BB9-28F74DE18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exposition</a:t>
            </a:r>
            <a:r>
              <a:rPr lang="es-ES" dirty="0"/>
              <a:t> </a:t>
            </a:r>
            <a:r>
              <a:rPr lang="es-ES" dirty="0" err="1"/>
              <a:t>d’objets</a:t>
            </a:r>
            <a:endParaRPr lang="es-ES" dirty="0"/>
          </a:p>
          <a:p>
            <a:pPr marL="457200" lvl="1" indent="0">
              <a:buNone/>
            </a:pPr>
            <a:r>
              <a:rPr lang="es-ES" dirty="0" err="1"/>
              <a:t>Musée</a:t>
            </a:r>
            <a:r>
              <a:rPr lang="es-ES" dirty="0"/>
              <a:t> </a:t>
            </a:r>
            <a:r>
              <a:rPr lang="es-ES" dirty="0" err="1"/>
              <a:t>Archéologique</a:t>
            </a:r>
            <a:r>
              <a:rPr lang="es-ES" dirty="0"/>
              <a:t> de Madrid</a:t>
            </a:r>
          </a:p>
          <a:p>
            <a:pPr marL="514350" indent="-514350">
              <a:buAutoNum type="arabicPeriod"/>
            </a:pP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situation</a:t>
            </a:r>
            <a:r>
              <a:rPr lang="es-ES" dirty="0"/>
              <a:t> sur </a:t>
            </a:r>
            <a:r>
              <a:rPr lang="es-ES" dirty="0" err="1"/>
              <a:t>carte</a:t>
            </a:r>
            <a:endParaRPr lang="es-ES" dirty="0"/>
          </a:p>
          <a:p>
            <a:pPr marL="457200" lvl="1" indent="0">
              <a:buNone/>
            </a:pPr>
            <a:r>
              <a:rPr lang="es-ES" dirty="0" err="1"/>
              <a:t>Articles</a:t>
            </a:r>
            <a:r>
              <a:rPr lang="es-ES" dirty="0"/>
              <a:t> sur des </a:t>
            </a:r>
            <a:r>
              <a:rPr lang="es-ES" dirty="0" err="1"/>
              <a:t>minorités</a:t>
            </a:r>
            <a:r>
              <a:rPr lang="es-ES" dirty="0"/>
              <a:t> </a:t>
            </a:r>
            <a:r>
              <a:rPr lang="es-ES" dirty="0" err="1"/>
              <a:t>ethniques</a:t>
            </a:r>
            <a:endParaRPr lang="es-ES" dirty="0"/>
          </a:p>
          <a:p>
            <a:pPr marL="514350" indent="-514350">
              <a:buAutoNum type="arabicPeriod"/>
            </a:pP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analyse</a:t>
            </a:r>
            <a:r>
              <a:rPr lang="es-ES" dirty="0"/>
              <a:t> </a:t>
            </a:r>
            <a:r>
              <a:rPr lang="es-ES" dirty="0" err="1"/>
              <a:t>collaborative</a:t>
            </a:r>
            <a:endParaRPr lang="es-ES" dirty="0"/>
          </a:p>
          <a:p>
            <a:pPr marL="457200" lvl="1" indent="0">
              <a:buNone/>
            </a:pPr>
            <a:r>
              <a:rPr lang="es-ES" dirty="0" err="1"/>
              <a:t>Poème</a:t>
            </a:r>
            <a:endParaRPr lang="es-ES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F3350B-B47B-B201-4BB0-6D4C36BC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20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722049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60759-EE52-2D50-A64B-B156E3D1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511CE9-EB63-8201-E6E8-5726A9D33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/>
              <a:t>Exposition collaborative « Objets préromains et antiques »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sz="2000" dirty="0"/>
              <a:t>Visite virtuelle au Musée Archéologique de Madrid (MAN)</a:t>
            </a:r>
          </a:p>
          <a:p>
            <a:r>
              <a:rPr lang="fr-FR" dirty="0"/>
              <a:t>Cours </a:t>
            </a:r>
          </a:p>
          <a:p>
            <a:pPr lvl="1"/>
            <a:r>
              <a:rPr lang="fr-FR" dirty="0"/>
              <a:t>Culture  (Bac2 en Traduction et Interprétation)</a:t>
            </a:r>
          </a:p>
          <a:p>
            <a:r>
              <a:rPr lang="fr-FR" dirty="0"/>
              <a:t>Contenus de la classe</a:t>
            </a:r>
          </a:p>
          <a:p>
            <a:pPr lvl="1"/>
            <a:r>
              <a:rPr lang="fr-FR" dirty="0"/>
              <a:t>Thème sur l’histoire de l’Espagne jusqu’à l’époque romaine</a:t>
            </a:r>
          </a:p>
          <a:p>
            <a:r>
              <a:rPr lang="fr-FR" dirty="0"/>
              <a:t>Niveau de langue </a:t>
            </a:r>
          </a:p>
          <a:p>
            <a:pPr lvl="1"/>
            <a:r>
              <a:rPr lang="fr-FR" dirty="0"/>
              <a:t>B1 (Cadre européen)</a:t>
            </a:r>
          </a:p>
          <a:p>
            <a:r>
              <a:rPr lang="fr-FR" dirty="0"/>
              <a:t>Objectif d’apprentissage concret : </a:t>
            </a:r>
          </a:p>
          <a:p>
            <a:pPr lvl="1"/>
            <a:r>
              <a:rPr lang="fr-FR" dirty="0"/>
              <a:t>Apprendre le vocabulaire spécifique</a:t>
            </a:r>
          </a:p>
          <a:p>
            <a:pPr lvl="1"/>
            <a:r>
              <a:rPr lang="fr-FR" dirty="0"/>
              <a:t>Être capable de comprendre une production culturelle concrète dans son contexte historique et social </a:t>
            </a:r>
          </a:p>
          <a:p>
            <a:pPr lvl="1"/>
            <a:r>
              <a:rPr lang="fr-FR" dirty="0"/>
              <a:t>S’exprimer oralement en espagnol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E1675E-A51D-D138-E2AB-193F7378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21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4A8AA75-1237-197D-1ED2-C1913C0D10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1.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exposition</a:t>
            </a:r>
            <a:r>
              <a:rPr lang="es-ES" dirty="0"/>
              <a:t> </a:t>
            </a:r>
            <a:r>
              <a:rPr lang="es-ES" dirty="0" err="1"/>
              <a:t>d’objets</a:t>
            </a:r>
            <a:endParaRPr lang="de-B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DAF8DF-7F82-C653-AFF3-4F003CEF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671" y="222802"/>
            <a:ext cx="1228580" cy="23017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E28ACF-F79C-D65D-3E91-74CB717172CF}"/>
              </a:ext>
            </a:extLst>
          </p:cNvPr>
          <p:cNvSpPr txBox="1"/>
          <p:nvPr/>
        </p:nvSpPr>
        <p:spPr>
          <a:xfrm>
            <a:off x="10782671" y="2565427"/>
            <a:ext cx="1228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4"/>
              </a:rPr>
              <a:t>https://padlet.com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04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BA4BA-0A28-CCAE-C681-DD4076BF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Instructions de l’activité données en classe :</a:t>
            </a:r>
          </a:p>
          <a:p>
            <a:pPr marL="514350" indent="-514350">
              <a:buAutoNum type="arabicPeriod"/>
            </a:pPr>
            <a:r>
              <a:rPr lang="fr-FR" dirty="0"/>
              <a:t>Visitez https://</a:t>
            </a:r>
            <a:r>
              <a:rPr lang="fr-FR" dirty="0" err="1"/>
              <a:t>manaulavirtual.es</a:t>
            </a:r>
            <a:r>
              <a:rPr lang="fr-FR" dirty="0"/>
              <a:t>/#/intro.</a:t>
            </a:r>
          </a:p>
          <a:p>
            <a:pPr marL="514350" indent="-514350">
              <a:buAutoNum type="arabicPeriod"/>
            </a:pPr>
            <a:r>
              <a:rPr lang="fr-FR" dirty="0"/>
              <a:t>Cherchez un objet et lisez la description (cherchez le vocabulaire dans un dictionnaire)</a:t>
            </a:r>
          </a:p>
          <a:p>
            <a:pPr marL="514350" indent="-514350">
              <a:buAutoNum type="arabicPeriod"/>
            </a:pPr>
            <a:r>
              <a:rPr lang="fr-FR" dirty="0"/>
              <a:t>Écrivez le nom de l'objet sur une tuile Padlet</a:t>
            </a:r>
          </a:p>
          <a:p>
            <a:pPr lvl="1"/>
            <a:r>
              <a:rPr lang="fr-FR" dirty="0"/>
              <a:t>ajoutez le numéro de salle </a:t>
            </a:r>
          </a:p>
          <a:p>
            <a:pPr lvl="1"/>
            <a:r>
              <a:rPr lang="fr-FR" dirty="0"/>
              <a:t>trois mots-clés</a:t>
            </a:r>
          </a:p>
          <a:p>
            <a:pPr lvl="1"/>
            <a:r>
              <a:rPr lang="fr-FR" dirty="0"/>
              <a:t>une photo</a:t>
            </a:r>
          </a:p>
          <a:p>
            <a:pPr marL="0" indent="0">
              <a:buNone/>
            </a:pPr>
            <a:r>
              <a:rPr lang="fr-FR" dirty="0"/>
              <a:t>4. Présentez votre objet à la classe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1A0823-384B-53F7-34A2-9D21508D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22</a:t>
            </a:fld>
            <a:endParaRPr lang="de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DD95B6-85E8-739D-E366-65636DD6BE7C}"/>
              </a:ext>
            </a:extLst>
          </p:cNvPr>
          <p:cNvSpPr txBox="1"/>
          <p:nvPr/>
        </p:nvSpPr>
        <p:spPr>
          <a:xfrm>
            <a:off x="10723427" y="367295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mn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1A5F9D29-AC04-88FD-77B3-41FAD0DB0BE3}"/>
              </a:ext>
            </a:extLst>
          </p:cNvPr>
          <p:cNvSpPr/>
          <p:nvPr/>
        </p:nvSpPr>
        <p:spPr>
          <a:xfrm>
            <a:off x="9982200" y="2371725"/>
            <a:ext cx="569777" cy="271462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45D7BA-868B-47CC-06B4-6BF6BE2ED70E}"/>
              </a:ext>
            </a:extLst>
          </p:cNvPr>
          <p:cNvSpPr txBox="1"/>
          <p:nvPr/>
        </p:nvSpPr>
        <p:spPr>
          <a:xfrm>
            <a:off x="10723427" y="5449648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mn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56FAC254-BCB2-EC21-F99C-2560266D8DE2}"/>
              </a:ext>
            </a:extLst>
          </p:cNvPr>
          <p:cNvSpPr/>
          <p:nvPr/>
        </p:nvSpPr>
        <p:spPr>
          <a:xfrm>
            <a:off x="9982199" y="5350688"/>
            <a:ext cx="569777" cy="56725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2622E30-FAC2-5B38-FB30-10691D6B350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BE" dirty="0"/>
              <a:t>2.</a:t>
            </a:r>
            <a:r>
              <a:rPr lang="es-ES" dirty="0"/>
              <a:t>1.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exposition</a:t>
            </a:r>
            <a:r>
              <a:rPr lang="es-ES" dirty="0"/>
              <a:t> </a:t>
            </a:r>
            <a:r>
              <a:rPr lang="es-ES" dirty="0" err="1"/>
              <a:t>d’objets</a:t>
            </a:r>
            <a:endParaRPr lang="de-B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EFF4EF-4C8C-7BE6-7E5A-0B44F212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671" y="222802"/>
            <a:ext cx="1228580" cy="230173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9318E7-57AF-5879-E64C-36EE830EFF4E}"/>
              </a:ext>
            </a:extLst>
          </p:cNvPr>
          <p:cNvSpPr txBox="1"/>
          <p:nvPr/>
        </p:nvSpPr>
        <p:spPr>
          <a:xfrm>
            <a:off x="10782671" y="2565427"/>
            <a:ext cx="1228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8514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3FCF2B-2C50-9DF0-FA8C-1AA34D144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85" y="1757780"/>
            <a:ext cx="7656429" cy="510022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C835B3-6383-5E64-C4A7-945431F9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23</a:t>
            </a:fld>
            <a:endParaRPr lang="de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CBD76D0-2D4A-AEED-267E-5152B14DC4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et </a:t>
            </a:r>
            <a:r>
              <a:rPr lang="es-ES" dirty="0" err="1"/>
              <a:t>exposition</a:t>
            </a:r>
            <a:r>
              <a:rPr lang="es-ES" dirty="0"/>
              <a:t> </a:t>
            </a:r>
            <a:r>
              <a:rPr lang="es-ES" dirty="0" err="1"/>
              <a:t>d’objets</a:t>
            </a:r>
            <a:endParaRPr lang="de-B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5AB196-18F4-7F82-9992-7725D0336947}"/>
              </a:ext>
            </a:extLst>
          </p:cNvPr>
          <p:cNvSpPr txBox="1"/>
          <p:nvPr/>
        </p:nvSpPr>
        <p:spPr>
          <a:xfrm>
            <a:off x="9924214" y="1757780"/>
            <a:ext cx="2195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7559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46ACA-F437-7AE4-58A3-6D491967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VISITA VIRTUAL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51F0C-875A-9FEA-F0D5-519E608F3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600201"/>
            <a:ext cx="6580909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parejas</a:t>
            </a:r>
            <a:r>
              <a:rPr lang="fr-FR" dirty="0"/>
              <a:t>, </a:t>
            </a:r>
            <a:r>
              <a:rPr lang="fr-FR" dirty="0" err="1"/>
              <a:t>elegid</a:t>
            </a:r>
            <a:r>
              <a:rPr lang="fr-FR" dirty="0"/>
              <a:t> un </a:t>
            </a:r>
            <a:r>
              <a:rPr lang="fr-FR" dirty="0" err="1"/>
              <a:t>objeto</a:t>
            </a:r>
            <a:r>
              <a:rPr lang="fr-FR" dirty="0"/>
              <a:t> de </a:t>
            </a:r>
            <a:r>
              <a:rPr lang="fr-FR" dirty="0" err="1"/>
              <a:t>una</a:t>
            </a:r>
            <a:r>
              <a:rPr lang="fr-FR" dirty="0"/>
              <a:t> de las </a:t>
            </a:r>
            <a:r>
              <a:rPr lang="fr-FR" dirty="0" err="1"/>
              <a:t>épocas</a:t>
            </a:r>
            <a:r>
              <a:rPr lang="fr-FR" dirty="0"/>
              <a:t> </a:t>
            </a:r>
            <a:r>
              <a:rPr lang="fr-FR" dirty="0" err="1"/>
              <a:t>estudiadas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1. </a:t>
            </a:r>
            <a:r>
              <a:rPr lang="fr-FR" dirty="0" err="1"/>
              <a:t>Visitad</a:t>
            </a:r>
            <a:r>
              <a:rPr lang="fr-FR" dirty="0"/>
              <a:t> </a:t>
            </a:r>
            <a:r>
              <a:rPr lang="fr-FR" dirty="0">
                <a:hlinkClick r:id="rId2"/>
              </a:rPr>
              <a:t>https://manaulavirtual.es/#/intro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2. </a:t>
            </a:r>
            <a:r>
              <a:rPr lang="fr-FR" dirty="0" err="1"/>
              <a:t>Buscad</a:t>
            </a:r>
            <a:r>
              <a:rPr lang="fr-FR" dirty="0"/>
              <a:t> un </a:t>
            </a:r>
            <a:r>
              <a:rPr lang="fr-FR" dirty="0" err="1"/>
              <a:t>objeto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3. En el </a:t>
            </a:r>
            <a:r>
              <a:rPr lang="fr-FR" dirty="0" err="1"/>
              <a:t>padlet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añadid</a:t>
            </a:r>
            <a:r>
              <a:rPr lang="fr-FR" dirty="0"/>
              <a:t> </a:t>
            </a:r>
            <a:r>
              <a:rPr lang="fr-FR" dirty="0" err="1"/>
              <a:t>foto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Escribid</a:t>
            </a:r>
            <a:r>
              <a:rPr lang="fr-FR" dirty="0"/>
              <a:t> el nombre + </a:t>
            </a:r>
            <a:r>
              <a:rPr lang="fr-FR" dirty="0" err="1"/>
              <a:t>tres</a:t>
            </a:r>
            <a:r>
              <a:rPr lang="fr-FR" dirty="0"/>
              <a:t> palabras clave: </a:t>
            </a:r>
            <a:r>
              <a:rPr lang="fr-FR" dirty="0" err="1"/>
              <a:t>fecha</a:t>
            </a:r>
            <a:r>
              <a:rPr lang="fr-FR" dirty="0"/>
              <a:t>, </a:t>
            </a:r>
            <a:r>
              <a:rPr lang="fr-FR" dirty="0" err="1"/>
              <a:t>civilización</a:t>
            </a:r>
            <a:r>
              <a:rPr lang="fr-FR" dirty="0"/>
              <a:t>, 	</a:t>
            </a:r>
            <a:r>
              <a:rPr lang="fr-FR" dirty="0" err="1"/>
              <a:t>función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4. </a:t>
            </a:r>
            <a:r>
              <a:rPr lang="fr-FR" dirty="0" err="1"/>
              <a:t>Presentadlo</a:t>
            </a:r>
            <a:r>
              <a:rPr lang="fr-FR" dirty="0"/>
              <a:t> en </a:t>
            </a:r>
            <a:r>
              <a:rPr lang="fr-FR" dirty="0" err="1"/>
              <a:t>voz</a:t>
            </a:r>
            <a:r>
              <a:rPr lang="fr-FR" dirty="0"/>
              <a:t> </a:t>
            </a:r>
            <a:r>
              <a:rPr lang="fr-FR" dirty="0" err="1"/>
              <a:t>alta</a:t>
            </a:r>
            <a:r>
              <a:rPr lang="fr-FR" dirty="0"/>
              <a:t> a </a:t>
            </a:r>
            <a:r>
              <a:rPr lang="fr-FR" dirty="0" err="1"/>
              <a:t>vuestros</a:t>
            </a:r>
            <a:r>
              <a:rPr lang="fr-FR" dirty="0"/>
              <a:t>/as </a:t>
            </a:r>
            <a:r>
              <a:rPr lang="fr-FR" dirty="0" err="1"/>
              <a:t>compañeros</a:t>
            </a:r>
            <a:r>
              <a:rPr lang="fr-FR" dirty="0"/>
              <a:t>/as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13DBEC-F090-34A5-908C-C604A3F0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316" y="2618054"/>
            <a:ext cx="3109281" cy="14350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B69E3940-55DB-8443-2250-09121FDAEF2E}"/>
                  </a:ext>
                </a:extLst>
              </p14:cNvPr>
              <p14:cNvContentPartPr/>
              <p14:nvPr/>
            </p14:nvContentPartPr>
            <p14:xfrm>
              <a:off x="4133737" y="2711474"/>
              <a:ext cx="1079570" cy="624107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B69E3940-55DB-8443-2250-09121FDAEF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4741" y="2702476"/>
                <a:ext cx="1097203" cy="64174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 descr="Une image contenant Graphique, graphisme, Police, symbole&#10;&#10;Le contenu généré par l’IA peut être incorrect.">
            <a:extLst>
              <a:ext uri="{FF2B5EF4-FFF2-40B4-BE49-F238E27FC236}">
                <a16:creationId xmlns:a16="http://schemas.microsoft.com/office/drawing/2014/main" id="{4EE54329-547A-8AFE-5E8F-F77CD8923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108" y="4501023"/>
            <a:ext cx="2195612" cy="21956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062AE5-4D6C-D99E-DC0A-26F7F8A9B900}"/>
              </a:ext>
            </a:extLst>
          </p:cNvPr>
          <p:cNvSpPr txBox="1"/>
          <p:nvPr/>
        </p:nvSpPr>
        <p:spPr>
          <a:xfrm>
            <a:off x="9423097" y="1508039"/>
            <a:ext cx="2195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Images de : </a:t>
            </a:r>
            <a:r>
              <a:rPr lang="de-DE" sz="1200" dirty="0">
                <a:hlinkClick r:id="rId7"/>
              </a:rPr>
              <a:t>https://manaulavirtual.es</a:t>
            </a:r>
            <a:r>
              <a:rPr lang="de-DE" sz="1200" dirty="0"/>
              <a:t> </a:t>
            </a:r>
          </a:p>
          <a:p>
            <a:r>
              <a:rPr lang="de-DE" sz="1200" dirty="0">
                <a:hlinkClick r:id="rId8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553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F423F-D899-7E8A-F70A-5938D5FB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C09CFB-D1A1-4DB4-6F19-C98458D3F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/>
              <a:t>Présentation d’une actualité sur une communauté indigène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sz="2000" dirty="0"/>
              <a:t>Lecture d’un article de journal </a:t>
            </a:r>
            <a:r>
              <a:rPr lang="es-ES" sz="2000" dirty="0"/>
              <a:t>sur un </a:t>
            </a:r>
            <a:r>
              <a:rPr lang="es-ES" sz="2000" dirty="0" err="1"/>
              <a:t>groupe</a:t>
            </a:r>
            <a:r>
              <a:rPr lang="es-ES" sz="2000" dirty="0"/>
              <a:t> </a:t>
            </a:r>
            <a:r>
              <a:rPr lang="es-ES" sz="2000" dirty="0" err="1"/>
              <a:t>ethnique</a:t>
            </a:r>
            <a:r>
              <a:rPr lang="es-ES" sz="2000" dirty="0"/>
              <a:t> de </a:t>
            </a:r>
            <a:r>
              <a:rPr lang="es-ES" sz="2000" dirty="0" err="1"/>
              <a:t>l’Amérique</a:t>
            </a:r>
            <a:r>
              <a:rPr lang="es-ES" sz="2000" dirty="0"/>
              <a:t> Latine</a:t>
            </a:r>
            <a:endParaRPr lang="fr-FR" sz="2000" dirty="0"/>
          </a:p>
          <a:p>
            <a:r>
              <a:rPr lang="fr-FR" dirty="0"/>
              <a:t>Cours </a:t>
            </a:r>
          </a:p>
          <a:p>
            <a:pPr lvl="1"/>
            <a:r>
              <a:rPr lang="fr-FR" dirty="0"/>
              <a:t>Culture  (Bac3 en Traduction et Interprétation)</a:t>
            </a:r>
          </a:p>
          <a:p>
            <a:r>
              <a:rPr lang="fr-FR" dirty="0"/>
              <a:t>Contenu de la classe</a:t>
            </a:r>
          </a:p>
          <a:p>
            <a:pPr lvl="1"/>
            <a:r>
              <a:rPr lang="fr-FR" dirty="0"/>
              <a:t>Thème sur les questions ethniques </a:t>
            </a:r>
            <a:r>
              <a:rPr lang="es-ES" sz="2400" dirty="0"/>
              <a:t>en </a:t>
            </a:r>
            <a:r>
              <a:rPr lang="es-ES" sz="2400" dirty="0" err="1"/>
              <a:t>l’Amérique</a:t>
            </a:r>
            <a:r>
              <a:rPr lang="es-ES" sz="2400" dirty="0"/>
              <a:t> Latine</a:t>
            </a:r>
            <a:endParaRPr lang="fr-FR" dirty="0"/>
          </a:p>
          <a:p>
            <a:r>
              <a:rPr lang="fr-FR" dirty="0"/>
              <a:t>Niveau de langue </a:t>
            </a:r>
          </a:p>
          <a:p>
            <a:pPr lvl="1"/>
            <a:r>
              <a:rPr lang="fr-FR" dirty="0"/>
              <a:t>B2 (Cadre européen)</a:t>
            </a:r>
          </a:p>
          <a:p>
            <a:r>
              <a:rPr lang="fr-FR" dirty="0"/>
              <a:t>Objectif d’apprentissage concret : </a:t>
            </a:r>
          </a:p>
          <a:p>
            <a:pPr lvl="1"/>
            <a:r>
              <a:rPr lang="fr-FR" dirty="0"/>
              <a:t>Apprendre le vocabulaire spécifique</a:t>
            </a:r>
          </a:p>
          <a:p>
            <a:pPr lvl="1"/>
            <a:r>
              <a:rPr lang="fr-FR" dirty="0"/>
              <a:t>Être capable de comprendre un article de journal </a:t>
            </a:r>
          </a:p>
          <a:p>
            <a:pPr lvl="1"/>
            <a:r>
              <a:rPr lang="fr-FR" dirty="0"/>
              <a:t>Développer une réflexion critique sur les discours</a:t>
            </a:r>
          </a:p>
          <a:p>
            <a:pPr lvl="1"/>
            <a:r>
              <a:rPr lang="fr-FR" dirty="0"/>
              <a:t>S’exprimer oralement en espagnol</a:t>
            </a:r>
          </a:p>
          <a:p>
            <a:endParaRPr lang="fr-FR" dirty="0"/>
          </a:p>
          <a:p>
            <a:pPr marL="971550" lvl="1" indent="-514350">
              <a:buAutoNum type="arabicPeriod"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78C663-A4F8-C240-51DD-F929C658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25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E690094-C11B-EA95-E738-072B1D0503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situation</a:t>
            </a:r>
            <a:r>
              <a:rPr lang="es-ES" dirty="0"/>
              <a:t> sur </a:t>
            </a:r>
            <a:r>
              <a:rPr lang="es-ES" dirty="0" err="1"/>
              <a:t>carte</a:t>
            </a:r>
            <a:endParaRPr lang="de-BE" dirty="0"/>
          </a:p>
        </p:txBody>
      </p:sp>
      <p:pic>
        <p:nvPicPr>
          <p:cNvPr id="6" name="Image 5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A844CF41-EAD9-D2B7-8560-823B7D70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36525"/>
            <a:ext cx="1727200" cy="20701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07DDB78-570E-F4AF-4F91-A0861D0672DA}"/>
              </a:ext>
            </a:extLst>
          </p:cNvPr>
          <p:cNvSpPr txBox="1"/>
          <p:nvPr/>
        </p:nvSpPr>
        <p:spPr>
          <a:xfrm>
            <a:off x="9982200" y="2206625"/>
            <a:ext cx="2029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4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376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A97E-71FF-1B18-F9BA-413681ED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8076AE-ECB7-CB2C-BD37-A24A37CDA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Instructions de l’activité données en classe :</a:t>
            </a:r>
          </a:p>
          <a:p>
            <a:pPr lvl="0">
              <a:buAutoNum type="arabicPeriod"/>
              <a:tabLst>
                <a:tab pos="457200" algn="l"/>
              </a:tabLst>
            </a:pPr>
            <a:r>
              <a:rPr lang="fr-BE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Trouvez un article de journal du pays choisi qui reflète un aspect de la situation d'une communauté indigène. </a:t>
            </a:r>
            <a:endParaRPr lang="fr-BE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0">
              <a:buAutoNum type="arabicPeriod"/>
              <a:tabLst>
                <a:tab pos="457200" algn="l"/>
              </a:tabLst>
            </a:pPr>
            <a:r>
              <a:rPr lang="fr-BE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Recherchez tous les termes et entités liés à la communauté indigène. </a:t>
            </a:r>
          </a:p>
          <a:p>
            <a:pPr lvl="0">
              <a:buAutoNum type="arabicPeriod"/>
              <a:tabLst>
                <a:tab pos="457200" algn="l"/>
              </a:tabLst>
            </a:pPr>
            <a:r>
              <a:rPr lang="fr-BE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Créez une entrée sur la carte Padlet avec des informations sur l'ethnie (description, photos…) et le titre et l'URL de l'article. </a:t>
            </a:r>
            <a:endParaRPr lang="fr-BE" dirty="0"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9E781B-9338-B7BD-67E3-BF9BA8CA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26</a:t>
            </a:fld>
            <a:endParaRPr lang="de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97AF8C2-4A57-748A-C4CB-10BB896125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situation</a:t>
            </a:r>
            <a:r>
              <a:rPr lang="es-ES" dirty="0"/>
              <a:t> sur </a:t>
            </a:r>
            <a:r>
              <a:rPr lang="es-ES" dirty="0" err="1"/>
              <a:t>carte</a:t>
            </a:r>
            <a:endParaRPr lang="de-BE" dirty="0"/>
          </a:p>
        </p:txBody>
      </p:sp>
      <p:pic>
        <p:nvPicPr>
          <p:cNvPr id="6" name="Image 5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4CE74D28-B11F-C19B-A5FA-7A0749D7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0" y="211137"/>
            <a:ext cx="1409310" cy="16891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4BB599-E2C6-F9DE-977E-D57EAAFE62D2}"/>
              </a:ext>
            </a:extLst>
          </p:cNvPr>
          <p:cNvSpPr txBox="1"/>
          <p:nvPr/>
        </p:nvSpPr>
        <p:spPr>
          <a:xfrm>
            <a:off x="11353800" y="36692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30mn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07BEB873-758F-EACD-2DB5-066CB2766A2B}"/>
              </a:ext>
            </a:extLst>
          </p:cNvPr>
          <p:cNvSpPr/>
          <p:nvPr/>
        </p:nvSpPr>
        <p:spPr>
          <a:xfrm>
            <a:off x="10982167" y="2243139"/>
            <a:ext cx="569777" cy="271462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8AC5A8-0B86-D73B-1CEC-B06FC7A60434}"/>
              </a:ext>
            </a:extLst>
          </p:cNvPr>
          <p:cNvSpPr txBox="1"/>
          <p:nvPr/>
        </p:nvSpPr>
        <p:spPr>
          <a:xfrm>
            <a:off x="10339274" y="1817549"/>
            <a:ext cx="2029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5181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53567-7B4B-6BDD-F7BD-3369933D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655D04-CA2B-B5D8-7AAF-8128CCF9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fr-BE" b="1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4. Mise en commun</a:t>
            </a:r>
            <a:r>
              <a:rPr lang="fr-BE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: </a:t>
            </a:r>
          </a:p>
          <a:p>
            <a:pPr marL="457200" lvl="1" indent="0">
              <a:buNone/>
              <a:tabLst>
                <a:tab pos="457200" algn="l"/>
              </a:tabLst>
            </a:pPr>
            <a:r>
              <a:rPr lang="fr-BE" sz="2800" b="1" dirty="0">
                <a:solidFill>
                  <a:srgbClr val="242424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a. </a:t>
            </a:r>
            <a:r>
              <a:rPr lang="fr-BE" sz="2800" b="1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Présentation générale</a:t>
            </a: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(2-3 min) :</a:t>
            </a:r>
            <a:r>
              <a:rPr lang="fr-BE" sz="2800" dirty="0"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sur le contexte de la question indigène dans le pays. Bref résumé de l'article.</a:t>
            </a:r>
            <a:endParaRPr lang="fr-BE" sz="2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Quels thèmes liés à la communauté indigène apparaissent dans l'article ?</a:t>
            </a:r>
            <a:endParaRPr lang="fr-BE" sz="28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BE" b="1" dirty="0">
                <a:solidFill>
                  <a:srgbClr val="242424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BE" b="1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Débat</a:t>
            </a:r>
            <a:r>
              <a:rPr lang="fr-BE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:</a:t>
            </a:r>
            <a:endParaRPr lang="fr-BE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situation des communautés indigènes est-elle similaire en Amérique latine ?</a:t>
            </a:r>
            <a:endParaRPr lang="fr-BE" sz="2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Font-elles face à des problèmes similaires ?</a:t>
            </a:r>
            <a:endParaRPr lang="fr-BE" sz="2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BE" sz="2800" dirty="0">
                <a:solidFill>
                  <a:srgbClr val="2424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solutions pourraient être appliquées ? Sont-elles valables pour tous les cas ?</a:t>
            </a:r>
            <a:endParaRPr lang="fr-BE" sz="2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7A2C12-1E41-2163-96CC-16EBEE42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27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E565EF1-F516-E51D-ACC5-2534397201E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situation</a:t>
            </a:r>
            <a:r>
              <a:rPr lang="es-ES" dirty="0"/>
              <a:t> sur </a:t>
            </a:r>
            <a:r>
              <a:rPr lang="es-ES" dirty="0" err="1"/>
              <a:t>carte</a:t>
            </a:r>
            <a:endParaRPr lang="de-BE" dirty="0"/>
          </a:p>
        </p:txBody>
      </p:sp>
      <p:pic>
        <p:nvPicPr>
          <p:cNvPr id="6" name="Image 5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7D8DE873-B23F-7CA9-E7D1-290A82BF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0" y="197885"/>
            <a:ext cx="1409310" cy="16891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8A90A0-D59D-F0F7-BC52-7CB1608CFBBD}"/>
              </a:ext>
            </a:extLst>
          </p:cNvPr>
          <p:cNvSpPr txBox="1"/>
          <p:nvPr/>
        </p:nvSpPr>
        <p:spPr>
          <a:xfrm>
            <a:off x="11464692" y="433415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30mn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00ADBCCE-8B7F-160A-985C-DBEF367CFB23}"/>
              </a:ext>
            </a:extLst>
          </p:cNvPr>
          <p:cNvSpPr/>
          <p:nvPr/>
        </p:nvSpPr>
        <p:spPr>
          <a:xfrm>
            <a:off x="11236656" y="2311955"/>
            <a:ext cx="569777" cy="40443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78D0AD-AE96-082B-502C-F2574A42A45D}"/>
              </a:ext>
            </a:extLst>
          </p:cNvPr>
          <p:cNvSpPr txBox="1"/>
          <p:nvPr/>
        </p:nvSpPr>
        <p:spPr>
          <a:xfrm>
            <a:off x="10339274" y="1817549"/>
            <a:ext cx="2029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2342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id="{DDEF117C-9D49-2271-0F33-8C4AA870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666" y="91460"/>
            <a:ext cx="5282668" cy="663001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7A75C-57E0-78C5-8E5C-7542F51C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28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648136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055F-E8A5-8DFB-D01D-EB9685B3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9A12D9-2265-A385-887B-CCC27ED5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29</a:t>
            </a:fld>
            <a:endParaRPr lang="de-B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E9C00E9-ABD6-DC31-3279-899662F4F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5" y="1779136"/>
            <a:ext cx="9384710" cy="507886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AB6EF3-608A-8CF7-E148-3DB29218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situation</a:t>
            </a:r>
            <a:r>
              <a:rPr lang="es-ES" dirty="0"/>
              <a:t> sur </a:t>
            </a:r>
            <a:r>
              <a:rPr lang="es-ES" dirty="0" err="1"/>
              <a:t>carte</a:t>
            </a:r>
            <a:endParaRPr lang="de-B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2C3AA6-07AB-44A1-26BB-D0E832908E3B}"/>
              </a:ext>
            </a:extLst>
          </p:cNvPr>
          <p:cNvSpPr txBox="1"/>
          <p:nvPr/>
        </p:nvSpPr>
        <p:spPr>
          <a:xfrm>
            <a:off x="10788355" y="1779136"/>
            <a:ext cx="1006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</a:t>
            </a:r>
          </a:p>
          <a:p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1339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8198D-950C-E116-B615-1AFB5DD3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D0BC4-B7D2-B207-1CA3-EC7DC4475E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0. Introduction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79DE70-5D01-E770-6C64-D0A848A21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48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2800" dirty="0"/>
              <a:t>Qui nous sommes </a:t>
            </a:r>
            <a:r>
              <a:rPr lang="nl-BE" dirty="0"/>
              <a:t>: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r>
              <a:rPr lang="de-BE" dirty="0"/>
              <a:t>Andrea Pizarro Pedraza</a:t>
            </a:r>
          </a:p>
          <a:p>
            <a:r>
              <a:rPr lang="de-BE" sz="2400" dirty="0"/>
              <a:t>Professeure en traduction espagnole</a:t>
            </a:r>
          </a:p>
          <a:p>
            <a:r>
              <a:rPr lang="de-DE" sz="2400" dirty="0"/>
              <a:t>C</a:t>
            </a:r>
            <a:r>
              <a:rPr lang="de-BE" sz="2400" dirty="0"/>
              <a:t>ollaboratrice scientifique à l‘UCLouvain Saint-Louis Bruxelles</a:t>
            </a:r>
            <a:endParaRPr lang="nl-BE" sz="240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13CE8-547E-FAC6-D21D-DBB7D8DFA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4088" y="1825625"/>
            <a:ext cx="531971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r>
              <a:rPr lang="de-BE" dirty="0"/>
              <a:t>Maria Ulz</a:t>
            </a:r>
          </a:p>
          <a:p>
            <a:pPr marL="690876" lvl="1" indent="-345438" algn="just">
              <a:buFont typeface="Arial"/>
              <a:buChar char="•"/>
            </a:pPr>
            <a:r>
              <a:rPr lang="fr-FR" dirty="0"/>
              <a:t>Master en linguistique &amp; français (Autriche)</a:t>
            </a:r>
          </a:p>
          <a:p>
            <a:pPr marL="690876" lvl="1" indent="-345438" algn="just">
              <a:buFont typeface="Arial"/>
              <a:buChar char="•"/>
            </a:pPr>
            <a:r>
              <a:rPr lang="fr-FR" dirty="0" err="1"/>
              <a:t>Technopédagogue</a:t>
            </a:r>
            <a:r>
              <a:rPr lang="fr-FR" dirty="0"/>
              <a:t> </a:t>
            </a:r>
            <a:r>
              <a:rPr lang="de-DE" dirty="0" err="1">
                <a:solidFill>
                  <a:srgbClr val="3F3F3F"/>
                </a:solidFill>
                <a:effectLst/>
              </a:rPr>
              <a:t>pour</a:t>
            </a:r>
            <a:r>
              <a:rPr lang="de-DE" dirty="0">
                <a:solidFill>
                  <a:srgbClr val="3F3F3F"/>
                </a:solidFill>
                <a:effectLst/>
              </a:rPr>
              <a:t> la </a:t>
            </a:r>
            <a:r>
              <a:rPr lang="de-DE" dirty="0" err="1">
                <a:solidFill>
                  <a:srgbClr val="3F3F3F"/>
                </a:solidFill>
                <a:effectLst/>
              </a:rPr>
              <a:t>Cellule</a:t>
            </a:r>
            <a:r>
              <a:rPr lang="de-DE" dirty="0">
                <a:solidFill>
                  <a:srgbClr val="3F3F3F"/>
                </a:solidFill>
                <a:effectLst/>
              </a:rPr>
              <a:t> </a:t>
            </a:r>
            <a:r>
              <a:rPr lang="de-DE" dirty="0" err="1">
                <a:solidFill>
                  <a:srgbClr val="3F3F3F"/>
                </a:solidFill>
                <a:effectLst/>
              </a:rPr>
              <a:t>d’Appui</a:t>
            </a:r>
            <a:r>
              <a:rPr lang="de-DE" dirty="0">
                <a:solidFill>
                  <a:srgbClr val="3F3F3F"/>
                </a:solidFill>
                <a:effectLst/>
              </a:rPr>
              <a:t> </a:t>
            </a:r>
            <a:r>
              <a:rPr lang="de-DE" dirty="0" err="1">
                <a:solidFill>
                  <a:srgbClr val="3F3F3F"/>
                </a:solidFill>
                <a:effectLst/>
              </a:rPr>
              <a:t>pédagogique</a:t>
            </a:r>
            <a:r>
              <a:rPr lang="de-DE" dirty="0">
                <a:solidFill>
                  <a:srgbClr val="3F3F3F"/>
                </a:solidFill>
                <a:effectLst/>
              </a:rPr>
              <a:t> de </a:t>
            </a:r>
            <a:r>
              <a:rPr lang="de-DE" dirty="0" err="1">
                <a:solidFill>
                  <a:srgbClr val="3F3F3F"/>
                </a:solidFill>
                <a:effectLst/>
              </a:rPr>
              <a:t>l’UCLouvain</a:t>
            </a:r>
            <a:r>
              <a:rPr lang="de-DE" dirty="0">
                <a:solidFill>
                  <a:srgbClr val="3F3F3F"/>
                </a:solidFill>
                <a:effectLst/>
              </a:rPr>
              <a:t> Saint-Louis Bruxelles</a:t>
            </a:r>
            <a:endParaRPr lang="fr-FR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BB395-D9FD-6A05-5F75-335E92F3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</a:t>
            </a:fld>
            <a:endParaRPr lang="de-BE"/>
          </a:p>
        </p:txBody>
      </p:sp>
      <p:pic>
        <p:nvPicPr>
          <p:cNvPr id="9" name="Grafik 8" descr="Ein Bild, das Menschliches Gesicht, Lächeln, Person, Augenbraue enthält.&#10;&#10;Automatisch generierte Beschreibung">
            <a:extLst>
              <a:ext uri="{FF2B5EF4-FFF2-40B4-BE49-F238E27FC236}">
                <a16:creationId xmlns:a16="http://schemas.microsoft.com/office/drawing/2014/main" id="{7A00F1E0-17C1-A4E3-8B58-A78540AD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916" y="2524330"/>
            <a:ext cx="982884" cy="1121825"/>
          </a:xfrm>
          <a:prstGeom prst="rect">
            <a:avLst/>
          </a:prstGeom>
        </p:spPr>
      </p:pic>
      <p:pic>
        <p:nvPicPr>
          <p:cNvPr id="10" name="Grafik 9" descr="Ein Bild, das Text, Schrift, Electric Blue (Farbe), Screenshot enthält.&#10;&#10;Automatisch generierte Beschreibung">
            <a:extLst>
              <a:ext uri="{FF2B5EF4-FFF2-40B4-BE49-F238E27FC236}">
                <a16:creationId xmlns:a16="http://schemas.microsoft.com/office/drawing/2014/main" id="{FDCAC473-E1E3-8E90-7B1A-0A8ECA56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094" y="3759994"/>
            <a:ext cx="1905000" cy="482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E77CE3-CEA4-6519-9389-8CDA0E4D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215788" y="2191908"/>
            <a:ext cx="1454247" cy="145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6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A5AD1-0C38-BF73-132A-A23E89D4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6EB39A-7695-D33C-D9BD-4088C21EB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Commentaire collaboratif d’un poème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sz="2000" dirty="0"/>
              <a:t>« Amor </a:t>
            </a:r>
            <a:r>
              <a:rPr lang="fr-FR" sz="2000" dirty="0" err="1"/>
              <a:t>América</a:t>
            </a:r>
            <a:r>
              <a:rPr lang="fr-FR" sz="2000" dirty="0"/>
              <a:t> (1400)», de Canto General, de Pablo Neruda</a:t>
            </a:r>
          </a:p>
          <a:p>
            <a:r>
              <a:rPr lang="fr-FR" dirty="0"/>
              <a:t>Cours </a:t>
            </a:r>
          </a:p>
          <a:p>
            <a:pPr lvl="1"/>
            <a:r>
              <a:rPr lang="fr-FR" dirty="0"/>
              <a:t>Culture (Bac3 en Traduction et Interprétation)</a:t>
            </a:r>
          </a:p>
          <a:p>
            <a:r>
              <a:rPr lang="fr-FR" dirty="0"/>
              <a:t>Contenus de la classe</a:t>
            </a:r>
          </a:p>
          <a:p>
            <a:pPr lvl="1"/>
            <a:r>
              <a:rPr lang="fr-FR" dirty="0"/>
              <a:t>Thème sur la décolonisation de l’Amérique Latine</a:t>
            </a:r>
          </a:p>
          <a:p>
            <a:r>
              <a:rPr lang="fr-FR" dirty="0"/>
              <a:t>Niveau de langue </a:t>
            </a:r>
          </a:p>
          <a:p>
            <a:pPr lvl="1"/>
            <a:r>
              <a:rPr lang="fr-FR" dirty="0"/>
              <a:t>B2 (Cadre européen)</a:t>
            </a:r>
          </a:p>
          <a:p>
            <a:r>
              <a:rPr lang="fr-FR" dirty="0"/>
              <a:t>Objectif d’apprentissage concret : </a:t>
            </a:r>
          </a:p>
          <a:p>
            <a:pPr lvl="1"/>
            <a:r>
              <a:rPr lang="fr-FR" dirty="0"/>
              <a:t>Être capable de comprendre une production culturelle concrète dans son contexte historique et social </a:t>
            </a:r>
          </a:p>
          <a:p>
            <a:pPr marL="971550" lvl="1" indent="-514350">
              <a:buAutoNum type="arabicPeriod"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71F080-0AE4-2E63-98EB-B7E5FC6F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30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3331372-05CE-FF5D-CEBA-501001E994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/>
              <a:t>2.</a:t>
            </a:r>
            <a:r>
              <a:rPr lang="es-ES" dirty="0"/>
              <a:t>3.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analyse</a:t>
            </a:r>
            <a:r>
              <a:rPr lang="es-ES" dirty="0"/>
              <a:t> </a:t>
            </a:r>
            <a:r>
              <a:rPr lang="es-ES" dirty="0" err="1"/>
              <a:t>collaborative</a:t>
            </a:r>
            <a:endParaRPr lang="de-BE" dirty="0"/>
          </a:p>
        </p:txBody>
      </p:sp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5213800-BB63-A4A6-7B19-CC0713756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365125"/>
            <a:ext cx="1658311" cy="16748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7A3D86D-D2C2-063D-C629-324D5629960C}"/>
              </a:ext>
            </a:extLst>
          </p:cNvPr>
          <p:cNvSpPr txBox="1"/>
          <p:nvPr/>
        </p:nvSpPr>
        <p:spPr>
          <a:xfrm>
            <a:off x="9982200" y="2080824"/>
            <a:ext cx="2029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4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04308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0758-7AE6-6564-9175-9E3B5542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96123-C6FD-5352-939B-41840A53C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</a:tabLst>
              <a:defRPr/>
            </a:pPr>
            <a:r>
              <a:rPr lang="fr-FR" dirty="0"/>
              <a:t>Instructions de l’activité données en classe 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>
                <a:tab pos="457200" algn="l"/>
              </a:tabLst>
              <a:defRPr/>
            </a:pP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Poème : Lis le poème de Pablo Neruda « Amor </a:t>
            </a:r>
            <a:r>
              <a:rPr kumimoji="0" lang="fr-BE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América</a:t>
            </a: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 »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>
                <a:tab pos="457200" algn="l"/>
              </a:tabLst>
              <a:defRPr/>
            </a:pP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Recherche de vocabulaire par strophe (2</a:t>
            </a:r>
            <a:r>
              <a:rPr kumimoji="0" lang="fr-BE" i="0" u="none" strike="noStrike" kern="1200" cap="none" spc="0" normalizeH="0" baseline="3000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ème</a:t>
            </a: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 colonne)</a:t>
            </a:r>
            <a:endParaRPr kumimoji="0" lang="fr-B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Analyses (3</a:t>
            </a:r>
            <a:r>
              <a:rPr kumimoji="0" lang="fr-BE" i="0" u="none" strike="noStrike" kern="1200" cap="none" spc="0" normalizeH="0" baseline="3000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ème</a:t>
            </a: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 colonne) :</a:t>
            </a:r>
            <a:endParaRPr kumimoji="0" lang="fr-B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fr-BE" sz="28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des marques de temps (première section)</a:t>
            </a:r>
            <a:endParaRPr kumimoji="0" lang="fr-BE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fr-BE" sz="28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des champs sémantiques (deuxième section)</a:t>
            </a:r>
            <a:endParaRPr kumimoji="0" lang="fr-BE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fr-BE" sz="28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des marques de l'énonciateur et du destinataire (troisième section) </a:t>
            </a:r>
          </a:p>
          <a:p>
            <a:pPr marL="285750" indent="-285750">
              <a:spcBef>
                <a:spcPts val="500"/>
              </a:spcBef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 Interprétation (4</a:t>
            </a:r>
            <a:r>
              <a:rPr kumimoji="0" lang="fr-BE" i="0" u="none" strike="noStrike" kern="1200" cap="none" spc="0" normalizeH="0" baseline="3000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ème</a:t>
            </a:r>
            <a:r>
              <a:rPr kumimoji="0" lang="fr-BE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</a:rPr>
              <a:t> colonne): résume les idées principales du poème. Quels sont les messages ou thèmes centraux que l'auteur veut transmettre ?</a:t>
            </a:r>
            <a:endParaRPr kumimoji="0" lang="fr-B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971550" lvl="1" indent="-514350">
              <a:buAutoNum type="arabicPeriod"/>
            </a:pPr>
            <a:endParaRPr lang="de-BE" sz="2800" dirty="0">
              <a:latin typeface="Aptos" panose="020B00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CD63A3-9DE3-2FFA-2767-3FAEACC36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31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62EFC13-26DD-E7D3-61F9-D144EF1911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</a:t>
            </a:r>
            <a:r>
              <a:rPr lang="es-ES" dirty="0"/>
              <a:t>3.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analyse</a:t>
            </a:r>
            <a:r>
              <a:rPr lang="es-ES" dirty="0"/>
              <a:t> </a:t>
            </a:r>
            <a:r>
              <a:rPr lang="es-ES" dirty="0" err="1"/>
              <a:t>collaborative</a:t>
            </a:r>
            <a:endParaRPr lang="de-BE" dirty="0"/>
          </a:p>
        </p:txBody>
      </p:sp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E621189-007F-3758-91FD-A08C6738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365125"/>
            <a:ext cx="1658311" cy="16748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37599E-C319-77F5-FEA7-201B92EE2819}"/>
              </a:ext>
            </a:extLst>
          </p:cNvPr>
          <p:cNvSpPr txBox="1"/>
          <p:nvPr/>
        </p:nvSpPr>
        <p:spPr>
          <a:xfrm>
            <a:off x="9982200" y="2080824"/>
            <a:ext cx="2029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9632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45DF-5BB6-51F5-1EA4-02B562DC2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95309B-BB3A-1CF4-CDA5-50128D9F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32</a:t>
            </a:fld>
            <a:endParaRPr lang="de-B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EF7971E-81B0-5051-56BD-AB927BEA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2.</a:t>
            </a:r>
            <a:r>
              <a:rPr lang="es-ES" dirty="0"/>
              <a:t>2. </a:t>
            </a:r>
            <a:r>
              <a:rPr lang="es-ES" dirty="0" err="1"/>
              <a:t>Lecture</a:t>
            </a:r>
            <a:r>
              <a:rPr lang="es-ES" dirty="0"/>
              <a:t> et </a:t>
            </a:r>
            <a:r>
              <a:rPr lang="es-ES" dirty="0" err="1"/>
              <a:t>analyse</a:t>
            </a:r>
            <a:r>
              <a:rPr lang="es-ES" dirty="0"/>
              <a:t> </a:t>
            </a:r>
            <a:r>
              <a:rPr lang="es-ES" dirty="0" err="1"/>
              <a:t>collaborative</a:t>
            </a:r>
            <a:endParaRPr lang="de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DE3A1FF-B904-F734-4A84-63BA85C2A04A}"/>
              </a:ext>
            </a:extLst>
          </p:cNvPr>
          <p:cNvSpPr txBox="1">
            <a:spLocks/>
          </p:cNvSpPr>
          <p:nvPr/>
        </p:nvSpPr>
        <p:spPr>
          <a:xfrm>
            <a:off x="3936526" y="3428999"/>
            <a:ext cx="1497496" cy="1282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BE" sz="500" b="1" dirty="0"/>
              <a:t>Bertrand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3005E7A-248F-130E-8640-4A5748F4D36A}"/>
              </a:ext>
            </a:extLst>
          </p:cNvPr>
          <p:cNvSpPr txBox="1">
            <a:spLocks/>
          </p:cNvSpPr>
          <p:nvPr/>
        </p:nvSpPr>
        <p:spPr>
          <a:xfrm>
            <a:off x="3936526" y="3831160"/>
            <a:ext cx="1126436" cy="1282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BE" sz="1800" b="1" dirty="0"/>
              <a:t>Amélie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4A936BA-F900-CD15-2408-92BDF845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33" y="1718864"/>
            <a:ext cx="8286934" cy="513913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FF8ABD5-977D-54A1-BE9B-7DBE0DD5934B}"/>
              </a:ext>
            </a:extLst>
          </p:cNvPr>
          <p:cNvSpPr txBox="1"/>
          <p:nvPr/>
        </p:nvSpPr>
        <p:spPr>
          <a:xfrm>
            <a:off x="10239467" y="1718864"/>
            <a:ext cx="1771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5462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6D4E1-F5D1-BEF3-F99E-2854BE1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Types de </a:t>
            </a:r>
            <a:r>
              <a:rPr lang="fr-FR" dirty="0" err="1"/>
              <a:t>Padlet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94D6A6-F1FB-A35C-C496-C88C2131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33</a:t>
            </a:fld>
            <a:endParaRPr lang="de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423476B3-AE9B-1CE5-ACC9-B1BF8FB0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9832"/>
            <a:ext cx="5654763" cy="2709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B1FA378-7324-F7F8-4CA2-FFC2BDAE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0" y="384167"/>
            <a:ext cx="3073400" cy="57927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FD17EFF9-B912-4F6E-CAF4-B65D6A6BC339}"/>
              </a:ext>
            </a:extLst>
          </p:cNvPr>
          <p:cNvSpPr/>
          <p:nvPr/>
        </p:nvSpPr>
        <p:spPr>
          <a:xfrm>
            <a:off x="6032500" y="2671763"/>
            <a:ext cx="2182813" cy="3714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160A42-D437-4FCD-DEAF-51915F5543DC}"/>
              </a:ext>
            </a:extLst>
          </p:cNvPr>
          <p:cNvSpPr txBox="1"/>
          <p:nvPr/>
        </p:nvSpPr>
        <p:spPr>
          <a:xfrm>
            <a:off x="838200" y="5859796"/>
            <a:ext cx="25808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Images de : </a:t>
            </a:r>
            <a:r>
              <a:rPr lang="de-DE" sz="1200" dirty="0">
                <a:hlinkClick r:id="rId4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3755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C0650-440F-5EAD-7740-C7CB713A94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Options et paramètres</a:t>
            </a:r>
          </a:p>
        </p:txBody>
      </p:sp>
      <p:pic>
        <p:nvPicPr>
          <p:cNvPr id="7" name="Espace réservé du contenu 6" descr="Une image contenant capture d’écran, logiciel, Système d’exploitation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8F3E6514-E469-853C-8E21-15E0DDCAD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301" y="1824036"/>
            <a:ext cx="6172278" cy="435133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825B29-DA4D-689C-B3FC-1BBF0FC7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34</a:t>
            </a:fld>
            <a:endParaRPr lang="de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0F115E-F2B1-6C07-6A47-1F19F10F74D4}"/>
              </a:ext>
            </a:extLst>
          </p:cNvPr>
          <p:cNvSpPr txBox="1"/>
          <p:nvPr/>
        </p:nvSpPr>
        <p:spPr>
          <a:xfrm>
            <a:off x="3109951" y="2217875"/>
            <a:ext cx="2710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Options de partage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Cloner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Notifications du </a:t>
            </a:r>
            <a:r>
              <a:rPr lang="fr-FR" sz="2000" dirty="0" err="1">
                <a:solidFill>
                  <a:schemeClr val="bg1"/>
                </a:solidFill>
              </a:rPr>
              <a:t>padlet</a:t>
            </a:r>
            <a:endParaRPr lang="fr-FR" sz="2000" dirty="0">
              <a:solidFill>
                <a:schemeClr val="bg1"/>
              </a:solidFill>
            </a:endParaRP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Ouvrir le diaporama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Paramètres</a:t>
            </a:r>
          </a:p>
          <a:p>
            <a:pPr algn="r"/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CB9D2B7-BD98-101A-F536-25ADF807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57" y="1824036"/>
            <a:ext cx="2432201" cy="4200525"/>
          </a:xfrm>
          <a:prstGeom prst="rect">
            <a:avLst/>
          </a:prstGeom>
        </p:spPr>
      </p:pic>
      <p:pic>
        <p:nvPicPr>
          <p:cNvPr id="14" name="Image 1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26CD4D8B-F7EB-04B4-E86C-0A79030D2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171" y="2394227"/>
            <a:ext cx="1318074" cy="13255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5AB67F6-1A7E-DE5B-F370-EC287004AAD8}"/>
              </a:ext>
            </a:extLst>
          </p:cNvPr>
          <p:cNvSpPr txBox="1"/>
          <p:nvPr/>
        </p:nvSpPr>
        <p:spPr>
          <a:xfrm>
            <a:off x="9772650" y="1928813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Dans Moodle: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F926AC-E505-70C7-22E8-12190B420C79}"/>
              </a:ext>
            </a:extLst>
          </p:cNvPr>
          <p:cNvSpPr txBox="1"/>
          <p:nvPr/>
        </p:nvSpPr>
        <p:spPr>
          <a:xfrm>
            <a:off x="9457140" y="5378230"/>
            <a:ext cx="2195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Images de :  </a:t>
            </a:r>
          </a:p>
          <a:p>
            <a:r>
              <a:rPr lang="de-DE" sz="1200" dirty="0">
                <a:hlinkClick r:id="rId6"/>
              </a:rPr>
              <a:t>https://padlet.com/</a:t>
            </a:r>
            <a:r>
              <a:rPr lang="de-DE" sz="1200" dirty="0"/>
              <a:t> </a:t>
            </a:r>
          </a:p>
          <a:p>
            <a:r>
              <a:rPr lang="de-DE" sz="1200" dirty="0">
                <a:hlinkClick r:id="rId7"/>
              </a:rPr>
              <a:t>www.moodle.com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921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ACE19-4A8B-C9D3-C823-BAD631911E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Activité : À vous de jouer 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A86F2-7787-8AD3-EC4A-6A892A851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Créez une activité à présenter sur </a:t>
            </a:r>
            <a:r>
              <a:rPr lang="fr-FR" dirty="0" err="1"/>
              <a:t>Padlet</a:t>
            </a:r>
            <a:endParaRPr lang="fr-FR" dirty="0"/>
          </a:p>
          <a:p>
            <a:r>
              <a:rPr lang="fr-FR" dirty="0"/>
              <a:t>Pour un de vos cours, imaginez une activité que vous pourriez faire sur </a:t>
            </a:r>
            <a:r>
              <a:rPr lang="fr-FR" dirty="0" err="1"/>
              <a:t>Padlet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1.</a:t>
            </a:r>
          </a:p>
          <a:p>
            <a:pPr lvl="1"/>
            <a:r>
              <a:rPr lang="fr-FR" dirty="0"/>
              <a:t>Quel type de format de </a:t>
            </a:r>
            <a:r>
              <a:rPr lang="fr-FR" dirty="0" err="1"/>
              <a:t>padlet</a:t>
            </a:r>
            <a:r>
              <a:rPr lang="fr-FR" dirty="0"/>
              <a:t> serait plus adéquat ?</a:t>
            </a:r>
          </a:p>
          <a:p>
            <a:pPr lvl="1"/>
            <a:r>
              <a:rPr lang="fr-FR" dirty="0"/>
              <a:t>Créez le </a:t>
            </a:r>
            <a:r>
              <a:rPr lang="fr-FR" dirty="0" err="1"/>
              <a:t>padlet</a:t>
            </a:r>
            <a:r>
              <a:rPr lang="fr-FR" dirty="0"/>
              <a:t> (ajoutez titre, description,…)</a:t>
            </a:r>
          </a:p>
          <a:p>
            <a:pPr marL="0" indent="0">
              <a:buNone/>
            </a:pPr>
            <a:r>
              <a:rPr lang="fr-FR" dirty="0"/>
              <a:t>2.</a:t>
            </a:r>
          </a:p>
          <a:p>
            <a:pPr lvl="1"/>
            <a:r>
              <a:rPr lang="fr-FR" dirty="0"/>
              <a:t>Créez une tuile sur notre </a:t>
            </a:r>
            <a:r>
              <a:rPr lang="fr-FR" dirty="0" err="1"/>
              <a:t>Padlet</a:t>
            </a:r>
            <a:r>
              <a:rPr lang="fr-FR" dirty="0"/>
              <a:t> «  Augmentez votre cours avec </a:t>
            </a:r>
            <a:r>
              <a:rPr lang="fr-FR" dirty="0" err="1"/>
              <a:t>Padlet</a:t>
            </a:r>
            <a:r>
              <a:rPr lang="fr-FR" dirty="0"/>
              <a:t> »</a:t>
            </a:r>
          </a:p>
          <a:p>
            <a:pPr lvl="1"/>
            <a:r>
              <a:rPr lang="fr-FR" dirty="0"/>
              <a:t>Écrivez un titre et faites une brève description de l’activité</a:t>
            </a:r>
          </a:p>
          <a:p>
            <a:pPr lvl="1"/>
            <a:r>
              <a:rPr lang="fr-FR" dirty="0"/>
              <a:t>Votez votre activité préférée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4E2E30-AF44-AE2B-D4D2-1B063CEA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35</a:t>
            </a:fld>
            <a:endParaRPr lang="de-BE"/>
          </a:p>
        </p:txBody>
      </p:sp>
      <p:pic>
        <p:nvPicPr>
          <p:cNvPr id="8" name="Image 7" descr="Une image contenant Graphique, motif, Police, art&#10;&#10;Le contenu généré par l’IA peut être incorrect.">
            <a:extLst>
              <a:ext uri="{FF2B5EF4-FFF2-40B4-BE49-F238E27FC236}">
                <a16:creationId xmlns:a16="http://schemas.microsoft.com/office/drawing/2014/main" id="{FDE2CB4B-1BED-5EED-A002-F953DCB9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494" y="5174029"/>
            <a:ext cx="1524000" cy="15474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B291A7-2D6F-FFA1-D993-080B6BDF043E}"/>
              </a:ext>
            </a:extLst>
          </p:cNvPr>
          <p:cNvSpPr txBox="1"/>
          <p:nvPr/>
        </p:nvSpPr>
        <p:spPr>
          <a:xfrm>
            <a:off x="7875494" y="5918438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Image de : </a:t>
            </a:r>
            <a:r>
              <a:rPr lang="de-DE" sz="1200" dirty="0">
                <a:hlinkClick r:id="rId3"/>
              </a:rPr>
              <a:t>https://padlet.com/</a:t>
            </a:r>
            <a:r>
              <a:rPr lang="de-DE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92943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60AE3-3716-49FE-63D8-D598DE71C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7B8902-CB47-8BEE-5EF8-A398C2069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Quelles</a:t>
            </a:r>
            <a:r>
              <a:rPr lang="es-ES" dirty="0"/>
              <a:t> </a:t>
            </a:r>
            <a:r>
              <a:rPr lang="es-ES" dirty="0" err="1"/>
              <a:t>sont</a:t>
            </a:r>
            <a:r>
              <a:rPr lang="es-ES" dirty="0"/>
              <a:t> vos </a:t>
            </a:r>
            <a:r>
              <a:rPr lang="es-ES" dirty="0" err="1"/>
              <a:t>impressions</a:t>
            </a:r>
            <a:r>
              <a:rPr lang="es-ES" dirty="0"/>
              <a:t> sur </a:t>
            </a:r>
            <a:r>
              <a:rPr lang="es-ES" dirty="0" err="1"/>
              <a:t>Padlet</a:t>
            </a:r>
            <a:r>
              <a:rPr lang="es-ES" dirty="0"/>
              <a:t> ?</a:t>
            </a:r>
          </a:p>
          <a:p>
            <a:pPr marL="0" indent="0">
              <a:buNone/>
            </a:pPr>
            <a:r>
              <a:rPr lang="es-ES" dirty="0" err="1"/>
              <a:t>Idées</a:t>
            </a:r>
            <a:r>
              <a:rPr lang="es-ES" dirty="0"/>
              <a:t> ?</a:t>
            </a:r>
          </a:p>
          <a:p>
            <a:pPr marL="0" indent="0">
              <a:buNone/>
            </a:pPr>
            <a:r>
              <a:rPr lang="es-ES" dirty="0" err="1"/>
              <a:t>Avantages</a:t>
            </a:r>
            <a:r>
              <a:rPr lang="es-ES" dirty="0"/>
              <a:t> ? </a:t>
            </a:r>
          </a:p>
          <a:p>
            <a:pPr marL="0" indent="0">
              <a:buNone/>
            </a:pPr>
            <a:r>
              <a:rPr lang="es-ES" dirty="0" err="1"/>
              <a:t>Limitations</a:t>
            </a:r>
            <a:r>
              <a:rPr lang="es-ES" dirty="0"/>
              <a:t> ? </a:t>
            </a:r>
          </a:p>
          <a:p>
            <a:pPr marL="0" indent="0">
              <a:buNone/>
            </a:pPr>
            <a:r>
              <a:rPr lang="es-ES" dirty="0" err="1"/>
              <a:t>Problèmes</a:t>
            </a:r>
            <a:r>
              <a:rPr lang="es-ES" dirty="0"/>
              <a:t> </a:t>
            </a:r>
            <a:r>
              <a:rPr lang="es-ES" dirty="0" err="1"/>
              <a:t>envisagés</a:t>
            </a:r>
            <a:r>
              <a:rPr lang="es-ES" dirty="0"/>
              <a:t> ?</a:t>
            </a:r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E1EDE3-A374-9780-B1CE-1F4D3C00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36</a:t>
            </a:fld>
            <a:endParaRPr lang="de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8EA42A-46F5-A1AF-06BB-7C70A2DCE8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3. Réflexion</a:t>
            </a:r>
          </a:p>
        </p:txBody>
      </p:sp>
    </p:spTree>
    <p:extLst>
      <p:ext uri="{BB962C8B-B14F-4D97-AF65-F5344CB8AC3E}">
        <p14:creationId xmlns:p14="http://schemas.microsoft.com/office/powerpoint/2010/main" val="568124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77C3A-414F-E608-A932-DCD76778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7062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de-BE" dirty="0"/>
              <a:t>Sources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BFB4D-425A-77CE-413E-7C18D2FB5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470623"/>
            <a:ext cx="10605655" cy="6387377"/>
          </a:xfrm>
        </p:spPr>
        <p:txBody>
          <a:bodyPr>
            <a:noAutofit/>
          </a:bodyPr>
          <a:lstStyle/>
          <a:p>
            <a:r>
              <a:rPr lang="de-DE" sz="1050" dirty="0"/>
              <a:t>Ali, A. (2021). </a:t>
            </a:r>
            <a:r>
              <a:rPr lang="de-DE" sz="1050" dirty="0" err="1"/>
              <a:t>Using</a:t>
            </a:r>
            <a:r>
              <a:rPr lang="de-DE" sz="1050" dirty="0"/>
              <a:t> </a:t>
            </a:r>
            <a:r>
              <a:rPr lang="de-DE" sz="1050" dirty="0" err="1"/>
              <a:t>Padlet</a:t>
            </a:r>
            <a:r>
              <a:rPr lang="de-DE" sz="1050" dirty="0"/>
              <a:t> </a:t>
            </a:r>
            <a:r>
              <a:rPr lang="de-DE" sz="1050" dirty="0" err="1"/>
              <a:t>as</a:t>
            </a:r>
            <a:r>
              <a:rPr lang="de-DE" sz="1050" dirty="0"/>
              <a:t> a </a:t>
            </a:r>
            <a:r>
              <a:rPr lang="de-DE" sz="1050" dirty="0" err="1"/>
              <a:t>pedagogical</a:t>
            </a:r>
            <a:r>
              <a:rPr lang="de-DE" sz="1050" dirty="0"/>
              <a:t> </a:t>
            </a:r>
            <a:r>
              <a:rPr lang="de-DE" sz="1050" dirty="0" err="1"/>
              <a:t>tool</a:t>
            </a:r>
            <a:r>
              <a:rPr lang="de-DE" sz="1050" dirty="0"/>
              <a:t>. </a:t>
            </a:r>
            <a:r>
              <a:rPr lang="de-DE" sz="1050" i="1" dirty="0"/>
              <a:t>Journal </a:t>
            </a:r>
            <a:r>
              <a:rPr lang="de-DE" sz="1050" i="1" dirty="0" err="1"/>
              <a:t>of</a:t>
            </a:r>
            <a:r>
              <a:rPr lang="de-DE" sz="1050" i="1" dirty="0"/>
              <a:t> Learning Development in Higher </a:t>
            </a:r>
            <a:r>
              <a:rPr lang="de-DE" sz="1050" dirty="0"/>
              <a:t>Education, (22).</a:t>
            </a:r>
          </a:p>
          <a:p>
            <a:r>
              <a:rPr lang="de-DE" sz="1050" dirty="0"/>
              <a:t>Beltrán-Martín, I. (2019, </a:t>
            </a:r>
            <a:r>
              <a:rPr lang="de-DE" sz="1050" dirty="0" err="1"/>
              <a:t>July</a:t>
            </a:r>
            <a:r>
              <a:rPr lang="de-DE" sz="1050" dirty="0"/>
              <a:t>). </a:t>
            </a:r>
            <a:r>
              <a:rPr lang="de-DE" sz="1050" dirty="0" err="1"/>
              <a:t>Using</a:t>
            </a:r>
            <a:r>
              <a:rPr lang="de-DE" sz="1050" dirty="0"/>
              <a:t> </a:t>
            </a:r>
            <a:r>
              <a:rPr lang="de-DE" sz="1050" dirty="0" err="1"/>
              <a:t>Padlet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collaborative</a:t>
            </a:r>
            <a:r>
              <a:rPr lang="de-DE" sz="1050" dirty="0"/>
              <a:t> </a:t>
            </a:r>
            <a:r>
              <a:rPr lang="de-DE" sz="1050" dirty="0" err="1"/>
              <a:t>learning</a:t>
            </a:r>
            <a:r>
              <a:rPr lang="de-DE" sz="1050" dirty="0"/>
              <a:t>. In HEAD'19. 5th international </a:t>
            </a:r>
            <a:r>
              <a:rPr lang="de-DE" sz="1050" dirty="0" err="1"/>
              <a:t>conference</a:t>
            </a:r>
            <a:r>
              <a:rPr lang="de-DE" sz="1050" dirty="0"/>
              <a:t> on </a:t>
            </a:r>
            <a:r>
              <a:rPr lang="de-DE" sz="1050" dirty="0" err="1"/>
              <a:t>higher</a:t>
            </a:r>
            <a:r>
              <a:rPr lang="de-DE" sz="1050" dirty="0"/>
              <a:t> </a:t>
            </a:r>
            <a:r>
              <a:rPr lang="de-DE" sz="1050" dirty="0" err="1"/>
              <a:t>education</a:t>
            </a:r>
            <a:r>
              <a:rPr lang="de-DE" sz="1050" dirty="0"/>
              <a:t> </a:t>
            </a:r>
            <a:r>
              <a:rPr lang="de-DE" sz="1050" dirty="0" err="1"/>
              <a:t>advances</a:t>
            </a:r>
            <a:r>
              <a:rPr lang="de-DE" sz="1050" dirty="0"/>
              <a:t> (pp. 201-211). Editorial </a:t>
            </a:r>
            <a:r>
              <a:rPr lang="de-DE" sz="1050" dirty="0" err="1"/>
              <a:t>Universitat</a:t>
            </a:r>
            <a:r>
              <a:rPr lang="de-DE" sz="1050" dirty="0"/>
              <a:t> </a:t>
            </a:r>
            <a:r>
              <a:rPr lang="de-DE" sz="1050" dirty="0" err="1"/>
              <a:t>Politècnica</a:t>
            </a:r>
            <a:r>
              <a:rPr lang="de-DE" sz="1050" dirty="0"/>
              <a:t> de </a:t>
            </a:r>
            <a:r>
              <a:rPr lang="de-DE" sz="1050" dirty="0" err="1"/>
              <a:t>València</a:t>
            </a:r>
            <a:r>
              <a:rPr lang="de-DE" sz="1050" dirty="0"/>
              <a:t>.</a:t>
            </a:r>
          </a:p>
          <a:p>
            <a:r>
              <a:rPr lang="de-DE" sz="1050" dirty="0" err="1"/>
              <a:t>Bruillard</a:t>
            </a:r>
            <a:r>
              <a:rPr lang="de-DE" sz="1050" dirty="0"/>
              <a:t>, </a:t>
            </a:r>
            <a:r>
              <a:rPr lang="de-DE" sz="1050" dirty="0" err="1"/>
              <a:t>É</a:t>
            </a:r>
            <a:r>
              <a:rPr lang="de-DE" sz="1050" dirty="0"/>
              <a:t>., &amp; Baron, G. L. (2009). </a:t>
            </a:r>
            <a:r>
              <a:rPr lang="de-DE" sz="1050" dirty="0" err="1"/>
              <a:t>Travail</a:t>
            </a:r>
            <a:r>
              <a:rPr lang="de-DE" sz="1050" dirty="0"/>
              <a:t> et </a:t>
            </a:r>
            <a:r>
              <a:rPr lang="de-DE" sz="1050" dirty="0" err="1"/>
              <a:t>apprentissage</a:t>
            </a:r>
            <a:r>
              <a:rPr lang="de-DE" sz="1050" dirty="0"/>
              <a:t> </a:t>
            </a:r>
            <a:r>
              <a:rPr lang="de-DE" sz="1050" dirty="0" err="1"/>
              <a:t>collaboratifs</a:t>
            </a:r>
            <a:r>
              <a:rPr lang="de-DE" sz="1050" dirty="0"/>
              <a:t> </a:t>
            </a:r>
            <a:r>
              <a:rPr lang="de-DE" sz="1050" dirty="0" err="1"/>
              <a:t>dans</a:t>
            </a:r>
            <a:r>
              <a:rPr lang="de-DE" sz="1050" dirty="0"/>
              <a:t> </a:t>
            </a:r>
            <a:r>
              <a:rPr lang="de-DE" sz="1050" dirty="0" err="1"/>
              <a:t>l’enseignement</a:t>
            </a:r>
            <a:r>
              <a:rPr lang="de-DE" sz="1050" dirty="0"/>
              <a:t> </a:t>
            </a:r>
            <a:r>
              <a:rPr lang="de-DE" sz="1050" dirty="0" err="1"/>
              <a:t>supérieur</a:t>
            </a:r>
            <a:r>
              <a:rPr lang="de-DE" sz="1050" dirty="0"/>
              <a:t>: </a:t>
            </a:r>
            <a:r>
              <a:rPr lang="de-DE" sz="1050" dirty="0" err="1"/>
              <a:t>opinions</a:t>
            </a:r>
            <a:r>
              <a:rPr lang="de-DE" sz="1050" dirty="0"/>
              <a:t>, </a:t>
            </a:r>
            <a:r>
              <a:rPr lang="de-DE" sz="1050" dirty="0" err="1"/>
              <a:t>réalités</a:t>
            </a:r>
            <a:r>
              <a:rPr lang="de-DE" sz="1050" dirty="0"/>
              <a:t> et </a:t>
            </a:r>
            <a:r>
              <a:rPr lang="de-DE" sz="1050" dirty="0" err="1"/>
              <a:t>perspectives</a:t>
            </a:r>
            <a:r>
              <a:rPr lang="de-DE" sz="1050" dirty="0"/>
              <a:t>. </a:t>
            </a:r>
            <a:r>
              <a:rPr lang="de-DE" sz="1050" i="1" dirty="0" err="1"/>
              <a:t>Quaderni</a:t>
            </a:r>
            <a:r>
              <a:rPr lang="de-DE" sz="1050" i="1" dirty="0"/>
              <a:t>. Communication, </a:t>
            </a:r>
            <a:r>
              <a:rPr lang="de-DE" sz="1050" i="1" dirty="0" err="1"/>
              <a:t>technologies</a:t>
            </a:r>
            <a:r>
              <a:rPr lang="de-DE" sz="1050" i="1" dirty="0"/>
              <a:t>, </a:t>
            </a:r>
            <a:r>
              <a:rPr lang="de-DE" sz="1050" i="1" dirty="0" err="1"/>
              <a:t>pouvoir</a:t>
            </a:r>
            <a:r>
              <a:rPr lang="de-DE" sz="1050" dirty="0"/>
              <a:t>, (69), 105-113.</a:t>
            </a:r>
            <a:br>
              <a:rPr lang="de-DE" sz="1050" dirty="0"/>
            </a:br>
            <a:r>
              <a:rPr lang="de-DE" sz="105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https://journals.openedition.org/quaderni/327</a:t>
            </a:r>
            <a:r>
              <a:rPr lang="de-DE" sz="1050" dirty="0"/>
              <a:t> (19/11/2024)</a:t>
            </a:r>
          </a:p>
          <a:p>
            <a:r>
              <a:rPr lang="de-DE" sz="1050" dirty="0" err="1"/>
              <a:t>Cosnefroy</a:t>
            </a:r>
            <a:r>
              <a:rPr lang="de-DE" sz="1050" dirty="0"/>
              <a:t>, L., &amp; </a:t>
            </a:r>
            <a:r>
              <a:rPr lang="de-DE" sz="1050" dirty="0" err="1"/>
              <a:t>Lefeuvre</a:t>
            </a:r>
            <a:r>
              <a:rPr lang="de-DE" sz="1050" dirty="0"/>
              <a:t>, S. (2018). Du </a:t>
            </a:r>
            <a:r>
              <a:rPr lang="de-DE" sz="1050" dirty="0" err="1"/>
              <a:t>travail</a:t>
            </a:r>
            <a:r>
              <a:rPr lang="de-DE" sz="1050" dirty="0"/>
              <a:t> de </a:t>
            </a:r>
            <a:r>
              <a:rPr lang="de-DE" sz="1050" dirty="0" err="1"/>
              <a:t>groupe</a:t>
            </a:r>
            <a:r>
              <a:rPr lang="de-DE" sz="1050" dirty="0"/>
              <a:t> à </a:t>
            </a:r>
            <a:r>
              <a:rPr lang="de-DE" sz="1050" dirty="0" err="1"/>
              <a:t>l’apprentissage</a:t>
            </a:r>
            <a:r>
              <a:rPr lang="de-DE" sz="1050" dirty="0"/>
              <a:t> </a:t>
            </a:r>
            <a:r>
              <a:rPr lang="de-DE" sz="1050" dirty="0" err="1"/>
              <a:t>collaboratif</a:t>
            </a:r>
            <a:r>
              <a:rPr lang="de-DE" sz="1050" dirty="0"/>
              <a:t>. Analyse de </a:t>
            </a:r>
            <a:r>
              <a:rPr lang="de-DE" sz="1050" dirty="0" err="1"/>
              <a:t>l’expérience</a:t>
            </a:r>
            <a:r>
              <a:rPr lang="de-DE" sz="1050" dirty="0"/>
              <a:t> </a:t>
            </a:r>
            <a:r>
              <a:rPr lang="de-DE" sz="1050" dirty="0" err="1"/>
              <a:t>d’étudiants</a:t>
            </a:r>
            <a:r>
              <a:rPr lang="de-DE" sz="1050" dirty="0"/>
              <a:t> en </a:t>
            </a:r>
            <a:r>
              <a:rPr lang="de-DE" sz="1050" dirty="0" err="1"/>
              <a:t>école</a:t>
            </a:r>
            <a:r>
              <a:rPr lang="de-DE" sz="1050" dirty="0"/>
              <a:t> de </a:t>
            </a:r>
            <a:r>
              <a:rPr lang="de-DE" sz="1050" dirty="0" err="1"/>
              <a:t>management</a:t>
            </a:r>
            <a:r>
              <a:rPr lang="de-DE" sz="1050" dirty="0"/>
              <a:t>. Revue </a:t>
            </a:r>
            <a:r>
              <a:rPr lang="de-DE" sz="1050" dirty="0" err="1"/>
              <a:t>française</a:t>
            </a:r>
            <a:r>
              <a:rPr lang="de-DE" sz="1050" dirty="0"/>
              <a:t> de </a:t>
            </a:r>
            <a:r>
              <a:rPr lang="de-DE" sz="1050" dirty="0" err="1"/>
              <a:t>pédagogie</a:t>
            </a:r>
            <a:r>
              <a:rPr lang="de-DE" sz="1050" dirty="0"/>
              <a:t>. </a:t>
            </a:r>
            <a:r>
              <a:rPr lang="de-DE" sz="1050" dirty="0" err="1"/>
              <a:t>Recherches</a:t>
            </a:r>
            <a:r>
              <a:rPr lang="de-DE" sz="1050" dirty="0"/>
              <a:t> en </a:t>
            </a:r>
            <a:r>
              <a:rPr lang="de-DE" sz="1050" dirty="0" err="1"/>
              <a:t>éducation</a:t>
            </a:r>
            <a:r>
              <a:rPr lang="de-DE" sz="1050" dirty="0"/>
              <a:t>, (202), 77-88. </a:t>
            </a:r>
            <a:br>
              <a:rPr lang="de-DE" sz="1050" dirty="0"/>
            </a:br>
            <a:r>
              <a:rPr lang="de-DE" sz="10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https://journals.openedition.org/rfp/7514</a:t>
            </a:r>
            <a:r>
              <a:rPr lang="de-DE" sz="1050" dirty="0"/>
              <a:t> (19/11/2024)</a:t>
            </a:r>
          </a:p>
          <a:p>
            <a:r>
              <a:rPr lang="de-DE" sz="1050" dirty="0"/>
              <a:t>DeWitt, D., Alias, N., Ibrahim, Z., </a:t>
            </a:r>
            <a:r>
              <a:rPr lang="de-DE" sz="1050" dirty="0" err="1"/>
              <a:t>Shing</a:t>
            </a:r>
            <a:r>
              <a:rPr lang="de-DE" sz="1050" dirty="0"/>
              <a:t>, N. K., &amp; Rashid, S. M. M. (2015). Design </a:t>
            </a:r>
            <a:r>
              <a:rPr lang="de-DE" sz="1050" dirty="0" err="1"/>
              <a:t>of</a:t>
            </a:r>
            <a:r>
              <a:rPr lang="de-DE" sz="1050" dirty="0"/>
              <a:t> a </a:t>
            </a:r>
            <a:r>
              <a:rPr lang="de-DE" sz="1050" dirty="0" err="1"/>
              <a:t>learning</a:t>
            </a:r>
            <a:r>
              <a:rPr lang="de-DE" sz="1050" dirty="0"/>
              <a:t> </a:t>
            </a:r>
            <a:r>
              <a:rPr lang="de-DE" sz="1050" dirty="0" err="1"/>
              <a:t>module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deaf</a:t>
            </a:r>
            <a:r>
              <a:rPr lang="de-DE" sz="1050" dirty="0"/>
              <a:t> in a </a:t>
            </a:r>
            <a:r>
              <a:rPr lang="de-DE" sz="1050" dirty="0" err="1"/>
              <a:t>higher</a:t>
            </a:r>
            <a:r>
              <a:rPr lang="de-DE" sz="1050" dirty="0"/>
              <a:t> </a:t>
            </a:r>
            <a:r>
              <a:rPr lang="de-DE" sz="1050" dirty="0" err="1"/>
              <a:t>education</a:t>
            </a:r>
            <a:r>
              <a:rPr lang="de-DE" sz="1050" dirty="0"/>
              <a:t> </a:t>
            </a:r>
            <a:r>
              <a:rPr lang="de-DE" sz="1050" dirty="0" err="1"/>
              <a:t>institution</a:t>
            </a:r>
            <a:r>
              <a:rPr lang="de-DE" sz="1050" dirty="0"/>
              <a:t> </a:t>
            </a:r>
            <a:r>
              <a:rPr lang="de-DE" sz="1050" dirty="0" err="1"/>
              <a:t>using</a:t>
            </a:r>
            <a:r>
              <a:rPr lang="de-DE" sz="1050" dirty="0"/>
              <a:t> </a:t>
            </a:r>
            <a:r>
              <a:rPr lang="de-DE" sz="1050" dirty="0" err="1"/>
              <a:t>padlet</a:t>
            </a:r>
            <a:r>
              <a:rPr lang="de-DE" sz="1050" dirty="0"/>
              <a:t>. </a:t>
            </a:r>
            <a:r>
              <a:rPr lang="de-DE" sz="1050" i="1" dirty="0" err="1"/>
              <a:t>Procedia-Social</a:t>
            </a:r>
            <a:r>
              <a:rPr lang="de-DE" sz="1050" i="1" dirty="0"/>
              <a:t> and Behavioral Sciences</a:t>
            </a:r>
            <a:r>
              <a:rPr lang="de-DE" sz="1050" dirty="0"/>
              <a:t>, 176, 220-226.</a:t>
            </a:r>
          </a:p>
          <a:p>
            <a:r>
              <a:rPr lang="de-DE" sz="1050" dirty="0"/>
              <a:t>Knauf, A., &amp; </a:t>
            </a:r>
            <a:r>
              <a:rPr lang="de-DE" sz="1050" dirty="0" err="1"/>
              <a:t>Falgas</a:t>
            </a:r>
            <a:r>
              <a:rPr lang="de-DE" sz="1050" dirty="0"/>
              <a:t>, J. (2020). </a:t>
            </a:r>
            <a:r>
              <a:rPr lang="de-DE" sz="1050" dirty="0" err="1"/>
              <a:t>Les</a:t>
            </a:r>
            <a:r>
              <a:rPr lang="de-DE" sz="1050" dirty="0"/>
              <a:t> </a:t>
            </a:r>
            <a:r>
              <a:rPr lang="de-DE" sz="1050" dirty="0" err="1"/>
              <a:t>enjeux</a:t>
            </a:r>
            <a:r>
              <a:rPr lang="de-DE" sz="1050" dirty="0"/>
              <a:t> de </a:t>
            </a:r>
            <a:r>
              <a:rPr lang="de-DE" sz="1050" dirty="0" err="1"/>
              <a:t>l’hybridation</a:t>
            </a:r>
            <a:r>
              <a:rPr lang="de-DE" sz="1050" dirty="0"/>
              <a:t> </a:t>
            </a:r>
            <a:r>
              <a:rPr lang="de-DE" sz="1050" dirty="0" err="1"/>
              <a:t>pour</a:t>
            </a:r>
            <a:r>
              <a:rPr lang="de-DE" sz="1050" dirty="0"/>
              <a:t> </a:t>
            </a:r>
            <a:r>
              <a:rPr lang="de-DE" sz="1050" dirty="0" err="1"/>
              <a:t>l’apprentissage</a:t>
            </a:r>
            <a:r>
              <a:rPr lang="de-DE" sz="1050" dirty="0"/>
              <a:t> </a:t>
            </a:r>
            <a:r>
              <a:rPr lang="de-DE" sz="1050" dirty="0" err="1"/>
              <a:t>coactif</a:t>
            </a:r>
            <a:r>
              <a:rPr lang="de-DE" sz="1050" dirty="0"/>
              <a:t>. </a:t>
            </a:r>
            <a:r>
              <a:rPr lang="de-DE" sz="1050" i="1" dirty="0" err="1"/>
              <a:t>Retours</a:t>
            </a:r>
            <a:r>
              <a:rPr lang="de-DE" sz="1050" i="1" dirty="0"/>
              <a:t> </a:t>
            </a:r>
            <a:r>
              <a:rPr lang="de-DE" sz="1050" i="1" dirty="0" err="1"/>
              <a:t>d’expériences</a:t>
            </a:r>
            <a:r>
              <a:rPr lang="de-DE" sz="1050" i="1" dirty="0"/>
              <a:t> </a:t>
            </a:r>
            <a:r>
              <a:rPr lang="de-DE" sz="1050" i="1" dirty="0" err="1"/>
              <a:t>dans</a:t>
            </a:r>
            <a:r>
              <a:rPr lang="de-DE" sz="1050" i="1" dirty="0"/>
              <a:t> </a:t>
            </a:r>
            <a:r>
              <a:rPr lang="de-DE" sz="1050" i="1" dirty="0" err="1"/>
              <a:t>l’enseignement</a:t>
            </a:r>
            <a:r>
              <a:rPr lang="de-DE" sz="1050" i="1" dirty="0"/>
              <a:t> </a:t>
            </a:r>
            <a:r>
              <a:rPr lang="de-DE" sz="1050" i="1" dirty="0" err="1"/>
              <a:t>supérieur</a:t>
            </a:r>
            <a:r>
              <a:rPr lang="de-DE" sz="1050" i="1" dirty="0"/>
              <a:t>. </a:t>
            </a:r>
            <a:r>
              <a:rPr lang="de-DE" sz="1050" i="1" dirty="0" err="1"/>
              <a:t>Distances</a:t>
            </a:r>
            <a:r>
              <a:rPr lang="de-DE" sz="1050" i="1" dirty="0"/>
              <a:t> et </a:t>
            </a:r>
            <a:r>
              <a:rPr lang="de-DE" sz="1050" i="1" dirty="0" err="1"/>
              <a:t>médiations</a:t>
            </a:r>
            <a:r>
              <a:rPr lang="de-DE" sz="1050" i="1" dirty="0"/>
              <a:t> des </a:t>
            </a:r>
            <a:r>
              <a:rPr lang="de-DE" sz="1050" i="1" dirty="0" err="1"/>
              <a:t>savoirs</a:t>
            </a:r>
            <a:r>
              <a:rPr lang="de-DE" sz="1050" i="1" dirty="0"/>
              <a:t>. </a:t>
            </a:r>
            <a:r>
              <a:rPr lang="de-DE" sz="1050" i="1" dirty="0" err="1"/>
              <a:t>Distance</a:t>
            </a:r>
            <a:r>
              <a:rPr lang="de-DE" sz="1050" i="1" dirty="0"/>
              <a:t> and Mediation </a:t>
            </a:r>
            <a:r>
              <a:rPr lang="de-DE" sz="1050" i="1" dirty="0" err="1"/>
              <a:t>of</a:t>
            </a:r>
            <a:r>
              <a:rPr lang="de-DE" sz="1050" i="1" dirty="0"/>
              <a:t> Knowledge</a:t>
            </a:r>
            <a:r>
              <a:rPr lang="de-DE" sz="1050" dirty="0"/>
              <a:t>, (30).</a:t>
            </a:r>
            <a:br>
              <a:rPr lang="de-DE" sz="1050" dirty="0"/>
            </a:br>
            <a:r>
              <a:rPr lang="de-DE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https://journals.openedition.org/dms/5073</a:t>
            </a:r>
            <a:r>
              <a:rPr lang="de-DE" sz="1050" dirty="0"/>
              <a:t> (19/11/2024)</a:t>
            </a:r>
          </a:p>
          <a:p>
            <a:r>
              <a:rPr lang="de-DE" sz="1050" dirty="0"/>
              <a:t>Konrad, K. (2014). Kooperatives Lernen. In: Lernen lernen – allein und mit anderen. Springer VS, Wiesbaden. P. 79-87.</a:t>
            </a:r>
            <a:r>
              <a:rPr lang="de-BE" sz="1050" dirty="0"/>
              <a:t> </a:t>
            </a:r>
            <a:br>
              <a:rPr lang="de-BE" sz="1050" dirty="0"/>
            </a:br>
            <a:r>
              <a:rPr lang="de-DE" sz="105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https://link.springer.com/chapter/10.1007/978-3-658-04986-7_8</a:t>
            </a:r>
            <a:r>
              <a:rPr lang="de-DE" sz="1050" dirty="0"/>
              <a:t> </a:t>
            </a:r>
            <a:r>
              <a:rPr lang="de-BE" sz="1050" dirty="0"/>
              <a:t>(19/11/2024)</a:t>
            </a:r>
            <a:endParaRPr lang="de-DE" sz="1050" dirty="0"/>
          </a:p>
          <a:p>
            <a:r>
              <a:rPr lang="de-DE" sz="1050" dirty="0"/>
              <a:t>Leroux, J. L., Boyer, M., </a:t>
            </a:r>
            <a:r>
              <a:rPr lang="de-DE" sz="1050" dirty="0" err="1"/>
              <a:t>Corriveau</a:t>
            </a:r>
            <a:r>
              <a:rPr lang="de-DE" sz="1050" dirty="0"/>
              <a:t>, L., &amp; </a:t>
            </a:r>
            <a:r>
              <a:rPr lang="de-DE" sz="1050" dirty="0" err="1"/>
              <a:t>Nolla</a:t>
            </a:r>
            <a:r>
              <a:rPr lang="de-DE" sz="1050" dirty="0"/>
              <a:t>, J. M. (2017). Processus </a:t>
            </a:r>
            <a:r>
              <a:rPr lang="de-DE" sz="1050" dirty="0" err="1"/>
              <a:t>d’évaluation</a:t>
            </a:r>
            <a:r>
              <a:rPr lang="de-DE" sz="1050" dirty="0"/>
              <a:t> des </a:t>
            </a:r>
            <a:r>
              <a:rPr lang="de-DE" sz="1050" dirty="0" err="1"/>
              <a:t>compétences</a:t>
            </a:r>
            <a:r>
              <a:rPr lang="de-DE" sz="1050" dirty="0"/>
              <a:t> en </a:t>
            </a:r>
            <a:r>
              <a:rPr lang="de-DE" sz="1050" dirty="0" err="1"/>
              <a:t>formation</a:t>
            </a:r>
            <a:r>
              <a:rPr lang="de-DE" sz="1050" dirty="0"/>
              <a:t> à </a:t>
            </a:r>
            <a:r>
              <a:rPr lang="de-DE" sz="1050" dirty="0" err="1"/>
              <a:t>distance</a:t>
            </a:r>
            <a:r>
              <a:rPr lang="de-DE" sz="1050" dirty="0"/>
              <a:t> </a:t>
            </a:r>
            <a:r>
              <a:rPr lang="de-DE" sz="1050" dirty="0" err="1"/>
              <a:t>dans</a:t>
            </a:r>
            <a:r>
              <a:rPr lang="de-DE" sz="1050" dirty="0"/>
              <a:t> </a:t>
            </a:r>
            <a:r>
              <a:rPr lang="de-DE" sz="1050" dirty="0" err="1"/>
              <a:t>une</a:t>
            </a:r>
            <a:r>
              <a:rPr lang="de-DE" sz="1050" dirty="0"/>
              <a:t> </a:t>
            </a:r>
            <a:r>
              <a:rPr lang="de-DE" sz="1050" dirty="0" err="1"/>
              <a:t>approche</a:t>
            </a:r>
            <a:r>
              <a:rPr lang="de-DE" sz="1050" dirty="0"/>
              <a:t> </a:t>
            </a:r>
            <a:r>
              <a:rPr lang="de-DE" sz="1050" dirty="0" err="1"/>
              <a:t>collaborative</a:t>
            </a:r>
            <a:r>
              <a:rPr lang="de-DE" sz="1050" dirty="0"/>
              <a:t> en </a:t>
            </a:r>
            <a:r>
              <a:rPr lang="de-DE" sz="1050" dirty="0" err="1"/>
              <a:t>enseignement</a:t>
            </a:r>
            <a:r>
              <a:rPr lang="de-DE" sz="1050" dirty="0"/>
              <a:t> </a:t>
            </a:r>
            <a:r>
              <a:rPr lang="de-DE" sz="1050" dirty="0" err="1"/>
              <a:t>supérieur</a:t>
            </a:r>
            <a:r>
              <a:rPr lang="de-DE" sz="1050" dirty="0"/>
              <a:t>. In </a:t>
            </a:r>
            <a:r>
              <a:rPr lang="de-DE" sz="1050" i="1" dirty="0" err="1"/>
              <a:t>Actes</a:t>
            </a:r>
            <a:r>
              <a:rPr lang="de-DE" sz="1050" i="1" dirty="0"/>
              <a:t> du </a:t>
            </a:r>
            <a:r>
              <a:rPr lang="de-DE" sz="1050" i="1" dirty="0" err="1"/>
              <a:t>IXe</a:t>
            </a:r>
            <a:r>
              <a:rPr lang="de-DE" sz="1050" i="1" dirty="0"/>
              <a:t> </a:t>
            </a:r>
            <a:r>
              <a:rPr lang="de-DE" sz="1050" i="1" dirty="0" err="1"/>
              <a:t>colloque</a:t>
            </a:r>
            <a:r>
              <a:rPr lang="de-DE" sz="1050" i="1" dirty="0"/>
              <a:t> QPES" </a:t>
            </a:r>
            <a:r>
              <a:rPr lang="de-DE" sz="1050" i="1" dirty="0" err="1"/>
              <a:t>Relever</a:t>
            </a:r>
            <a:r>
              <a:rPr lang="de-DE" sz="1050" i="1" dirty="0"/>
              <a:t> </a:t>
            </a:r>
            <a:r>
              <a:rPr lang="de-DE" sz="1050" i="1" dirty="0" err="1"/>
              <a:t>les</a:t>
            </a:r>
            <a:r>
              <a:rPr lang="de-DE" sz="1050" i="1" dirty="0"/>
              <a:t> </a:t>
            </a:r>
            <a:r>
              <a:rPr lang="de-DE" sz="1050" i="1" dirty="0" err="1"/>
              <a:t>défis</a:t>
            </a:r>
            <a:r>
              <a:rPr lang="de-DE" sz="1050" i="1" dirty="0"/>
              <a:t> de </a:t>
            </a:r>
            <a:r>
              <a:rPr lang="de-DE" sz="1050" i="1" dirty="0" err="1"/>
              <a:t>l’altérité</a:t>
            </a:r>
            <a:r>
              <a:rPr lang="de-DE" sz="1050" i="1" dirty="0"/>
              <a:t> </a:t>
            </a:r>
            <a:r>
              <a:rPr lang="de-DE" sz="1050" i="1" dirty="0" err="1"/>
              <a:t>dans</a:t>
            </a:r>
            <a:r>
              <a:rPr lang="de-DE" sz="1050" i="1" dirty="0"/>
              <a:t> </a:t>
            </a:r>
            <a:r>
              <a:rPr lang="de-DE" sz="1050" i="1" dirty="0" err="1"/>
              <a:t>l’enseignement</a:t>
            </a:r>
            <a:r>
              <a:rPr lang="de-DE" sz="1050" i="1" dirty="0"/>
              <a:t> </a:t>
            </a:r>
            <a:r>
              <a:rPr lang="de-DE" sz="1050" i="1" dirty="0" err="1"/>
              <a:t>supérieur</a:t>
            </a:r>
            <a:r>
              <a:rPr lang="de-DE" sz="1050" i="1" dirty="0"/>
              <a:t>", Grenoble, du 13 au 16 </a:t>
            </a:r>
            <a:r>
              <a:rPr lang="de-DE" sz="1050" i="1" dirty="0" err="1"/>
              <a:t>juin</a:t>
            </a:r>
            <a:r>
              <a:rPr lang="de-DE" sz="1050" i="1" dirty="0"/>
              <a:t> 2017</a:t>
            </a:r>
            <a:r>
              <a:rPr lang="de-DE" sz="1050" dirty="0"/>
              <a:t>.</a:t>
            </a:r>
            <a:br>
              <a:rPr lang="de-DE" sz="1050" dirty="0"/>
            </a:br>
            <a:r>
              <a:rPr lang="de-DE" sz="105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https://eduq.info/xmlui/bitstream/handle/11515/35644/leroux-et-al-colloque-qpes-2017.pdf?sequence=2&amp;isAllowed=y</a:t>
            </a:r>
            <a:r>
              <a:rPr lang="de-DE" sz="1050" dirty="0"/>
              <a:t> (19/11/2024)</a:t>
            </a:r>
          </a:p>
          <a:p>
            <a:r>
              <a:rPr lang="de-DE" sz="1050" dirty="0"/>
              <a:t>Springer, C. (2018). Parcours </a:t>
            </a:r>
            <a:r>
              <a:rPr lang="de-DE" sz="1050" dirty="0" err="1"/>
              <a:t>autour</a:t>
            </a:r>
            <a:r>
              <a:rPr lang="de-DE" sz="1050" dirty="0"/>
              <a:t> de la </a:t>
            </a:r>
            <a:r>
              <a:rPr lang="de-DE" sz="1050" dirty="0" err="1"/>
              <a:t>notion</a:t>
            </a:r>
            <a:r>
              <a:rPr lang="de-DE" sz="1050" dirty="0"/>
              <a:t> </a:t>
            </a:r>
            <a:r>
              <a:rPr lang="de-DE" sz="1050" dirty="0" err="1"/>
              <a:t>d’apprentissage</a:t>
            </a:r>
            <a:r>
              <a:rPr lang="de-DE" sz="1050" dirty="0"/>
              <a:t> </a:t>
            </a:r>
            <a:r>
              <a:rPr lang="de-DE" sz="1050" dirty="0" err="1"/>
              <a:t>collaboratif</a:t>
            </a:r>
            <a:r>
              <a:rPr lang="de-DE" sz="1050" dirty="0"/>
              <a:t>: </a:t>
            </a:r>
            <a:r>
              <a:rPr lang="de-DE" sz="1050" dirty="0" err="1"/>
              <a:t>didactique</a:t>
            </a:r>
            <a:r>
              <a:rPr lang="de-DE" sz="1050" dirty="0"/>
              <a:t> des </a:t>
            </a:r>
            <a:r>
              <a:rPr lang="de-DE" sz="1050" dirty="0" err="1"/>
              <a:t>langues</a:t>
            </a:r>
            <a:r>
              <a:rPr lang="de-DE" sz="1050" dirty="0"/>
              <a:t> et </a:t>
            </a:r>
            <a:r>
              <a:rPr lang="de-DE" sz="1050" dirty="0" err="1"/>
              <a:t>numérique</a:t>
            </a:r>
            <a:r>
              <a:rPr lang="de-DE" sz="1050" dirty="0"/>
              <a:t>. </a:t>
            </a:r>
            <a:r>
              <a:rPr lang="de-DE" sz="1050" i="1" dirty="0"/>
              <a:t>Revue internationale de </a:t>
            </a:r>
            <a:r>
              <a:rPr lang="de-DE" sz="1050" i="1" dirty="0" err="1"/>
              <a:t>pédagogie</a:t>
            </a:r>
            <a:r>
              <a:rPr lang="de-DE" sz="1050" i="1" dirty="0"/>
              <a:t> de </a:t>
            </a:r>
            <a:r>
              <a:rPr lang="de-DE" sz="1050" i="1" dirty="0" err="1"/>
              <a:t>l’enseignement</a:t>
            </a:r>
            <a:r>
              <a:rPr lang="de-DE" sz="1050" i="1" dirty="0"/>
              <a:t> </a:t>
            </a:r>
            <a:r>
              <a:rPr lang="de-DE" sz="1050" i="1" dirty="0" err="1"/>
              <a:t>supérieur</a:t>
            </a:r>
            <a:r>
              <a:rPr lang="de-DE" sz="1050" dirty="0"/>
              <a:t>, 34(34 (2)).</a:t>
            </a:r>
            <a:br>
              <a:rPr lang="de-DE" sz="1050" dirty="0"/>
            </a:br>
            <a:r>
              <a:rPr lang="de-DE" sz="105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https://journals.openedition.org/ripes/1336</a:t>
            </a:r>
            <a:r>
              <a:rPr lang="de-DE" sz="1050" dirty="0"/>
              <a:t> (19/11/2024)</a:t>
            </a:r>
          </a:p>
          <a:p>
            <a:r>
              <a:rPr lang="nl-BE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https://ncerd.journals.ekb.eg/article_370850.html</a:t>
            </a:r>
            <a:r>
              <a:rPr lang="nl-BE" sz="1050" dirty="0"/>
              <a:t> (19/11/2024)</a:t>
            </a:r>
          </a:p>
          <a:p>
            <a:r>
              <a:rPr lang="de-DE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https://www.dtl.coventry.domains/padlet/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https://www.podcastics.com/podcast/episode/est-ce-que-collaborer-cest-tricher-291137/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https://uclouvain.atlassian.net/wiki/spaces/LLL/pages/799997979/Padlet+collaborer+sur+un+tableau+de+post-it+virtuels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https://uclouvain.atlassian.net/wiki/spaces/LLL/pages/489455693/Des+applis+pour+soutenir+le+travail+collaboratif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https://acsieurope.org/public/downloads/NsvLZ/L'apprentissage%20collaboratif.pdf</a:t>
            </a:r>
            <a:r>
              <a:rPr lang="de-DE" sz="1050" dirty="0"/>
              <a:t> (19/11/2024)</a:t>
            </a:r>
          </a:p>
          <a:p>
            <a:r>
              <a:rPr lang="de-DE" sz="105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https://media.eduscol.education.fr/file/Orme_19/97/9/GTNum_3_Orme2019_theme2_1152979.pdf</a:t>
            </a:r>
            <a:r>
              <a:rPr lang="de-DE" sz="1050" dirty="0"/>
              <a:t> (19/11/2024)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712627-F6B9-BEF5-B147-2C7BBD66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37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4146687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A751AC-DB4D-C487-4FC0-B5F23A4C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3643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de-BE" b="1"/>
              <a:t>Merci beaucoup !</a:t>
            </a:r>
            <a:endParaRPr lang="de-BE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C742A99-30DA-D351-2AD9-1841B242F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BE" sz="8000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de-BE" sz="8000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21D54-389C-3CB6-4FD3-F4DD08D7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38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45088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5D46E-DB19-F81A-12FA-1CF9D18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b="1" dirty="0"/>
              <a:t>Contacts :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FF63B3-AEEE-2D29-9045-8DBE8DD2F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BE" dirty="0"/>
          </a:p>
          <a:p>
            <a:r>
              <a:rPr lang="de-BE" dirty="0"/>
              <a:t>Andrea Pizarro Pedraza : </a:t>
            </a:r>
            <a:r>
              <a:rPr lang="de-BE" dirty="0">
                <a:hlinkClick r:id="rId2"/>
              </a:rPr>
              <a:t>andrea.pizarro@uclouvain.be</a:t>
            </a:r>
            <a:r>
              <a:rPr lang="de-BE" dirty="0"/>
              <a:t> </a:t>
            </a:r>
          </a:p>
          <a:p>
            <a:endParaRPr lang="de-BE" dirty="0"/>
          </a:p>
          <a:p>
            <a:r>
              <a:rPr lang="de-BE" dirty="0"/>
              <a:t>Maria Ulz : </a:t>
            </a:r>
            <a:r>
              <a:rPr lang="de-BE" dirty="0">
                <a:hlinkClick r:id="rId3"/>
              </a:rPr>
              <a:t>maria.ulz@uclouvain.be</a:t>
            </a:r>
            <a:r>
              <a:rPr lang="de-B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235464-F6DD-BAEC-7D18-C8723486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39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42942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875BC-056E-480E-FC93-D65B76614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36C31-0A36-8386-86F5-DACB1610BE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0. Introduction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29FA00-AAC0-FD42-D8E7-37ECF5BB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BE" dirty="0"/>
              <a:t>Et vous ? Présentez-vous avec : </a:t>
            </a:r>
          </a:p>
          <a:p>
            <a:pPr lvl="1"/>
            <a:r>
              <a:rPr lang="de-DE" sz="2800" dirty="0"/>
              <a:t>V</a:t>
            </a:r>
            <a:r>
              <a:rPr lang="de-BE" sz="2800" dirty="0"/>
              <a:t>otre nom</a:t>
            </a:r>
          </a:p>
          <a:p>
            <a:pPr lvl="1"/>
            <a:r>
              <a:rPr lang="de-DE" sz="2800" dirty="0"/>
              <a:t>V</a:t>
            </a:r>
            <a:r>
              <a:rPr lang="de-BE" sz="2800" dirty="0"/>
              <a:t>os attentes quant à cette formation</a:t>
            </a:r>
          </a:p>
          <a:p>
            <a:pPr lvl="1"/>
            <a:r>
              <a:rPr lang="de-DE" sz="2800" dirty="0"/>
              <a:t>V</a:t>
            </a:r>
            <a:r>
              <a:rPr lang="de-BE" sz="2800" dirty="0"/>
              <a:t>otre expérience avec Padlet/l‘apprentissage collaboratif</a:t>
            </a:r>
          </a:p>
          <a:p>
            <a:pPr lvl="1"/>
            <a:endParaRPr lang="de-BE" sz="2800" dirty="0"/>
          </a:p>
          <a:p>
            <a:pPr lvl="1"/>
            <a:endParaRPr lang="de-BE" sz="2800" dirty="0"/>
          </a:p>
          <a:p>
            <a:pPr marL="457200" lvl="1" indent="0">
              <a:buNone/>
            </a:pPr>
            <a:endParaRPr lang="de-BE" sz="2800" dirty="0"/>
          </a:p>
          <a:p>
            <a:pPr marL="457200" lvl="1" indent="0">
              <a:buNone/>
            </a:pPr>
            <a:endParaRPr lang="de-BE" sz="2800" dirty="0"/>
          </a:p>
          <a:p>
            <a:pPr marL="457200" lvl="1" indent="0">
              <a:buNone/>
            </a:pPr>
            <a:endParaRPr lang="de-BE" sz="2800" dirty="0"/>
          </a:p>
          <a:p>
            <a:pPr marL="457200" lvl="1" indent="0">
              <a:buNone/>
            </a:pPr>
            <a:endParaRPr lang="de-BE" sz="2800" dirty="0"/>
          </a:p>
          <a:p>
            <a:pPr marL="457200" lvl="1" indent="0" algn="ctr">
              <a:buNone/>
            </a:pPr>
            <a:r>
              <a:rPr lang="de-DE" sz="1400" dirty="0"/>
              <a:t>Image </a:t>
            </a:r>
            <a:r>
              <a:rPr lang="de-DE" sz="1400" dirty="0" err="1"/>
              <a:t>créée</a:t>
            </a:r>
            <a:r>
              <a:rPr lang="de-DE" sz="1400" dirty="0"/>
              <a:t> par DALL·E (via </a:t>
            </a:r>
            <a:r>
              <a:rPr lang="de-DE" sz="1400" dirty="0" err="1"/>
              <a:t>ChatGPT</a:t>
            </a:r>
            <a:r>
              <a:rPr lang="de-DE" sz="1400" dirty="0"/>
              <a:t>), </a:t>
            </a:r>
            <a:r>
              <a:rPr lang="de-DE" sz="1400" dirty="0" err="1"/>
              <a:t>OpenAI</a:t>
            </a:r>
            <a:r>
              <a:rPr lang="de-DE" sz="1400" dirty="0"/>
              <a:t>, 2024</a:t>
            </a:r>
            <a:endParaRPr lang="de-BE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BCFBD7-CB64-0D60-67F8-78BD1F6A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4</a:t>
            </a:fld>
            <a:endParaRPr lang="de-BE"/>
          </a:p>
        </p:txBody>
      </p:sp>
      <p:pic>
        <p:nvPicPr>
          <p:cNvPr id="1026" name="Picture 2" descr="A colorful illustration showing two university professors greeting each other warmly. Both are middle-aged, around 50 years old. The man has short gray hair, wears glasses, a tweed blazer, and holds a briefcase. The woman, now the same age, has short grayish-brown hair, wears a professional blouse with a blazer and a knee-length skirt, and carries a stack of books. They stand in front of a university building with ivy-covered walls and a grand entrance. The atmosphere is friendly and professional, with a few students and faculty walking by in the background.">
            <a:extLst>
              <a:ext uri="{FF2B5EF4-FFF2-40B4-BE49-F238E27FC236}">
                <a16:creationId xmlns:a16="http://schemas.microsoft.com/office/drawing/2014/main" id="{43A8221F-571B-3042-2DC1-B1C619C4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04" y="3751117"/>
            <a:ext cx="2448791" cy="24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68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437F-54FD-BB6B-0689-FCC5799A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FD25A-F3FA-78B9-FCDE-E4C1E046FE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5. Annexes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A6A5BB-80E2-42C7-B15A-3217B655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sz="1500" dirty="0"/>
          </a:p>
          <a:p>
            <a:pPr marL="0" indent="0">
              <a:buNone/>
            </a:pPr>
            <a:endParaRPr lang="de-BE" sz="1500" dirty="0"/>
          </a:p>
          <a:p>
            <a:pPr marL="0" indent="0">
              <a:buNone/>
            </a:pPr>
            <a:br>
              <a:rPr lang="de-BE" sz="1500" dirty="0"/>
            </a:br>
            <a:br>
              <a:rPr lang="de-BE" sz="1500" dirty="0"/>
            </a:br>
            <a:br>
              <a:rPr lang="de-BE" sz="1500" dirty="0"/>
            </a:br>
            <a:endParaRPr lang="de-BE" sz="1500" dirty="0"/>
          </a:p>
          <a:p>
            <a:pPr marL="0" indent="0">
              <a:buNone/>
            </a:pPr>
            <a:endParaRPr lang="de-BE" sz="1500" dirty="0"/>
          </a:p>
          <a:p>
            <a:pPr marL="0" indent="0">
              <a:buNone/>
            </a:pPr>
            <a:endParaRPr lang="de-BE" sz="1500" dirty="0"/>
          </a:p>
          <a:p>
            <a:pPr marL="0" indent="0">
              <a:buNone/>
            </a:pPr>
            <a:endParaRPr lang="de-BE" sz="1500" dirty="0"/>
          </a:p>
          <a:p>
            <a:pPr marL="0" indent="0">
              <a:buNone/>
            </a:pPr>
            <a:endParaRPr lang="de-BE" sz="1400" dirty="0"/>
          </a:p>
          <a:p>
            <a:pPr marL="0" indent="0" algn="ctr">
              <a:buNone/>
            </a:pPr>
            <a:r>
              <a:rPr lang="de-BE" sz="1400" dirty="0"/>
              <a:t>Source : </a:t>
            </a:r>
            <a:r>
              <a:rPr lang="de-DE" sz="1400" dirty="0"/>
              <a:t>Konrad, K. (2014). Kooperatives Lernen. </a:t>
            </a:r>
            <a:r>
              <a:rPr lang="de-DE" sz="1400" i="1" dirty="0"/>
              <a:t>Lernen lernen – allein und mit anderen</a:t>
            </a:r>
            <a:r>
              <a:rPr lang="de-DE" sz="1400" dirty="0"/>
              <a:t>. Springer VS, Wiesbaden. P. 79-87.</a:t>
            </a:r>
          </a:p>
          <a:p>
            <a:pPr marL="0" indent="0" algn="ctr">
              <a:buNone/>
            </a:pPr>
            <a:r>
              <a:rPr lang="de-DE" sz="1050" dirty="0"/>
              <a:t>© 2014 Springer Fachmedien Wiesbaden</a:t>
            </a:r>
            <a:endParaRPr lang="de-BE" sz="1400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A3114D-0FFB-A1E8-24D4-498A3B7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40</a:t>
            </a:fld>
            <a:endParaRPr lang="de-BE"/>
          </a:p>
        </p:txBody>
      </p:sp>
      <p:pic>
        <p:nvPicPr>
          <p:cNvPr id="7" name="Grafik 6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0425BAA0-0201-A7EA-A163-C1C12D74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71" y="1825625"/>
            <a:ext cx="6611258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1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205B2-8568-6615-AD01-A7A9C3626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EE6C2-9F0B-FA6D-C7BC-74772D6EEB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5. Annexes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2E4EE-3ABD-7D25-61BE-87EEDDCEA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BE" dirty="0"/>
              <a:t>Solutions tâches</a:t>
            </a:r>
          </a:p>
          <a:p>
            <a:pPr marL="0" indent="0">
              <a:buNone/>
            </a:pPr>
            <a:r>
              <a:rPr lang="de-BE" dirty="0"/>
              <a:t>Tâche 1 : </a:t>
            </a:r>
          </a:p>
          <a:p>
            <a:pPr marL="0" indent="0">
              <a:buNone/>
            </a:pPr>
            <a:r>
              <a:rPr lang="de-DE" sz="2800" dirty="0" err="1">
                <a:latin typeface="Helvetica" pitchFamily="2" charset="0"/>
              </a:rPr>
              <a:t>C</a:t>
            </a:r>
            <a:r>
              <a:rPr lang="de-DE" sz="2800" dirty="0" err="1">
                <a:effectLst/>
                <a:latin typeface="Helvetica" pitchFamily="2" charset="0"/>
              </a:rPr>
              <a:t>omposez</a:t>
            </a:r>
            <a:r>
              <a:rPr lang="de-DE" sz="2800" dirty="0">
                <a:effectLst/>
                <a:latin typeface="Helvetica" pitchFamily="2" charset="0"/>
              </a:rPr>
              <a:t> la </a:t>
            </a:r>
            <a:r>
              <a:rPr lang="de-DE" sz="2800" dirty="0" err="1">
                <a:effectLst/>
                <a:latin typeface="Helvetica" pitchFamily="2" charset="0"/>
              </a:rPr>
              <a:t>une</a:t>
            </a:r>
            <a:r>
              <a:rPr lang="de-DE" sz="2800" dirty="0">
                <a:effectLst/>
                <a:latin typeface="Helvetica" pitchFamily="2" charset="0"/>
              </a:rPr>
              <a:t> de </a:t>
            </a:r>
            <a:r>
              <a:rPr lang="de-DE" sz="2800" dirty="0" err="1">
                <a:effectLst/>
                <a:latin typeface="Helvetica" pitchFamily="2" charset="0"/>
              </a:rPr>
              <a:t>votre</a:t>
            </a:r>
            <a:r>
              <a:rPr lang="de-DE" sz="2800" dirty="0">
                <a:effectLst/>
                <a:latin typeface="Helvetica" pitchFamily="2" charset="0"/>
              </a:rPr>
              <a:t> </a:t>
            </a:r>
            <a:r>
              <a:rPr lang="de-DE" sz="2800" dirty="0" err="1">
                <a:effectLst/>
                <a:latin typeface="Helvetica" pitchFamily="2" charset="0"/>
              </a:rPr>
              <a:t>journal</a:t>
            </a:r>
            <a:r>
              <a:rPr lang="de-DE" sz="2800" dirty="0">
                <a:effectLst/>
                <a:latin typeface="Helvetica" pitchFamily="2" charset="0"/>
              </a:rPr>
              <a:t> du jour et </a:t>
            </a:r>
            <a:r>
              <a:rPr lang="de-DE" sz="2800" dirty="0" err="1">
                <a:effectLst/>
                <a:latin typeface="Helvetica" pitchFamily="2" charset="0"/>
              </a:rPr>
              <a:t>préparez</a:t>
            </a:r>
            <a:r>
              <a:rPr lang="de-DE" sz="2800" dirty="0">
                <a:effectLst/>
                <a:latin typeface="Helvetica" pitchFamily="2" charset="0"/>
              </a:rPr>
              <a:t> </a:t>
            </a:r>
            <a:r>
              <a:rPr lang="de-DE" sz="2800" dirty="0" err="1">
                <a:effectLst/>
                <a:latin typeface="Helvetica" pitchFamily="2" charset="0"/>
              </a:rPr>
              <a:t>un</a:t>
            </a:r>
            <a:r>
              <a:rPr lang="de-DE" dirty="0">
                <a:latin typeface="Helvetica" pitchFamily="2" charset="0"/>
              </a:rPr>
              <a:t> </a:t>
            </a:r>
            <a:r>
              <a:rPr lang="de-DE" sz="2800" dirty="0" err="1">
                <a:effectLst/>
                <a:latin typeface="Helvetica" pitchFamily="2" charset="0"/>
              </a:rPr>
              <a:t>flash</a:t>
            </a:r>
            <a:r>
              <a:rPr lang="de-DE" sz="2800" dirty="0">
                <a:effectLst/>
                <a:latin typeface="Helvetica" pitchFamily="2" charset="0"/>
              </a:rPr>
              <a:t> </a:t>
            </a:r>
            <a:r>
              <a:rPr lang="de-DE" sz="2800" dirty="0" err="1">
                <a:effectLst/>
                <a:latin typeface="Helvetica" pitchFamily="2" charset="0"/>
              </a:rPr>
              <a:t>d’information</a:t>
            </a:r>
            <a:r>
              <a:rPr lang="de-DE" sz="2800" dirty="0">
                <a:effectLst/>
                <a:latin typeface="Helvetica" pitchFamily="2" charset="0"/>
              </a:rPr>
              <a:t> </a:t>
            </a:r>
            <a:r>
              <a:rPr lang="de-DE" sz="2800" dirty="0" err="1">
                <a:effectLst/>
                <a:latin typeface="Helvetica" pitchFamily="2" charset="0"/>
              </a:rPr>
              <a:t>pour</a:t>
            </a:r>
            <a:r>
              <a:rPr lang="de-DE" dirty="0">
                <a:latin typeface="Helvetica" pitchFamily="2" charset="0"/>
              </a:rPr>
              <a:t> </a:t>
            </a:r>
            <a:r>
              <a:rPr lang="de-DE" sz="2800" dirty="0">
                <a:effectLst/>
                <a:latin typeface="Helvetica" pitchFamily="2" charset="0"/>
              </a:rPr>
              <a:t>le </a:t>
            </a:r>
            <a:r>
              <a:rPr lang="de-DE" sz="2800" dirty="0" err="1">
                <a:effectLst/>
                <a:latin typeface="Helvetica" pitchFamily="2" charset="0"/>
              </a:rPr>
              <a:t>présenter</a:t>
            </a:r>
            <a:r>
              <a:rPr lang="de-DE" sz="2800" dirty="0">
                <a:effectLst/>
                <a:latin typeface="Helvetica" pitchFamily="2" charset="0"/>
              </a:rPr>
              <a:t> à la </a:t>
            </a:r>
            <a:r>
              <a:rPr lang="de-DE" sz="2800" dirty="0" err="1">
                <a:effectLst/>
                <a:latin typeface="Helvetica" pitchFamily="2" charset="0"/>
              </a:rPr>
              <a:t>radio</a:t>
            </a:r>
            <a:r>
              <a:rPr lang="de-DE" sz="2800" dirty="0">
                <a:effectLst/>
                <a:latin typeface="Helvetica" pitchFamily="2" charset="0"/>
              </a:rPr>
              <a:t>.</a:t>
            </a:r>
          </a:p>
          <a:p>
            <a:pPr marL="0" indent="0">
              <a:buNone/>
            </a:pPr>
            <a:endParaRPr lang="de-BE" dirty="0"/>
          </a:p>
          <a:p>
            <a:pPr marL="0" indent="0" algn="just">
              <a:buNone/>
            </a:pPr>
            <a:r>
              <a:rPr lang="de-BE" sz="2400" dirty="0"/>
              <a:t>Cette tâche est un bon exemple pour une tâche favorisant l‘apprentissage collaboratif ; pourtant, il faudrait que les étudiant·es organisent les sous-tâches eux/elles-mêmes pour que la tâche favorise un vrai apprentissage collaboratif, ce qui n‘est souvent pas le cas dans des manuels.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DDA718-E0B9-7832-E3DF-68BF3585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41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642330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31B0-53A3-7494-D5DF-05AB9BE6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658ED-FE64-5481-3C2F-C05E048CCC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5. Annexes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FF442-054D-DA37-0B35-74E8CEC8B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BE" dirty="0"/>
              <a:t>Solutions tâches</a:t>
            </a:r>
          </a:p>
          <a:p>
            <a:pPr marL="0" indent="0">
              <a:buNone/>
            </a:pPr>
            <a:r>
              <a:rPr lang="de-BE" dirty="0"/>
              <a:t>Tâche 2 :</a:t>
            </a:r>
          </a:p>
          <a:p>
            <a:pPr marL="0" indent="0">
              <a:buNone/>
            </a:pPr>
            <a:r>
              <a:rPr lang="de-DE" sz="2800" dirty="0">
                <a:latin typeface="Helvetica" pitchFamily="2" charset="0"/>
              </a:rPr>
              <a:t>Est-</a:t>
            </a:r>
            <a:r>
              <a:rPr lang="de-DE" sz="2800" dirty="0" err="1">
                <a:latin typeface="Helvetica" pitchFamily="2" charset="0"/>
              </a:rPr>
              <a:t>ce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qu‘il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faut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encore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fêter</a:t>
            </a:r>
            <a:r>
              <a:rPr lang="de-DE" sz="2800" dirty="0">
                <a:latin typeface="Helvetica" pitchFamily="2" charset="0"/>
              </a:rPr>
              <a:t> Saint-Nicolas ? </a:t>
            </a:r>
            <a:r>
              <a:rPr lang="de-DE" sz="2800" dirty="0" err="1">
                <a:latin typeface="Helvetica" pitchFamily="2" charset="0"/>
              </a:rPr>
              <a:t>Discutez</a:t>
            </a:r>
            <a:r>
              <a:rPr lang="de-DE" sz="2800" dirty="0">
                <a:latin typeface="Helvetica" pitchFamily="2" charset="0"/>
              </a:rPr>
              <a:t> en deux </a:t>
            </a:r>
            <a:r>
              <a:rPr lang="de-DE" sz="2800" dirty="0" err="1">
                <a:latin typeface="Helvetica" pitchFamily="2" charset="0"/>
              </a:rPr>
              <a:t>groupes</a:t>
            </a:r>
            <a:r>
              <a:rPr lang="de-DE" sz="2800" dirty="0">
                <a:latin typeface="Helvetica" pitchFamily="2" charset="0"/>
              </a:rPr>
              <a:t> (</a:t>
            </a:r>
            <a:r>
              <a:rPr lang="de-DE" sz="2800" dirty="0" err="1">
                <a:latin typeface="Helvetica" pitchFamily="2" charset="0"/>
              </a:rPr>
              <a:t>pour</a:t>
            </a:r>
            <a:r>
              <a:rPr lang="de-DE" sz="2800" dirty="0">
                <a:latin typeface="Helvetica" pitchFamily="2" charset="0"/>
              </a:rPr>
              <a:t> et contre).</a:t>
            </a:r>
            <a:endParaRPr lang="de-DE" sz="28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de-BE" dirty="0"/>
          </a:p>
          <a:p>
            <a:pPr marL="0" indent="0" algn="just">
              <a:buNone/>
            </a:pPr>
            <a:r>
              <a:rPr lang="de-BE" sz="2400" dirty="0"/>
              <a:t>Cette tâche peut être un exemple d‘une tache collaborative, si on laisse le libre choix aux étudiant·es de choisir leur coté (pour ou contre) eux/elles-mêmes. Pour être une vraie tâche d‘apprentissage, il faudrait aussi plus d‘éléments d‘apprentissage (p.ex. </a:t>
            </a:r>
            <a:r>
              <a:rPr lang="de-DE" sz="2400" dirty="0" err="1"/>
              <a:t>créer</a:t>
            </a:r>
            <a:r>
              <a:rPr lang="de-DE" sz="2400" dirty="0"/>
              <a:t> </a:t>
            </a:r>
            <a:r>
              <a:rPr lang="de-DE" sz="2400" dirty="0" err="1"/>
              <a:t>un</a:t>
            </a:r>
            <a:r>
              <a:rPr lang="de-DE" sz="2400" dirty="0"/>
              <a:t> </a:t>
            </a:r>
            <a:r>
              <a:rPr lang="de-DE" sz="2400" dirty="0" err="1"/>
              <a:t>résumé</a:t>
            </a:r>
            <a:r>
              <a:rPr lang="de-DE" sz="2400" dirty="0"/>
              <a:t> de la </a:t>
            </a:r>
            <a:r>
              <a:rPr lang="de-DE" sz="2400" dirty="0" err="1"/>
              <a:t>discussion</a:t>
            </a:r>
            <a:r>
              <a:rPr lang="de-DE" sz="2400" dirty="0"/>
              <a:t> après…).</a:t>
            </a:r>
            <a:endParaRPr lang="de-BE" sz="2400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E1F587-D846-ACCA-1192-062A3B8B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42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128905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6759F-340B-CCD1-FB55-B23A345BD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811BD-23F8-3A20-B542-9E2DC0B4B12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5. Annexes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2E0683-8344-5B3E-4843-10083C67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BE" dirty="0"/>
              <a:t>Solutions tâches</a:t>
            </a:r>
          </a:p>
          <a:p>
            <a:pPr marL="0" indent="0">
              <a:buNone/>
            </a:pPr>
            <a:r>
              <a:rPr lang="de-BE" dirty="0"/>
              <a:t>Tâche 3 :</a:t>
            </a:r>
          </a:p>
          <a:p>
            <a:pPr marL="0" indent="0">
              <a:buNone/>
            </a:pPr>
            <a:r>
              <a:rPr lang="de-DE" sz="2800" dirty="0" err="1">
                <a:latin typeface="Helvetica" pitchFamily="2" charset="0"/>
              </a:rPr>
              <a:t>Faites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une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enquête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sur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l‘utilisation</a:t>
            </a:r>
            <a:r>
              <a:rPr lang="de-DE" sz="2800" dirty="0">
                <a:latin typeface="Helvetica" pitchFamily="2" charset="0"/>
              </a:rPr>
              <a:t> de la </a:t>
            </a:r>
            <a:r>
              <a:rPr lang="de-DE" sz="2800" dirty="0" err="1">
                <a:latin typeface="Helvetica" pitchFamily="2" charset="0"/>
              </a:rPr>
              <a:t>voix</a:t>
            </a:r>
            <a:r>
              <a:rPr lang="de-DE" sz="2800" dirty="0">
                <a:latin typeface="Helvetica" pitchFamily="2" charset="0"/>
              </a:rPr>
              <a:t> passive. </a:t>
            </a:r>
            <a:r>
              <a:rPr lang="de-DE" sz="2800" dirty="0" err="1">
                <a:latin typeface="Helvetica" pitchFamily="2" charset="0"/>
              </a:rPr>
              <a:t>Analysez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les</a:t>
            </a:r>
            <a:r>
              <a:rPr lang="de-DE" sz="2800" dirty="0">
                <a:latin typeface="Helvetica" pitchFamily="2" charset="0"/>
              </a:rPr>
              <a:t> </a:t>
            </a:r>
            <a:r>
              <a:rPr lang="de-DE" sz="2800" dirty="0" err="1">
                <a:latin typeface="Helvetica" pitchFamily="2" charset="0"/>
              </a:rPr>
              <a:t>résultats</a:t>
            </a:r>
            <a:r>
              <a:rPr lang="de-DE" sz="2800" dirty="0">
                <a:latin typeface="Helvetica" pitchFamily="2" charset="0"/>
              </a:rPr>
              <a:t>. </a:t>
            </a:r>
            <a:endParaRPr lang="de-DE" sz="2800" dirty="0">
              <a:effectLst/>
              <a:latin typeface="Helvetica" pitchFamily="2" charset="0"/>
            </a:endParaRPr>
          </a:p>
          <a:p>
            <a:pPr marL="0" indent="0" algn="just">
              <a:buNone/>
            </a:pPr>
            <a:endParaRPr lang="de-BE" dirty="0"/>
          </a:p>
          <a:p>
            <a:pPr marL="0" indent="0" algn="just">
              <a:buNone/>
            </a:pPr>
            <a:r>
              <a:rPr lang="de-BE" sz="2400" dirty="0"/>
              <a:t>Cette tâche peut être transformée en tâche d‘apprentissage collaboratif : les étudiant·es pourraient choisir le sujet de l‘enquête selon leur besoins. Le deuxième pas de cette tâche est assez ouvert à un apprentissage collaboratif, pourtant, les étudiant·es pourraient choisir d‘autres moyens pour trâiter les résultats : en créer une statistique, un quiz, etc.</a:t>
            </a:r>
            <a:endParaRPr lang="de-BE" dirty="0"/>
          </a:p>
          <a:p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A89774-098E-D18F-F69F-646EE193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43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27094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CFDB6-F13A-B864-2D3A-E94D5AC2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48110-D026-C139-4C2F-84E3CCE281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CEDCD-35E3-71F2-3BE3-A501941AB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Discutez en petits groupes de 2-3 personnes (5 min) :</a:t>
            </a:r>
          </a:p>
          <a:p>
            <a:r>
              <a:rPr lang="fr-FR" dirty="0"/>
              <a:t>Qu'est-ce que pour vous l‘apprentissage collaboratif ?</a:t>
            </a:r>
          </a:p>
          <a:p>
            <a:r>
              <a:rPr lang="fr-FR" dirty="0"/>
              <a:t>Intégrez-vous l‘apprentissage collaboratif dans vos cours ? Comment ?</a:t>
            </a:r>
          </a:p>
          <a:p>
            <a:r>
              <a:rPr lang="fr-FR" dirty="0"/>
              <a:t>Si non : comment intégreriez-vous l‘apprentissage collaboratif dans votre cours 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7C659E-5B72-37EB-E4C9-460C58B5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5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03931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65EB2-C855-536A-D850-D897D37032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730450-6CC8-3727-CE9E-89370ADE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600" dirty="0"/>
              <a:t>Distinction « travail coopératif » et « travail collaboratif » (Konrad, 2014) :</a:t>
            </a:r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endParaRPr lang="fr-FR" sz="2600" dirty="0"/>
          </a:p>
          <a:p>
            <a:pPr marL="0" indent="0" algn="ctr">
              <a:buNone/>
            </a:pPr>
            <a:r>
              <a:rPr lang="fr-FR" sz="1700" dirty="0"/>
              <a:t>Version originale en annexe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104673-8336-5A6E-18B7-00DADDA9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6</a:t>
            </a:fld>
            <a:endParaRPr lang="de-BE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08EE559-205F-2652-0177-5AEB83AA7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106886"/>
              </p:ext>
            </p:extLst>
          </p:nvPr>
        </p:nvGraphicFramePr>
        <p:xfrm>
          <a:off x="2032000" y="2510040"/>
          <a:ext cx="8128000" cy="364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6E64E1F5-ED0E-D856-48CA-6A24C0A04963}"/>
              </a:ext>
            </a:extLst>
          </p:cNvPr>
          <p:cNvSpPr/>
          <p:nvPr/>
        </p:nvSpPr>
        <p:spPr>
          <a:xfrm>
            <a:off x="4377997" y="4886773"/>
            <a:ext cx="361293" cy="41778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BE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4A9FF435-6E2D-7A59-69BC-369662BBA73B}"/>
              </a:ext>
            </a:extLst>
          </p:cNvPr>
          <p:cNvSpPr/>
          <p:nvPr/>
        </p:nvSpPr>
        <p:spPr>
          <a:xfrm rot="10800000">
            <a:off x="7446579" y="4886773"/>
            <a:ext cx="388008" cy="41778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B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C671FB2-DE2C-3C74-56E6-ADF4970E7464}"/>
              </a:ext>
            </a:extLst>
          </p:cNvPr>
          <p:cNvSpPr/>
          <p:nvPr/>
        </p:nvSpPr>
        <p:spPr>
          <a:xfrm rot="16200000">
            <a:off x="4080204" y="4278048"/>
            <a:ext cx="1706179" cy="3468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BE" dirty="0"/>
              <a:t>constructiviste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C8068DF-D050-3E17-C261-678D65A69151}"/>
              </a:ext>
            </a:extLst>
          </p:cNvPr>
          <p:cNvSpPr/>
          <p:nvPr/>
        </p:nvSpPr>
        <p:spPr>
          <a:xfrm rot="5400000">
            <a:off x="6405618" y="4278049"/>
            <a:ext cx="1706179" cy="3468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BE" dirty="0"/>
              <a:t>cognitiviste</a:t>
            </a:r>
          </a:p>
        </p:txBody>
      </p:sp>
    </p:spTree>
    <p:extLst>
      <p:ext uri="{BB962C8B-B14F-4D97-AF65-F5344CB8AC3E}">
        <p14:creationId xmlns:p14="http://schemas.microsoft.com/office/powerpoint/2010/main" val="428315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7DE-BE09-B475-BCC4-103FE711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89871-D10A-2385-0A18-72BC5B208A2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02D8C-2252-8063-120E-105F0B8C3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sz="2700" dirty="0"/>
              <a:t>Les trois emblèmes de l‘apprentissage collaboratif (Springer, 2018) :</a:t>
            </a:r>
          </a:p>
          <a:p>
            <a:pPr marL="0" indent="0">
              <a:buNone/>
            </a:pPr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E4C01A-A435-000B-DB2B-C7BA957E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7</a:t>
            </a:fld>
            <a:endParaRPr lang="de-B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55F52E-37AC-184D-8F5E-EF0B6420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30" y="2357931"/>
            <a:ext cx="6522340" cy="43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3F05F-EE33-3AFC-806C-EE4E602B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54758-20A6-6D05-0786-62E3113586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AE85B2-80F1-35E1-846A-1C6CD344B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E" dirty="0"/>
              <a:t>Définition : </a:t>
            </a:r>
          </a:p>
          <a:p>
            <a:pPr marL="0" indent="0">
              <a:buNone/>
            </a:pPr>
            <a:endParaRPr lang="de-BE" dirty="0"/>
          </a:p>
          <a:p>
            <a:pPr marL="0" indent="0">
              <a:buNone/>
            </a:pPr>
            <a:r>
              <a:rPr lang="de-DE" dirty="0" err="1"/>
              <a:t>Dillenbourg</a:t>
            </a:r>
            <a:r>
              <a:rPr lang="de-DE" dirty="0"/>
              <a:t> (1999) : « Collaborative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situation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attempt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» 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i="1" dirty="0"/>
              <a:t>« L'apprentissage collaboratif est une situation dans laquelle      deux personnes ou plus apprennent ou tentent d'apprendre quelque chose ensemble. »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1065C9-8CE1-1DBD-BD6A-9BD2DD9A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8</a:t>
            </a:fld>
            <a:endParaRPr lang="de-B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BD8F765E-8452-C94B-24E8-0B933A937A0F}"/>
              </a:ext>
            </a:extLst>
          </p:cNvPr>
          <p:cNvCxnSpPr/>
          <p:nvPr/>
        </p:nvCxnSpPr>
        <p:spPr>
          <a:xfrm flipH="1">
            <a:off x="9284678" y="3247292"/>
            <a:ext cx="1570892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4BC315D-EAE8-C870-AD21-BE08B00B9249}"/>
              </a:ext>
            </a:extLst>
          </p:cNvPr>
          <p:cNvCxnSpPr>
            <a:cxnSpLocks/>
          </p:cNvCxnSpPr>
          <p:nvPr/>
        </p:nvCxnSpPr>
        <p:spPr>
          <a:xfrm flipH="1">
            <a:off x="1922584" y="3645877"/>
            <a:ext cx="293076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6F0A2B7-FF59-8587-7A18-22E8F8F6EA24}"/>
              </a:ext>
            </a:extLst>
          </p:cNvPr>
          <p:cNvCxnSpPr>
            <a:cxnSpLocks/>
          </p:cNvCxnSpPr>
          <p:nvPr/>
        </p:nvCxnSpPr>
        <p:spPr>
          <a:xfrm flipH="1">
            <a:off x="937846" y="4032738"/>
            <a:ext cx="126609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3D94B918-AFEC-137E-F1DC-30EEDCF154F0}"/>
              </a:ext>
            </a:extLst>
          </p:cNvPr>
          <p:cNvCxnSpPr>
            <a:cxnSpLocks/>
          </p:cNvCxnSpPr>
          <p:nvPr/>
        </p:nvCxnSpPr>
        <p:spPr>
          <a:xfrm flipH="1">
            <a:off x="5943600" y="5029200"/>
            <a:ext cx="2110154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38E8F31-E873-3D93-CDFC-537FEDD2AD68}"/>
              </a:ext>
            </a:extLst>
          </p:cNvPr>
          <p:cNvCxnSpPr>
            <a:cxnSpLocks/>
          </p:cNvCxnSpPr>
          <p:nvPr/>
        </p:nvCxnSpPr>
        <p:spPr>
          <a:xfrm flipH="1">
            <a:off x="937846" y="5427785"/>
            <a:ext cx="3645877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33F191A-CBFF-4446-3F02-DD43BBAF052F}"/>
              </a:ext>
            </a:extLst>
          </p:cNvPr>
          <p:cNvCxnSpPr>
            <a:cxnSpLocks/>
          </p:cNvCxnSpPr>
          <p:nvPr/>
        </p:nvCxnSpPr>
        <p:spPr>
          <a:xfrm flipH="1">
            <a:off x="3294185" y="5802923"/>
            <a:ext cx="1465384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EA771-B54B-3DA9-5D92-E5C1EC14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4E243-A484-3719-D87D-9C3C864A14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BE" dirty="0"/>
              <a:t>1. Pédagogie : l‘apprentissage collaboratif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C78526-1631-0608-B0DE-049E1371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Dimensions de l‘apprentissage collaboratif : </a:t>
            </a:r>
          </a:p>
          <a:p>
            <a:r>
              <a:rPr lang="fr-FR" dirty="0" err="1"/>
              <a:t>Problem-based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(résolution d‘un problème)</a:t>
            </a:r>
          </a:p>
          <a:p>
            <a:r>
              <a:rPr lang="fr-FR" dirty="0"/>
              <a:t>Design-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(cocréation d‘une œuvre) </a:t>
            </a:r>
          </a:p>
          <a:p>
            <a:endParaRPr lang="de-B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85C5CC-3E19-F919-48B1-A6452052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77E6-0786-3045-B949-E38CE069526F}" type="slidenum">
              <a:rPr lang="de-BE" smtClean="0"/>
              <a:t>9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828089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2957</Words>
  <Application>Microsoft Macintosh PowerPoint</Application>
  <PresentationFormat>Breitbild</PresentationFormat>
  <Paragraphs>416</Paragraphs>
  <Slides>43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0" baseType="lpstr">
      <vt:lpstr>Aptos</vt:lpstr>
      <vt:lpstr>Aptos Display</vt:lpstr>
      <vt:lpstr>Arial</vt:lpstr>
      <vt:lpstr>Courier New</vt:lpstr>
      <vt:lpstr>Helvetica</vt:lpstr>
      <vt:lpstr>Wingdings</vt:lpstr>
      <vt:lpstr>Office</vt:lpstr>
      <vt:lpstr>Comment augmenter son cours avec Padlet ? Un partage de pratiques</vt:lpstr>
      <vt:lpstr>Contenu</vt:lpstr>
      <vt:lpstr>0. Introduction</vt:lpstr>
      <vt:lpstr>0. Introduction</vt:lpstr>
      <vt:lpstr>1. Pédagogie : l‘apprentissage collaboratif</vt:lpstr>
      <vt:lpstr>1. Pédagogie : l‘apprentissage collaboratif</vt:lpstr>
      <vt:lpstr>1. Pédagogie : l‘apprentissage collaboratif</vt:lpstr>
      <vt:lpstr>1. Pédagogie : l‘apprentissage collaboratif</vt:lpstr>
      <vt:lpstr>1. Pédagogie : l‘apprentissage collaboratif</vt:lpstr>
      <vt:lpstr>1. Pédagogie : l‘apprentissage collaboratif</vt:lpstr>
      <vt:lpstr>1. Pédagogie : l‘apprentissage collaboratif</vt:lpstr>
      <vt:lpstr>1. a. L‘apprentissage collaboratif à l‘aide d‘outils numériques</vt:lpstr>
      <vt:lpstr>1. a. L‘apprentissage collaboratif à l‘aide d‘outils numériques</vt:lpstr>
      <vt:lpstr>1. a. L‘apprentissage collaboratif à l‘aide d‘outils numériques</vt:lpstr>
      <vt:lpstr>1. b. Padlet et l‘apprentissage collaboratif</vt:lpstr>
      <vt:lpstr>1. b. Padlet et l‘apprentissage collaboratif</vt:lpstr>
      <vt:lpstr>2. Partage de pratiques</vt:lpstr>
      <vt:lpstr>2. Partage de pratiques</vt:lpstr>
      <vt:lpstr>2. Partage de pratiques</vt:lpstr>
      <vt:lpstr>Trois exemples</vt:lpstr>
      <vt:lpstr>2.1. Lecture et exposition d’objets</vt:lpstr>
      <vt:lpstr>PowerPoint-Präsentation</vt:lpstr>
      <vt:lpstr>2.2. Lecture et et exposition d’objets</vt:lpstr>
      <vt:lpstr>VISITA VIRTUAL</vt:lpstr>
      <vt:lpstr>2.2. Lecture et situation sur carte</vt:lpstr>
      <vt:lpstr>2.2. Lecture et situation sur carte</vt:lpstr>
      <vt:lpstr>2.2. Lecture et situation sur carte</vt:lpstr>
      <vt:lpstr>PowerPoint-Präsentation</vt:lpstr>
      <vt:lpstr>2.2. Lecture et situation sur carte</vt:lpstr>
      <vt:lpstr>2.3. Lecture et analyse collaborative</vt:lpstr>
      <vt:lpstr>2.3. Lecture et analyse collaborative</vt:lpstr>
      <vt:lpstr>2.2. Lecture et analyse collaborative</vt:lpstr>
      <vt:lpstr>Types de Padlet</vt:lpstr>
      <vt:lpstr>Options et paramètres</vt:lpstr>
      <vt:lpstr>Activité : À vous de jouer ! </vt:lpstr>
      <vt:lpstr>3. Réflexion</vt:lpstr>
      <vt:lpstr>Sources</vt:lpstr>
      <vt:lpstr>Merci beaucoup !</vt:lpstr>
      <vt:lpstr>Contacts : </vt:lpstr>
      <vt:lpstr>5. Annexes</vt:lpstr>
      <vt:lpstr>5. Annexes</vt:lpstr>
      <vt:lpstr>5. Annexes</vt:lpstr>
      <vt:lpstr>5. Annexes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Ulz</dc:creator>
  <cp:lastModifiedBy>Maria Ulz</cp:lastModifiedBy>
  <cp:revision>177</cp:revision>
  <dcterms:created xsi:type="dcterms:W3CDTF">2024-11-19T09:33:12Z</dcterms:created>
  <dcterms:modified xsi:type="dcterms:W3CDTF">2025-04-07T09:49:05Z</dcterms:modified>
</cp:coreProperties>
</file>