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5"/>
  </p:notesMasterIdLst>
  <p:sldIdLst>
    <p:sldId id="323" r:id="rId5"/>
    <p:sldId id="258" r:id="rId6"/>
    <p:sldId id="338" r:id="rId7"/>
    <p:sldId id="324" r:id="rId8"/>
    <p:sldId id="334" r:id="rId9"/>
    <p:sldId id="329" r:id="rId10"/>
    <p:sldId id="304" r:id="rId11"/>
    <p:sldId id="325" r:id="rId12"/>
    <p:sldId id="333" r:id="rId13"/>
    <p:sldId id="332" r:id="rId14"/>
    <p:sldId id="335" r:id="rId15"/>
    <p:sldId id="327" r:id="rId16"/>
    <p:sldId id="331" r:id="rId17"/>
    <p:sldId id="330" r:id="rId18"/>
    <p:sldId id="336" r:id="rId19"/>
    <p:sldId id="337" r:id="rId20"/>
    <p:sldId id="328" r:id="rId21"/>
    <p:sldId id="314" r:id="rId22"/>
    <p:sldId id="326" r:id="rId23"/>
    <p:sldId id="33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ore Louette" initials="FL" lastIdx="1" clrIdx="0">
    <p:extLst>
      <p:ext uri="{19B8F6BF-5375-455C-9EA6-DF929625EA0E}">
        <p15:presenceInfo xmlns:p15="http://schemas.microsoft.com/office/powerpoint/2012/main" userId="Flore Louette" providerId="None"/>
      </p:ext>
    </p:extLst>
  </p:cmAuthor>
  <p:cmAuthor id="2" name="Flore Louette" initials="FL [2]" lastIdx="2" clrIdx="1">
    <p:extLst>
      <p:ext uri="{19B8F6BF-5375-455C-9EA6-DF929625EA0E}">
        <p15:presenceInfo xmlns:p15="http://schemas.microsoft.com/office/powerpoint/2012/main" userId="S::flore.louette@uclouvain.be::5a569301-e40e-4636-b6a4-fb793b3552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7432"/>
    <a:srgbClr val="008080"/>
    <a:srgbClr val="ED7D31"/>
    <a:srgbClr val="D36135"/>
    <a:srgbClr val="303031"/>
    <a:srgbClr val="009942"/>
    <a:srgbClr val="1B9131"/>
    <a:srgbClr val="349A9A"/>
    <a:srgbClr val="282B28"/>
    <a:srgbClr val="A249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FE9D26-95D6-4632-8C17-D0C1E86BB887}" v="1" dt="2024-10-03T12:44:46.7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21" autoAdjust="0"/>
    <p:restoredTop sz="94660"/>
  </p:normalViewPr>
  <p:slideViewPr>
    <p:cSldViewPr snapToGrid="0">
      <p:cViewPr varScale="1">
        <p:scale>
          <a:sx n="82" d="100"/>
          <a:sy n="82" d="100"/>
        </p:scale>
        <p:origin x="907" y="6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ore Louette" userId="5a569301-e40e-4636-b6a4-fb793b355293" providerId="ADAL" clId="{3EFE9D26-95D6-4632-8C17-D0C1E86BB887}"/>
    <pc:docChg chg="undo custSel modSld">
      <pc:chgData name="Flore Louette" userId="5a569301-e40e-4636-b6a4-fb793b355293" providerId="ADAL" clId="{3EFE9D26-95D6-4632-8C17-D0C1E86BB887}" dt="2024-10-03T12:46:19.538" v="262" actId="20577"/>
      <pc:docMkLst>
        <pc:docMk/>
      </pc:docMkLst>
      <pc:sldChg chg="modSp mod">
        <pc:chgData name="Flore Louette" userId="5a569301-e40e-4636-b6a4-fb793b355293" providerId="ADAL" clId="{3EFE9D26-95D6-4632-8C17-D0C1E86BB887}" dt="2024-10-03T12:28:27.204" v="58" actId="14100"/>
        <pc:sldMkLst>
          <pc:docMk/>
          <pc:sldMk cId="3418846856" sldId="304"/>
        </pc:sldMkLst>
        <pc:spChg chg="mod">
          <ac:chgData name="Flore Louette" userId="5a569301-e40e-4636-b6a4-fb793b355293" providerId="ADAL" clId="{3EFE9D26-95D6-4632-8C17-D0C1E86BB887}" dt="2024-10-03T12:28:17.802" v="57" actId="14100"/>
          <ac:spMkLst>
            <pc:docMk/>
            <pc:sldMk cId="3418846856" sldId="304"/>
            <ac:spMk id="5" creationId="{847DC487-31BC-B3ED-5CDB-D60973D76B9A}"/>
          </ac:spMkLst>
        </pc:spChg>
        <pc:spChg chg="mod">
          <ac:chgData name="Flore Louette" userId="5a569301-e40e-4636-b6a4-fb793b355293" providerId="ADAL" clId="{3EFE9D26-95D6-4632-8C17-D0C1E86BB887}" dt="2024-10-03T12:28:27.204" v="58" actId="14100"/>
          <ac:spMkLst>
            <pc:docMk/>
            <pc:sldMk cId="3418846856" sldId="304"/>
            <ac:spMk id="6" creationId="{21B808C8-A002-7C5F-DA43-5B010F39A35C}"/>
          </ac:spMkLst>
        </pc:spChg>
      </pc:sldChg>
      <pc:sldChg chg="modSp mod">
        <pc:chgData name="Flore Louette" userId="5a569301-e40e-4636-b6a4-fb793b355293" providerId="ADAL" clId="{3EFE9D26-95D6-4632-8C17-D0C1E86BB887}" dt="2024-10-03T12:23:45.935" v="0" actId="20577"/>
        <pc:sldMkLst>
          <pc:docMk/>
          <pc:sldMk cId="2107231288" sldId="323"/>
        </pc:sldMkLst>
        <pc:spChg chg="mod">
          <ac:chgData name="Flore Louette" userId="5a569301-e40e-4636-b6a4-fb793b355293" providerId="ADAL" clId="{3EFE9D26-95D6-4632-8C17-D0C1E86BB887}" dt="2024-10-03T12:23:45.935" v="0" actId="20577"/>
          <ac:spMkLst>
            <pc:docMk/>
            <pc:sldMk cId="2107231288" sldId="323"/>
            <ac:spMk id="3" creationId="{000B0A73-31A9-844A-F8F9-06907BB990AB}"/>
          </ac:spMkLst>
        </pc:spChg>
      </pc:sldChg>
      <pc:sldChg chg="modSp mod">
        <pc:chgData name="Flore Louette" userId="5a569301-e40e-4636-b6a4-fb793b355293" providerId="ADAL" clId="{3EFE9D26-95D6-4632-8C17-D0C1E86BB887}" dt="2024-10-03T12:29:09.847" v="74" actId="15"/>
        <pc:sldMkLst>
          <pc:docMk/>
          <pc:sldMk cId="4133056479" sldId="325"/>
        </pc:sldMkLst>
        <pc:spChg chg="mod">
          <ac:chgData name="Flore Louette" userId="5a569301-e40e-4636-b6a4-fb793b355293" providerId="ADAL" clId="{3EFE9D26-95D6-4632-8C17-D0C1E86BB887}" dt="2024-10-03T12:29:09.847" v="74" actId="15"/>
          <ac:spMkLst>
            <pc:docMk/>
            <pc:sldMk cId="4133056479" sldId="325"/>
            <ac:spMk id="3" creationId="{8348BC8A-F422-C853-F237-ED6DC9123D5D}"/>
          </ac:spMkLst>
        </pc:spChg>
      </pc:sldChg>
      <pc:sldChg chg="modSp mod">
        <pc:chgData name="Flore Louette" userId="5a569301-e40e-4636-b6a4-fb793b355293" providerId="ADAL" clId="{3EFE9D26-95D6-4632-8C17-D0C1E86BB887}" dt="2024-10-03T12:46:19.538" v="262" actId="20577"/>
        <pc:sldMkLst>
          <pc:docMk/>
          <pc:sldMk cId="316695429" sldId="328"/>
        </pc:sldMkLst>
        <pc:spChg chg="mod">
          <ac:chgData name="Flore Louette" userId="5a569301-e40e-4636-b6a4-fb793b355293" providerId="ADAL" clId="{3EFE9D26-95D6-4632-8C17-D0C1E86BB887}" dt="2024-10-03T12:46:19.538" v="262" actId="20577"/>
          <ac:spMkLst>
            <pc:docMk/>
            <pc:sldMk cId="316695429" sldId="328"/>
            <ac:spMk id="3" creationId="{8348BC8A-F422-C853-F237-ED6DC9123D5D}"/>
          </ac:spMkLst>
        </pc:spChg>
      </pc:sldChg>
      <pc:sldChg chg="modSp mod">
        <pc:chgData name="Flore Louette" userId="5a569301-e40e-4636-b6a4-fb793b355293" providerId="ADAL" clId="{3EFE9D26-95D6-4632-8C17-D0C1E86BB887}" dt="2024-10-03T12:28:06.658" v="51" actId="20577"/>
        <pc:sldMkLst>
          <pc:docMk/>
          <pc:sldMk cId="2588764325" sldId="329"/>
        </pc:sldMkLst>
        <pc:spChg chg="mod">
          <ac:chgData name="Flore Louette" userId="5a569301-e40e-4636-b6a4-fb793b355293" providerId="ADAL" clId="{3EFE9D26-95D6-4632-8C17-D0C1E86BB887}" dt="2024-10-03T12:28:06.658" v="51" actId="20577"/>
          <ac:spMkLst>
            <pc:docMk/>
            <pc:sldMk cId="2588764325" sldId="329"/>
            <ac:spMk id="2" creationId="{58865F89-958C-101F-D620-A2B1F9EA6F2C}"/>
          </ac:spMkLst>
        </pc:spChg>
      </pc:sldChg>
      <pc:sldChg chg="modSp mod">
        <pc:chgData name="Flore Louette" userId="5a569301-e40e-4636-b6a4-fb793b355293" providerId="ADAL" clId="{3EFE9D26-95D6-4632-8C17-D0C1E86BB887}" dt="2024-10-03T12:34:33.223" v="168" actId="20577"/>
        <pc:sldMkLst>
          <pc:docMk/>
          <pc:sldMk cId="3711008255" sldId="330"/>
        </pc:sldMkLst>
        <pc:spChg chg="mod">
          <ac:chgData name="Flore Louette" userId="5a569301-e40e-4636-b6a4-fb793b355293" providerId="ADAL" clId="{3EFE9D26-95D6-4632-8C17-D0C1E86BB887}" dt="2024-10-03T12:34:33.223" v="168" actId="20577"/>
          <ac:spMkLst>
            <pc:docMk/>
            <pc:sldMk cId="3711008255" sldId="330"/>
            <ac:spMk id="3" creationId="{8348BC8A-F422-C853-F237-ED6DC9123D5D}"/>
          </ac:spMkLst>
        </pc:spChg>
      </pc:sldChg>
      <pc:sldChg chg="modSp mod">
        <pc:chgData name="Flore Louette" userId="5a569301-e40e-4636-b6a4-fb793b355293" providerId="ADAL" clId="{3EFE9D26-95D6-4632-8C17-D0C1E86BB887}" dt="2024-10-03T12:24:36.950" v="31" actId="20577"/>
        <pc:sldMkLst>
          <pc:docMk/>
          <pc:sldMk cId="343179022" sldId="334"/>
        </pc:sldMkLst>
        <pc:spChg chg="mod">
          <ac:chgData name="Flore Louette" userId="5a569301-e40e-4636-b6a4-fb793b355293" providerId="ADAL" clId="{3EFE9D26-95D6-4632-8C17-D0C1E86BB887}" dt="2024-10-03T12:24:36.950" v="31" actId="20577"/>
          <ac:spMkLst>
            <pc:docMk/>
            <pc:sldMk cId="343179022" sldId="334"/>
            <ac:spMk id="2" creationId="{51B8A10E-77F7-9DA2-FEB1-80AA153638F1}"/>
          </ac:spMkLst>
        </pc:spChg>
      </pc:sldChg>
      <pc:sldChg chg="modSp mod">
        <pc:chgData name="Flore Louette" userId="5a569301-e40e-4636-b6a4-fb793b355293" providerId="ADAL" clId="{3EFE9D26-95D6-4632-8C17-D0C1E86BB887}" dt="2024-10-03T12:30:17.736" v="83" actId="20577"/>
        <pc:sldMkLst>
          <pc:docMk/>
          <pc:sldMk cId="4045144945" sldId="335"/>
        </pc:sldMkLst>
        <pc:spChg chg="mod">
          <ac:chgData name="Flore Louette" userId="5a569301-e40e-4636-b6a4-fb793b355293" providerId="ADAL" clId="{3EFE9D26-95D6-4632-8C17-D0C1E86BB887}" dt="2024-10-03T12:30:17.736" v="83" actId="20577"/>
          <ac:spMkLst>
            <pc:docMk/>
            <pc:sldMk cId="4045144945" sldId="335"/>
            <ac:spMk id="2" creationId="{A0456168-D965-841B-A97D-24F992A3C998}"/>
          </ac:spMkLst>
        </pc:spChg>
      </pc:sldChg>
      <pc:sldChg chg="modSp mod">
        <pc:chgData name="Flore Louette" userId="5a569301-e40e-4636-b6a4-fb793b355293" providerId="ADAL" clId="{3EFE9D26-95D6-4632-8C17-D0C1E86BB887}" dt="2024-10-03T12:41:22.690" v="171" actId="20577"/>
        <pc:sldMkLst>
          <pc:docMk/>
          <pc:sldMk cId="929808304" sldId="336"/>
        </pc:sldMkLst>
        <pc:spChg chg="mod">
          <ac:chgData name="Flore Louette" userId="5a569301-e40e-4636-b6a4-fb793b355293" providerId="ADAL" clId="{3EFE9D26-95D6-4632-8C17-D0C1E86BB887}" dt="2024-10-03T12:41:22.690" v="171" actId="20577"/>
          <ac:spMkLst>
            <pc:docMk/>
            <pc:sldMk cId="929808304" sldId="336"/>
            <ac:spMk id="2" creationId="{191E17FF-0DBF-FBA4-64B2-CD75F15F635D}"/>
          </ac:spMkLst>
        </pc:spChg>
      </pc:sldChg>
      <pc:sldChg chg="addSp delSp modSp mod">
        <pc:chgData name="Flore Louette" userId="5a569301-e40e-4636-b6a4-fb793b355293" providerId="ADAL" clId="{3EFE9D26-95D6-4632-8C17-D0C1E86BB887}" dt="2024-10-03T12:44:59.224" v="242" actId="1076"/>
        <pc:sldMkLst>
          <pc:docMk/>
          <pc:sldMk cId="3842852031" sldId="337"/>
        </pc:sldMkLst>
        <pc:spChg chg="add mod">
          <ac:chgData name="Flore Louette" userId="5a569301-e40e-4636-b6a4-fb793b355293" providerId="ADAL" clId="{3EFE9D26-95D6-4632-8C17-D0C1E86BB887}" dt="2024-10-03T12:44:33.038" v="238" actId="20577"/>
          <ac:spMkLst>
            <pc:docMk/>
            <pc:sldMk cId="3842852031" sldId="337"/>
            <ac:spMk id="5" creationId="{17112AF1-605E-3EBB-F366-782F20C0A2D6}"/>
          </ac:spMkLst>
        </pc:spChg>
        <pc:spChg chg="mod ord">
          <ac:chgData name="Flore Louette" userId="5a569301-e40e-4636-b6a4-fb793b355293" providerId="ADAL" clId="{3EFE9D26-95D6-4632-8C17-D0C1E86BB887}" dt="2024-10-03T12:44:59.224" v="242" actId="1076"/>
          <ac:spMkLst>
            <pc:docMk/>
            <pc:sldMk cId="3842852031" sldId="337"/>
            <ac:spMk id="8" creationId="{96F29060-222E-A3CD-48C0-0B807E2A76A5}"/>
          </ac:spMkLst>
        </pc:spChg>
        <pc:spChg chg="add mod">
          <ac:chgData name="Flore Louette" userId="5a569301-e40e-4636-b6a4-fb793b355293" providerId="ADAL" clId="{3EFE9D26-95D6-4632-8C17-D0C1E86BB887}" dt="2024-10-03T12:44:52.144" v="241" actId="207"/>
          <ac:spMkLst>
            <pc:docMk/>
            <pc:sldMk cId="3842852031" sldId="337"/>
            <ac:spMk id="9" creationId="{20F17E43-9C0A-87C5-4244-064AC7673A8E}"/>
          </ac:spMkLst>
        </pc:spChg>
        <pc:picChg chg="del">
          <ac:chgData name="Flore Louette" userId="5a569301-e40e-4636-b6a4-fb793b355293" providerId="ADAL" clId="{3EFE9D26-95D6-4632-8C17-D0C1E86BB887}" dt="2024-10-03T12:41:34.532" v="172" actId="478"/>
          <ac:picMkLst>
            <pc:docMk/>
            <pc:sldMk cId="3842852031" sldId="337"/>
            <ac:picMk id="7" creationId="{2955B2D7-1983-4599-B1CC-7BC78BED2E31}"/>
          </ac:picMkLst>
        </pc:picChg>
      </pc:sldChg>
      <pc:sldChg chg="modSp mod">
        <pc:chgData name="Flore Louette" userId="5a569301-e40e-4636-b6a4-fb793b355293" providerId="ADAL" clId="{3EFE9D26-95D6-4632-8C17-D0C1E86BB887}" dt="2024-10-03T12:24:19.037" v="4" actId="20577"/>
        <pc:sldMkLst>
          <pc:docMk/>
          <pc:sldMk cId="4156813048" sldId="338"/>
        </pc:sldMkLst>
        <pc:spChg chg="mod">
          <ac:chgData name="Flore Louette" userId="5a569301-e40e-4636-b6a4-fb793b355293" providerId="ADAL" clId="{3EFE9D26-95D6-4632-8C17-D0C1E86BB887}" dt="2024-10-03T12:24:19.037" v="4" actId="20577"/>
          <ac:spMkLst>
            <pc:docMk/>
            <pc:sldMk cId="4156813048" sldId="338"/>
            <ac:spMk id="5" creationId="{847DC487-31BC-B3ED-5CDB-D60973D76B9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503BF-1409-414C-B508-64C549A545D2}" type="datetimeFigureOut">
              <a:rPr lang="fr-BE" smtClean="0"/>
              <a:t>03-10-24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71B2E-D1EC-462F-BC7D-8D6F0416146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7847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20B35-BCFD-2D4F-B770-36572368DF8A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8979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60324" y="1689890"/>
            <a:ext cx="6837406" cy="2387600"/>
          </a:xfrm>
        </p:spPr>
        <p:txBody>
          <a:bodyPr anchor="b"/>
          <a:lstStyle>
            <a:lvl1pPr algn="l">
              <a:defRPr sz="4000" i="0">
                <a:solidFill>
                  <a:srgbClr val="008080"/>
                </a:solidFill>
                <a:latin typeface="+mn-lt"/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un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324" y="4248585"/>
            <a:ext cx="6837406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54530" y="273136"/>
            <a:ext cx="2743200" cy="365125"/>
          </a:xfrm>
        </p:spPr>
        <p:txBody>
          <a:bodyPr/>
          <a:lstStyle>
            <a:lvl1pPr algn="r">
              <a:defRPr>
                <a:solidFill>
                  <a:srgbClr val="E57432"/>
                </a:solidFill>
              </a:defRPr>
            </a:lvl1pPr>
          </a:lstStyle>
          <a:p>
            <a:fld id="{4301115B-DA2E-4B9B-A0FC-BB5BD5B1887E}" type="datetimeFigureOut">
              <a:rPr lang="fr-BE" smtClean="0"/>
              <a:pPr/>
              <a:t>03-10-24</a:t>
            </a:fld>
            <a:endParaRPr lang="fr-B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5B018B-E1C9-75EB-9ED4-12B452F5E0B7}"/>
              </a:ext>
            </a:extLst>
          </p:cNvPr>
          <p:cNvSpPr/>
          <p:nvPr userDrawn="1"/>
        </p:nvSpPr>
        <p:spPr>
          <a:xfrm>
            <a:off x="0" y="0"/>
            <a:ext cx="4305993" cy="6858000"/>
          </a:xfrm>
          <a:prstGeom prst="rect">
            <a:avLst/>
          </a:prstGeom>
          <a:solidFill>
            <a:srgbClr val="D36135"/>
          </a:solidFill>
          <a:ln>
            <a:noFill/>
          </a:ln>
          <a:effectLst>
            <a:outerShdw blurRad="215900" dist="38100" dir="5400000" sx="101000" sy="101000" algn="ctr" rotWithShape="0">
              <a:srgbClr val="000000">
                <a:alpha val="3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rgbClr val="ED7D31"/>
              </a:solidFill>
              <a:highlight>
                <a:srgbClr val="ED7D31"/>
              </a:highligh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997F83-0518-878F-A8A0-3E771FF01E91}"/>
              </a:ext>
            </a:extLst>
          </p:cNvPr>
          <p:cNvSpPr/>
          <p:nvPr userDrawn="1"/>
        </p:nvSpPr>
        <p:spPr>
          <a:xfrm>
            <a:off x="507076" y="1604356"/>
            <a:ext cx="3463791" cy="329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62B6535-30B0-6A69-4F05-25794F6E98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51" y="2197367"/>
            <a:ext cx="3238646" cy="2170133"/>
          </a:xfrm>
          <a:prstGeom prst="rect">
            <a:avLst/>
          </a:prstGeom>
        </p:spPr>
      </p:pic>
      <p:sp>
        <p:nvSpPr>
          <p:cNvPr id="8" name="Organigramme : Connecteur 7">
            <a:extLst>
              <a:ext uri="{FF2B5EF4-FFF2-40B4-BE49-F238E27FC236}">
                <a16:creationId xmlns:a16="http://schemas.microsoft.com/office/drawing/2014/main" id="{C094790C-6691-2497-50B1-CF5EFD63BD43}"/>
              </a:ext>
            </a:extLst>
          </p:cNvPr>
          <p:cNvSpPr/>
          <p:nvPr userDrawn="1"/>
        </p:nvSpPr>
        <p:spPr>
          <a:xfrm>
            <a:off x="114068" y="1211348"/>
            <a:ext cx="786016" cy="786016"/>
          </a:xfrm>
          <a:prstGeom prst="flowChartConnector">
            <a:avLst/>
          </a:prstGeom>
          <a:solidFill>
            <a:srgbClr val="0080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D558DF8-5183-562D-2F2D-F9CF4CC6B7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072" y="5671168"/>
            <a:ext cx="3962333" cy="1093501"/>
          </a:xfrm>
          <a:prstGeom prst="rect">
            <a:avLst/>
          </a:prstGeom>
        </p:spPr>
      </p:pic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5ED1F064-1D1D-C24A-BBFF-F9216E4DF7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380" y="6008709"/>
            <a:ext cx="1441770" cy="47605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4CF139E-2CBA-D7E4-A50F-E4FF389CFCD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268" y="5889485"/>
            <a:ext cx="745295" cy="714103"/>
          </a:xfrm>
          <a:prstGeom prst="rect">
            <a:avLst/>
          </a:prstGeom>
        </p:spPr>
      </p:pic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68798326-3ECD-B619-B4E8-B8C9A85B836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659" y="5921434"/>
            <a:ext cx="2679555" cy="592971"/>
          </a:xfrm>
          <a:prstGeom prst="rect">
            <a:avLst/>
          </a:prstGeom>
        </p:spPr>
      </p:pic>
      <p:pic>
        <p:nvPicPr>
          <p:cNvPr id="13" name="Image 1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A935A2F6-D4F1-74B7-FB74-2BF5701091A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360" y="6246538"/>
            <a:ext cx="1324026" cy="46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20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2774325-1EEC-E127-8381-E8538066EA5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57432"/>
          </a:solidFill>
        </p:spPr>
        <p:txBody>
          <a:bodyPr vert="horz" lIns="72000" tIns="1620000" rIns="72000" bIns="360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600" dirty="0">
              <a:solidFill>
                <a:srgbClr val="E57432"/>
              </a:solidFill>
              <a:latin typeface="Montserrat" pitchFamily="2" charset="77"/>
            </a:endParaRPr>
          </a:p>
          <a:p>
            <a:endParaRPr lang="fr-FR" sz="36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71616C-F098-38EE-65A2-1506FE425E9E}"/>
              </a:ext>
            </a:extLst>
          </p:cNvPr>
          <p:cNvSpPr/>
          <p:nvPr userDrawn="1"/>
        </p:nvSpPr>
        <p:spPr>
          <a:xfrm>
            <a:off x="531888" y="374073"/>
            <a:ext cx="11128224" cy="6109854"/>
          </a:xfrm>
          <a:prstGeom prst="rect">
            <a:avLst/>
          </a:prstGeom>
          <a:noFill/>
          <a:ln w="5715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567D26-89B6-FC5D-CAA8-5B244DAB48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888" y="5171957"/>
            <a:ext cx="3962333" cy="1093501"/>
          </a:xfrm>
          <a:prstGeom prst="rect">
            <a:avLst/>
          </a:prstGeom>
        </p:spPr>
      </p:pic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A3E92316-CCAA-5A8E-B237-3C8BEF205F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672" y="5489173"/>
            <a:ext cx="1362325" cy="44982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E4D0D29-87B8-2EE5-3E29-CA7B595DCB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182" y="5396256"/>
            <a:ext cx="809972" cy="54274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9F1527A-03FA-FA43-F948-4BADA39FB2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257" y="5307138"/>
            <a:ext cx="668656" cy="63729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282120E-F4B1-18E8-9B39-2625B274F94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664" y="5334357"/>
            <a:ext cx="2732285" cy="60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91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88B7F28-EEEA-54CB-34B4-128F79E5CBA1}"/>
              </a:ext>
            </a:extLst>
          </p:cNvPr>
          <p:cNvSpPr/>
          <p:nvPr userDrawn="1"/>
        </p:nvSpPr>
        <p:spPr>
          <a:xfrm>
            <a:off x="11353800" y="0"/>
            <a:ext cx="838200" cy="6858000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highlight>
                <a:srgbClr val="008000"/>
              </a:highligh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>
              <a:lnSpc>
                <a:spcPct val="100000"/>
              </a:lnSpc>
              <a:buClr>
                <a:srgbClr val="008080"/>
              </a:buClr>
            </a:pPr>
            <a:r>
              <a:rPr lang="fr-FR" dirty="0">
                <a:latin typeface="Montserrat" panose="00000500000000000000" pitchFamily="2" charset="0"/>
              </a:rPr>
              <a:t>Premier niveau</a:t>
            </a:r>
          </a:p>
          <a:p>
            <a:pPr lvl="1">
              <a:lnSpc>
                <a:spcPct val="100000"/>
              </a:lnSpc>
              <a:buClr>
                <a:srgbClr val="008080"/>
              </a:buClr>
            </a:pPr>
            <a:r>
              <a:rPr lang="fr-FR" dirty="0">
                <a:latin typeface="Montserrat" panose="00000500000000000000" pitchFamily="2" charset="0"/>
              </a:rPr>
              <a:t>Deuxième niveau </a:t>
            </a:r>
          </a:p>
          <a:p>
            <a:pPr lvl="2">
              <a:lnSpc>
                <a:spcPct val="100000"/>
              </a:lnSpc>
              <a:buClr>
                <a:srgbClr val="008080"/>
              </a:buClr>
            </a:pPr>
            <a:r>
              <a:rPr lang="fr-FR" b="0" i="0" dirty="0">
                <a:solidFill>
                  <a:srgbClr val="1E1E1E"/>
                </a:solidFill>
                <a:effectLst/>
                <a:latin typeface="Montserrat" panose="00000500000000000000" pitchFamily="2" charset="0"/>
              </a:rPr>
              <a:t>Troisième niveau</a:t>
            </a:r>
          </a:p>
          <a:p>
            <a:pPr lvl="3">
              <a:lnSpc>
                <a:spcPct val="150000"/>
              </a:lnSpc>
              <a:buClr>
                <a:srgbClr val="008080"/>
              </a:buClr>
            </a:pPr>
            <a:r>
              <a:rPr lang="fr-BE" sz="1600" dirty="0">
                <a:solidFill>
                  <a:srgbClr val="000000"/>
                </a:solidFill>
                <a:latin typeface="Montserrat" panose="00000500000000000000" pitchFamily="2" charset="0"/>
                <a:cs typeface="Arabic Typesetting" panose="020B0604020202020204" pitchFamily="66" charset="-78"/>
              </a:rPr>
              <a:t>Quatrième niveau</a:t>
            </a:r>
            <a:r>
              <a:rPr lang="fr-BE" sz="16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  <a:cs typeface="Arabic Typesetting" panose="020B0604020202020204" pitchFamily="66" charset="-78"/>
              </a:rPr>
              <a:t> </a:t>
            </a:r>
            <a:endParaRPr lang="fr-FR" sz="1600" i="0" u="none" strike="noStrike" dirty="0">
              <a:solidFill>
                <a:srgbClr val="1E1E1E"/>
              </a:solidFill>
              <a:effectLst/>
              <a:latin typeface="Montserrat" panose="00000500000000000000" pitchFamily="2" charset="0"/>
              <a:cs typeface="Arabic Typesetting" panose="020B0604020202020204" pitchFamily="66" charset="-78"/>
            </a:endParaRPr>
          </a:p>
          <a:p>
            <a:pPr lvl="4">
              <a:buClr>
                <a:srgbClr val="008080"/>
              </a:buClr>
            </a:pPr>
            <a:r>
              <a:rPr lang="fr-FR" sz="1200" i="1" dirty="0">
                <a:solidFill>
                  <a:srgbClr val="1E1E1E"/>
                </a:solidFill>
                <a:latin typeface="Montserrat" panose="00000500000000000000" pitchFamily="2" charset="0"/>
                <a:cs typeface="Arabic Typesetting" panose="020B0604020202020204" pitchFamily="66" charset="-78"/>
              </a:rPr>
              <a:t>Cinquième niveau   </a:t>
            </a:r>
            <a:endParaRPr lang="fr-FR" sz="1200" i="1" dirty="0">
              <a:latin typeface="Montserrat" panose="00000500000000000000" pitchFamily="2" charset="0"/>
              <a:cs typeface="Arabic Typesetting" panose="020B0604020202020204" pitchFamily="66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115B-DA2E-4B9B-A0FC-BB5BD5B1887E}" type="datetimeFigureOut">
              <a:rPr lang="fr-BE" smtClean="0"/>
              <a:t>03-10-24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5452" y="6361323"/>
            <a:ext cx="510745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14216CFA-4D33-4568-8B70-2795F513D19D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10" name="Organigramme : Connecteur 9">
            <a:extLst>
              <a:ext uri="{FF2B5EF4-FFF2-40B4-BE49-F238E27FC236}">
                <a16:creationId xmlns:a16="http://schemas.microsoft.com/office/drawing/2014/main" id="{CA511291-B34D-7707-E371-D7315199EC98}"/>
              </a:ext>
            </a:extLst>
          </p:cNvPr>
          <p:cNvSpPr/>
          <p:nvPr userDrawn="1"/>
        </p:nvSpPr>
        <p:spPr>
          <a:xfrm>
            <a:off x="10761133" y="2836333"/>
            <a:ext cx="1185334" cy="1185334"/>
          </a:xfrm>
          <a:prstGeom prst="flowChartConnector">
            <a:avLst/>
          </a:prstGeom>
          <a:solidFill>
            <a:srgbClr val="D361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86AC91B-4792-5614-E381-69D0A14A51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774" y="3125017"/>
            <a:ext cx="854051" cy="60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49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7716AF-08EA-84AC-4CB5-4D41780AE6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highlight>
                <a:srgbClr val="008000"/>
              </a:highligh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827" y="2362975"/>
            <a:ext cx="5897347" cy="106474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z="6000" dirty="0">
                <a:solidFill>
                  <a:srgbClr val="E57432"/>
                </a:solidFill>
                <a:latin typeface="Bebas Neue" panose="020B0606020202050201" pitchFamily="34" charset="0"/>
                <a:ea typeface="+mj-ea"/>
                <a:cs typeface="+mj-cs"/>
              </a:rPr>
              <a:t>1. Titre</a:t>
            </a:r>
            <a:endParaRPr lang="fr-BE" sz="6000" dirty="0">
              <a:solidFill>
                <a:srgbClr val="E57432"/>
              </a:solidFill>
              <a:latin typeface="Bebas Neue" panose="020B0606020202050201" pitchFamily="34" charset="0"/>
              <a:ea typeface="+mj-ea"/>
              <a:cs typeface="+mj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formation</a:t>
            </a:r>
            <a:endParaRPr lang="fr-BE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5DE24917-BF57-1059-A0C7-E5B4E94474BF}"/>
              </a:ext>
            </a:extLst>
          </p:cNvPr>
          <p:cNvSpPr/>
          <p:nvPr userDrawn="1"/>
        </p:nvSpPr>
        <p:spPr>
          <a:xfrm>
            <a:off x="801687" y="3404857"/>
            <a:ext cx="6059488" cy="45719"/>
          </a:xfrm>
          <a:prstGeom prst="roundRect">
            <a:avLst/>
          </a:prstGeom>
          <a:solidFill>
            <a:srgbClr val="E57432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E574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33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7716AF-08EA-84AC-4CB5-4D41780AE61B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BE" sz="1800" dirty="0">
              <a:solidFill>
                <a:srgbClr val="ED7D31"/>
              </a:solidFill>
              <a:latin typeface="Bebas Neue" panose="020B0606020202050201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55761" y="3451859"/>
            <a:ext cx="5897347" cy="1064741"/>
          </a:xfrm>
        </p:spPr>
        <p:txBody>
          <a:bodyPr anchor="b"/>
          <a:lstStyle>
            <a:lvl1pPr algn="r">
              <a:defRPr sz="6000"/>
            </a:lvl1pPr>
          </a:lstStyle>
          <a:p>
            <a:pPr algn="r"/>
            <a:r>
              <a:rPr lang="fr-FR" sz="6000" dirty="0">
                <a:solidFill>
                  <a:srgbClr val="ED7D31"/>
                </a:solidFill>
                <a:latin typeface="Bebas Neue" panose="020B0606020202050201" pitchFamily="34" charset="0"/>
                <a:ea typeface="+mj-ea"/>
                <a:cs typeface="+mj-cs"/>
              </a:rPr>
              <a:t>plan</a:t>
            </a:r>
            <a:endParaRPr lang="fr-BE" sz="6000" dirty="0">
              <a:solidFill>
                <a:srgbClr val="ED7D31"/>
              </a:solidFill>
              <a:latin typeface="Bebas Neue" panose="020B0606020202050201" pitchFamily="34" charset="0"/>
              <a:ea typeface="+mj-ea"/>
              <a:cs typeface="+mj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formation</a:t>
            </a:r>
            <a:endParaRPr lang="fr-BE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93CFEE4-266B-4372-DDBE-9E7104330F8E}"/>
              </a:ext>
            </a:extLst>
          </p:cNvPr>
          <p:cNvSpPr txBox="1"/>
          <p:nvPr userDrawn="1"/>
        </p:nvSpPr>
        <p:spPr>
          <a:xfrm>
            <a:off x="354226" y="1247785"/>
            <a:ext cx="63692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fr-FR" sz="2400" dirty="0">
                <a:solidFill>
                  <a:schemeClr val="bg1"/>
                </a:solidFill>
                <a:latin typeface="Montserrat" panose="00000500000000000000" pitchFamily="2" charset="0"/>
              </a:rPr>
              <a:t>Open Education. Quelques clés pour s’en emparer </a:t>
            </a:r>
          </a:p>
          <a:p>
            <a:pPr marL="457200" indent="-457200">
              <a:buAutoNum type="arabicPeriod"/>
            </a:pPr>
            <a:r>
              <a:rPr lang="fr-FR" sz="2400" dirty="0">
                <a:solidFill>
                  <a:schemeClr val="bg1"/>
                </a:solidFill>
                <a:latin typeface="Montserrat" panose="00000500000000000000" pitchFamily="2" charset="0"/>
              </a:rPr>
              <a:t>Être un enseignant créatif. Développer la créativité</a:t>
            </a:r>
          </a:p>
          <a:p>
            <a:pPr marL="457200" indent="-457200">
              <a:buAutoNum type="arabicPeriod"/>
            </a:pPr>
            <a:r>
              <a:rPr lang="fr-FR" sz="2400" dirty="0">
                <a:solidFill>
                  <a:schemeClr val="bg1"/>
                </a:solidFill>
                <a:latin typeface="Montserrat" panose="00000500000000000000" pitchFamily="2" charset="0"/>
              </a:rPr>
              <a:t>Les espaces physiques d’apprentissage </a:t>
            </a:r>
          </a:p>
          <a:p>
            <a:pPr marL="457200" indent="-457200">
              <a:buAutoNum type="arabicPeriod"/>
            </a:pPr>
            <a:r>
              <a:rPr lang="fr-FR" sz="2400" dirty="0">
                <a:solidFill>
                  <a:schemeClr val="bg1"/>
                </a:solidFill>
                <a:latin typeface="Montserrat" panose="00000500000000000000" pitchFamily="2" charset="0"/>
              </a:rPr>
              <a:t>Jouer pour apprendre dans l’enseignement supérieur ? Play-t-il ?  </a:t>
            </a:r>
          </a:p>
          <a:p>
            <a:pPr marL="457200" indent="-457200">
              <a:buAutoNum type="arabicPeriod"/>
            </a:pPr>
            <a:r>
              <a:rPr lang="fr-FR" sz="2400" dirty="0">
                <a:solidFill>
                  <a:schemeClr val="bg1"/>
                </a:solidFill>
                <a:latin typeface="Montserrat" panose="00000500000000000000" pitchFamily="2" charset="0"/>
              </a:rPr>
              <a:t>L’innovation pédagogique 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AE187B94-3A06-6034-3259-6D1B55EDE87E}"/>
              </a:ext>
            </a:extLst>
          </p:cNvPr>
          <p:cNvSpPr/>
          <p:nvPr userDrawn="1"/>
        </p:nvSpPr>
        <p:spPr>
          <a:xfrm>
            <a:off x="6723510" y="3406140"/>
            <a:ext cx="4629598" cy="45719"/>
          </a:xfrm>
          <a:prstGeom prst="roundRect">
            <a:avLst/>
          </a:prstGeom>
          <a:solidFill>
            <a:srgbClr val="D36135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60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EAD5B19-87EB-95AD-492C-71D021964736}"/>
              </a:ext>
            </a:extLst>
          </p:cNvPr>
          <p:cNvSpPr/>
          <p:nvPr userDrawn="1"/>
        </p:nvSpPr>
        <p:spPr>
          <a:xfrm>
            <a:off x="11379229" y="-1"/>
            <a:ext cx="838200" cy="6858000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highlight>
                <a:srgbClr val="008000"/>
              </a:highligh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1828800" indent="0">
              <a:buNone/>
              <a:defRPr/>
            </a:lvl5pPr>
          </a:lstStyle>
          <a:p>
            <a:pPr>
              <a:lnSpc>
                <a:spcPct val="100000"/>
              </a:lnSpc>
              <a:buClr>
                <a:srgbClr val="008080"/>
              </a:buClr>
            </a:pPr>
            <a:r>
              <a:rPr lang="fr-FR" dirty="0">
                <a:latin typeface="Montserrat" panose="00000500000000000000" pitchFamily="2" charset="0"/>
              </a:rPr>
              <a:t>Premier niveau</a:t>
            </a:r>
          </a:p>
          <a:p>
            <a:pPr lvl="1">
              <a:lnSpc>
                <a:spcPct val="100000"/>
              </a:lnSpc>
              <a:buClr>
                <a:srgbClr val="008080"/>
              </a:buClr>
            </a:pPr>
            <a:r>
              <a:rPr lang="fr-FR" dirty="0">
                <a:latin typeface="Montserrat" panose="00000500000000000000" pitchFamily="2" charset="0"/>
              </a:rPr>
              <a:t>Deuxième niveau </a:t>
            </a:r>
          </a:p>
          <a:p>
            <a:pPr lvl="2">
              <a:lnSpc>
                <a:spcPct val="100000"/>
              </a:lnSpc>
              <a:buClr>
                <a:srgbClr val="008080"/>
              </a:buClr>
            </a:pPr>
            <a:r>
              <a:rPr lang="fr-FR" b="0" i="0" dirty="0">
                <a:solidFill>
                  <a:srgbClr val="1E1E1E"/>
                </a:solidFill>
                <a:effectLst/>
                <a:latin typeface="Montserrat" panose="00000500000000000000" pitchFamily="2" charset="0"/>
              </a:rPr>
              <a:t>Troisième niveau</a:t>
            </a:r>
          </a:p>
          <a:p>
            <a:pPr lvl="3">
              <a:lnSpc>
                <a:spcPct val="150000"/>
              </a:lnSpc>
              <a:buClr>
                <a:srgbClr val="008080"/>
              </a:buClr>
            </a:pPr>
            <a:r>
              <a:rPr lang="fr-BE" sz="1600" dirty="0">
                <a:solidFill>
                  <a:srgbClr val="000000"/>
                </a:solidFill>
                <a:latin typeface="Montserrat" panose="00000500000000000000" pitchFamily="2" charset="0"/>
                <a:cs typeface="Arabic Typesetting" panose="020B0604020202020204" pitchFamily="66" charset="-78"/>
              </a:rPr>
              <a:t>Quatrième niveau</a:t>
            </a:r>
            <a:r>
              <a:rPr lang="fr-BE" sz="16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  <a:cs typeface="Arabic Typesetting" panose="020B0604020202020204" pitchFamily="66" charset="-78"/>
              </a:rPr>
              <a:t> </a:t>
            </a:r>
            <a:endParaRPr lang="fr-FR" sz="1600" i="0" u="none" strike="noStrike" dirty="0">
              <a:solidFill>
                <a:srgbClr val="1E1E1E"/>
              </a:solidFill>
              <a:effectLst/>
              <a:latin typeface="Montserrat" panose="00000500000000000000" pitchFamily="2" charset="0"/>
              <a:cs typeface="Arabic Typesetting" panose="020B0604020202020204" pitchFamily="66" charset="-78"/>
            </a:endParaRPr>
          </a:p>
          <a:p>
            <a:pPr lvl="4">
              <a:buClr>
                <a:srgbClr val="008080"/>
              </a:buClr>
            </a:pPr>
            <a:r>
              <a:rPr lang="fr-FR" sz="1200" i="1" dirty="0">
                <a:solidFill>
                  <a:srgbClr val="1E1E1E"/>
                </a:solidFill>
                <a:latin typeface="Montserrat" panose="00000500000000000000" pitchFamily="2" charset="0"/>
                <a:cs typeface="Arabic Typesetting" panose="020B0604020202020204" pitchFamily="66" charset="-78"/>
              </a:rPr>
              <a:t>Cinquième niveau   </a:t>
            </a:r>
            <a:endParaRPr lang="fr-FR" sz="1200" i="1" dirty="0">
              <a:latin typeface="Montserrat" panose="00000500000000000000" pitchFamily="2" charset="0"/>
              <a:cs typeface="Arabic Typesetting" panose="020B0604020202020204" pitchFamily="66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008080"/>
              </a:buClr>
            </a:pPr>
            <a:r>
              <a:rPr lang="fr-FR" dirty="0">
                <a:latin typeface="Montserrat" panose="00000500000000000000" pitchFamily="2" charset="0"/>
              </a:rPr>
              <a:t>Premier niveau</a:t>
            </a:r>
          </a:p>
          <a:p>
            <a:pPr lvl="1">
              <a:lnSpc>
                <a:spcPct val="100000"/>
              </a:lnSpc>
              <a:buClr>
                <a:srgbClr val="008080"/>
              </a:buClr>
            </a:pPr>
            <a:r>
              <a:rPr lang="fr-FR" dirty="0">
                <a:latin typeface="Montserrat" panose="00000500000000000000" pitchFamily="2" charset="0"/>
              </a:rPr>
              <a:t>Deuxième niveau </a:t>
            </a:r>
          </a:p>
          <a:p>
            <a:pPr lvl="2">
              <a:lnSpc>
                <a:spcPct val="100000"/>
              </a:lnSpc>
              <a:buClr>
                <a:srgbClr val="008080"/>
              </a:buClr>
            </a:pPr>
            <a:r>
              <a:rPr lang="fr-FR" b="0" i="0" dirty="0">
                <a:solidFill>
                  <a:srgbClr val="1E1E1E"/>
                </a:solidFill>
                <a:effectLst/>
                <a:latin typeface="Montserrat" panose="00000500000000000000" pitchFamily="2" charset="0"/>
              </a:rPr>
              <a:t>Troisième niveau</a:t>
            </a:r>
          </a:p>
          <a:p>
            <a:pPr lvl="3">
              <a:lnSpc>
                <a:spcPct val="150000"/>
              </a:lnSpc>
              <a:buClr>
                <a:srgbClr val="008080"/>
              </a:buClr>
            </a:pPr>
            <a:r>
              <a:rPr lang="fr-BE" sz="1600" dirty="0">
                <a:solidFill>
                  <a:srgbClr val="000000"/>
                </a:solidFill>
                <a:latin typeface="Montserrat" panose="00000500000000000000" pitchFamily="2" charset="0"/>
                <a:cs typeface="Arabic Typesetting" panose="020B0604020202020204" pitchFamily="66" charset="-78"/>
              </a:rPr>
              <a:t>Quatrième niveau</a:t>
            </a:r>
            <a:r>
              <a:rPr lang="fr-BE" sz="16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  <a:cs typeface="Arabic Typesetting" panose="020B0604020202020204" pitchFamily="66" charset="-78"/>
              </a:rPr>
              <a:t> </a:t>
            </a:r>
            <a:endParaRPr lang="fr-FR" sz="1600" i="0" u="none" strike="noStrike" dirty="0">
              <a:solidFill>
                <a:srgbClr val="1E1E1E"/>
              </a:solidFill>
              <a:effectLst/>
              <a:latin typeface="Montserrat" panose="00000500000000000000" pitchFamily="2" charset="0"/>
              <a:cs typeface="Arabic Typesetting" panose="020B0604020202020204" pitchFamily="66" charset="-78"/>
            </a:endParaRPr>
          </a:p>
          <a:p>
            <a:pPr lvl="4">
              <a:buClr>
                <a:srgbClr val="008080"/>
              </a:buClr>
            </a:pPr>
            <a:r>
              <a:rPr lang="fr-FR" sz="1200" i="1" dirty="0">
                <a:solidFill>
                  <a:srgbClr val="1E1E1E"/>
                </a:solidFill>
                <a:latin typeface="Montserrat" panose="00000500000000000000" pitchFamily="2" charset="0"/>
                <a:cs typeface="Arabic Typesetting" panose="020B0604020202020204" pitchFamily="66" charset="-78"/>
              </a:rPr>
              <a:t>Cinquième niveau   </a:t>
            </a:r>
            <a:endParaRPr lang="fr-FR" sz="1200" i="1" dirty="0">
              <a:latin typeface="Montserrat" panose="00000500000000000000" pitchFamily="2" charset="0"/>
              <a:cs typeface="Arabic Typesetting" panose="020B0604020202020204" pitchFamily="66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115B-DA2E-4B9B-A0FC-BB5BD5B1887E}" type="datetimeFigureOut">
              <a:rPr lang="fr-BE" smtClean="0"/>
              <a:t>03-10-24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99709" y="6356348"/>
            <a:ext cx="56223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14216CFA-4D33-4568-8B70-2795F513D19D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9" name="Organigramme : Connecteur 8">
            <a:extLst>
              <a:ext uri="{FF2B5EF4-FFF2-40B4-BE49-F238E27FC236}">
                <a16:creationId xmlns:a16="http://schemas.microsoft.com/office/drawing/2014/main" id="{111366B5-0F19-82F9-9F73-7ABEB3F48884}"/>
              </a:ext>
            </a:extLst>
          </p:cNvPr>
          <p:cNvSpPr/>
          <p:nvPr userDrawn="1"/>
        </p:nvSpPr>
        <p:spPr>
          <a:xfrm>
            <a:off x="10761132" y="2815960"/>
            <a:ext cx="1185334" cy="1185334"/>
          </a:xfrm>
          <a:prstGeom prst="flowChartConnector">
            <a:avLst/>
          </a:prstGeom>
          <a:solidFill>
            <a:srgbClr val="D361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20E0A6C-6F99-88F0-BAA6-16391329D0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774" y="3125017"/>
            <a:ext cx="854051" cy="60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38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i="1"/>
            </a:lvl5pPr>
          </a:lstStyle>
          <a:p>
            <a:pPr>
              <a:buClr>
                <a:srgbClr val="008080"/>
              </a:buClr>
            </a:pPr>
            <a:r>
              <a:rPr lang="fr-FR" sz="2400" dirty="0">
                <a:latin typeface="Montserrat" panose="00000500000000000000" pitchFamily="2" charset="0"/>
              </a:rPr>
              <a:t>Premier niveau</a:t>
            </a:r>
          </a:p>
          <a:p>
            <a:pPr lvl="1">
              <a:lnSpc>
                <a:spcPct val="100000"/>
              </a:lnSpc>
              <a:buClr>
                <a:srgbClr val="008080"/>
              </a:buClr>
            </a:pPr>
            <a:r>
              <a:rPr lang="fr-FR" sz="2000" dirty="0">
                <a:solidFill>
                  <a:srgbClr val="1E1E1E"/>
                </a:solidFill>
                <a:latin typeface="Montserrat" panose="00000500000000000000" pitchFamily="2" charset="0"/>
              </a:rPr>
              <a:t>Deuxième niveau </a:t>
            </a:r>
            <a:endParaRPr lang="fr-FR" sz="2000" b="0" i="0" dirty="0">
              <a:solidFill>
                <a:srgbClr val="1E1E1E"/>
              </a:solidFill>
              <a:effectLst/>
              <a:latin typeface="Montserrat" panose="00000500000000000000" pitchFamily="2" charset="0"/>
            </a:endParaRPr>
          </a:p>
          <a:p>
            <a:pPr lvl="2">
              <a:lnSpc>
                <a:spcPct val="150000"/>
              </a:lnSpc>
              <a:buClr>
                <a:srgbClr val="008080"/>
              </a:buClr>
            </a:pPr>
            <a:r>
              <a:rPr lang="fr-BE" sz="1600" dirty="0">
                <a:solidFill>
                  <a:srgbClr val="000000"/>
                </a:solidFill>
                <a:latin typeface="Montserrat Light" panose="00000400000000000000" pitchFamily="2" charset="0"/>
                <a:cs typeface="Arabic Typesetting" panose="020B0604020202020204" pitchFamily="66" charset="-78"/>
              </a:rPr>
              <a:t>Troisième niveau </a:t>
            </a:r>
          </a:p>
          <a:p>
            <a:pPr lvl="3">
              <a:buClr>
                <a:srgbClr val="008080"/>
              </a:buClr>
            </a:pPr>
            <a:r>
              <a:rPr lang="fr-FR" sz="1200" i="1" dirty="0">
                <a:solidFill>
                  <a:srgbClr val="1E1E1E"/>
                </a:solidFill>
                <a:latin typeface="Montserrat Light" panose="00000400000000000000" pitchFamily="2" charset="0"/>
                <a:cs typeface="Arabic Typesetting" panose="020B0604020202020204" pitchFamily="66" charset="-78"/>
              </a:rPr>
              <a:t>Quatrième niveau   </a:t>
            </a:r>
            <a:endParaRPr lang="fr-FR" sz="1200" i="1" dirty="0">
              <a:latin typeface="Montserrat Light" panose="00000400000000000000" pitchFamily="2" charset="0"/>
              <a:cs typeface="Arabic Typesetting" panose="020B0604020202020204" pitchFamily="66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5pPr>
              <a:defRPr i="1"/>
            </a:lvl5pPr>
          </a:lstStyle>
          <a:p>
            <a:pPr>
              <a:buClr>
                <a:srgbClr val="008080"/>
              </a:buClr>
            </a:pPr>
            <a:r>
              <a:rPr lang="fr-FR" sz="2400" dirty="0">
                <a:latin typeface="Montserrat" panose="00000500000000000000" pitchFamily="2" charset="0"/>
              </a:rPr>
              <a:t>Premier niveau</a:t>
            </a:r>
          </a:p>
          <a:p>
            <a:pPr lvl="1">
              <a:lnSpc>
                <a:spcPct val="100000"/>
              </a:lnSpc>
              <a:buClr>
                <a:srgbClr val="008080"/>
              </a:buClr>
            </a:pPr>
            <a:r>
              <a:rPr lang="fr-FR" sz="2000" dirty="0">
                <a:solidFill>
                  <a:srgbClr val="1E1E1E"/>
                </a:solidFill>
                <a:latin typeface="Montserrat" panose="00000500000000000000" pitchFamily="2" charset="0"/>
              </a:rPr>
              <a:t>Deuxième niveau </a:t>
            </a:r>
            <a:endParaRPr lang="fr-FR" sz="2000" b="0" i="0" dirty="0">
              <a:solidFill>
                <a:srgbClr val="1E1E1E"/>
              </a:solidFill>
              <a:effectLst/>
              <a:latin typeface="Montserrat" panose="00000500000000000000" pitchFamily="2" charset="0"/>
            </a:endParaRPr>
          </a:p>
          <a:p>
            <a:pPr lvl="2">
              <a:lnSpc>
                <a:spcPct val="150000"/>
              </a:lnSpc>
              <a:buClr>
                <a:srgbClr val="008080"/>
              </a:buClr>
            </a:pPr>
            <a:r>
              <a:rPr lang="fr-BE" sz="1600" dirty="0">
                <a:solidFill>
                  <a:srgbClr val="000000"/>
                </a:solidFill>
                <a:latin typeface="Montserrat Light" panose="00000400000000000000" pitchFamily="2" charset="0"/>
                <a:cs typeface="Arabic Typesetting" panose="020B0604020202020204" pitchFamily="66" charset="-78"/>
              </a:rPr>
              <a:t>Troisième niveau </a:t>
            </a:r>
          </a:p>
          <a:p>
            <a:pPr lvl="3">
              <a:buClr>
                <a:srgbClr val="008080"/>
              </a:buClr>
            </a:pPr>
            <a:r>
              <a:rPr lang="fr-FR" sz="1200" i="1" dirty="0">
                <a:solidFill>
                  <a:srgbClr val="1E1E1E"/>
                </a:solidFill>
                <a:latin typeface="Montserrat Light" panose="00000400000000000000" pitchFamily="2" charset="0"/>
                <a:cs typeface="Arabic Typesetting" panose="020B0604020202020204" pitchFamily="66" charset="-78"/>
              </a:rPr>
              <a:t>Quatrième niveau   </a:t>
            </a:r>
            <a:endParaRPr lang="fr-FR" sz="1200" i="1" dirty="0">
              <a:latin typeface="Montserrat Light" panose="00000400000000000000" pitchFamily="2" charset="0"/>
              <a:cs typeface="Arabic Typesetting" panose="020B0604020202020204" pitchFamily="66" charset="-7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115B-DA2E-4B9B-A0FC-BB5BD5B1887E}" type="datetimeFigureOut">
              <a:rPr lang="fr-BE" smtClean="0"/>
              <a:t>03-10-24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51741" y="6277231"/>
            <a:ext cx="676219" cy="44424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4216CFA-4D33-4568-8B70-2795F513D19D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4E56B3-E953-6575-A805-DDDF76402FA6}"/>
              </a:ext>
            </a:extLst>
          </p:cNvPr>
          <p:cNvSpPr/>
          <p:nvPr userDrawn="1"/>
        </p:nvSpPr>
        <p:spPr>
          <a:xfrm>
            <a:off x="836612" y="2505075"/>
            <a:ext cx="5157787" cy="3684588"/>
          </a:xfrm>
          <a:prstGeom prst="rect">
            <a:avLst/>
          </a:prstGeom>
          <a:noFill/>
          <a:ln w="28575">
            <a:solidFill>
              <a:srgbClr val="00808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543E17-CEFB-41EE-F9EE-CC96F169F8A1}"/>
              </a:ext>
            </a:extLst>
          </p:cNvPr>
          <p:cNvSpPr/>
          <p:nvPr userDrawn="1"/>
        </p:nvSpPr>
        <p:spPr>
          <a:xfrm>
            <a:off x="6184900" y="2505075"/>
            <a:ext cx="5157787" cy="3684588"/>
          </a:xfrm>
          <a:prstGeom prst="rect">
            <a:avLst/>
          </a:prstGeom>
          <a:noFill/>
          <a:ln w="28575">
            <a:solidFill>
              <a:srgbClr val="00808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7753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982A83-8687-266D-61EB-963A27CBB1A6}"/>
              </a:ext>
            </a:extLst>
          </p:cNvPr>
          <p:cNvSpPr/>
          <p:nvPr userDrawn="1"/>
        </p:nvSpPr>
        <p:spPr>
          <a:xfrm>
            <a:off x="11353800" y="0"/>
            <a:ext cx="838200" cy="6858000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highlight>
                <a:srgbClr val="008000"/>
              </a:highligh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115B-DA2E-4B9B-A0FC-BB5BD5B1887E}" type="datetimeFigureOut">
              <a:rPr lang="fr-BE" smtClean="0"/>
              <a:t>03-10-24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fr-FR"/>
              <a:t>Titre de la présentation</a:t>
            </a:r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4790" y="6277230"/>
            <a:ext cx="676219" cy="44424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14216CFA-4D33-4568-8B70-2795F513D19D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7" name="Organigramme : Connecteur 6">
            <a:extLst>
              <a:ext uri="{FF2B5EF4-FFF2-40B4-BE49-F238E27FC236}">
                <a16:creationId xmlns:a16="http://schemas.microsoft.com/office/drawing/2014/main" id="{1E3C2062-CC1B-0B3D-F43B-AFC3958AF6A2}"/>
              </a:ext>
            </a:extLst>
          </p:cNvPr>
          <p:cNvSpPr/>
          <p:nvPr userDrawn="1"/>
        </p:nvSpPr>
        <p:spPr>
          <a:xfrm>
            <a:off x="10761133" y="2836333"/>
            <a:ext cx="1185334" cy="1185334"/>
          </a:xfrm>
          <a:prstGeom prst="flowChartConnector">
            <a:avLst/>
          </a:prstGeom>
          <a:solidFill>
            <a:srgbClr val="D361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BD7EF4D-8BBB-CE0D-46B9-DA2BA176F2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774" y="3125017"/>
            <a:ext cx="854051" cy="60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88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473BD3-1139-357A-935F-889C75A5E4BA}"/>
              </a:ext>
            </a:extLst>
          </p:cNvPr>
          <p:cNvSpPr/>
          <p:nvPr userDrawn="1"/>
        </p:nvSpPr>
        <p:spPr>
          <a:xfrm>
            <a:off x="11353800" y="0"/>
            <a:ext cx="838200" cy="6858000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highlight>
                <a:srgbClr val="008000"/>
              </a:highligh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>
              <a:lnSpc>
                <a:spcPct val="100000"/>
              </a:lnSpc>
              <a:buClr>
                <a:srgbClr val="008080"/>
              </a:buClr>
            </a:pPr>
            <a:r>
              <a:rPr lang="fr-FR" dirty="0">
                <a:latin typeface="Montserrat" panose="00000500000000000000" pitchFamily="2" charset="0"/>
              </a:rPr>
              <a:t>Premier niveau</a:t>
            </a:r>
          </a:p>
          <a:p>
            <a:pPr lvl="1">
              <a:lnSpc>
                <a:spcPct val="100000"/>
              </a:lnSpc>
              <a:buClr>
                <a:srgbClr val="008080"/>
              </a:buClr>
            </a:pPr>
            <a:r>
              <a:rPr lang="fr-FR" dirty="0">
                <a:latin typeface="Montserrat" panose="00000500000000000000" pitchFamily="2" charset="0"/>
              </a:rPr>
              <a:t>Deuxième niveau </a:t>
            </a:r>
          </a:p>
          <a:p>
            <a:pPr lvl="2">
              <a:lnSpc>
                <a:spcPct val="100000"/>
              </a:lnSpc>
              <a:buClr>
                <a:srgbClr val="008080"/>
              </a:buClr>
            </a:pPr>
            <a:r>
              <a:rPr lang="fr-FR" b="0" i="0" dirty="0">
                <a:solidFill>
                  <a:srgbClr val="1E1E1E"/>
                </a:solidFill>
                <a:effectLst/>
                <a:latin typeface="Montserrat" panose="00000500000000000000" pitchFamily="2" charset="0"/>
              </a:rPr>
              <a:t>Troisième niveau</a:t>
            </a:r>
          </a:p>
          <a:p>
            <a:pPr lvl="3">
              <a:lnSpc>
                <a:spcPct val="150000"/>
              </a:lnSpc>
              <a:buClr>
                <a:srgbClr val="008080"/>
              </a:buClr>
            </a:pPr>
            <a:r>
              <a:rPr lang="fr-BE" sz="1600" dirty="0">
                <a:solidFill>
                  <a:srgbClr val="000000"/>
                </a:solidFill>
                <a:latin typeface="Montserrat" panose="00000500000000000000" pitchFamily="2" charset="0"/>
                <a:cs typeface="Arabic Typesetting" panose="020B0604020202020204" pitchFamily="66" charset="-78"/>
              </a:rPr>
              <a:t>Quatrième niveau</a:t>
            </a:r>
            <a:r>
              <a:rPr lang="fr-BE" sz="16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  <a:cs typeface="Arabic Typesetting" panose="020B0604020202020204" pitchFamily="66" charset="-78"/>
              </a:rPr>
              <a:t> </a:t>
            </a:r>
            <a:endParaRPr lang="fr-FR" sz="1600" i="0" u="none" strike="noStrike" dirty="0">
              <a:solidFill>
                <a:srgbClr val="1E1E1E"/>
              </a:solidFill>
              <a:effectLst/>
              <a:latin typeface="Montserrat" panose="00000500000000000000" pitchFamily="2" charset="0"/>
              <a:cs typeface="Arabic Typesetting" panose="020B0604020202020204" pitchFamily="66" charset="-78"/>
            </a:endParaRPr>
          </a:p>
          <a:p>
            <a:pPr lvl="4">
              <a:buClr>
                <a:srgbClr val="008080"/>
              </a:buClr>
            </a:pPr>
            <a:r>
              <a:rPr lang="fr-FR" sz="1200" i="1" dirty="0">
                <a:solidFill>
                  <a:srgbClr val="1E1E1E"/>
                </a:solidFill>
                <a:latin typeface="Montserrat" panose="00000500000000000000" pitchFamily="2" charset="0"/>
                <a:cs typeface="Arabic Typesetting" panose="020B0604020202020204" pitchFamily="66" charset="-78"/>
              </a:rPr>
              <a:t>Cinquième niveau   </a:t>
            </a:r>
            <a:endParaRPr lang="fr-FR" sz="1200" i="1" dirty="0">
              <a:latin typeface="Montserrat" panose="00000500000000000000" pitchFamily="2" charset="0"/>
              <a:cs typeface="Arabic Typesetting" panose="020B0604020202020204" pitchFamily="66" charset="-7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115B-DA2E-4B9B-A0FC-BB5BD5B1887E}" type="datetimeFigureOut">
              <a:rPr lang="fr-BE" smtClean="0"/>
              <a:t>03-10-24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42715" y="6277230"/>
            <a:ext cx="676219" cy="44424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14216CFA-4D33-4568-8B70-2795F513D19D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9" name="Organigramme : Connecteur 8">
            <a:extLst>
              <a:ext uri="{FF2B5EF4-FFF2-40B4-BE49-F238E27FC236}">
                <a16:creationId xmlns:a16="http://schemas.microsoft.com/office/drawing/2014/main" id="{4C775027-2E1C-C101-8884-EF1B8BC519B3}"/>
              </a:ext>
            </a:extLst>
          </p:cNvPr>
          <p:cNvSpPr/>
          <p:nvPr userDrawn="1"/>
        </p:nvSpPr>
        <p:spPr>
          <a:xfrm>
            <a:off x="10761133" y="2836333"/>
            <a:ext cx="1185334" cy="1185334"/>
          </a:xfrm>
          <a:prstGeom prst="flowChartConnector">
            <a:avLst/>
          </a:prstGeom>
          <a:solidFill>
            <a:srgbClr val="D361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0E1BA3A-E4D2-AC53-C5C9-FDE578BD3D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774" y="3125017"/>
            <a:ext cx="854051" cy="60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98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ABF5CC-39AE-4A34-FEF8-1A56E44B9B3E}"/>
              </a:ext>
            </a:extLst>
          </p:cNvPr>
          <p:cNvSpPr/>
          <p:nvPr userDrawn="1"/>
        </p:nvSpPr>
        <p:spPr>
          <a:xfrm>
            <a:off x="4917990" y="0"/>
            <a:ext cx="7274010" cy="6858000"/>
          </a:xfrm>
          <a:prstGeom prst="rect">
            <a:avLst/>
          </a:prstGeom>
          <a:solidFill>
            <a:srgbClr val="00808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200" i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115B-DA2E-4B9B-A0FC-BB5BD5B1887E}" type="datetimeFigureOut">
              <a:rPr lang="fr-BE" smtClean="0"/>
              <a:t>03-10-24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17990" y="6356350"/>
            <a:ext cx="32354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53800" y="6277232"/>
            <a:ext cx="676219" cy="44424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14216CFA-4D33-4568-8B70-2795F513D19D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37224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buClr>
                <a:srgbClr val="008080"/>
              </a:buClr>
            </a:pPr>
            <a:r>
              <a:rPr lang="fr-FR" dirty="0">
                <a:latin typeface="Montserrat" panose="00000500000000000000" pitchFamily="2" charset="0"/>
              </a:rPr>
              <a:t>Premier niveau</a:t>
            </a:r>
          </a:p>
          <a:p>
            <a:pPr lvl="1">
              <a:lnSpc>
                <a:spcPct val="100000"/>
              </a:lnSpc>
              <a:buClr>
                <a:srgbClr val="008080"/>
              </a:buClr>
            </a:pPr>
            <a:r>
              <a:rPr lang="fr-FR" dirty="0">
                <a:latin typeface="Montserrat" panose="00000500000000000000" pitchFamily="2" charset="0"/>
              </a:rPr>
              <a:t>Deuxième niveau </a:t>
            </a:r>
          </a:p>
          <a:p>
            <a:pPr lvl="2">
              <a:lnSpc>
                <a:spcPct val="100000"/>
              </a:lnSpc>
              <a:buClr>
                <a:srgbClr val="008080"/>
              </a:buClr>
            </a:pPr>
            <a:r>
              <a:rPr lang="fr-FR" b="0" i="0" dirty="0">
                <a:solidFill>
                  <a:srgbClr val="1E1E1E"/>
                </a:solidFill>
                <a:effectLst/>
                <a:latin typeface="Montserrat" panose="00000500000000000000" pitchFamily="2" charset="0"/>
              </a:rPr>
              <a:t>Troisième niveau</a:t>
            </a:r>
          </a:p>
          <a:p>
            <a:pPr lvl="3">
              <a:lnSpc>
                <a:spcPct val="150000"/>
              </a:lnSpc>
              <a:buClr>
                <a:srgbClr val="008080"/>
              </a:buClr>
            </a:pPr>
            <a:r>
              <a:rPr lang="fr-BE" sz="1600" dirty="0">
                <a:solidFill>
                  <a:srgbClr val="000000"/>
                </a:solidFill>
                <a:latin typeface="Montserrat" panose="00000500000000000000" pitchFamily="2" charset="0"/>
                <a:cs typeface="Arabic Typesetting" panose="020B0604020202020204" pitchFamily="66" charset="-78"/>
              </a:rPr>
              <a:t>Quatrième niveau</a:t>
            </a:r>
            <a:r>
              <a:rPr lang="fr-BE" sz="16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  <a:cs typeface="Arabic Typesetting" panose="020B0604020202020204" pitchFamily="66" charset="-78"/>
              </a:rPr>
              <a:t> </a:t>
            </a:r>
            <a:endParaRPr lang="fr-FR" sz="1600" i="0" u="none" strike="noStrike" dirty="0">
              <a:solidFill>
                <a:srgbClr val="1E1E1E"/>
              </a:solidFill>
              <a:effectLst/>
              <a:latin typeface="Montserrat" panose="00000500000000000000" pitchFamily="2" charset="0"/>
              <a:cs typeface="Arabic Typesetting" panose="020B0604020202020204" pitchFamily="66" charset="-78"/>
            </a:endParaRPr>
          </a:p>
          <a:p>
            <a:pPr lvl="4">
              <a:buClr>
                <a:srgbClr val="008080"/>
              </a:buClr>
            </a:pPr>
            <a:r>
              <a:rPr lang="fr-FR" sz="1200" i="1" dirty="0">
                <a:solidFill>
                  <a:srgbClr val="1E1E1E"/>
                </a:solidFill>
                <a:latin typeface="Montserrat" panose="00000500000000000000" pitchFamily="2" charset="0"/>
                <a:cs typeface="Arabic Typesetting" panose="020B0604020202020204" pitchFamily="66" charset="-78"/>
              </a:rPr>
              <a:t>Cinquième niveau   </a:t>
            </a:r>
            <a:endParaRPr lang="fr-FR" sz="1200" i="1" dirty="0">
              <a:latin typeface="Montserrat" panose="00000500000000000000" pitchFamily="2" charset="0"/>
              <a:cs typeface="Arabic Typesetting" panose="020B0604020202020204" pitchFamily="66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Titre de la formation</a:t>
            </a:r>
            <a:endParaRPr lang="fr-BE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4B1F9D9-8E75-27FB-4392-EFB1CE258EC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9" y="6356349"/>
            <a:ext cx="158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4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82" r:id="rId4"/>
    <p:sldLayoutId id="2147483676" r:id="rId5"/>
    <p:sldLayoutId id="2147483677" r:id="rId6"/>
    <p:sldLayoutId id="2147483678" r:id="rId7"/>
    <p:sldLayoutId id="2147483680" r:id="rId8"/>
    <p:sldLayoutId id="2147483681" r:id="rId9"/>
    <p:sldLayoutId id="214748367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E57432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00808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808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808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808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914400" rtl="0" eaLnBrk="1" latinLnBrk="0" hangingPunct="1">
        <a:lnSpc>
          <a:spcPct val="90000"/>
        </a:lnSpc>
        <a:spcBef>
          <a:spcPts val="500"/>
        </a:spcBef>
        <a:buClr>
          <a:srgbClr val="008080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ib.umontreal.ca/citer/styles-bibliographiques/citer-oeuvres-images-style-apa?tab=5313522" TargetMode="External"/><Relationship Id="rId2" Type="http://schemas.openxmlformats.org/officeDocument/2006/relationships/hyperlink" Target="https://openai.com/dall-e-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omie.gouv.fr/apie/publications/focus-que-signifie-libre-droits#:~:text=Elle%20renvoie%20%C3%A0%20un%20type,autoris%C3%A9e%20dans%20la%20licence%20concern%C3%A9e" TargetMode="External"/><Relationship Id="rId2" Type="http://schemas.openxmlformats.org/officeDocument/2006/relationships/hyperlink" Target="https://photothequeucl.uclouvain.be/library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moodle.uclouvain.be/blocks/cblue_catalogue/presentation.php?courseid=38" TargetMode="External"/><Relationship Id="rId7" Type="http://schemas.openxmlformats.org/officeDocument/2006/relationships/hyperlink" Target="https://fabriquerel.org/licences/" TargetMode="External"/><Relationship Id="rId2" Type="http://schemas.openxmlformats.org/officeDocument/2006/relationships/hyperlink" Target="http://hdl.handle.net/20.500.12279/889.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www.economie.gouv.fr/apie/publications/focus-que-signifie-libre-droits#:~:text=Elle%20renvoie%20%C3%A0%20un%20type,autoris%C3%A9e%20dans%20la%20licence%20concern%C3%A9e" TargetMode="External"/><Relationship Id="rId4" Type="http://schemas.openxmlformats.org/officeDocument/2006/relationships/hyperlink" Target="https://view.genially.com/6419a16fa586f40011474a7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fr-fr/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s://commons.wikimedia.org/wiki/Main_P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moodle.uclouvain.be/blocks/cblue_catalogue/presentation.php?courseid=13" TargetMode="External"/><Relationship Id="rId5" Type="http://schemas.openxmlformats.org/officeDocument/2006/relationships/hyperlink" Target="https://thenounproject.com/" TargetMode="External"/><Relationship Id="rId4" Type="http://schemas.openxmlformats.org/officeDocument/2006/relationships/hyperlink" Target="https://www.flickr.com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Trinity_Test_Fireball_25ms.jpg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urrierinternational.com/article/2010/07/22/quarante-ans-apres-le-torrey-canyon-pollue-toujour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clouvain.be/fr/decouvrir/archives" TargetMode="External"/><Relationship Id="rId7" Type="http://schemas.openxmlformats.org/officeDocument/2006/relationships/hyperlink" Target="https://cdn.uclouvain.be/groups/cms-editors-bpem/apa-/Abre&#769;ge&#769;%20BPEM%20normes%20bibliographiques%20APA%207ed.pdf" TargetMode="External"/><Relationship Id="rId2" Type="http://schemas.openxmlformats.org/officeDocument/2006/relationships/hyperlink" Target="https://www.gettyimages.ae/detail/news-photo/on-18th-march-1967-the-oil-tanker-torrey-canyon-on-route-news-photo/888812458?adppopup=tru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ew.genial.ly/634ba0bdd1d0d90012caf04c/presentation-module-4-le-droit-dauteur-sur-internet" TargetMode="External"/><Relationship Id="rId5" Type="http://schemas.openxmlformats.org/officeDocument/2006/relationships/hyperlink" Target="https://archives.uclouvain.be/collections/browse" TargetMode="External"/><Relationship Id="rId4" Type="http://schemas.openxmlformats.org/officeDocument/2006/relationships/hyperlink" Target="https://archives.uclouvain.be/atom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flore.louette@uclouvain.be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jp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conomie.gouv.fr/apie/publications/focus-que-signifie-libre-droits#:~:text=Elle%20renvoie%20%C3%A0%20un%20type,autoris%C3%A9e%20dans%20la%20licence%20concern%C3%A9e" TargetMode="External"/><Relationship Id="rId3" Type="http://schemas.openxmlformats.org/officeDocument/2006/relationships/hyperlink" Target="https://www.newyorker.com/culture/the-weekend-essay/why-ai-isnt-going-to-make-art" TargetMode="External"/><Relationship Id="rId7" Type="http://schemas.openxmlformats.org/officeDocument/2006/relationships/hyperlink" Target="https://cdn.uclouvain.be/groups/cms-editors-bpem/apa-/Abre&#769;ge&#769;%20BPEM%20normes%20bibliographiques%20APA%207ed.pdf" TargetMode="External"/><Relationship Id="rId2" Type="http://schemas.openxmlformats.org/officeDocument/2006/relationships/hyperlink" Target="https://lexing.be/droit-dauteur-a-lere-de-lia-les-questions-qui-simposen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esoir.be/577560/article/2024-03-28/ecritures-lia-nest-pas-humaine-elle-ne-genere-pas-de-droits-dauteur" TargetMode="External"/><Relationship Id="rId11" Type="http://schemas.openxmlformats.org/officeDocument/2006/relationships/hyperlink" Target="https://commons.wikimedia.org/wiki/File:Trinity_Test_Fireball_25ms.jpg" TargetMode="External"/><Relationship Id="rId5" Type="http://schemas.openxmlformats.org/officeDocument/2006/relationships/hyperlink" Target="https://view.genially.com/6419a16fa586f40011474a78" TargetMode="External"/><Relationship Id="rId10" Type="http://schemas.openxmlformats.org/officeDocument/2006/relationships/hyperlink" Target="https://www.gettyimages.ae/detail/news-photo/on-18th-march-1967-the-oil-tanker-torrey-canyon-on-route-news-photo/888812458?adppopup=true" TargetMode="External"/><Relationship Id="rId4" Type="http://schemas.openxmlformats.org/officeDocument/2006/relationships/hyperlink" Target="https://view.genial.ly/634ba0bdd1d0d90012caf04c/presentation-module-4-le-droit-dauteur-sur-internet" TargetMode="External"/><Relationship Id="rId9" Type="http://schemas.openxmlformats.org/officeDocument/2006/relationships/hyperlink" Target="https://bib.umontreal.ca/citer/styles-bibliographiques/citer-oeuvres-images-style-apa?tab=531352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hdl.handle.net/20.500.12279/889.6" TargetMode="External"/><Relationship Id="rId3" Type="http://schemas.openxmlformats.org/officeDocument/2006/relationships/hyperlink" Target="https://www.flickr.com/" TargetMode="External"/><Relationship Id="rId7" Type="http://schemas.openxmlformats.org/officeDocument/2006/relationships/hyperlink" Target="https://photothequeucl.uclouvain.be/library/" TargetMode="External"/><Relationship Id="rId2" Type="http://schemas.openxmlformats.org/officeDocument/2006/relationships/hyperlink" Target="https://archives.uclouvain.be/at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xels.com/fr-fr/" TargetMode="External"/><Relationship Id="rId5" Type="http://schemas.openxmlformats.org/officeDocument/2006/relationships/hyperlink" Target="https://thenounproject.com/" TargetMode="External"/><Relationship Id="rId10" Type="http://schemas.openxmlformats.org/officeDocument/2006/relationships/hyperlink" Target="https://commons.wikimedia.org/wiki/Main_Page" TargetMode="External"/><Relationship Id="rId4" Type="http://schemas.openxmlformats.org/officeDocument/2006/relationships/hyperlink" Target="https://openmoodle.uclouvain.be/local/ucl/home.php" TargetMode="External"/><Relationship Id="rId9" Type="http://schemas.openxmlformats.org/officeDocument/2006/relationships/hyperlink" Target="https://archives.uclouvain.be/collections/brows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ly.com/6419a16fa586f40011474a78" TargetMode="External"/><Relationship Id="rId2" Type="http://schemas.openxmlformats.org/officeDocument/2006/relationships/hyperlink" Target="https://view.genial.ly/634ba0bdd1d0d90012caf04c/presentation-module-4-le-droit-dauteur-sur-interne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uclouvain.be/groups/cms-editors-bpem/apa-/Abre&#769;ge&#769;%20BPEM%20normes%20bibliographiques%20APA%207ed.pdf" TargetMode="External"/><Relationship Id="rId2" Type="http://schemas.openxmlformats.org/officeDocument/2006/relationships/hyperlink" Target="https://view.genial.ly/634ba0bdd1d0d90012caf04c/presentation-module-4-le-droit-dauteur-sur-interne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xing.be/droit-dauteur-a-lere-de-lia-les-questions-qui-simposent/" TargetMode="External"/><Relationship Id="rId2" Type="http://schemas.openxmlformats.org/officeDocument/2006/relationships/hyperlink" Target="https://www.lesoir.be/577560/article/2024-03-28/ecritures-lia-nest-pas-humaine-elle-ne-genere-pas-de-droits-dauteu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ewyorker.com/culture/the-weekend-essay/why-ai-isnt-going-to-make-ar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17AA3E2-E281-4EBF-9711-2AA839E6C8E5}"/>
              </a:ext>
            </a:extLst>
          </p:cNvPr>
          <p:cNvSpPr/>
          <p:nvPr/>
        </p:nvSpPr>
        <p:spPr>
          <a:xfrm>
            <a:off x="0" y="0"/>
            <a:ext cx="4305993" cy="6858000"/>
          </a:xfrm>
          <a:prstGeom prst="rect">
            <a:avLst/>
          </a:prstGeom>
          <a:solidFill>
            <a:srgbClr val="D36135"/>
          </a:solidFill>
          <a:ln>
            <a:noFill/>
          </a:ln>
          <a:effectLst>
            <a:outerShdw blurRad="215900" dist="38100" dir="5400000" sx="101000" sy="101000" algn="ctr" rotWithShape="0">
              <a:srgbClr val="000000">
                <a:alpha val="3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rgbClr val="ED7D3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1291796-E843-8A00-9784-4DC6E637D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2073" y="640080"/>
            <a:ext cx="7076660" cy="3493258"/>
          </a:xfrm>
          <a:noFill/>
        </p:spPr>
        <p:txBody>
          <a:bodyPr>
            <a:normAutofit/>
          </a:bodyPr>
          <a:lstStyle/>
          <a:p>
            <a:pPr algn="l"/>
            <a:r>
              <a:rPr lang="fr-FR" dirty="0">
                <a:solidFill>
                  <a:srgbClr val="008080"/>
                </a:solidFill>
                <a:latin typeface="Montserrat" panose="00000500000000000000" pitchFamily="2" charset="0"/>
                <a:cs typeface="Angsana New" panose="020B0502040204020203" pitchFamily="18" charset="-34"/>
              </a:rPr>
              <a:t>45’ pour illustrer mon cours avec des images sous licence libre </a:t>
            </a:r>
            <a:endParaRPr lang="fr-BE" sz="4000" i="1" dirty="0">
              <a:solidFill>
                <a:srgbClr val="008080"/>
              </a:solidFill>
              <a:latin typeface="Montserrat" panose="00000500000000000000" pitchFamily="2" charset="0"/>
              <a:cs typeface="Angsana New" panose="020B0502040204020203" pitchFamily="18" charset="-34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00B0A73-31A9-844A-F8F9-06907BB99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9759" y="4393579"/>
            <a:ext cx="7076660" cy="1824341"/>
          </a:xfrm>
          <a:noFill/>
        </p:spPr>
        <p:txBody>
          <a:bodyPr>
            <a:normAutofit/>
          </a:bodyPr>
          <a:lstStyle/>
          <a:p>
            <a:pPr algn="l"/>
            <a:r>
              <a:rPr lang="fr-FR" dirty="0" err="1">
                <a:solidFill>
                  <a:schemeClr val="accent2"/>
                </a:solidFill>
                <a:latin typeface="Montserrat" panose="00000500000000000000" pitchFamily="2" charset="0"/>
              </a:rPr>
              <a:t>LLDays</a:t>
            </a:r>
            <a:r>
              <a:rPr lang="fr-FR" dirty="0">
                <a:solidFill>
                  <a:schemeClr val="accent2"/>
                </a:solidFill>
                <a:latin typeface="Montserrat" panose="00000500000000000000" pitchFamily="2" charset="0"/>
              </a:rPr>
              <a:t> 1 – Flore Louette</a:t>
            </a:r>
            <a:endParaRPr lang="fr-BE" dirty="0">
              <a:solidFill>
                <a:schemeClr val="accent2"/>
              </a:solidFill>
              <a:latin typeface="Montserrat" panose="00000500000000000000" pitchFamily="2" charset="0"/>
            </a:endParaRPr>
          </a:p>
        </p:txBody>
      </p:sp>
      <p:pic>
        <p:nvPicPr>
          <p:cNvPr id="17" name="Image 16" descr="Une image contenant texte&#10;&#10;Description générée automatiquement">
            <a:extLst>
              <a:ext uri="{FF2B5EF4-FFF2-40B4-BE49-F238E27FC236}">
                <a16:creationId xmlns:a16="http://schemas.microsoft.com/office/drawing/2014/main" id="{77B233D0-0D4E-B7C2-EBB1-BDE61C0F5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659" y="5921434"/>
            <a:ext cx="2679555" cy="592971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B29A2C26-9DB1-FDD1-8F99-BC790E25A429}"/>
              </a:ext>
            </a:extLst>
          </p:cNvPr>
          <p:cNvSpPr txBox="1"/>
          <p:nvPr/>
        </p:nvSpPr>
        <p:spPr>
          <a:xfrm>
            <a:off x="3970867" y="3282434"/>
            <a:ext cx="84497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CAA44C-F955-6A4C-53B0-05D696987BC7}"/>
              </a:ext>
            </a:extLst>
          </p:cNvPr>
          <p:cNvSpPr/>
          <p:nvPr/>
        </p:nvSpPr>
        <p:spPr>
          <a:xfrm>
            <a:off x="507076" y="1604356"/>
            <a:ext cx="3463791" cy="329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9084A37-98E8-D091-B23F-2EA4BFD34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51" y="2197367"/>
            <a:ext cx="3238646" cy="2170133"/>
          </a:xfrm>
          <a:prstGeom prst="rect">
            <a:avLst/>
          </a:prstGeom>
        </p:spPr>
      </p:pic>
      <p:sp>
        <p:nvSpPr>
          <p:cNvPr id="26" name="Organigramme : Connecteur 25">
            <a:extLst>
              <a:ext uri="{FF2B5EF4-FFF2-40B4-BE49-F238E27FC236}">
                <a16:creationId xmlns:a16="http://schemas.microsoft.com/office/drawing/2014/main" id="{00AD47D7-C12E-DA13-4EFA-97713681B004}"/>
              </a:ext>
            </a:extLst>
          </p:cNvPr>
          <p:cNvSpPr/>
          <p:nvPr/>
        </p:nvSpPr>
        <p:spPr>
          <a:xfrm>
            <a:off x="114068" y="1211348"/>
            <a:ext cx="786016" cy="786016"/>
          </a:xfrm>
          <a:prstGeom prst="flowChartConnector">
            <a:avLst/>
          </a:prstGeom>
          <a:solidFill>
            <a:srgbClr val="0080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EE97EDB-7A65-A156-EDE5-5EEC25D6F0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268" y="5889485"/>
            <a:ext cx="745295" cy="714103"/>
          </a:xfrm>
          <a:prstGeom prst="rect">
            <a:avLst/>
          </a:prstGeom>
        </p:spPr>
      </p:pic>
      <p:pic>
        <p:nvPicPr>
          <p:cNvPr id="15" name="Image 1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D2B228E-A5C8-6FE8-AD6E-8BC41873F7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360" y="6246538"/>
            <a:ext cx="1324026" cy="463245"/>
          </a:xfrm>
          <a:prstGeom prst="rect">
            <a:avLst/>
          </a:prstGeom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BC494BA5-1BBE-E815-DFC7-02B623EA6E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380" y="6008709"/>
            <a:ext cx="1441770" cy="47605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E1C1E05-AE07-C812-F229-42821621CA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72" y="5671168"/>
            <a:ext cx="3962333" cy="109350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1D29235-B79D-8810-2E03-DB9EF2ADE5C3}"/>
              </a:ext>
            </a:extLst>
          </p:cNvPr>
          <p:cNvSpPr txBox="1"/>
          <p:nvPr/>
        </p:nvSpPr>
        <p:spPr>
          <a:xfrm>
            <a:off x="10610491" y="148217"/>
            <a:ext cx="1469895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fr-FR" sz="1400" dirty="0">
                <a:solidFill>
                  <a:srgbClr val="ED7D31"/>
                </a:solidFill>
                <a:latin typeface="Montserrat" panose="00000500000000000000" pitchFamily="2" charset="0"/>
                <a:ea typeface="+mj-ea"/>
                <a:cs typeface="+mj-cs"/>
              </a:rPr>
              <a:t>Octobre 2024</a:t>
            </a:r>
            <a:endParaRPr lang="fr-BE" sz="1400" dirty="0">
              <a:solidFill>
                <a:srgbClr val="ED7D31"/>
              </a:solidFill>
              <a:latin typeface="Montserrat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07231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65F89-958C-101F-D620-A2B1F9EA6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Référencement avec IA générative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8BC8A-F422-C853-F237-ED6DC9123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984" y="2021747"/>
            <a:ext cx="10202903" cy="3600912"/>
          </a:xfrm>
        </p:spPr>
        <p:txBody>
          <a:bodyPr>
            <a:normAutofit/>
          </a:bodyPr>
          <a:lstStyle/>
          <a:p>
            <a:r>
              <a:rPr lang="fr-FR" sz="2000" dirty="0"/>
              <a:t>APA n’a pas encore statué sur la façon de légender une image générée par l’intelligence artificielle</a:t>
            </a:r>
          </a:p>
          <a:p>
            <a:r>
              <a:rPr lang="fr-FR" sz="2000" dirty="0"/>
              <a:t>Recommandation de l’université de Montréal à sa communauté :</a:t>
            </a:r>
          </a:p>
          <a:p>
            <a:pPr lvl="1"/>
            <a:r>
              <a:rPr lang="fr-FR" sz="1600" dirty="0"/>
              <a:t>Référencer clairement l’utilisation des outils IA générative </a:t>
            </a:r>
          </a:p>
          <a:p>
            <a:pPr lvl="1"/>
            <a:r>
              <a:rPr lang="fr-FR" sz="1600" b="1" dirty="0"/>
              <a:t>Si image générée par IA (par vous) </a:t>
            </a:r>
            <a:r>
              <a:rPr lang="fr-FR" sz="1600" dirty="0"/>
              <a:t>: </a:t>
            </a:r>
          </a:p>
          <a:p>
            <a:pPr lvl="2"/>
            <a:r>
              <a:rPr lang="fr-FR" sz="1400" dirty="0"/>
              <a:t>Créateur de l’outil d’IA. (Date de création de l’image). </a:t>
            </a:r>
            <a:r>
              <a:rPr lang="fr-FR" sz="1400" i="1" dirty="0"/>
              <a:t>Nom IA </a:t>
            </a:r>
            <a:r>
              <a:rPr lang="fr-FR" sz="1400" dirty="0"/>
              <a:t>(version) [modèle d’intelligence artificielle générative]. URL de l'outil.  </a:t>
            </a:r>
          </a:p>
          <a:p>
            <a:pPr lvl="2"/>
            <a:r>
              <a:rPr lang="fr-BE" sz="12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Exemple : </a:t>
            </a:r>
            <a:r>
              <a:rPr lang="fr-BE" sz="12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OpenAI</a:t>
            </a:r>
            <a:r>
              <a:rPr lang="fr-BE" sz="12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 (2023). </a:t>
            </a:r>
            <a:r>
              <a:rPr lang="fr-BE" sz="1200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DALL-E </a:t>
            </a:r>
            <a:r>
              <a:rPr lang="fr-BE" sz="12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(version 2)</a:t>
            </a:r>
            <a:r>
              <a:rPr lang="fr-BE" sz="1200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fr-BE" sz="12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[modèle d'intelligence artificielle générative]</a:t>
            </a:r>
            <a:r>
              <a:rPr lang="fr-BE" sz="1200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 </a:t>
            </a:r>
            <a:r>
              <a:rPr lang="fr-BE" sz="1200" b="0" i="0" u="none" strike="noStrike" dirty="0">
                <a:solidFill>
                  <a:srgbClr val="0053C0"/>
                </a:solidFill>
                <a:effectLst/>
                <a:latin typeface="Open Sans" panose="020B0606030504020204" pitchFamily="34" charset="0"/>
                <a:hlinkClick r:id="rId2"/>
              </a:rPr>
              <a:t>https://openai.com/dall-e-2</a:t>
            </a:r>
            <a:endParaRPr lang="fr-FR" sz="1400" dirty="0"/>
          </a:p>
          <a:p>
            <a:pPr lvl="1"/>
            <a:r>
              <a:rPr lang="fr-FR" sz="1600" b="1" dirty="0"/>
              <a:t>Si image trouvée sur le Web et générée par IA : </a:t>
            </a:r>
          </a:p>
          <a:p>
            <a:pPr lvl="2"/>
            <a:r>
              <a:rPr lang="fr-FR" sz="1400" dirty="0"/>
              <a:t>Créateur de l'outil d'IA. (Année ou date de création de l'image). </a:t>
            </a:r>
            <a:r>
              <a:rPr lang="fr-FR" sz="1400" i="1" dirty="0"/>
              <a:t>Titre de l’image </a:t>
            </a:r>
            <a:r>
              <a:rPr lang="fr-FR" sz="1400" dirty="0"/>
              <a:t>[image en ligne générée par IA]. Nom du site Web qui diffuse l'image. URL de l'image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F9F553-B98A-1E19-84E8-2AF7C22BA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6CFA-4D33-4568-8B70-2795F513D19D}" type="slidenum">
              <a:rPr lang="fr-BE" smtClean="0"/>
              <a:pPr/>
              <a:t>10</a:t>
            </a:fld>
            <a:endParaRPr lang="fr-BE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5EDD72E-F41E-3173-416A-1F432D512601}"/>
              </a:ext>
            </a:extLst>
          </p:cNvPr>
          <p:cNvSpPr txBox="1"/>
          <p:nvPr/>
        </p:nvSpPr>
        <p:spPr>
          <a:xfrm>
            <a:off x="155803" y="5991991"/>
            <a:ext cx="111979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900" dirty="0"/>
              <a:t>SOURCE : Université de Montréal. </a:t>
            </a:r>
            <a:r>
              <a:rPr lang="fr-BE" sz="900" i="1" dirty="0"/>
              <a:t>Citer œuvres et images en style APA (7</a:t>
            </a:r>
            <a:r>
              <a:rPr lang="fr-BE" sz="900" i="1" baseline="30000" dirty="0"/>
              <a:t>e</a:t>
            </a:r>
            <a:r>
              <a:rPr lang="fr-BE" sz="900" i="1" dirty="0"/>
              <a:t> éd.)</a:t>
            </a:r>
            <a:r>
              <a:rPr lang="fr-BE" sz="900" dirty="0"/>
              <a:t>. Consulté le 17/09/2024 sur </a:t>
            </a:r>
            <a:r>
              <a:rPr lang="fr-BE" sz="900" dirty="0">
                <a:hlinkClick r:id="rId3"/>
              </a:rPr>
              <a:t>https://bib.umontreal.ca/citer/styles-bibliographiques/citer-oeuvres-images-style-apa?tab=5313522</a:t>
            </a:r>
            <a:r>
              <a:rPr lang="fr-BE" sz="900" dirty="0"/>
              <a:t> [CC BY]</a:t>
            </a:r>
          </a:p>
        </p:txBody>
      </p:sp>
    </p:spTree>
    <p:extLst>
      <p:ext uri="{BB962C8B-B14F-4D97-AF65-F5344CB8AC3E}">
        <p14:creationId xmlns:p14="http://schemas.microsoft.com/office/powerpoint/2010/main" val="1328289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456168-D965-841B-A97D-24F992A3C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" y="2364259"/>
            <a:ext cx="6975566" cy="1064741"/>
          </a:xfrm>
        </p:spPr>
        <p:txBody>
          <a:bodyPr>
            <a:normAutofit/>
          </a:bodyPr>
          <a:lstStyle/>
          <a:p>
            <a:r>
              <a:rPr lang="fr-FR" dirty="0"/>
              <a:t>4. images « libres »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451449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65F89-958C-101F-D620-A2B1F9EA6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Images libres : où les trouver 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8BC8A-F422-C853-F237-ED6DC9123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560" y="1690688"/>
            <a:ext cx="10334327" cy="393197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r-FR" dirty="0">
                <a:solidFill>
                  <a:srgbClr val="008080"/>
                </a:solidFill>
              </a:rPr>
              <a:t>Images libres de droits vs. sous licences libres, quelle différence ?</a:t>
            </a:r>
            <a:endParaRPr lang="fr-FR" sz="2000" dirty="0"/>
          </a:p>
          <a:p>
            <a:r>
              <a:rPr lang="fr-FR" sz="2000" b="1" dirty="0"/>
              <a:t>Libre de droits ou </a:t>
            </a:r>
            <a:r>
              <a:rPr lang="fr-FR" sz="2000" b="1" i="1" dirty="0" err="1"/>
              <a:t>royalty</a:t>
            </a:r>
            <a:r>
              <a:rPr lang="fr-FR" sz="2000" b="1" i="1" dirty="0"/>
              <a:t>-free :</a:t>
            </a:r>
            <a:r>
              <a:rPr lang="fr-FR" sz="2000" b="1" dirty="0"/>
              <a:t> </a:t>
            </a:r>
            <a:r>
              <a:rPr lang="fr-FR" sz="2000" dirty="0"/>
              <a:t>fréquent dans le milieu de la photographie et les banques d’images </a:t>
            </a:r>
          </a:p>
          <a:p>
            <a:pPr lvl="1"/>
            <a:r>
              <a:rPr lang="fr-FR" sz="1800" dirty="0"/>
              <a:t>Offre commerciale : payer un forfait pour toute utilisation illimitée d’un contenu </a:t>
            </a:r>
          </a:p>
          <a:p>
            <a:pPr lvl="2"/>
            <a:r>
              <a:rPr lang="fr-FR" sz="1400" dirty="0" err="1"/>
              <a:t>Shutterstock</a:t>
            </a:r>
            <a:r>
              <a:rPr lang="fr-FR" sz="1400" dirty="0"/>
              <a:t>, </a:t>
            </a:r>
            <a:r>
              <a:rPr lang="fr-FR" sz="1400" dirty="0" err="1"/>
              <a:t>iStock</a:t>
            </a:r>
            <a:r>
              <a:rPr lang="fr-FR" sz="1400" dirty="0"/>
              <a:t>, Adobe Stock, …</a:t>
            </a:r>
          </a:p>
          <a:p>
            <a:pPr lvl="1"/>
            <a:r>
              <a:rPr lang="fr-FR" sz="1800" dirty="0"/>
              <a:t>Attention, cela ne signifie pas que l’utilisation d’un contenu est exempte de toute condition : </a:t>
            </a:r>
          </a:p>
          <a:p>
            <a:pPr lvl="2"/>
            <a:r>
              <a:rPr lang="fr-FR" sz="1400" dirty="0"/>
              <a:t>Droits à l’image </a:t>
            </a:r>
          </a:p>
          <a:p>
            <a:pPr lvl="2"/>
            <a:r>
              <a:rPr lang="fr-FR" sz="1400" dirty="0"/>
              <a:t>Propriété intellectuelle de l’œuvre → citer l’auteur </a:t>
            </a:r>
          </a:p>
          <a:p>
            <a:pPr lvl="2"/>
            <a:r>
              <a:rPr lang="fr-FR" sz="1400" dirty="0"/>
              <a:t>… </a:t>
            </a:r>
          </a:p>
          <a:p>
            <a:r>
              <a:rPr lang="fr-FR" sz="2000" dirty="0">
                <a:hlinkClick r:id="rId2"/>
              </a:rPr>
              <a:t>Photothèque de l’UCLouvain </a:t>
            </a:r>
            <a:r>
              <a:rPr lang="fr-FR" sz="2000" dirty="0"/>
              <a:t>- </a:t>
            </a:r>
            <a:r>
              <a:rPr lang="fr-FR" sz="1800" dirty="0"/>
              <a:t>Chaque membre de la communauté universitaire y a accès et peut les utiliser pour illustrer un article [web ou papier]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→ attention au référencement</a:t>
            </a:r>
            <a:endParaRPr lang="fr-FR" sz="18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F9F553-B98A-1E19-84E8-2AF7C22BA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6CFA-4D33-4568-8B70-2795F513D19D}" type="slidenum">
              <a:rPr lang="fr-BE" smtClean="0"/>
              <a:pPr/>
              <a:t>12</a:t>
            </a:fld>
            <a:endParaRPr lang="fr-BE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5EDD72E-F41E-3173-416A-1F432D512601}"/>
              </a:ext>
            </a:extLst>
          </p:cNvPr>
          <p:cNvSpPr txBox="1"/>
          <p:nvPr/>
        </p:nvSpPr>
        <p:spPr>
          <a:xfrm>
            <a:off x="155803" y="5784242"/>
            <a:ext cx="1111821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BE" sz="900" dirty="0"/>
              <a:t>SOURCE : Ministère de l’Economie des Finances et de la Souveraineté industrielle et numérique. </a:t>
            </a:r>
            <a:r>
              <a:rPr lang="fr-BE" sz="900" i="1" dirty="0"/>
              <a:t>Focus : Que signifie « libre de droits » ? </a:t>
            </a:r>
            <a:r>
              <a:rPr lang="fr-BE" sz="900" dirty="0"/>
              <a:t>Economie.gouv.fr</a:t>
            </a:r>
            <a:r>
              <a:rPr lang="fr-BE" sz="900" i="1" dirty="0"/>
              <a:t> c</a:t>
            </a:r>
            <a:r>
              <a:rPr lang="fr-BE" sz="900" dirty="0"/>
              <a:t>onsulté le 20/08/2024 </a:t>
            </a:r>
            <a:r>
              <a:rPr lang="fr-BE" sz="900" dirty="0">
                <a:hlinkClick r:id="rId3"/>
              </a:rPr>
              <a:t>https://www.economie.gouv.fr/apie/publications/focus-que-signifie-libre-droits#:~:text=Elle%20renvoie%20%C3%A0%20un%20type,autoris%C3%A9e%20dans%20la%20licence%20concern%C3%A9e</a:t>
            </a:r>
            <a:r>
              <a:rPr lang="fr-BE" sz="900" dirty="0"/>
              <a:t>  [sous licence ouverte]</a:t>
            </a:r>
          </a:p>
        </p:txBody>
      </p:sp>
    </p:spTree>
    <p:extLst>
      <p:ext uri="{BB962C8B-B14F-4D97-AF65-F5344CB8AC3E}">
        <p14:creationId xmlns:p14="http://schemas.microsoft.com/office/powerpoint/2010/main" val="674925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65F89-958C-101F-D620-A2B1F9EA6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Images libres : où les trouver 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8BC8A-F422-C853-F237-ED6DC9123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561" y="1463014"/>
            <a:ext cx="6049028" cy="39319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000" dirty="0">
                <a:solidFill>
                  <a:srgbClr val="008080"/>
                </a:solidFill>
              </a:rPr>
              <a:t>Images libres de droits vs. sous licences libres, quelle différence  ?</a:t>
            </a:r>
            <a:endParaRPr lang="fr-FR" sz="16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200" b="1" dirty="0"/>
              <a:t>Licences libres Creative Commons : </a:t>
            </a:r>
          </a:p>
          <a:p>
            <a:r>
              <a:rPr lang="fr-FR" sz="1600" dirty="0"/>
              <a:t>permet le partage, la modification et la réutilisation de ressources, tout en laissant aux auteurs la liberté de conserver leurs droits. </a:t>
            </a:r>
          </a:p>
          <a:p>
            <a:r>
              <a:rPr lang="fr-FR" sz="1600" dirty="0"/>
              <a:t>Plus d’infos : </a:t>
            </a:r>
            <a:r>
              <a:rPr lang="fr-FR" sz="1600" dirty="0">
                <a:hlinkClick r:id="rId2"/>
              </a:rPr>
              <a:t>Plateforme OER </a:t>
            </a:r>
            <a:r>
              <a:rPr lang="fr-FR" sz="1600" dirty="0"/>
              <a:t>et </a:t>
            </a:r>
            <a:r>
              <a:rPr lang="fr-FR" sz="1600" dirty="0">
                <a:hlinkClick r:id="rId3"/>
              </a:rPr>
              <a:t>autoformation</a:t>
            </a:r>
            <a:r>
              <a:rPr lang="fr-FR" sz="1600" dirty="0"/>
              <a:t> sur Open Moodle  </a:t>
            </a:r>
            <a:r>
              <a:rPr lang="fr-FR" sz="1800" dirty="0"/>
              <a:t>   </a:t>
            </a:r>
            <a:r>
              <a:rPr lang="fr-FR" sz="1800" b="1" dirty="0">
                <a:solidFill>
                  <a:srgbClr val="008080"/>
                </a:solidFill>
              </a:rPr>
              <a:t>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F9F553-B98A-1E19-84E8-2AF7C22BA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6CFA-4D33-4568-8B70-2795F513D19D}" type="slidenum">
              <a:rPr lang="fr-BE" smtClean="0"/>
              <a:pPr/>
              <a:t>13</a:t>
            </a:fld>
            <a:endParaRPr lang="fr-BE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5EDD72E-F41E-3173-416A-1F432D512601}"/>
              </a:ext>
            </a:extLst>
          </p:cNvPr>
          <p:cNvSpPr txBox="1"/>
          <p:nvPr/>
        </p:nvSpPr>
        <p:spPr>
          <a:xfrm>
            <a:off x="155803" y="5576493"/>
            <a:ext cx="1111821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BE" sz="900" dirty="0"/>
              <a:t>SOURCE : F. LOUETTE (2023). </a:t>
            </a:r>
            <a:r>
              <a:rPr lang="fr-BE" sz="900" i="1" dirty="0"/>
              <a:t>Partager ses ressources tout en protégeant ses droits. Focus sur les licences libres – Creative Commons. </a:t>
            </a:r>
            <a:r>
              <a:rPr lang="fr-BE" sz="900" dirty="0"/>
              <a:t>Consulté le 20/08/2024 sur </a:t>
            </a:r>
            <a:r>
              <a:rPr lang="fr-BE" sz="900" dirty="0">
                <a:hlinkClick r:id="rId4"/>
              </a:rPr>
              <a:t>https://view.genially.com/6419a16fa586f40011474a78</a:t>
            </a:r>
            <a:r>
              <a:rPr lang="fr-BE" sz="900" dirty="0"/>
              <a:t> [CC BY-SA]. </a:t>
            </a:r>
          </a:p>
          <a:p>
            <a:pPr algn="just"/>
            <a:r>
              <a:rPr lang="fr-BE" sz="900" dirty="0"/>
              <a:t>Ministère de l’Economie des Finances et de la Souveraineté industrielle et numérique. </a:t>
            </a:r>
            <a:r>
              <a:rPr lang="fr-BE" sz="900" i="1" dirty="0"/>
              <a:t>Focus : Que signifie « libre de droits » ? </a:t>
            </a:r>
            <a:r>
              <a:rPr lang="fr-BE" sz="900" dirty="0"/>
              <a:t>Economie.gouv.fr</a:t>
            </a:r>
            <a:r>
              <a:rPr lang="fr-BE" sz="900" i="1" dirty="0"/>
              <a:t> c</a:t>
            </a:r>
            <a:r>
              <a:rPr lang="fr-BE" sz="900" dirty="0"/>
              <a:t>onsulté le 20/08/2024 sur </a:t>
            </a:r>
            <a:r>
              <a:rPr lang="fr-BE" sz="900" dirty="0">
                <a:hlinkClick r:id="rId5"/>
              </a:rPr>
              <a:t>https://www.economie.gouv.fr/apie/publications/focus-que-signifie-libre-droits#:~:text=Elle%20renvoie%20%C3%A0%20un%20type,autoris%C3%A9e%20dans%20la%20licence%20concern%C3%A9e</a:t>
            </a:r>
            <a:r>
              <a:rPr lang="fr-BE" sz="900" dirty="0"/>
              <a:t>  [sous licence ouverte]</a:t>
            </a:r>
          </a:p>
        </p:txBody>
      </p:sp>
      <p:pic>
        <p:nvPicPr>
          <p:cNvPr id="7" name="Image 6" descr="Une image contenant texte, capture d’écran, Page web, Site web&#10;&#10;Description générée automatiquement">
            <a:extLst>
              <a:ext uri="{FF2B5EF4-FFF2-40B4-BE49-F238E27FC236}">
                <a16:creationId xmlns:a16="http://schemas.microsoft.com/office/drawing/2014/main" id="{53335041-AF1C-DD6F-9D99-00C0F51F95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418" y="1463014"/>
            <a:ext cx="4282896" cy="331032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0EB31CA-52E7-0500-0919-4AD2C2E532C5}"/>
              </a:ext>
            </a:extLst>
          </p:cNvPr>
          <p:cNvSpPr txBox="1"/>
          <p:nvPr/>
        </p:nvSpPr>
        <p:spPr>
          <a:xfrm>
            <a:off x="6472417" y="4773336"/>
            <a:ext cx="4282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dirty="0"/>
              <a:t>f</a:t>
            </a:r>
            <a:r>
              <a:rPr lang="fr-BE" sz="1000" dirty="0" err="1"/>
              <a:t>abriqueREL</a:t>
            </a:r>
            <a:r>
              <a:rPr lang="fr-BE" sz="1000" dirty="0"/>
              <a:t>. (2024). </a:t>
            </a:r>
            <a:r>
              <a:rPr lang="fr-BE" sz="1000" i="1" dirty="0"/>
              <a:t>Les licences Creative Commons. </a:t>
            </a:r>
            <a:r>
              <a:rPr lang="fr-BE" sz="1000" dirty="0"/>
              <a:t>Consulté le 30/09/24, sur </a:t>
            </a:r>
            <a:r>
              <a:rPr lang="fr-BE" sz="1000" dirty="0">
                <a:hlinkClick r:id="rId7"/>
              </a:rPr>
              <a:t>https://fabriquerel.org/licences/</a:t>
            </a:r>
            <a:r>
              <a:rPr lang="fr-BE" sz="1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89381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65F89-958C-101F-D620-A2B1F9EA6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Images libres : où les trouver 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8BC8A-F422-C853-F237-ED6DC9123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984" y="1690688"/>
            <a:ext cx="10618695" cy="3931971"/>
          </a:xfrm>
        </p:spPr>
        <p:txBody>
          <a:bodyPr>
            <a:normAutofit/>
          </a:bodyPr>
          <a:lstStyle/>
          <a:p>
            <a:r>
              <a:rPr lang="fr-FR" sz="2000" dirty="0"/>
              <a:t>Il existe plusieurs endroits où trouver des images sous licences libres  </a:t>
            </a:r>
          </a:p>
          <a:p>
            <a:pPr lvl="1"/>
            <a:endParaRPr lang="fr-FR" sz="1600" dirty="0">
              <a:hlinkClick r:id="rId2"/>
            </a:endParaRPr>
          </a:p>
          <a:p>
            <a:pPr lvl="1"/>
            <a:r>
              <a:rPr lang="fr-FR" sz="1600" dirty="0" err="1">
                <a:hlinkClick r:id="rId2"/>
              </a:rPr>
              <a:t>Wikimedia</a:t>
            </a:r>
            <a:r>
              <a:rPr lang="fr-FR" sz="1600" dirty="0">
                <a:hlinkClick r:id="rId2"/>
              </a:rPr>
              <a:t> Commons  </a:t>
            </a:r>
            <a:endParaRPr lang="fr-FR" sz="1600" dirty="0"/>
          </a:p>
          <a:p>
            <a:pPr lvl="1"/>
            <a:r>
              <a:rPr lang="fr-FR" sz="1600" dirty="0" err="1">
                <a:hlinkClick r:id="rId3"/>
              </a:rPr>
              <a:t>Pexels</a:t>
            </a:r>
            <a:endParaRPr lang="fr-FR" sz="1600" dirty="0"/>
          </a:p>
          <a:p>
            <a:pPr lvl="1"/>
            <a:r>
              <a:rPr lang="fr-FR" sz="1600" dirty="0">
                <a:hlinkClick r:id="rId4"/>
              </a:rPr>
              <a:t>Flickr</a:t>
            </a:r>
            <a:r>
              <a:rPr lang="fr-FR" sz="1600" dirty="0"/>
              <a:t> </a:t>
            </a:r>
          </a:p>
          <a:p>
            <a:pPr lvl="1"/>
            <a:r>
              <a:rPr lang="fr-FR" sz="1600" dirty="0">
                <a:hlinkClick r:id="rId5"/>
              </a:rPr>
              <a:t>Noun Project</a:t>
            </a:r>
            <a:endParaRPr lang="fr-FR" sz="1600" dirty="0"/>
          </a:p>
          <a:p>
            <a:pPr lvl="1"/>
            <a:r>
              <a:rPr lang="fr-FR" sz="1600" dirty="0"/>
              <a:t>… Ainsi que la recherche avancée d’un moteur de recherche</a:t>
            </a:r>
          </a:p>
          <a:p>
            <a:pPr lvl="1"/>
            <a:endParaRPr lang="fr-FR" sz="16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F9F553-B98A-1E19-84E8-2AF7C22BA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6CFA-4D33-4568-8B70-2795F513D19D}" type="slidenum">
              <a:rPr lang="fr-BE" smtClean="0"/>
              <a:pPr/>
              <a:t>14</a:t>
            </a:fld>
            <a:endParaRPr lang="fr-BE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5EDD72E-F41E-3173-416A-1F432D512601}"/>
              </a:ext>
            </a:extLst>
          </p:cNvPr>
          <p:cNvSpPr txBox="1"/>
          <p:nvPr/>
        </p:nvSpPr>
        <p:spPr>
          <a:xfrm>
            <a:off x="7570421" y="5754211"/>
            <a:ext cx="240624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BE" sz="1050" dirty="0"/>
              <a:t>SOURCE : </a:t>
            </a:r>
            <a:r>
              <a:rPr lang="fr-FR" sz="1050" b="0" i="1" dirty="0">
                <a:solidFill>
                  <a:srgbClr val="1D2125"/>
                </a:solidFill>
                <a:effectLst/>
                <a:latin typeface="Signika Negative"/>
              </a:rPr>
              <a:t>Réutiliser et publier des ressources pédagogiques ouvertes</a:t>
            </a:r>
            <a:r>
              <a:rPr lang="fr-FR" sz="1050" b="0" i="0" dirty="0">
                <a:solidFill>
                  <a:srgbClr val="1D2125"/>
                </a:solidFill>
                <a:effectLst/>
                <a:latin typeface="Signika Negative"/>
              </a:rPr>
              <a:t> - Sophie Depoterre, </a:t>
            </a:r>
            <a:r>
              <a:rPr lang="fr-FR" sz="1050" b="0" i="0" dirty="0">
                <a:solidFill>
                  <a:srgbClr val="1D2125"/>
                </a:solidFill>
                <a:effectLst/>
                <a:latin typeface="Signika Negative"/>
                <a:hlinkClick r:id="rId6"/>
              </a:rPr>
              <a:t>Open Moodle </a:t>
            </a:r>
            <a:r>
              <a:rPr lang="fr-FR" sz="1050" dirty="0">
                <a:solidFill>
                  <a:srgbClr val="1D2125"/>
                </a:solidFill>
                <a:latin typeface="Signika Negative"/>
              </a:rPr>
              <a:t>,</a:t>
            </a:r>
            <a:r>
              <a:rPr lang="fr-FR" sz="1050" b="0" i="0" dirty="0">
                <a:solidFill>
                  <a:srgbClr val="1D2125"/>
                </a:solidFill>
                <a:effectLst/>
                <a:latin typeface="Signika Negative"/>
              </a:rPr>
              <a:t> CC BY-SA, 2024.</a:t>
            </a:r>
            <a:endParaRPr lang="fr-BE" sz="1050" dirty="0"/>
          </a:p>
        </p:txBody>
      </p:sp>
      <p:pic>
        <p:nvPicPr>
          <p:cNvPr id="8" name="Image 7">
            <a:hlinkClick r:id="rId6"/>
            <a:extLst>
              <a:ext uri="{FF2B5EF4-FFF2-40B4-BE49-F238E27FC236}">
                <a16:creationId xmlns:a16="http://schemas.microsoft.com/office/drawing/2014/main" id="{65DE949F-8D20-4D65-1079-8371F39DEC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4727" y="2435098"/>
            <a:ext cx="2137630" cy="318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08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1E17FF-0DBF-FBA4-64B2-CD75F15F6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5. Archives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29808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BAD7D8-2B2E-BA43-6A56-DE07403EB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Images Archives</a:t>
            </a:r>
            <a:endParaRPr lang="fr-BE" dirty="0"/>
          </a:p>
        </p:txBody>
      </p:sp>
      <p:pic>
        <p:nvPicPr>
          <p:cNvPr id="6" name="Espace réservé du contenu 5" descr="Une image contenant invertébré&#10;&#10;Description générée automatiquement">
            <a:extLst>
              <a:ext uri="{FF2B5EF4-FFF2-40B4-BE49-F238E27FC236}">
                <a16:creationId xmlns:a16="http://schemas.microsoft.com/office/drawing/2014/main" id="{44914135-FE2C-E2C3-85A2-12CC43B6E5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491" y="2848965"/>
            <a:ext cx="4017986" cy="3050693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0B1BFA-89F9-BE61-147A-152434625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6CFA-4D33-4568-8B70-2795F513D19D}" type="slidenum">
              <a:rPr lang="fr-BE" smtClean="0"/>
              <a:pPr/>
              <a:t>16</a:t>
            </a:fld>
            <a:endParaRPr lang="fr-BE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BE80EF2-8784-DD7E-E23A-287AEBDE5473}"/>
              </a:ext>
            </a:extLst>
          </p:cNvPr>
          <p:cNvSpPr txBox="1"/>
          <p:nvPr/>
        </p:nvSpPr>
        <p:spPr>
          <a:xfrm>
            <a:off x="6096000" y="5899658"/>
            <a:ext cx="4920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dirty="0"/>
              <a:t>Image 2 : The 1945 Trinity </a:t>
            </a:r>
            <a:r>
              <a:rPr lang="fr-FR" sz="800" dirty="0" err="1"/>
              <a:t>nuclear</a:t>
            </a:r>
            <a:r>
              <a:rPr lang="fr-FR" sz="800" dirty="0"/>
              <a:t> explosion. </a:t>
            </a:r>
            <a:r>
              <a:rPr lang="fr-FR" sz="800" dirty="0" err="1"/>
              <a:t>Rapatronic</a:t>
            </a:r>
            <a:r>
              <a:rPr lang="fr-FR" sz="800" dirty="0"/>
              <a:t> </a:t>
            </a:r>
            <a:r>
              <a:rPr lang="fr-FR" sz="800" dirty="0" err="1"/>
              <a:t>picture</a:t>
            </a:r>
            <a:r>
              <a:rPr lang="fr-FR" sz="800" dirty="0"/>
              <a:t> </a:t>
            </a:r>
            <a:r>
              <a:rPr lang="fr-FR" sz="800" dirty="0" err="1"/>
              <a:t>taken</a:t>
            </a:r>
            <a:r>
              <a:rPr lang="fr-FR" sz="800" dirty="0"/>
              <a:t> 25ms </a:t>
            </a:r>
            <a:r>
              <a:rPr lang="fr-FR" sz="800" dirty="0" err="1"/>
              <a:t>after</a:t>
            </a:r>
            <a:r>
              <a:rPr lang="fr-FR" sz="800" dirty="0"/>
              <a:t> </a:t>
            </a:r>
            <a:r>
              <a:rPr lang="fr-FR" sz="800" dirty="0" err="1"/>
              <a:t>detonation</a:t>
            </a:r>
            <a:r>
              <a:rPr lang="fr-FR" sz="800" dirty="0"/>
              <a:t>, </a:t>
            </a:r>
            <a:r>
              <a:rPr lang="fr-FR" sz="800" dirty="0" err="1"/>
              <a:t>Courtesy</a:t>
            </a:r>
            <a:r>
              <a:rPr lang="fr-FR" sz="800" dirty="0"/>
              <a:t> of Us </a:t>
            </a:r>
            <a:r>
              <a:rPr lang="fr-FR" sz="800" dirty="0" err="1"/>
              <a:t>Govt</a:t>
            </a:r>
            <a:r>
              <a:rPr lang="fr-FR" sz="800" dirty="0"/>
              <a:t>. </a:t>
            </a:r>
            <a:r>
              <a:rPr lang="fr-FR" sz="800" dirty="0" err="1"/>
              <a:t>Defense</a:t>
            </a:r>
            <a:r>
              <a:rPr lang="fr-FR" sz="800" dirty="0"/>
              <a:t> </a:t>
            </a:r>
            <a:r>
              <a:rPr lang="fr-FR" sz="800" dirty="0" err="1"/>
              <a:t>Threat</a:t>
            </a:r>
            <a:r>
              <a:rPr lang="fr-FR" sz="800" dirty="0"/>
              <a:t> Reduction Agency, 1945, </a:t>
            </a:r>
            <a:r>
              <a:rPr lang="fr-FR" sz="800" dirty="0" err="1"/>
              <a:t>Wikimedia</a:t>
            </a:r>
            <a:r>
              <a:rPr lang="fr-FR" sz="800" dirty="0"/>
              <a:t> Commons, </a:t>
            </a:r>
            <a:r>
              <a:rPr lang="fr-FR" sz="800" dirty="0">
                <a:hlinkClick r:id="rId3"/>
              </a:rPr>
              <a:t>https://commons.wikimedia.org/wiki/File:Trinity_Test_Fireball_25ms.jpg</a:t>
            </a:r>
            <a:r>
              <a:rPr lang="fr-FR" sz="800" dirty="0"/>
              <a:t>. Domaine public </a:t>
            </a:r>
            <a:endParaRPr lang="fr-BE" sz="8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BF55651-3390-282C-DD2B-9581B94C48FB}"/>
              </a:ext>
            </a:extLst>
          </p:cNvPr>
          <p:cNvSpPr txBox="1"/>
          <p:nvPr/>
        </p:nvSpPr>
        <p:spPr>
          <a:xfrm>
            <a:off x="88228" y="2169601"/>
            <a:ext cx="5947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Le Torrey Canyon est un pétrolier dont le naufrage est survenu le 18/03/1967.  </a:t>
            </a:r>
            <a:endParaRPr lang="fr-BE" sz="14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C3EB1B0-8146-4B21-ED92-75815C0CFB77}"/>
              </a:ext>
            </a:extLst>
          </p:cNvPr>
          <p:cNvSpPr txBox="1"/>
          <p:nvPr/>
        </p:nvSpPr>
        <p:spPr>
          <a:xfrm>
            <a:off x="6335378" y="2169601"/>
            <a:ext cx="4582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Premier essai d’une arme nucléaire réalisé par les forces armées des Etats-Unis le 16/08/1945. </a:t>
            </a:r>
            <a:endParaRPr lang="fr-BE" sz="14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E5785C9-A73F-78E6-6281-28E61E2D4662}"/>
              </a:ext>
            </a:extLst>
          </p:cNvPr>
          <p:cNvSpPr txBox="1"/>
          <p:nvPr/>
        </p:nvSpPr>
        <p:spPr>
          <a:xfrm>
            <a:off x="286637" y="1534544"/>
            <a:ext cx="10177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>
              <a:lnSpc>
                <a:spcPct val="90000"/>
              </a:lnSpc>
              <a:spcBef>
                <a:spcPts val="1000"/>
              </a:spcBef>
              <a:buClr>
                <a:srgbClr val="008080"/>
              </a:buClr>
            </a:pPr>
            <a:r>
              <a:rPr lang="fr-FR" sz="2000" dirty="0">
                <a:solidFill>
                  <a:srgbClr val="008080"/>
                </a:solidFill>
              </a:rPr>
              <a:t>Quelle est la différence principale entre ces deux images historiques ? </a:t>
            </a:r>
            <a:endParaRPr lang="fr-BE" sz="2000" dirty="0">
              <a:solidFill>
                <a:srgbClr val="00808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112AF1-605E-3EBB-F366-782F20C0A2D6}"/>
              </a:ext>
            </a:extLst>
          </p:cNvPr>
          <p:cNvSpPr/>
          <p:nvPr/>
        </p:nvSpPr>
        <p:spPr>
          <a:xfrm>
            <a:off x="286637" y="3041780"/>
            <a:ext cx="5681971" cy="2771191"/>
          </a:xfrm>
          <a:prstGeom prst="rect">
            <a:avLst/>
          </a:prstGeom>
          <a:solidFill>
            <a:srgbClr val="E5743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BE" sz="18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6F29060-222E-A3CD-48C0-0B807E2A76A5}"/>
              </a:ext>
            </a:extLst>
          </p:cNvPr>
          <p:cNvSpPr txBox="1"/>
          <p:nvPr/>
        </p:nvSpPr>
        <p:spPr>
          <a:xfrm>
            <a:off x="597159" y="4354045"/>
            <a:ext cx="5318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</a:rPr>
              <a:t>Source Image 1 : Image issue de Courrier international, </a:t>
            </a:r>
            <a:r>
              <a:rPr lang="fr-FR" sz="8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https://www.courrierinternational.com/article/2010/07/22/quarante-ans-apres-le-torrey-canyon-pollue-toujours</a:t>
            </a:r>
            <a:r>
              <a:rPr lang="fr-FR" sz="800" dirty="0">
                <a:solidFill>
                  <a:schemeClr val="bg1"/>
                </a:solidFill>
              </a:rPr>
              <a:t>, consulté le 26/09/2024.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0F17E43-9C0A-87C5-4244-064AC7673A8E}"/>
              </a:ext>
            </a:extLst>
          </p:cNvPr>
          <p:cNvSpPr txBox="1"/>
          <p:nvPr/>
        </p:nvSpPr>
        <p:spPr>
          <a:xfrm>
            <a:off x="597159" y="3984171"/>
            <a:ext cx="509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Pour consulter l’image</a:t>
            </a:r>
            <a:endParaRPr lang="fr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852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65F89-958C-101F-D620-A2B1F9EA6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Images Archives 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8BC8A-F422-C853-F237-ED6DC9123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984" y="1690688"/>
            <a:ext cx="10618695" cy="3931971"/>
          </a:xfrm>
        </p:spPr>
        <p:txBody>
          <a:bodyPr>
            <a:normAutofit/>
          </a:bodyPr>
          <a:lstStyle/>
          <a:p>
            <a:r>
              <a:rPr lang="fr-BE" sz="2000" dirty="0"/>
              <a:t>70 ans après la mort de l'auteur, son œuvre tombe dans le domaine public. Elle peut donc être librement exploitée sans l'autorisation des titulaires des droits d'auteur.</a:t>
            </a:r>
            <a:r>
              <a:rPr lang="fr-BE" sz="1600" i="1" dirty="0"/>
              <a:t> </a:t>
            </a:r>
          </a:p>
          <a:p>
            <a:pPr lvl="1"/>
            <a:r>
              <a:rPr lang="fr-BE" sz="1200" i="1" dirty="0"/>
              <a:t>Pour Torrey Canon : aller consulter le site </a:t>
            </a:r>
            <a:r>
              <a:rPr lang="fr-BE" sz="1200" i="1" dirty="0" err="1">
                <a:hlinkClick r:id="rId2"/>
              </a:rPr>
              <a:t>Gettyimages</a:t>
            </a:r>
            <a:endParaRPr lang="fr-BE" sz="1200" dirty="0"/>
          </a:p>
          <a:p>
            <a:pPr lvl="1"/>
            <a:r>
              <a:rPr lang="fr-BE" sz="1200" dirty="0"/>
              <a:t>Référencement : The </a:t>
            </a:r>
            <a:r>
              <a:rPr lang="fr-BE" sz="1200" dirty="0" err="1"/>
              <a:t>sinking</a:t>
            </a:r>
            <a:r>
              <a:rPr lang="fr-BE" sz="1200" dirty="0"/>
              <a:t> of the Torrey Canon</a:t>
            </a:r>
            <a:r>
              <a:rPr lang="fr-BE" sz="1200" i="1" dirty="0"/>
              <a:t>, </a:t>
            </a:r>
            <a:r>
              <a:rPr lang="fr-BE" sz="1200" dirty="0"/>
              <a:t>George </a:t>
            </a:r>
            <a:r>
              <a:rPr lang="fr-BE" sz="1200" dirty="0" err="1"/>
              <a:t>Greenwell</a:t>
            </a:r>
            <a:r>
              <a:rPr lang="fr-BE" sz="1200" dirty="0"/>
              <a:t>/</a:t>
            </a:r>
            <a:r>
              <a:rPr lang="fr-BE" sz="1200" dirty="0" err="1"/>
              <a:t>Mirrorpix</a:t>
            </a:r>
            <a:r>
              <a:rPr lang="fr-BE" sz="1200" dirty="0"/>
              <a:t>, 1967, </a:t>
            </a:r>
            <a:r>
              <a:rPr lang="fr-BE" sz="1200" dirty="0" err="1"/>
              <a:t>Gettyimages</a:t>
            </a:r>
            <a:r>
              <a:rPr lang="fr-BE" sz="1200" dirty="0"/>
              <a:t>, </a:t>
            </a:r>
            <a:r>
              <a:rPr lang="fr-BE" sz="1200" dirty="0">
                <a:hlinkClick r:id="rId2"/>
              </a:rPr>
              <a:t>https://www.gettyimages.ae/detail/news-photo/on-18th-march-1967-the-oil-tanker-torrey-canyon-on-route-news-photo/888812458?adppopup=true</a:t>
            </a:r>
            <a:r>
              <a:rPr lang="fr-BE" sz="1200" dirty="0"/>
              <a:t>. </a:t>
            </a:r>
          </a:p>
          <a:p>
            <a:r>
              <a:rPr lang="fr-BE" sz="2000" b="1" dirty="0"/>
              <a:t>Attention</a:t>
            </a:r>
            <a:r>
              <a:rPr lang="fr-BE" sz="2000" b="1"/>
              <a:t>, </a:t>
            </a:r>
            <a:r>
              <a:rPr lang="fr-BE" sz="2000"/>
              <a:t>d’autres droits </a:t>
            </a:r>
            <a:r>
              <a:rPr lang="fr-BE" sz="2000" dirty="0"/>
              <a:t>peuvent subsister.</a:t>
            </a:r>
            <a:r>
              <a:rPr lang="fr-BE" sz="1600" dirty="0"/>
              <a:t> </a:t>
            </a:r>
          </a:p>
          <a:p>
            <a:r>
              <a:rPr lang="fr-BE" sz="2000" dirty="0"/>
              <a:t>Le </a:t>
            </a:r>
            <a:r>
              <a:rPr lang="fr-BE" sz="2000" dirty="0">
                <a:hlinkClick r:id="rId3"/>
              </a:rPr>
              <a:t>Service des Archives </a:t>
            </a:r>
            <a:r>
              <a:rPr lang="fr-BE" sz="2000" dirty="0"/>
              <a:t>de l’UCLouvain </a:t>
            </a:r>
          </a:p>
          <a:p>
            <a:pPr lvl="1"/>
            <a:r>
              <a:rPr lang="fr-BE" sz="1600" dirty="0"/>
              <a:t>Histoire de l’UCLouvain, de son enseignement et de sa recherche : </a:t>
            </a:r>
            <a:r>
              <a:rPr lang="fr-BE" sz="1600" dirty="0">
                <a:hlinkClick r:id="rId4"/>
              </a:rPr>
              <a:t>Catalogue </a:t>
            </a:r>
            <a:r>
              <a:rPr lang="fr-BE" sz="1600" dirty="0" err="1">
                <a:hlinkClick r:id="rId4"/>
              </a:rPr>
              <a:t>AtoM</a:t>
            </a:r>
            <a:r>
              <a:rPr lang="fr-BE" sz="1600" dirty="0">
                <a:hlinkClick r:id="rId4"/>
              </a:rPr>
              <a:t> </a:t>
            </a:r>
            <a:r>
              <a:rPr lang="fr-BE" sz="1600" dirty="0"/>
              <a:t> </a:t>
            </a:r>
          </a:p>
          <a:p>
            <a:pPr lvl="1"/>
            <a:r>
              <a:rPr lang="fr-BE" sz="1600" dirty="0"/>
              <a:t>Collections d’images : </a:t>
            </a:r>
            <a:r>
              <a:rPr lang="fr-BE" sz="1600" dirty="0">
                <a:hlinkClick r:id="rId5"/>
              </a:rPr>
              <a:t>UCL Archives</a:t>
            </a:r>
            <a:endParaRPr lang="fr-FR" sz="1600" i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F9F553-B98A-1E19-84E8-2AF7C22BA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6CFA-4D33-4568-8B70-2795F513D19D}" type="slidenum">
              <a:rPr lang="fr-BE" smtClean="0"/>
              <a:pPr/>
              <a:t>17</a:t>
            </a:fld>
            <a:endParaRPr lang="fr-BE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5EDD72E-F41E-3173-416A-1F432D512601}"/>
              </a:ext>
            </a:extLst>
          </p:cNvPr>
          <p:cNvSpPr txBox="1"/>
          <p:nvPr/>
        </p:nvSpPr>
        <p:spPr>
          <a:xfrm>
            <a:off x="155803" y="5714992"/>
            <a:ext cx="111979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BE" sz="900" dirty="0"/>
              <a:t>SOURCE : M. Duquesnoy (2022). </a:t>
            </a:r>
            <a:r>
              <a:rPr lang="fr-BE" sz="900" i="1" dirty="0"/>
              <a:t>Module 4 : Le droit d'auteur sur internet. </a:t>
            </a:r>
            <a:r>
              <a:rPr lang="fr-BE" sz="900" dirty="0"/>
              <a:t>Consulté le 13/08/2024 sur </a:t>
            </a:r>
            <a:r>
              <a:rPr lang="fr-BE" sz="900" dirty="0">
                <a:hlinkClick r:id="rId6"/>
              </a:rPr>
              <a:t>https://view.genial.ly/634ba0bdd1d0d90012caf04c/presentation-module-4-le-droit-dauteur-sur-internet</a:t>
            </a:r>
            <a:r>
              <a:rPr lang="fr-BE" sz="900" dirty="0"/>
              <a:t> [CC BY-NC-SA]</a:t>
            </a:r>
          </a:p>
          <a:p>
            <a:pPr algn="just"/>
            <a:r>
              <a:rPr lang="fr-BE" sz="900" i="1" dirty="0"/>
              <a:t>Abrégé normes bibliographiques APA (7</a:t>
            </a:r>
            <a:r>
              <a:rPr lang="fr-BE" sz="900" i="1" baseline="30000" dirty="0"/>
              <a:t>e</a:t>
            </a:r>
            <a:r>
              <a:rPr lang="fr-BE" sz="900" i="1" dirty="0"/>
              <a:t> éd.)</a:t>
            </a:r>
            <a:r>
              <a:rPr lang="fr-BE" sz="900" dirty="0"/>
              <a:t>. UCLouvain – Bibliothèque des sciences psychologiques, de l’éducation et de la motricité. Consulté le 13/08/2024 sur </a:t>
            </a:r>
            <a:r>
              <a:rPr lang="fr-BE" sz="900" dirty="0">
                <a:hlinkClick r:id="rId7"/>
              </a:rPr>
              <a:t>https://cdn.uclouvain.be/groups/</a:t>
            </a:r>
            <a:r>
              <a:rPr lang="fr-BE" sz="900" dirty="0" err="1">
                <a:hlinkClick r:id="rId7"/>
              </a:rPr>
              <a:t>cms</a:t>
            </a:r>
            <a:r>
              <a:rPr lang="fr-BE" sz="900" dirty="0">
                <a:hlinkClick r:id="rId7"/>
              </a:rPr>
              <a:t>-editors-</a:t>
            </a:r>
            <a:r>
              <a:rPr lang="fr-BE" sz="900" dirty="0" err="1">
                <a:hlinkClick r:id="rId7"/>
              </a:rPr>
              <a:t>bpem</a:t>
            </a:r>
            <a:r>
              <a:rPr lang="fr-BE" sz="900" dirty="0">
                <a:hlinkClick r:id="rId7"/>
              </a:rPr>
              <a:t>/</a:t>
            </a:r>
            <a:r>
              <a:rPr lang="fr-BE" sz="900" dirty="0" err="1">
                <a:hlinkClick r:id="rId7"/>
              </a:rPr>
              <a:t>apa</a:t>
            </a:r>
            <a:r>
              <a:rPr lang="fr-BE" sz="900" dirty="0">
                <a:hlinkClick r:id="rId7"/>
              </a:rPr>
              <a:t>-/</a:t>
            </a:r>
            <a:r>
              <a:rPr lang="fr-BE" sz="900" dirty="0" err="1">
                <a:hlinkClick r:id="rId7"/>
              </a:rPr>
              <a:t>Abrége</a:t>
            </a:r>
            <a:r>
              <a:rPr lang="fr-BE" sz="900" dirty="0">
                <a:hlinkClick r:id="rId7"/>
              </a:rPr>
              <a:t>́%20BPEM%20normes%20bibliographiques%20APA%207ed.pdf</a:t>
            </a:r>
            <a:r>
              <a:rPr lang="fr-BE" sz="9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16695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16BE77D0-12C9-334D-8B25-0330B27BB3E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57432"/>
          </a:solidFill>
        </p:spPr>
        <p:txBody>
          <a:bodyPr vert="horz" lIns="72000" tIns="1620000" rIns="72000" bIns="360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600" dirty="0">
              <a:solidFill>
                <a:srgbClr val="E57432"/>
              </a:solidFill>
              <a:latin typeface="Montserrat" pitchFamily="2" charset="77"/>
            </a:endParaRPr>
          </a:p>
          <a:p>
            <a:endParaRPr lang="fr-FR" sz="3600" dirty="0">
              <a:solidFill>
                <a:schemeClr val="bg1"/>
              </a:solidFill>
              <a:latin typeface="Montserrat" pitchFamily="2" charset="77"/>
            </a:endParaRPr>
          </a:p>
          <a:p>
            <a:r>
              <a:rPr lang="fr-FR" sz="3600" dirty="0">
                <a:solidFill>
                  <a:schemeClr val="bg1"/>
                </a:solidFill>
                <a:latin typeface="Montserrat" pitchFamily="2" charset="77"/>
              </a:rPr>
              <a:t>Merci à tous !</a:t>
            </a:r>
          </a:p>
          <a:p>
            <a:endParaRPr lang="fr-FR" sz="36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49C8A6A-BAE4-464A-A29F-6D3A53600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88" y="5171957"/>
            <a:ext cx="3962333" cy="10935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7E08DFF-EEEB-500B-AE6E-D64BBF6B6FD3}"/>
              </a:ext>
            </a:extLst>
          </p:cNvPr>
          <p:cNvSpPr/>
          <p:nvPr/>
        </p:nvSpPr>
        <p:spPr>
          <a:xfrm>
            <a:off x="531888" y="374073"/>
            <a:ext cx="11128224" cy="6109854"/>
          </a:xfrm>
          <a:prstGeom prst="rect">
            <a:avLst/>
          </a:prstGeom>
          <a:noFill/>
          <a:ln w="5715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1448A89-AEC6-94CC-6A2B-C95C94B01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182" y="5396256"/>
            <a:ext cx="809972" cy="54274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1863BF8-B5E9-3DED-1791-D75420CDF3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664" y="5334357"/>
            <a:ext cx="2732285" cy="604640"/>
          </a:xfrm>
          <a:prstGeom prst="rect">
            <a:avLst/>
          </a:prstGeom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72E6930D-E274-6EC5-8D1C-123A3A38CE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672" y="5489173"/>
            <a:ext cx="1362325" cy="44982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141C534-9650-1B4E-778F-665A189957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257" y="5307138"/>
            <a:ext cx="668656" cy="63729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27D6085-82F6-5FD9-CA03-6A21279DF6B9}"/>
              </a:ext>
            </a:extLst>
          </p:cNvPr>
          <p:cNvSpPr txBox="1"/>
          <p:nvPr/>
        </p:nvSpPr>
        <p:spPr>
          <a:xfrm>
            <a:off x="1109932" y="4419188"/>
            <a:ext cx="9972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Contact : </a:t>
            </a:r>
            <a:r>
              <a:rPr lang="fr-FR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flore.louette@uclouvain.be</a:t>
            </a:r>
            <a:r>
              <a:rPr lang="fr-FR" dirty="0">
                <a:solidFill>
                  <a:schemeClr val="bg1"/>
                </a:solidFill>
              </a:rPr>
              <a:t> </a:t>
            </a:r>
            <a:endParaRPr lang="fr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22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65F89-958C-101F-D620-A2B1F9EA6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Bibliographie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8BC8A-F422-C853-F237-ED6DC9123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984" y="1690688"/>
            <a:ext cx="10618695" cy="4670635"/>
          </a:xfrm>
        </p:spPr>
        <p:txBody>
          <a:bodyPr>
            <a:normAutofit fontScale="55000" lnSpcReduction="20000"/>
          </a:bodyPr>
          <a:lstStyle/>
          <a:p>
            <a:r>
              <a:rPr lang="fr-BE" sz="2000" dirty="0"/>
              <a:t>CRUQUENAIRE A. (2023). </a:t>
            </a:r>
            <a:r>
              <a:rPr lang="fr-BE" sz="2000" i="1" dirty="0"/>
              <a:t>Droits d</a:t>
            </a:r>
            <a:r>
              <a:rPr lang="fr-BE" sz="2000" i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’</a:t>
            </a:r>
            <a:r>
              <a:rPr lang="fr-BE" sz="2000" i="1" dirty="0"/>
              <a:t>auteur à l’ère de l’IA : les questions qui s’imposent</a:t>
            </a:r>
            <a:r>
              <a:rPr lang="fr-BE" sz="2000" dirty="0"/>
              <a:t>. </a:t>
            </a:r>
            <a:r>
              <a:rPr lang="fr-BE" sz="2000" dirty="0" err="1"/>
              <a:t>Lexing</a:t>
            </a:r>
            <a:r>
              <a:rPr lang="fr-BE" sz="2000" dirty="0"/>
              <a:t>. Avocats. </a:t>
            </a:r>
            <a:r>
              <a:rPr lang="fr-BE" sz="2000" dirty="0">
                <a:hlinkClick r:id="rId2"/>
              </a:rPr>
              <a:t>https://lexing.be/droit-dauteur-a-lere-de-lia-les-questions-qui-simposent/</a:t>
            </a:r>
            <a:endParaRPr lang="fr-BE" sz="2000" dirty="0"/>
          </a:p>
          <a:p>
            <a:r>
              <a:rPr lang="fr-BE" sz="2000" dirty="0"/>
              <a:t>CHIANG T.(2024). </a:t>
            </a:r>
            <a:r>
              <a:rPr lang="fr-BE" sz="2000" i="1" dirty="0" err="1"/>
              <a:t>Why</a:t>
            </a:r>
            <a:r>
              <a:rPr lang="fr-BE" sz="2000" i="1" dirty="0"/>
              <a:t> AI </a:t>
            </a:r>
            <a:r>
              <a:rPr lang="fr-BE" sz="2000" i="1" dirty="0" err="1"/>
              <a:t>isn’t</a:t>
            </a:r>
            <a:r>
              <a:rPr lang="fr-BE" sz="2000" i="1" dirty="0"/>
              <a:t> </a:t>
            </a:r>
            <a:r>
              <a:rPr lang="fr-BE" sz="2000" i="1" dirty="0" err="1"/>
              <a:t>going</a:t>
            </a:r>
            <a:r>
              <a:rPr lang="fr-BE" sz="2000" i="1" dirty="0"/>
              <a:t> to </a:t>
            </a:r>
            <a:r>
              <a:rPr lang="fr-BE" sz="2000" i="1" dirty="0" err="1"/>
              <a:t>make</a:t>
            </a:r>
            <a:r>
              <a:rPr lang="fr-BE" sz="2000" i="1" dirty="0"/>
              <a:t> art. </a:t>
            </a:r>
            <a:r>
              <a:rPr lang="fr-BE" sz="2000" dirty="0"/>
              <a:t>The New </a:t>
            </a:r>
            <a:r>
              <a:rPr lang="fr-BE" sz="2000" dirty="0" err="1"/>
              <a:t>Yorker</a:t>
            </a:r>
            <a:r>
              <a:rPr lang="fr-BE" sz="2000" dirty="0"/>
              <a:t>. </a:t>
            </a:r>
            <a:r>
              <a:rPr lang="fr-BE" sz="2000" dirty="0">
                <a:hlinkClick r:id="rId3"/>
              </a:rPr>
              <a:t>https://www.newyorker.com/culture/the-weekend-essay/why-ai-isnt-going-to-make-art</a:t>
            </a:r>
            <a:r>
              <a:rPr lang="fr-BE" sz="2000" dirty="0"/>
              <a:t> </a:t>
            </a:r>
          </a:p>
          <a:p>
            <a:r>
              <a:rPr lang="fr-BE" sz="2000" dirty="0"/>
              <a:t>DUQUESNOY M. (2022). </a:t>
            </a:r>
            <a:r>
              <a:rPr lang="fr-BE" sz="2000" i="1" dirty="0"/>
              <a:t>Module 4 : Le droit d'auteur sur internet. </a:t>
            </a:r>
            <a:r>
              <a:rPr lang="fr-BE" sz="2000" dirty="0">
                <a:hlinkClick r:id="rId4"/>
              </a:rPr>
              <a:t>https://view.genial.ly/634ba0bdd1d0d90012caf04c/presentation-module-4-le-droit-dauteur-sur-internet</a:t>
            </a:r>
            <a:r>
              <a:rPr lang="fr-BE" sz="2000" dirty="0"/>
              <a:t> [CC BY-NC-SA]</a:t>
            </a:r>
          </a:p>
          <a:p>
            <a:r>
              <a:rPr lang="fr-BE" sz="2000" dirty="0"/>
              <a:t>LOUETTE F.(2023). </a:t>
            </a:r>
            <a:r>
              <a:rPr lang="fr-BE" sz="2000" i="1" dirty="0"/>
              <a:t>Partager ses ressources tout en protégeant ses droits. Focus sur les licences libres – Creative Commons. </a:t>
            </a:r>
            <a:r>
              <a:rPr lang="fr-BE" sz="2000" dirty="0">
                <a:hlinkClick r:id="rId5"/>
              </a:rPr>
              <a:t>https://view.genially.com/6419a16fa586f40011474a78</a:t>
            </a:r>
            <a:r>
              <a:rPr lang="fr-BE" sz="2000" dirty="0"/>
              <a:t> [CC BY-SA]. </a:t>
            </a:r>
          </a:p>
          <a:p>
            <a:r>
              <a:rPr lang="fr-BE" sz="2000" dirty="0"/>
              <a:t>LALLEMAND A.(2024). </a:t>
            </a:r>
            <a:r>
              <a:rPr lang="fr-BE" sz="2000" i="1" dirty="0"/>
              <a:t>Ecritures : l’IA n’est pas humaine, elle ne génère pas de droits d’auteur. </a:t>
            </a:r>
            <a:r>
              <a:rPr lang="fr-BE" sz="2000" dirty="0" err="1"/>
              <a:t>LeSoir</a:t>
            </a:r>
            <a:r>
              <a:rPr lang="fr-BE" sz="2000" dirty="0"/>
              <a:t>. </a:t>
            </a:r>
            <a:r>
              <a:rPr lang="fr-BE" sz="2000" dirty="0">
                <a:hlinkClick r:id="rId6"/>
              </a:rPr>
              <a:t>https://www.lesoir.be/577560/article/2024-03-28/ecritures-lia-nest-pas-humaine-elle-ne-genere-pas-de-droits-dauteur</a:t>
            </a:r>
            <a:endParaRPr lang="fr-BE" sz="2000" i="1" dirty="0"/>
          </a:p>
          <a:p>
            <a:r>
              <a:rPr lang="fr-BE" sz="2000" i="1" dirty="0"/>
              <a:t>Abrégé normes bibliographiques APA (7</a:t>
            </a:r>
            <a:r>
              <a:rPr lang="fr-BE" sz="2000" i="1" baseline="30000" dirty="0"/>
              <a:t>e</a:t>
            </a:r>
            <a:r>
              <a:rPr lang="fr-BE" sz="2000" i="1" dirty="0"/>
              <a:t> éd.)</a:t>
            </a:r>
            <a:r>
              <a:rPr lang="fr-BE" sz="2000" dirty="0"/>
              <a:t>. UCLouvain – Bibliothèque des sciences psychologiques, de l’éducation et de la motricité. </a:t>
            </a:r>
            <a:r>
              <a:rPr lang="fr-BE" sz="2000" dirty="0">
                <a:hlinkClick r:id="rId7"/>
              </a:rPr>
              <a:t>https://cdn.uclouvain.be/groups/</a:t>
            </a:r>
            <a:r>
              <a:rPr lang="fr-BE" sz="2000" dirty="0" err="1">
                <a:hlinkClick r:id="rId7"/>
              </a:rPr>
              <a:t>cms</a:t>
            </a:r>
            <a:r>
              <a:rPr lang="fr-BE" sz="2000" dirty="0">
                <a:hlinkClick r:id="rId7"/>
              </a:rPr>
              <a:t>-editors-</a:t>
            </a:r>
            <a:r>
              <a:rPr lang="fr-BE" sz="2000" dirty="0" err="1">
                <a:hlinkClick r:id="rId7"/>
              </a:rPr>
              <a:t>bpem</a:t>
            </a:r>
            <a:r>
              <a:rPr lang="fr-BE" sz="2000" dirty="0">
                <a:hlinkClick r:id="rId7"/>
              </a:rPr>
              <a:t>/</a:t>
            </a:r>
            <a:r>
              <a:rPr lang="fr-BE" sz="2000" dirty="0" err="1">
                <a:hlinkClick r:id="rId7"/>
              </a:rPr>
              <a:t>apa</a:t>
            </a:r>
            <a:r>
              <a:rPr lang="fr-BE" sz="2000" dirty="0">
                <a:hlinkClick r:id="rId7"/>
              </a:rPr>
              <a:t>-/</a:t>
            </a:r>
            <a:r>
              <a:rPr lang="fr-BE" sz="2000" dirty="0" err="1">
                <a:hlinkClick r:id="rId7"/>
              </a:rPr>
              <a:t>Abrége</a:t>
            </a:r>
            <a:r>
              <a:rPr lang="fr-BE" sz="2000" dirty="0">
                <a:hlinkClick r:id="rId7"/>
              </a:rPr>
              <a:t>́%20BPEM%20normes%20bibliographiques%20APA%207ed.pdf</a:t>
            </a:r>
            <a:r>
              <a:rPr lang="fr-BE" sz="2000" dirty="0"/>
              <a:t>.  </a:t>
            </a:r>
          </a:p>
          <a:p>
            <a:r>
              <a:rPr lang="fr-BE" sz="2000" dirty="0"/>
              <a:t>Ministère de l’Economie des Finances et de la Souveraineté industrielle et numérique. </a:t>
            </a:r>
            <a:r>
              <a:rPr lang="fr-BE" sz="2000" i="1" dirty="0"/>
              <a:t>Focus : Que signifie « libre de droits » ? </a:t>
            </a:r>
            <a:r>
              <a:rPr lang="fr-BE" sz="2000" dirty="0"/>
              <a:t>Economie.gouv.fr</a:t>
            </a:r>
            <a:r>
              <a:rPr lang="fr-BE" sz="2000" i="1" dirty="0"/>
              <a:t>. </a:t>
            </a:r>
            <a:r>
              <a:rPr lang="fr-BE" sz="2000" dirty="0">
                <a:hlinkClick r:id="rId8"/>
              </a:rPr>
              <a:t>https://www.economie.gouv.fr/apie/publications/focus-que-signifie-libre-droits#:~:text=Elle%20renvoie%20%C3%A0%20un%20type,autoris%C3%A9e%20dans%20la%20licence%20concern%C3%A9e</a:t>
            </a:r>
            <a:r>
              <a:rPr lang="fr-BE" sz="2000" dirty="0"/>
              <a:t>  [sous licence ouverte]</a:t>
            </a:r>
          </a:p>
          <a:p>
            <a:r>
              <a:rPr lang="fr-BE" sz="2000" dirty="0"/>
              <a:t>Université de Montréal. </a:t>
            </a:r>
            <a:r>
              <a:rPr lang="fr-BE" sz="2000" i="1" dirty="0"/>
              <a:t>Citer œuvres et images en style APA (7</a:t>
            </a:r>
            <a:r>
              <a:rPr lang="fr-BE" sz="2000" i="1" baseline="30000" dirty="0"/>
              <a:t>e</a:t>
            </a:r>
            <a:r>
              <a:rPr lang="fr-BE" sz="2000" i="1" dirty="0"/>
              <a:t> éd.)</a:t>
            </a:r>
            <a:r>
              <a:rPr lang="fr-BE" sz="2000" dirty="0"/>
              <a:t>. </a:t>
            </a:r>
            <a:r>
              <a:rPr lang="fr-BE" sz="2000" dirty="0">
                <a:hlinkClick r:id="rId9"/>
              </a:rPr>
              <a:t>https://bib.umontreal.ca/citer/styles-bibliographiques/citer-oeuvres-images-style-apa?tab=5313522</a:t>
            </a:r>
            <a:r>
              <a:rPr lang="fr-BE" sz="2000" dirty="0"/>
              <a:t> [CC BY]</a:t>
            </a:r>
          </a:p>
          <a:p>
            <a:pPr marL="0" indent="0">
              <a:buNone/>
            </a:pPr>
            <a:r>
              <a:rPr lang="fr-BE" sz="2000" dirty="0">
                <a:solidFill>
                  <a:srgbClr val="008080"/>
                </a:solidFill>
              </a:rPr>
              <a:t>IMAGES</a:t>
            </a:r>
            <a:r>
              <a:rPr lang="fr-BE" sz="2000" dirty="0"/>
              <a:t> </a:t>
            </a:r>
          </a:p>
          <a:p>
            <a:r>
              <a:rPr lang="fr-FR" sz="2000" dirty="0"/>
              <a:t>Image 1 : </a:t>
            </a:r>
            <a:r>
              <a:rPr lang="fr-BE" sz="2000" dirty="0"/>
              <a:t>George </a:t>
            </a:r>
            <a:r>
              <a:rPr lang="fr-BE" sz="2000" dirty="0" err="1"/>
              <a:t>Greenwell</a:t>
            </a:r>
            <a:r>
              <a:rPr lang="fr-BE" sz="2000" dirty="0"/>
              <a:t>/</a:t>
            </a:r>
            <a:r>
              <a:rPr lang="fr-BE" sz="2000" dirty="0" err="1"/>
              <a:t>Mirrorpix</a:t>
            </a:r>
            <a:r>
              <a:rPr lang="fr-BE" sz="2000" dirty="0"/>
              <a:t>, 1967, The </a:t>
            </a:r>
            <a:r>
              <a:rPr lang="fr-BE" sz="2000" dirty="0" err="1"/>
              <a:t>sinking</a:t>
            </a:r>
            <a:r>
              <a:rPr lang="fr-BE" sz="2000" dirty="0"/>
              <a:t> of the Torrey Canon</a:t>
            </a:r>
            <a:r>
              <a:rPr lang="fr-BE" sz="2000" i="1" dirty="0"/>
              <a:t>, </a:t>
            </a:r>
            <a:r>
              <a:rPr lang="fr-BE" sz="2000" dirty="0" err="1"/>
              <a:t>Gettyimages</a:t>
            </a:r>
            <a:r>
              <a:rPr lang="fr-BE" sz="2000" dirty="0"/>
              <a:t>, </a:t>
            </a:r>
            <a:r>
              <a:rPr lang="fr-BE" sz="2000" dirty="0">
                <a:hlinkClick r:id="rId10"/>
              </a:rPr>
              <a:t>https://www.gettyimages.ae/detail/news-photo/on-18th-march-1967-the-oil-tanker-torrey-canyon-on-route-news-photo/888812458?adppopup=true</a:t>
            </a:r>
            <a:r>
              <a:rPr lang="fr-BE" sz="2000" dirty="0"/>
              <a:t>. </a:t>
            </a:r>
            <a:endParaRPr lang="fr-FR" sz="2000" dirty="0"/>
          </a:p>
          <a:p>
            <a:r>
              <a:rPr lang="fr-FR" sz="2000" dirty="0"/>
              <a:t>Image 2 : </a:t>
            </a:r>
            <a:r>
              <a:rPr lang="fr-FR" sz="2000" dirty="0" err="1"/>
              <a:t>Courtesy</a:t>
            </a:r>
            <a:r>
              <a:rPr lang="fr-FR" sz="2000" dirty="0"/>
              <a:t> of Us </a:t>
            </a:r>
            <a:r>
              <a:rPr lang="fr-FR" sz="2000" dirty="0" err="1"/>
              <a:t>Govt</a:t>
            </a:r>
            <a:r>
              <a:rPr lang="fr-FR" sz="2000" dirty="0"/>
              <a:t>. </a:t>
            </a:r>
            <a:r>
              <a:rPr lang="fr-FR" sz="2000" dirty="0" err="1"/>
              <a:t>Defense</a:t>
            </a:r>
            <a:r>
              <a:rPr lang="fr-FR" sz="2000" dirty="0"/>
              <a:t> </a:t>
            </a:r>
            <a:r>
              <a:rPr lang="fr-FR" sz="2000" dirty="0" err="1"/>
              <a:t>Threat</a:t>
            </a:r>
            <a:r>
              <a:rPr lang="fr-FR" sz="2000" dirty="0"/>
              <a:t> Reduction Agency, 1945, The 1945 Trinity </a:t>
            </a:r>
            <a:r>
              <a:rPr lang="fr-FR" sz="2000" dirty="0" err="1"/>
              <a:t>nuclear</a:t>
            </a:r>
            <a:r>
              <a:rPr lang="fr-FR" sz="2000" dirty="0"/>
              <a:t> explosion. </a:t>
            </a:r>
            <a:r>
              <a:rPr lang="fr-FR" sz="2000" dirty="0" err="1"/>
              <a:t>Rapatronic</a:t>
            </a:r>
            <a:r>
              <a:rPr lang="fr-FR" sz="2000" dirty="0"/>
              <a:t> </a:t>
            </a:r>
            <a:r>
              <a:rPr lang="fr-FR" sz="2000" dirty="0" err="1"/>
              <a:t>picture</a:t>
            </a:r>
            <a:r>
              <a:rPr lang="fr-FR" sz="2000" dirty="0"/>
              <a:t> </a:t>
            </a:r>
            <a:r>
              <a:rPr lang="fr-FR" sz="2000" dirty="0" err="1"/>
              <a:t>taken</a:t>
            </a:r>
            <a:r>
              <a:rPr lang="fr-FR" sz="2000" dirty="0"/>
              <a:t> 25ms </a:t>
            </a:r>
            <a:r>
              <a:rPr lang="fr-FR" sz="2000" dirty="0" err="1"/>
              <a:t>after</a:t>
            </a:r>
            <a:r>
              <a:rPr lang="fr-FR" sz="2000" dirty="0"/>
              <a:t> </a:t>
            </a:r>
            <a:r>
              <a:rPr lang="fr-FR" sz="2000" dirty="0" err="1"/>
              <a:t>detonation</a:t>
            </a:r>
            <a:r>
              <a:rPr lang="fr-FR" sz="2000" dirty="0"/>
              <a:t>, </a:t>
            </a:r>
            <a:r>
              <a:rPr lang="fr-FR" sz="2000" dirty="0" err="1"/>
              <a:t>Wikimedia</a:t>
            </a:r>
            <a:r>
              <a:rPr lang="fr-FR" sz="2000" dirty="0"/>
              <a:t> Commons, </a:t>
            </a:r>
            <a:r>
              <a:rPr lang="fr-FR" sz="2000" dirty="0">
                <a:hlinkClick r:id="rId11"/>
              </a:rPr>
              <a:t>https://commons.wikimedia.org/wiki/File:Trinity_Test_Fireball_25ms.jpg</a:t>
            </a:r>
            <a:r>
              <a:rPr lang="fr-FR" sz="2000" dirty="0"/>
              <a:t>. Domaine public </a:t>
            </a:r>
            <a:endParaRPr lang="fr-BE" sz="2000" dirty="0"/>
          </a:p>
          <a:p>
            <a:endParaRPr lang="fr-BE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F9F553-B98A-1E19-84E8-2AF7C22BA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6CFA-4D33-4568-8B70-2795F513D19D}" type="slidenum">
              <a:rPr lang="fr-BE" smtClean="0"/>
              <a:pPr/>
              <a:t>19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62849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2C6FB1-1AB5-155B-2280-B79380759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>
                <a:solidFill>
                  <a:srgbClr val="ED7D31"/>
                </a:solidFill>
                <a:latin typeface="Bebas Neue" panose="020B0606020202050201" pitchFamily="34" charset="0"/>
              </a:rPr>
              <a:t>Objectifs </a:t>
            </a:r>
            <a:endParaRPr lang="fr-BE" sz="6000" dirty="0">
              <a:solidFill>
                <a:srgbClr val="ED7D31"/>
              </a:solidFill>
              <a:latin typeface="Bebas Neue" panose="020B0606020202050201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A3C816-D427-F540-627E-6DC945559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774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8080"/>
              </a:buClr>
            </a:pPr>
            <a:r>
              <a:rPr lang="fr-FR" sz="2400" dirty="0">
                <a:latin typeface="Montserrat" panose="00000500000000000000" pitchFamily="2" charset="0"/>
                <a:cs typeface="Arabic Typesetting" panose="020B0604020202020204" pitchFamily="66" charset="-78"/>
              </a:rPr>
              <a:t>Au terme de la formation, vous serez capable de :</a:t>
            </a:r>
          </a:p>
          <a:p>
            <a:pPr lvl="1">
              <a:lnSpc>
                <a:spcPct val="100000"/>
              </a:lnSpc>
            </a:pPr>
            <a:r>
              <a:rPr lang="fr-FR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 Light" panose="020F0302020204030204" pitchFamily="34" charset="0"/>
              </a:rPr>
              <a:t>Référencer une image ; </a:t>
            </a:r>
          </a:p>
          <a:p>
            <a:pPr lvl="1">
              <a:lnSpc>
                <a:spcPct val="100000"/>
              </a:lnSpc>
            </a:pPr>
            <a:r>
              <a:rPr lang="fr-FR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 Light" panose="020F0302020204030204" pitchFamily="34" charset="0"/>
              </a:rPr>
              <a:t>Identifier si une image est sous licence Creative Commons ou pas ;  </a:t>
            </a:r>
          </a:p>
          <a:p>
            <a:pPr lvl="1" algn="just" fontAlgn="base"/>
            <a:r>
              <a:rPr lang="fr-FR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 Light" panose="020F0302020204030204" pitchFamily="34" charset="0"/>
              </a:rPr>
              <a:t>Trouver des images sous licence libre ;  </a:t>
            </a:r>
          </a:p>
          <a:p>
            <a:pPr lvl="1" algn="just" fontAlgn="base"/>
            <a:r>
              <a:rPr lang="fr-FR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 Light" panose="020F0302020204030204" pitchFamily="34" charset="0"/>
              </a:rPr>
              <a:t>Utiliser une image trouvée sur Internet en respectant les droits de l’œuvre et de son auteur (copyright ou Creative Commons). 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9C0AD8-2F1F-3313-9EF7-E386751DE82D}"/>
              </a:ext>
            </a:extLst>
          </p:cNvPr>
          <p:cNvSpPr/>
          <p:nvPr/>
        </p:nvSpPr>
        <p:spPr>
          <a:xfrm>
            <a:off x="11353800" y="0"/>
            <a:ext cx="838200" cy="68580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highlight>
                <a:srgbClr val="008000"/>
              </a:highlight>
            </a:endParaRPr>
          </a:p>
        </p:txBody>
      </p:sp>
      <p:sp>
        <p:nvSpPr>
          <p:cNvPr id="6" name="Organigramme : Connecteur 5">
            <a:extLst>
              <a:ext uri="{FF2B5EF4-FFF2-40B4-BE49-F238E27FC236}">
                <a16:creationId xmlns:a16="http://schemas.microsoft.com/office/drawing/2014/main" id="{82463FC1-3D61-AD79-CF6B-D0B87C532F76}"/>
              </a:ext>
            </a:extLst>
          </p:cNvPr>
          <p:cNvSpPr/>
          <p:nvPr/>
        </p:nvSpPr>
        <p:spPr>
          <a:xfrm>
            <a:off x="10761133" y="2836333"/>
            <a:ext cx="1185334" cy="1185334"/>
          </a:xfrm>
          <a:prstGeom prst="flowChartConnector">
            <a:avLst/>
          </a:prstGeom>
          <a:solidFill>
            <a:srgbClr val="D361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306B697-8AD4-0A85-6352-4F9E93EE8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774" y="3125017"/>
            <a:ext cx="854051" cy="607965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67F6F7D-15F6-0E25-886E-21D8B48C7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4216CFA-4D33-4568-8B70-2795F513D19D}" type="slidenum">
              <a:rPr lang="fr-BE" smtClean="0"/>
              <a:pPr algn="ctr"/>
              <a:t>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6250652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65F89-958C-101F-D620-A2B1F9EA6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Bibliographie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8BC8A-F422-C853-F237-ED6DC9123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984" y="1690688"/>
            <a:ext cx="10618695" cy="4670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000" dirty="0">
                <a:solidFill>
                  <a:srgbClr val="008080"/>
                </a:solidFill>
              </a:rPr>
              <a:t>SITE A DECOUVRIR</a:t>
            </a:r>
            <a:endParaRPr lang="fr-BE" sz="2000" dirty="0"/>
          </a:p>
          <a:p>
            <a:r>
              <a:rPr lang="fr-BE" sz="2000" dirty="0">
                <a:hlinkClick r:id="rId2"/>
              </a:rPr>
              <a:t>Catalogue </a:t>
            </a:r>
            <a:r>
              <a:rPr lang="fr-BE" sz="2000" dirty="0" err="1">
                <a:hlinkClick r:id="rId2"/>
              </a:rPr>
              <a:t>AtoM</a:t>
            </a:r>
            <a:r>
              <a:rPr lang="fr-BE" sz="2000" dirty="0">
                <a:hlinkClick r:id="rId2"/>
              </a:rPr>
              <a:t> </a:t>
            </a:r>
            <a:r>
              <a:rPr lang="fr-BE" sz="2000" dirty="0"/>
              <a:t> - catalogue des Archives de l’UCLouvain </a:t>
            </a:r>
          </a:p>
          <a:p>
            <a:r>
              <a:rPr lang="fr-FR" sz="2000" dirty="0">
                <a:hlinkClick r:id="rId3"/>
              </a:rPr>
              <a:t>Flickr</a:t>
            </a:r>
            <a:r>
              <a:rPr lang="fr-FR" sz="2000" dirty="0"/>
              <a:t> </a:t>
            </a:r>
            <a:endParaRPr lang="fr-BE" sz="2000" dirty="0">
              <a:hlinkClick r:id="rId4"/>
            </a:endParaRPr>
          </a:p>
          <a:p>
            <a:r>
              <a:rPr lang="fr-FR" sz="2000" dirty="0">
                <a:hlinkClick r:id="rId5"/>
              </a:rPr>
              <a:t>Noun Project</a:t>
            </a:r>
            <a:endParaRPr lang="fr-BE" sz="2000" dirty="0">
              <a:hlinkClick r:id="rId4"/>
            </a:endParaRPr>
          </a:p>
          <a:p>
            <a:r>
              <a:rPr lang="fr-BE" sz="2000" dirty="0">
                <a:hlinkClick r:id="rId4"/>
              </a:rPr>
              <a:t>Open Moodle </a:t>
            </a:r>
            <a:r>
              <a:rPr lang="fr-BE" sz="2000" dirty="0"/>
              <a:t>– site de formations en parcours ouverts de l</a:t>
            </a:r>
            <a:r>
              <a:rPr lang="fr-BE" sz="2000" dirty="0">
                <a:hlinkClick r:id="rId4"/>
              </a:rPr>
              <a:t>’UCLouvain </a:t>
            </a:r>
          </a:p>
          <a:p>
            <a:r>
              <a:rPr lang="fr-FR" sz="2000" dirty="0" err="1">
                <a:hlinkClick r:id="rId6"/>
              </a:rPr>
              <a:t>Pexels</a:t>
            </a:r>
            <a:endParaRPr lang="fr-FR" sz="2000" dirty="0">
              <a:hlinkClick r:id="rId7"/>
            </a:endParaRPr>
          </a:p>
          <a:p>
            <a:r>
              <a:rPr lang="fr-FR" sz="2000" dirty="0">
                <a:hlinkClick r:id="rId7"/>
              </a:rPr>
              <a:t>Photothèque de l’UCLouvain</a:t>
            </a:r>
            <a:r>
              <a:rPr lang="fr-FR" sz="2000" dirty="0"/>
              <a:t> – catalogue d’images libres </a:t>
            </a:r>
          </a:p>
          <a:p>
            <a:r>
              <a:rPr lang="fr-FR" sz="2000" dirty="0">
                <a:hlinkClick r:id="rId8"/>
              </a:rPr>
              <a:t>Plateforme OER</a:t>
            </a:r>
            <a:r>
              <a:rPr lang="fr-BE" sz="2000" dirty="0">
                <a:hlinkClick r:id="rId4"/>
              </a:rPr>
              <a:t> </a:t>
            </a:r>
            <a:r>
              <a:rPr lang="fr-BE" sz="2000" dirty="0"/>
              <a:t>– plateforme de ressources éducatives libres </a:t>
            </a:r>
          </a:p>
          <a:p>
            <a:r>
              <a:rPr lang="fr-BE" sz="2000" dirty="0">
                <a:hlinkClick r:id="rId9"/>
              </a:rPr>
              <a:t>UCL Archives</a:t>
            </a:r>
            <a:r>
              <a:rPr lang="fr-BE" sz="2000" dirty="0"/>
              <a:t> – site d’images d’archives de l’UCLouvain</a:t>
            </a:r>
          </a:p>
          <a:p>
            <a:r>
              <a:rPr lang="fr-FR" sz="2000" dirty="0" err="1">
                <a:hlinkClick r:id="rId10"/>
              </a:rPr>
              <a:t>Wikimedia</a:t>
            </a:r>
            <a:r>
              <a:rPr lang="fr-FR" sz="2000" dirty="0">
                <a:hlinkClick r:id="rId10"/>
              </a:rPr>
              <a:t> Commons  </a:t>
            </a:r>
            <a:endParaRPr lang="fr-FR" sz="2000" dirty="0"/>
          </a:p>
          <a:p>
            <a:endParaRPr lang="fr-BE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F9F553-B98A-1E19-84E8-2AF7C22BA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6CFA-4D33-4568-8B70-2795F513D19D}" type="slidenum">
              <a:rPr lang="fr-BE" smtClean="0"/>
              <a:pPr/>
              <a:t>20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30366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FD4DEF9C-38AC-0633-DF81-D207807B5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3DB5FD-14CD-CEEA-2B51-50E9483105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highlight>
                <a:srgbClr val="008000"/>
              </a:highlight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47DC487-31BC-B3ED-5CDB-D60973D76B9A}"/>
              </a:ext>
            </a:extLst>
          </p:cNvPr>
          <p:cNvSpPr txBox="1"/>
          <p:nvPr/>
        </p:nvSpPr>
        <p:spPr>
          <a:xfrm>
            <a:off x="838199" y="2352502"/>
            <a:ext cx="6310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E57432"/>
                </a:solidFill>
                <a:latin typeface="Bebas Neue" panose="020B0606020202050201" pitchFamily="34" charset="0"/>
                <a:ea typeface="+mj-ea"/>
                <a:cs typeface="+mj-cs"/>
              </a:rPr>
              <a:t>Plan </a:t>
            </a:r>
            <a:endParaRPr lang="fr-BE" sz="6000" dirty="0">
              <a:solidFill>
                <a:srgbClr val="E57432"/>
              </a:solidFill>
              <a:latin typeface="Bebas Neue" panose="020B0606020202050201" pitchFamily="34" charset="0"/>
              <a:ea typeface="+mj-ea"/>
              <a:cs typeface="+mj-cs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21B808C8-A002-7C5F-DA43-5B010F39A35C}"/>
              </a:ext>
            </a:extLst>
          </p:cNvPr>
          <p:cNvSpPr/>
          <p:nvPr/>
        </p:nvSpPr>
        <p:spPr>
          <a:xfrm>
            <a:off x="801686" y="3404857"/>
            <a:ext cx="6310745" cy="45719"/>
          </a:xfrm>
          <a:prstGeom prst="roundRect">
            <a:avLst/>
          </a:prstGeom>
          <a:solidFill>
            <a:srgbClr val="E57432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E574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813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65F89-958C-101F-D620-A2B1F9EA6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Partir de cas enseignants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8BC8A-F422-C853-F237-ED6DC9123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Une image sous copyright, je ne peux pas l’utiliser ?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Faut-il référencer une image ? 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Comment référencer une image générée par IA ? 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Où trouver des images sous licences libres ? 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Une image d’archives, quelles sont les règles ?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F9F553-B98A-1E19-84E8-2AF7C22BA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6CFA-4D33-4568-8B70-2795F513D19D}" type="slidenum">
              <a:rPr lang="fr-BE" smtClean="0"/>
              <a:pPr/>
              <a:t>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62646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B8A10E-77F7-9DA2-FEB1-80AA15363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Copyright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3179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65F89-958C-101F-D620-A2B1F9EA6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copyright ou droits d’auteur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8BC8A-F422-C853-F237-ED6DC9123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984" y="1690688"/>
            <a:ext cx="10618695" cy="39319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2000" dirty="0"/>
              <a:t>Le droit d’auteur a pour fonction de garantir à l’auteur </a:t>
            </a:r>
            <a:r>
              <a:rPr lang="fr-FR" sz="2000" b="1" dirty="0"/>
              <a:t>l’exclusivité de la reproduction et de la communication </a:t>
            </a:r>
            <a:r>
              <a:rPr lang="fr-FR" sz="2000" dirty="0"/>
              <a:t>de sa ressource.</a:t>
            </a:r>
          </a:p>
          <a:p>
            <a:pPr lvl="1">
              <a:lnSpc>
                <a:spcPct val="100000"/>
              </a:lnSpc>
            </a:pPr>
            <a:r>
              <a:rPr lang="fr-FR" sz="1600" dirty="0"/>
              <a:t>Droit d’auteur = droit moral + droit patrimonial</a:t>
            </a:r>
          </a:p>
          <a:p>
            <a:pPr>
              <a:lnSpc>
                <a:spcPct val="100000"/>
              </a:lnSpc>
            </a:pPr>
            <a:r>
              <a:rPr lang="fr-FR" sz="2000" dirty="0"/>
              <a:t>Exception pédagogique… mais quelle limite ? </a:t>
            </a:r>
          </a:p>
          <a:p>
            <a:pPr lvl="1">
              <a:lnSpc>
                <a:spcPct val="100000"/>
              </a:lnSpc>
            </a:pPr>
            <a:r>
              <a:rPr lang="fr-FR" sz="1600" dirty="0"/>
              <a:t>Respecter les règles de citation et d’</a:t>
            </a:r>
            <a:r>
              <a:rPr lang="fr-FR" sz="1600" dirty="0" err="1"/>
              <a:t>antiplagiat</a:t>
            </a:r>
            <a:endParaRPr lang="fr-FR" sz="1600" dirty="0"/>
          </a:p>
          <a:p>
            <a:pPr lvl="1">
              <a:lnSpc>
                <a:spcPct val="100000"/>
              </a:lnSpc>
            </a:pPr>
            <a:r>
              <a:rPr lang="fr-FR" sz="1600" dirty="0"/>
              <a:t>Mettre une œuvre entière ? </a:t>
            </a:r>
          </a:p>
          <a:p>
            <a:pPr>
              <a:lnSpc>
                <a:spcPct val="100000"/>
              </a:lnSpc>
            </a:pPr>
            <a:r>
              <a:rPr lang="fr-FR" sz="2000" dirty="0"/>
              <a:t>Demander </a:t>
            </a:r>
            <a:r>
              <a:rPr lang="fr-FR" sz="2000" dirty="0">
                <a:solidFill>
                  <a:srgbClr val="008080"/>
                </a:solidFill>
              </a:rPr>
              <a:t>l’autorisation de l’auteur</a:t>
            </a:r>
            <a:r>
              <a:rPr lang="fr-FR" sz="2000" dirty="0"/>
              <a:t>, c’est possible.  </a:t>
            </a:r>
          </a:p>
          <a:p>
            <a:pPr lvl="1">
              <a:lnSpc>
                <a:spcPct val="100000"/>
              </a:lnSpc>
            </a:pPr>
            <a:r>
              <a:rPr lang="fr-FR" sz="1600" dirty="0"/>
              <a:t>Utiliser une image sous copyright dans un MOOC, maison d’édition, ressource à diffuser en ligne (REL)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fr-FR" sz="1600" dirty="0"/>
              <a:t> </a:t>
            </a:r>
          </a:p>
          <a:p>
            <a:pPr>
              <a:lnSpc>
                <a:spcPct val="100000"/>
              </a:lnSpc>
            </a:pPr>
            <a:endParaRPr lang="fr-FR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F9F553-B98A-1E19-84E8-2AF7C22BA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6CFA-4D33-4568-8B70-2795F513D19D}" type="slidenum">
              <a:rPr lang="fr-BE" smtClean="0"/>
              <a:pPr/>
              <a:t>6</a:t>
            </a:fld>
            <a:endParaRPr lang="fr-BE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5EDD72E-F41E-3173-416A-1F432D512601}"/>
              </a:ext>
            </a:extLst>
          </p:cNvPr>
          <p:cNvSpPr txBox="1"/>
          <p:nvPr/>
        </p:nvSpPr>
        <p:spPr>
          <a:xfrm>
            <a:off x="155803" y="5714992"/>
            <a:ext cx="109083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BE" sz="900" dirty="0"/>
              <a:t>SOURCE : M. DUQUESNOY (2022). </a:t>
            </a:r>
            <a:r>
              <a:rPr lang="fr-BE" sz="900" i="1" dirty="0"/>
              <a:t>Module 4 : Le droit d'auteur sur internet. </a:t>
            </a:r>
            <a:r>
              <a:rPr lang="fr-BE" sz="900" dirty="0"/>
              <a:t>Consulté le 13/08/2024 sur </a:t>
            </a:r>
            <a:r>
              <a:rPr lang="fr-BE" sz="900" dirty="0">
                <a:hlinkClick r:id="rId2"/>
              </a:rPr>
              <a:t>https://view.genial.ly/634ba0bdd1d0d90012caf04c/presentation-module-4-le-droit-dauteur-sur-internet</a:t>
            </a:r>
            <a:r>
              <a:rPr lang="fr-BE" sz="900" dirty="0"/>
              <a:t> [CC BY-NC-SA]. </a:t>
            </a:r>
          </a:p>
          <a:p>
            <a:pPr algn="just"/>
            <a:r>
              <a:rPr lang="fr-BE" sz="900" dirty="0"/>
              <a:t>F. LOUETTE (2023). </a:t>
            </a:r>
            <a:r>
              <a:rPr lang="fr-BE" sz="900" i="1" dirty="0"/>
              <a:t>Partager ses ressources tout en protégeant ses droits. Focus sur les licences libres – Creative Commons. </a:t>
            </a:r>
            <a:r>
              <a:rPr lang="fr-BE" sz="900" dirty="0"/>
              <a:t>Consulté le 20/08/2024 sur </a:t>
            </a:r>
            <a:r>
              <a:rPr lang="fr-BE" sz="900" dirty="0">
                <a:hlinkClick r:id="rId3"/>
              </a:rPr>
              <a:t>https://view.genially.com/6419a16fa586f40011474a78</a:t>
            </a:r>
            <a:r>
              <a:rPr lang="fr-BE" sz="900" dirty="0"/>
              <a:t> [CC BY-SA]. </a:t>
            </a:r>
          </a:p>
        </p:txBody>
      </p:sp>
    </p:spTree>
    <p:extLst>
      <p:ext uri="{BB962C8B-B14F-4D97-AF65-F5344CB8AC3E}">
        <p14:creationId xmlns:p14="http://schemas.microsoft.com/office/powerpoint/2010/main" val="2588764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FD4DEF9C-38AC-0633-DF81-D207807B5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3DB5FD-14CD-CEEA-2B51-50E9483105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highlight>
                <a:srgbClr val="008000"/>
              </a:highlight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47DC487-31BC-B3ED-5CDB-D60973D76B9A}"/>
              </a:ext>
            </a:extLst>
          </p:cNvPr>
          <p:cNvSpPr txBox="1"/>
          <p:nvPr/>
        </p:nvSpPr>
        <p:spPr>
          <a:xfrm>
            <a:off x="838199" y="2352502"/>
            <a:ext cx="6990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E57432"/>
                </a:solidFill>
                <a:latin typeface="Bebas Neue" panose="020B0606020202050201" pitchFamily="34" charset="0"/>
                <a:ea typeface="+mj-ea"/>
                <a:cs typeface="+mj-cs"/>
              </a:rPr>
              <a:t>2-3. Référencer une image</a:t>
            </a:r>
            <a:endParaRPr lang="fr-BE" sz="6000" dirty="0">
              <a:solidFill>
                <a:srgbClr val="E57432"/>
              </a:solidFill>
              <a:latin typeface="Bebas Neue" panose="020B0606020202050201" pitchFamily="34" charset="0"/>
              <a:ea typeface="+mj-ea"/>
              <a:cs typeface="+mj-cs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21B808C8-A002-7C5F-DA43-5B010F39A35C}"/>
              </a:ext>
            </a:extLst>
          </p:cNvPr>
          <p:cNvSpPr/>
          <p:nvPr/>
        </p:nvSpPr>
        <p:spPr>
          <a:xfrm>
            <a:off x="801686" y="3404857"/>
            <a:ext cx="7026698" cy="45719"/>
          </a:xfrm>
          <a:prstGeom prst="roundRect">
            <a:avLst/>
          </a:prstGeom>
          <a:solidFill>
            <a:srgbClr val="E57432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E574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846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65F89-958C-101F-D620-A2B1F9EA6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Référencement d’une image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8BC8A-F422-C853-F237-ED6DC9123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984" y="1690688"/>
            <a:ext cx="10618695" cy="3931971"/>
          </a:xfrm>
        </p:spPr>
        <p:txBody>
          <a:bodyPr>
            <a:normAutofit/>
          </a:bodyPr>
          <a:lstStyle/>
          <a:p>
            <a:r>
              <a:rPr lang="fr-FR" sz="2000" dirty="0"/>
              <a:t>Le droit européen prévoit que toute ressource créée et publiée sur internet est automatiquement couverte par le droit d’auteur. </a:t>
            </a:r>
          </a:p>
          <a:p>
            <a:pPr lvl="1"/>
            <a:r>
              <a:rPr lang="fr-FR" sz="1600" dirty="0"/>
              <a:t>Cela concerne </a:t>
            </a:r>
            <a:r>
              <a:rPr lang="fr-FR" sz="1600" b="1" dirty="0"/>
              <a:t>aussi </a:t>
            </a:r>
            <a:r>
              <a:rPr lang="fr-FR" sz="1600" dirty="0"/>
              <a:t>les images.  </a:t>
            </a:r>
          </a:p>
          <a:p>
            <a:r>
              <a:rPr lang="fr-FR" sz="2000" dirty="0"/>
              <a:t>Copyright ou licence Creative Commons → </a:t>
            </a:r>
            <a:r>
              <a:rPr lang="fr-FR" sz="2000" b="1" dirty="0"/>
              <a:t>référencement.</a:t>
            </a:r>
          </a:p>
          <a:p>
            <a:pPr lvl="1"/>
            <a:r>
              <a:rPr lang="fr-FR" sz="1600" dirty="0"/>
              <a:t>Bonne pratique : Auteur, année de publication, titre [description de l’objet], source, URL [licence Creative Commons] (selon </a:t>
            </a:r>
            <a:r>
              <a:rPr lang="fr-FR" sz="1600" b="1" dirty="0"/>
              <a:t>norme APA</a:t>
            </a:r>
            <a:r>
              <a:rPr lang="fr-FR" sz="1600" dirty="0"/>
              <a:t>).  </a:t>
            </a:r>
          </a:p>
          <a:p>
            <a:r>
              <a:rPr lang="fr-FR" sz="1600" i="1" dirty="0"/>
              <a:t>Remarque concernant les images et photos issues des logiciels Word et Power Point : ces objets ne doivent pas être référencés car en achetant la licence de ces logiciels, l'utilisateur acquiert les droits à l'utilisation des objets qu'ils contiennent.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F9F553-B98A-1E19-84E8-2AF7C22BA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6CFA-4D33-4568-8B70-2795F513D19D}" type="slidenum">
              <a:rPr lang="fr-BE" smtClean="0"/>
              <a:pPr/>
              <a:t>8</a:t>
            </a:fld>
            <a:endParaRPr lang="fr-BE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5EDD72E-F41E-3173-416A-1F432D512601}"/>
              </a:ext>
            </a:extLst>
          </p:cNvPr>
          <p:cNvSpPr txBox="1"/>
          <p:nvPr/>
        </p:nvSpPr>
        <p:spPr>
          <a:xfrm>
            <a:off x="155803" y="5714992"/>
            <a:ext cx="106186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BE" sz="900" dirty="0"/>
              <a:t>SOURCE : M. DUQUESNOY (2022). </a:t>
            </a:r>
            <a:r>
              <a:rPr lang="fr-BE" sz="900" i="1" dirty="0"/>
              <a:t>Module 4 : Le droit d'auteur sur internet. </a:t>
            </a:r>
            <a:r>
              <a:rPr lang="fr-BE" sz="900" dirty="0"/>
              <a:t>Consulté le 13/08/2024 sur </a:t>
            </a:r>
            <a:r>
              <a:rPr lang="fr-BE" sz="900" dirty="0">
                <a:hlinkClick r:id="rId2"/>
              </a:rPr>
              <a:t>https://view.genial.ly/634ba0bdd1d0d90012caf04c/presentation-module-4-le-droit-dauteur-sur-internet</a:t>
            </a:r>
            <a:r>
              <a:rPr lang="fr-BE" sz="900" dirty="0"/>
              <a:t> [CC BY-NC-SA]</a:t>
            </a:r>
          </a:p>
          <a:p>
            <a:pPr algn="just"/>
            <a:r>
              <a:rPr lang="fr-BE" sz="900" i="1" dirty="0"/>
              <a:t>Abrégé normes bibliographiques APA (7</a:t>
            </a:r>
            <a:r>
              <a:rPr lang="fr-BE" sz="900" i="1" baseline="30000" dirty="0"/>
              <a:t>e</a:t>
            </a:r>
            <a:r>
              <a:rPr lang="fr-BE" sz="900" i="1" dirty="0"/>
              <a:t> éd.)</a:t>
            </a:r>
            <a:r>
              <a:rPr lang="fr-BE" sz="900" dirty="0"/>
              <a:t>. UCLouvain – Bibliothèque des sciences psychologiques, de l’éducation et de la motricité. Consulté le 13/08/2024 sur </a:t>
            </a:r>
            <a:r>
              <a:rPr lang="fr-BE" sz="900" dirty="0">
                <a:hlinkClick r:id="rId3"/>
              </a:rPr>
              <a:t>https://cdn.uclouvain.be/groups/</a:t>
            </a:r>
            <a:r>
              <a:rPr lang="fr-BE" sz="900" dirty="0" err="1">
                <a:hlinkClick r:id="rId3"/>
              </a:rPr>
              <a:t>cms</a:t>
            </a:r>
            <a:r>
              <a:rPr lang="fr-BE" sz="900" dirty="0">
                <a:hlinkClick r:id="rId3"/>
              </a:rPr>
              <a:t>-editors-</a:t>
            </a:r>
            <a:r>
              <a:rPr lang="fr-BE" sz="900" dirty="0" err="1">
                <a:hlinkClick r:id="rId3"/>
              </a:rPr>
              <a:t>bpem</a:t>
            </a:r>
            <a:r>
              <a:rPr lang="fr-BE" sz="900" dirty="0">
                <a:hlinkClick r:id="rId3"/>
              </a:rPr>
              <a:t>/</a:t>
            </a:r>
            <a:r>
              <a:rPr lang="fr-BE" sz="900" dirty="0" err="1">
                <a:hlinkClick r:id="rId3"/>
              </a:rPr>
              <a:t>apa</a:t>
            </a:r>
            <a:r>
              <a:rPr lang="fr-BE" sz="900" dirty="0">
                <a:hlinkClick r:id="rId3"/>
              </a:rPr>
              <a:t>-/</a:t>
            </a:r>
            <a:r>
              <a:rPr lang="fr-BE" sz="900" dirty="0" err="1">
                <a:hlinkClick r:id="rId3"/>
              </a:rPr>
              <a:t>Abrége</a:t>
            </a:r>
            <a:r>
              <a:rPr lang="fr-BE" sz="900" dirty="0">
                <a:hlinkClick r:id="rId3"/>
              </a:rPr>
              <a:t>́%20BPEM%20normes%20bibliographiques%20APA%207ed.pdf</a:t>
            </a:r>
            <a:r>
              <a:rPr lang="fr-BE" sz="9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133056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65F89-958C-101F-D620-A2B1F9EA6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IA et Droit d’auteur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8BC8A-F422-C853-F237-ED6DC9123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539" y="1615960"/>
            <a:ext cx="10133812" cy="3626079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fr-FR" sz="2600" dirty="0">
                <a:solidFill>
                  <a:srgbClr val="008080"/>
                </a:solidFill>
              </a:rPr>
              <a:t>L’intelligence artificielle peut-être auteure d’une œuvre ? </a:t>
            </a:r>
          </a:p>
          <a:p>
            <a:r>
              <a:rPr lang="fr-FR" sz="2000" dirty="0"/>
              <a:t>Débat : est-ce qu’une œuvre produite par une « intelligence non-humaine » peut être protégée par le droit d’auteur ?</a:t>
            </a:r>
          </a:p>
          <a:p>
            <a:r>
              <a:rPr lang="fr-FR" sz="2000" b="1" dirty="0"/>
              <a:t>Rappel : </a:t>
            </a:r>
            <a:r>
              <a:rPr lang="fr-FR" sz="1800" dirty="0"/>
              <a:t>les œuvres de création ne peuvent bénéficier d’une protection de droit d’auteur que si elles présentent </a:t>
            </a:r>
            <a:r>
              <a:rPr lang="fr-FR" sz="1800" u="sng" dirty="0"/>
              <a:t>un caractère original </a:t>
            </a:r>
          </a:p>
          <a:p>
            <a:pPr lvl="1"/>
            <a:r>
              <a:rPr lang="fr-FR" sz="1400" dirty="0"/>
              <a:t>L’originalité est définie comme le </a:t>
            </a:r>
            <a:r>
              <a:rPr lang="fr-FR" sz="1400" b="1" dirty="0"/>
              <a:t>reflet de la personnalité de son auteur</a:t>
            </a:r>
            <a:r>
              <a:rPr lang="fr-FR" sz="1800" b="1" u="sng" dirty="0"/>
              <a:t> </a:t>
            </a:r>
          </a:p>
          <a:p>
            <a:pPr lvl="1"/>
            <a:r>
              <a:rPr lang="fr-FR" sz="1400" dirty="0"/>
              <a:t>Dans certains pays, la loi stipule que seul un être humain peut fournir « un caractère original » et donc que seule une œuvre créée par une personne humaine est sous la protection du droit d’auteur (cas de la Belgique)</a:t>
            </a:r>
          </a:p>
          <a:p>
            <a:pPr lvl="1"/>
            <a:r>
              <a:rPr lang="fr-BE" sz="1400" dirty="0"/>
              <a:t>« Lorsque le créatif a eu recours à de l’IA pour améliorer une création réellement humaine, le produit final est considéré comme document littéraire, donc humain » (</a:t>
            </a:r>
            <a:r>
              <a:rPr lang="fr-BE" sz="1400" dirty="0" err="1"/>
              <a:t>LeSoir</a:t>
            </a:r>
            <a:r>
              <a:rPr lang="fr-BE" sz="1400" dirty="0"/>
              <a:t>) </a:t>
            </a:r>
            <a:endParaRPr lang="fr-FR" sz="1400" dirty="0"/>
          </a:p>
          <a:p>
            <a:pPr lvl="1"/>
            <a:r>
              <a:rPr lang="fr-FR" sz="1400" dirty="0"/>
              <a:t>Difficile de monétiser une image créée par une IA → valeur « créative » de l’IA n’est pas reconnue </a:t>
            </a:r>
          </a:p>
          <a:p>
            <a:pPr lvl="1"/>
            <a:r>
              <a:rPr lang="fr-FR" sz="1400" dirty="0"/>
              <a:t>Certains estiment que les droits d’auteur peuvent être attribués au </a:t>
            </a:r>
            <a:r>
              <a:rPr lang="fr-FR" sz="1400" b="1" dirty="0"/>
              <a:t>créateur de l’IA </a:t>
            </a:r>
            <a:r>
              <a:rPr lang="fr-FR" sz="1400" dirty="0"/>
              <a:t>ou </a:t>
            </a:r>
            <a:r>
              <a:rPr lang="fr-FR" sz="1400" b="1" dirty="0"/>
              <a:t>à celle qui a utilisé l’IA pour générer un nouveau contenu</a:t>
            </a:r>
          </a:p>
          <a:p>
            <a:pPr lvl="1"/>
            <a:r>
              <a:rPr lang="fr-FR" sz="1400" b="1" dirty="0"/>
              <a:t>Débat n’est pas tranché </a:t>
            </a:r>
          </a:p>
          <a:p>
            <a:r>
              <a:rPr lang="fr-FR" sz="1800" b="1" dirty="0"/>
              <a:t>Attention, confrontée à une image ou autre « création » généré par IA, une personne doit en être informée. </a:t>
            </a:r>
            <a:r>
              <a:rPr lang="fr-FR" sz="1800" dirty="0"/>
              <a:t>Un auteur doit donc avertir [son public] d’un éventuel usage de l’IA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→ référencement. </a:t>
            </a:r>
            <a:endParaRPr lang="fr-FR" sz="18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F9F553-B98A-1E19-84E8-2AF7C22BA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6CFA-4D33-4568-8B70-2795F513D19D}" type="slidenum">
              <a:rPr lang="fr-BE" smtClean="0"/>
              <a:pPr/>
              <a:t>9</a:t>
            </a:fld>
            <a:endParaRPr lang="fr-BE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5EDD72E-F41E-3173-416A-1F432D512601}"/>
              </a:ext>
            </a:extLst>
          </p:cNvPr>
          <p:cNvSpPr txBox="1"/>
          <p:nvPr/>
        </p:nvSpPr>
        <p:spPr>
          <a:xfrm>
            <a:off x="155803" y="5576493"/>
            <a:ext cx="1078249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BE" sz="900" dirty="0"/>
              <a:t>SOURCE : A. LALLEMAND (2024). </a:t>
            </a:r>
            <a:r>
              <a:rPr lang="fr-BE" sz="900" i="1" dirty="0"/>
              <a:t>Ecritures : l’IA n’est pas humaine, elle ne génère pas de droits d’auteur. </a:t>
            </a:r>
            <a:r>
              <a:rPr lang="fr-BE" sz="900" dirty="0" err="1"/>
              <a:t>LeSoir</a:t>
            </a:r>
            <a:r>
              <a:rPr lang="fr-BE" sz="900" dirty="0"/>
              <a:t>. Consulté le 30/09/2024 sur </a:t>
            </a:r>
            <a:r>
              <a:rPr lang="fr-BE" sz="900" dirty="0">
                <a:hlinkClick r:id="rId2"/>
              </a:rPr>
              <a:t>https://www.lesoir.be/577560/article/2024-03-28/ecritures-lia-nest-pas-humaine-elle-ne-genere-pas-de-droits-dauteur</a:t>
            </a:r>
            <a:endParaRPr lang="fr-BE" sz="900" dirty="0"/>
          </a:p>
          <a:p>
            <a:pPr algn="just"/>
            <a:r>
              <a:rPr lang="fr-BE" sz="900" dirty="0"/>
              <a:t>A. CRUQUENAIRE (2023). </a:t>
            </a:r>
            <a:r>
              <a:rPr lang="fr-BE" sz="900" i="1" dirty="0"/>
              <a:t>Droits d</a:t>
            </a:r>
            <a:r>
              <a:rPr lang="fr-BE" sz="900" i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’</a:t>
            </a:r>
            <a:r>
              <a:rPr lang="fr-BE" sz="900" i="1" dirty="0"/>
              <a:t>auteur à l’ère de l’IA : les questions qui s’imposent</a:t>
            </a:r>
            <a:r>
              <a:rPr lang="fr-BE" sz="900" dirty="0"/>
              <a:t>. </a:t>
            </a:r>
            <a:r>
              <a:rPr lang="fr-BE" sz="900" dirty="0" err="1"/>
              <a:t>Lexing</a:t>
            </a:r>
            <a:r>
              <a:rPr lang="fr-BE" sz="900" dirty="0"/>
              <a:t>. Avocats. Consulté le 30/09/2024 sur </a:t>
            </a:r>
            <a:r>
              <a:rPr lang="fr-BE" sz="900" dirty="0">
                <a:hlinkClick r:id="rId3"/>
              </a:rPr>
              <a:t>https://lexing.be/droit-dauteur-a-lere-de-lia-les-questions-qui-simposent/</a:t>
            </a:r>
            <a:endParaRPr lang="fr-BE" sz="900" dirty="0"/>
          </a:p>
          <a:p>
            <a:pPr algn="just"/>
            <a:r>
              <a:rPr lang="fr-BE" sz="900" dirty="0"/>
              <a:t>T. CHIANG (2024). </a:t>
            </a:r>
            <a:r>
              <a:rPr lang="fr-BE" sz="900" i="1" dirty="0" err="1"/>
              <a:t>Why</a:t>
            </a:r>
            <a:r>
              <a:rPr lang="fr-BE" sz="900" i="1" dirty="0"/>
              <a:t> AI </a:t>
            </a:r>
            <a:r>
              <a:rPr lang="fr-BE" sz="900" i="1" dirty="0" err="1"/>
              <a:t>isn’t</a:t>
            </a:r>
            <a:r>
              <a:rPr lang="fr-BE" sz="900" i="1" dirty="0"/>
              <a:t> </a:t>
            </a:r>
            <a:r>
              <a:rPr lang="fr-BE" sz="900" i="1" dirty="0" err="1"/>
              <a:t>going</a:t>
            </a:r>
            <a:r>
              <a:rPr lang="fr-BE" sz="900" i="1" dirty="0"/>
              <a:t> to </a:t>
            </a:r>
            <a:r>
              <a:rPr lang="fr-BE" sz="900" i="1" dirty="0" err="1"/>
              <a:t>make</a:t>
            </a:r>
            <a:r>
              <a:rPr lang="fr-BE" sz="900" i="1" dirty="0"/>
              <a:t> art. </a:t>
            </a:r>
            <a:r>
              <a:rPr lang="fr-BE" sz="900" dirty="0"/>
              <a:t>The New </a:t>
            </a:r>
            <a:r>
              <a:rPr lang="fr-BE" sz="900" dirty="0" err="1"/>
              <a:t>Yorker</a:t>
            </a:r>
            <a:r>
              <a:rPr lang="fr-BE" sz="900" dirty="0"/>
              <a:t>. Consulté le 30/09/2024 sur </a:t>
            </a:r>
            <a:r>
              <a:rPr lang="fr-BE" sz="900" dirty="0">
                <a:hlinkClick r:id="rId4"/>
              </a:rPr>
              <a:t>https://www.newyorker.com/culture/the-weekend-essay/why-ai-isnt-going-to-make-art</a:t>
            </a:r>
            <a:r>
              <a:rPr lang="fr-BE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9805829"/>
      </p:ext>
    </p:extLst>
  </p:cSld>
  <p:clrMapOvr>
    <a:masterClrMapping/>
  </p:clrMapOvr>
</p:sld>
</file>

<file path=ppt/theme/theme1.xml><?xml version="1.0" encoding="utf-8"?>
<a:theme xmlns:a="http://schemas.openxmlformats.org/drawingml/2006/main" name="230217_Template_OL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">
      <a:majorFont>
        <a:latin typeface="Bebas Neue"/>
        <a:ea typeface=""/>
        <a:cs typeface=""/>
      </a:majorFont>
      <a:minorFont>
        <a:latin typeface="Montserrat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définitif" id="{256C06F7-0E0A-408E-AFD7-F0077A31C6E7}" vid="{506B92B9-CCC2-4CAC-9CD8-C21832FE72F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B6E1DAB5C1C047AA1C538583517466" ma:contentTypeVersion="14" ma:contentTypeDescription="Crée un document." ma:contentTypeScope="" ma:versionID="f561a2b4eee33efc9a4118cb945cbe74">
  <xsd:schema xmlns:xsd="http://www.w3.org/2001/XMLSchema" xmlns:xs="http://www.w3.org/2001/XMLSchema" xmlns:p="http://schemas.microsoft.com/office/2006/metadata/properties" xmlns:ns2="99401416-f8b6-4919-a60c-26a0a4f4229c" xmlns:ns3="4daf64a1-8a47-48d7-a978-4eb97c9f7acb" targetNamespace="http://schemas.microsoft.com/office/2006/metadata/properties" ma:root="true" ma:fieldsID="92380c6f50ceca1380ae90c59dc229a6" ns2:_="" ns3:_="">
    <xsd:import namespace="99401416-f8b6-4919-a60c-26a0a4f4229c"/>
    <xsd:import namespace="4daf64a1-8a47-48d7-a978-4eb97c9f7ac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401416-f8b6-4919-a60c-26a0a4f4229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0c89b00a-e20d-4021-9430-a1c9737d0605}" ma:internalName="TaxCatchAll" ma:showField="CatchAllData" ma:web="99401416-f8b6-4919-a60c-26a0a4f422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af64a1-8a47-48d7-a978-4eb97c9f7a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6e87909b-6f91-4c34-a78b-ec0d666c48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9401416-f8b6-4919-a60c-26a0a4f4229c" xsi:nil="true"/>
    <lcf76f155ced4ddcb4097134ff3c332f xmlns="4daf64a1-8a47-48d7-a978-4eb97c9f7ac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81795F4-71CB-436A-8953-8B79E74CDB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22AF0A-870E-463C-A72F-A4E30941E8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401416-f8b6-4919-a60c-26a0a4f4229c"/>
    <ds:schemaRef ds:uri="4daf64a1-8a47-48d7-a978-4eb97c9f7a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FF863D-213A-454B-8FCA-2D930B8BBD20}">
  <ds:schemaRefs>
    <ds:schemaRef ds:uri="99401416-f8b6-4919-a60c-26a0a4f4229c"/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http://purl.org/dc/terms/"/>
    <ds:schemaRef ds:uri="4daf64a1-8a47-48d7-a978-4eb97c9f7acb"/>
    <ds:schemaRef ds:uri="http://schemas.microsoft.com/office/2006/metadata/properties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230217_Template_OLE</Template>
  <TotalTime>4783</TotalTime>
  <Words>2316</Words>
  <Application>Microsoft Office PowerPoint</Application>
  <PresentationFormat>Grand écran</PresentationFormat>
  <Paragraphs>151</Paragraphs>
  <Slides>20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9" baseType="lpstr">
      <vt:lpstr>Arial</vt:lpstr>
      <vt:lpstr>Bebas Neue</vt:lpstr>
      <vt:lpstr>Calibri</vt:lpstr>
      <vt:lpstr>Calibri Light</vt:lpstr>
      <vt:lpstr>Montserrat</vt:lpstr>
      <vt:lpstr>Montserrat Light</vt:lpstr>
      <vt:lpstr>Open Sans</vt:lpstr>
      <vt:lpstr>Signika Negative</vt:lpstr>
      <vt:lpstr>230217_Template_OLE</vt:lpstr>
      <vt:lpstr>45’ pour illustrer mon cours avec des images sous licence libre </vt:lpstr>
      <vt:lpstr>Objectifs </vt:lpstr>
      <vt:lpstr>Présentation PowerPoint</vt:lpstr>
      <vt:lpstr>Partir de cas enseignants</vt:lpstr>
      <vt:lpstr>1. Copyright</vt:lpstr>
      <vt:lpstr>copyright ou droits d’auteur</vt:lpstr>
      <vt:lpstr>Présentation PowerPoint</vt:lpstr>
      <vt:lpstr>Référencement d’une image</vt:lpstr>
      <vt:lpstr>IA et Droit d’auteur</vt:lpstr>
      <vt:lpstr>Référencement avec IA générative</vt:lpstr>
      <vt:lpstr>4. images « libres »</vt:lpstr>
      <vt:lpstr>Images libres : où les trouver </vt:lpstr>
      <vt:lpstr>Images libres : où les trouver </vt:lpstr>
      <vt:lpstr>Images libres : où les trouver </vt:lpstr>
      <vt:lpstr>5. Archives</vt:lpstr>
      <vt:lpstr>Images Archives</vt:lpstr>
      <vt:lpstr>Images Archives </vt:lpstr>
      <vt:lpstr>Présentation PowerPoint</vt:lpstr>
      <vt:lpstr>Bibliographie</vt:lpstr>
      <vt:lpstr>Bibliographie</vt:lpstr>
    </vt:vector>
  </TitlesOfParts>
  <Company>UCLouvain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OLE - Open Learning Experience</dc:title>
  <dc:creator>Flore Louette</dc:creator>
  <cp:lastModifiedBy>Flore Louette</cp:lastModifiedBy>
  <cp:revision>31</cp:revision>
  <dcterms:created xsi:type="dcterms:W3CDTF">2023-02-17T15:05:14Z</dcterms:created>
  <dcterms:modified xsi:type="dcterms:W3CDTF">2024-10-03T12:46:26Z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0x01010075B6E1DAB5C1C047AA1C538583517466</vt:lpwstr>
  </property>
  <property fmtid="{D5CDD505-2E9C-101B-9397-08002B2CF9AE}" pid="3" name="MediaServiceImageTags">
    <vt:lpwstr/>
  </property>
</Properties>
</file>