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6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5" r:id="rId15"/>
    <p:sldId id="272" r:id="rId16"/>
    <p:sldId id="273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5872D-5EBA-8197-DCF1-131083D55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45DB9BD-FB1D-662F-6C4C-62DE5EFE8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9AF254-D104-0A9A-9CDF-99B50997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535220-065F-29DD-0887-30BD99DEC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33D76A-1DC9-BD66-0B7C-3FA9E50E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4238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5ED232-42E6-A61D-461A-6E3FC6A4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7D1037-4066-F34A-E54F-5A1FFC379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8AA75F-597A-68FB-FB89-E0E694AD0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384A81-03BB-A17E-2621-9471243B5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4650D8-290B-B5A4-7318-0ADBFB18F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049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5C8A67A-831F-F927-0432-024CDB58D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6D211E-B35B-CCA6-310F-FEFE2AE08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22025A-87F6-618C-F633-B920C8794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24A691-ACC7-6D15-8816-E35490A5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51BBD7-1862-7DBA-DD03-B2E4EFBA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451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FA16E9-FC67-94CF-FBBF-EDF6A4C7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7A7CAE-2D7F-7DC6-CEC7-AB2C5445E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DA0BF5-E225-C409-9C00-DBDE2930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27DD27-7E18-3299-3EE9-F7EF63B9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94E83D-4D80-0384-16DD-D89E9B02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601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AA9D3-AFC3-36DB-0D74-C445CAE7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744630-DFD0-1F0A-9ECE-0771172C9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4F4C8F-32C1-1205-37CD-C8000837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5E25DF-EF5C-F55F-8C2C-3D4E656E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0B6DF4-2AC1-D1DD-38C6-66057A95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69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A8B2C9-8833-A0BD-F3F6-4F9BA226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D0ACB6-7F62-2C29-2EBE-614C2DFF3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AB8FF6-ECED-AAE8-7CD6-6392AA1A1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4B2ECD-0972-E8C7-ED73-EE82B165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E2CDF0-1BA8-7D1D-4099-4CFFE4AB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1C7A2D-D6FC-5FB9-C931-F2E149984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396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97147B-8410-7B72-28C0-BB8E12DCF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C88E09-B149-D3EE-D6DD-108ABEE3D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B3097F-4E8C-58B4-6A56-3E67B325D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0E0C93-7595-92A4-8FE4-CE89536DF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9A596E-02A3-A656-637A-E31758F1D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A9232F-F0D3-8602-5B9A-A97F6083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110625-2337-8F07-AC55-92F02FD8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CF3A128-2CE1-28BD-E9C1-EF13F5EC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9825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C3F126-F343-C443-39D6-14BEE6F76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0442DDC-6E03-A3B5-5F34-E636A82D0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C94586-FB5E-7575-4EB3-98E5932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AD7F00-8D63-023F-F2DC-F2CC3C9D1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500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BA7BC6-506A-F0C0-7C1F-8F53340B6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321AB3C-3622-01BF-5B1F-3DC4D958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E33946-35A1-8875-6D27-8CB87FC1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137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C70006-AD0F-3814-0C32-F2BF64F52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49962-06DB-8FF0-5457-9DCE8494C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C90353-4168-9B11-4830-D7F0DEB81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9FB08F-E12E-4C84-D32D-CD4F8D55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6EDCF5-5495-6343-819E-27429734A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80B188-CECE-8831-8065-158CF0D22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6228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2511F-5004-E5EF-F1CA-F5516F59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A84AA90-5F2C-E04F-3F99-1745B5FA7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52D3FB-F2DA-D023-5317-E5B30836A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420AC4-FD59-B7FE-D1B9-B8752BBF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E85743-77EE-38B4-0683-1C9A94E4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C08758-248A-268A-D9BB-7F0B6A3B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3749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466B2AC-B092-6360-FAC2-D1CCC547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700473-FD0D-86DB-9D2B-471201BE9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D9FB5A-F6EB-C051-AC6A-43EAC99E7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E73CC-6FBD-4EFC-84F1-0AC80D99BFDE}" type="datetimeFigureOut">
              <a:rPr lang="fr-BE" smtClean="0"/>
              <a:t>30-04-24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A5241E-F299-46F7-4520-B3ADC8A36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042A03-E572-FD9C-D139-627F72EFF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444D7-2841-4766-983E-47AF667D7EB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661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olice, logo, Graphique, texte&#10;&#10;Description générée automatiquement">
            <a:extLst>
              <a:ext uri="{FF2B5EF4-FFF2-40B4-BE49-F238E27FC236}">
                <a16:creationId xmlns:a16="http://schemas.microsoft.com/office/drawing/2014/main" id="{34D9BEAD-F3FC-C545-78F0-A170699EC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6093897"/>
            <a:ext cx="1952625" cy="519506"/>
          </a:xfrm>
          <a:prstGeom prst="rect">
            <a:avLst/>
          </a:prstGeom>
        </p:spPr>
      </p:pic>
      <p:pic>
        <p:nvPicPr>
          <p:cNvPr id="5" name="Image 4" descr="Une image contenant Graphique, graphisme, Police, conception&#10;&#10;Description générée automatiquement">
            <a:extLst>
              <a:ext uri="{FF2B5EF4-FFF2-40B4-BE49-F238E27FC236}">
                <a16:creationId xmlns:a16="http://schemas.microsoft.com/office/drawing/2014/main" id="{B682A848-951C-5C0E-253F-5A6977F14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25" y="6076977"/>
            <a:ext cx="765698" cy="523031"/>
          </a:xfrm>
          <a:prstGeom prst="rect">
            <a:avLst/>
          </a:prstGeom>
        </p:spPr>
      </p:pic>
      <p:pic>
        <p:nvPicPr>
          <p:cNvPr id="7" name="Image 6" descr="Une image contenant symbole, cercle, Graphique, Police&#10;&#10;Description générée automatiquement">
            <a:extLst>
              <a:ext uri="{FF2B5EF4-FFF2-40B4-BE49-F238E27FC236}">
                <a16:creationId xmlns:a16="http://schemas.microsoft.com/office/drawing/2014/main" id="{D4A6F47B-60C1-BC21-BDAB-30439DBA9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64" y="5994342"/>
            <a:ext cx="1952625" cy="688300"/>
          </a:xfrm>
          <a:prstGeom prst="rect">
            <a:avLst/>
          </a:prstGeom>
        </p:spPr>
      </p:pic>
      <p:pic>
        <p:nvPicPr>
          <p:cNvPr id="9" name="Image 8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2354379-313D-DC70-A365-416B1908B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72" y="5936678"/>
            <a:ext cx="838201" cy="803629"/>
          </a:xfrm>
          <a:prstGeom prst="rect">
            <a:avLst/>
          </a:prstGeom>
        </p:spPr>
      </p:pic>
      <p:pic>
        <p:nvPicPr>
          <p:cNvPr id="11" name="Image 10" descr="Une image contenant texte, capture d’écran, symbole, Police&#10;&#10;Description générée automatiquement">
            <a:extLst>
              <a:ext uri="{FF2B5EF4-FFF2-40B4-BE49-F238E27FC236}">
                <a16:creationId xmlns:a16="http://schemas.microsoft.com/office/drawing/2014/main" id="{30B7D934-4120-7EA7-34B0-1F42157580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921" y="5849804"/>
            <a:ext cx="977377" cy="977377"/>
          </a:xfrm>
          <a:prstGeom prst="rect">
            <a:avLst/>
          </a:prstGeom>
        </p:spPr>
      </p:pic>
      <p:pic>
        <p:nvPicPr>
          <p:cNvPr id="13" name="Image 12" descr="Une image contenant Graphique, Police, graphisme, conception&#10;&#10;Description générée automatiquement">
            <a:extLst>
              <a:ext uri="{FF2B5EF4-FFF2-40B4-BE49-F238E27FC236}">
                <a16:creationId xmlns:a16="http://schemas.microsoft.com/office/drawing/2014/main" id="{3F2A612A-8B29-A8A8-D1D4-243515229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74" y="6093897"/>
            <a:ext cx="1363602" cy="48919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CBDA25D-DDD4-655D-572E-993CB807E8B6}"/>
              </a:ext>
            </a:extLst>
          </p:cNvPr>
          <p:cNvSpPr txBox="1"/>
          <p:nvPr/>
        </p:nvSpPr>
        <p:spPr>
          <a:xfrm>
            <a:off x="2347838" y="447846"/>
            <a:ext cx="7083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Candara" panose="020E0502030303020204" pitchFamily="34" charset="0"/>
              </a:rPr>
              <a:t>Cartes </a:t>
            </a:r>
            <a:r>
              <a:rPr lang="fr-FR" sz="2800" dirty="0" err="1">
                <a:latin typeface="Candara" panose="020E0502030303020204" pitchFamily="34" charset="0"/>
              </a:rPr>
              <a:t>sketchnotes</a:t>
            </a:r>
            <a:r>
              <a:rPr lang="fr-FR" sz="2800" dirty="0">
                <a:latin typeface="Candara" panose="020E0502030303020204" pitchFamily="34" charset="0"/>
              </a:rPr>
              <a:t> « entre mythes et réalité »</a:t>
            </a:r>
            <a:endParaRPr lang="fr-BE" dirty="0">
              <a:latin typeface="Candara" panose="020E0502030303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83C690C-A56A-6A9D-AE24-BEE691397FA4}"/>
              </a:ext>
            </a:extLst>
          </p:cNvPr>
          <p:cNvSpPr txBox="1"/>
          <p:nvPr/>
        </p:nvSpPr>
        <p:spPr>
          <a:xfrm>
            <a:off x="641434" y="1475207"/>
            <a:ext cx="11045239" cy="4251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Document </a:t>
            </a:r>
            <a:r>
              <a:rPr lang="fr-FR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support à la formation « L’Open Education, est-ce pour moi ? Entre mythes et réalité »</a:t>
            </a:r>
            <a:endParaRPr lang="fr-B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Date de création </a:t>
            </a:r>
            <a:r>
              <a:rPr lang="fr-BE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Mai 2024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b="1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Auteur</a:t>
            </a:r>
            <a:r>
              <a:rPr lang="fr-BE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: Justine Fromentin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b="1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Sketchnotes</a:t>
            </a:r>
            <a:r>
              <a:rPr lang="fr-BE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: Justine Fromentin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B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BE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L’émergence du mouvement de l’Open Education peut susciter de nombreuses questions et parfois des idées préconçues : </a:t>
            </a:r>
            <a:r>
              <a:rPr lang="fr-BE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Ai-je le soutien de mon institution ? Les ressources libres sont-elles fiables ? Est-ce que je gagne du temps à les utiliser ? ... Démêlez les faits des idées reçues et explorez les opportunités offertes par ce mouvement éducatif à la portée de tous.</a:t>
            </a:r>
            <a:endParaRPr lang="fr-B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Dans le cadre de la formation, les </a:t>
            </a:r>
            <a:r>
              <a:rPr lang="fr-BE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participant·e·s</a:t>
            </a:r>
            <a:r>
              <a:rPr lang="fr-BE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sont </a:t>
            </a:r>
            <a:r>
              <a:rPr lang="fr-BE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amené·e·s</a:t>
            </a:r>
            <a:r>
              <a:rPr lang="fr-BE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à explorer quelques idées autour de l’Open Education représentées par des </a:t>
            </a:r>
            <a:r>
              <a:rPr lang="fr-BE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sketchnotes</a:t>
            </a:r>
            <a:r>
              <a:rPr lang="fr-BE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Les </a:t>
            </a:r>
            <a:r>
              <a:rPr lang="fr-BE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participant·e·s</a:t>
            </a:r>
            <a:r>
              <a:rPr lang="fr-BE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sont </a:t>
            </a:r>
            <a:r>
              <a:rPr lang="fr-BE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amené·e·s</a:t>
            </a:r>
            <a:r>
              <a:rPr lang="fr-BE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à positionner les cartes (diapo 3 à 16) dans la colonne mythe, réalité ou l’entre-deux selon eux (diapo 2). </a:t>
            </a:r>
            <a:r>
              <a:rPr lang="fr-BE" sz="18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Le·a</a:t>
            </a:r>
            <a:r>
              <a:rPr lang="fr-B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fr-BE" sz="1800" dirty="0" err="1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formateur·rice</a:t>
            </a:r>
            <a:r>
              <a:rPr lang="fr-BE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fait le bilan de ce qui ressort.</a:t>
            </a:r>
            <a:endParaRPr lang="fr-BE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549014-AE53-37C4-BEBE-47D4E3465158}"/>
              </a:ext>
            </a:extLst>
          </p:cNvPr>
          <p:cNvSpPr/>
          <p:nvPr/>
        </p:nvSpPr>
        <p:spPr>
          <a:xfrm>
            <a:off x="603849" y="1431985"/>
            <a:ext cx="11084943" cy="1742536"/>
          </a:xfrm>
          <a:prstGeom prst="rect">
            <a:avLst/>
          </a:prstGeom>
          <a:noFill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5382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, croquis, illustration&#10;&#10;Description générée automatiquement">
            <a:extLst>
              <a:ext uri="{FF2B5EF4-FFF2-40B4-BE49-F238E27FC236}">
                <a16:creationId xmlns:a16="http://schemas.microsoft.com/office/drawing/2014/main" id="{D2D46BF9-A35C-D38D-8EB7-88F76590C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00" y="0"/>
            <a:ext cx="7236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4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roquis, écriture manuscrite, dessin&#10;&#10;Description générée automatiquement">
            <a:extLst>
              <a:ext uri="{FF2B5EF4-FFF2-40B4-BE49-F238E27FC236}">
                <a16:creationId xmlns:a16="http://schemas.microsoft.com/office/drawing/2014/main" id="{32355CCE-539B-211F-5598-CCF7D683E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85" y="0"/>
            <a:ext cx="7958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26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essin, écriture manuscrite, croquis&#10;&#10;Description générée automatiquement">
            <a:extLst>
              <a:ext uri="{FF2B5EF4-FFF2-40B4-BE49-F238E27FC236}">
                <a16:creationId xmlns:a16="http://schemas.microsoft.com/office/drawing/2014/main" id="{519178C0-DE87-0D0A-31C3-66D222D8C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0" y="0"/>
            <a:ext cx="7769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2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roquis, dessin, dessin humoristique&#10;&#10;Description générée automatiquement">
            <a:extLst>
              <a:ext uri="{FF2B5EF4-FFF2-40B4-BE49-F238E27FC236}">
                <a16:creationId xmlns:a16="http://schemas.microsoft.com/office/drawing/2014/main" id="{60A664D1-ED7C-5990-02C1-960E30438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88" y="118872"/>
            <a:ext cx="7735824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3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roquis, dessin, Dessin d’enfant&#10;&#10;Description générée automatiquement">
            <a:extLst>
              <a:ext uri="{FF2B5EF4-FFF2-40B4-BE49-F238E27FC236}">
                <a16:creationId xmlns:a16="http://schemas.microsoft.com/office/drawing/2014/main" id="{32426719-1476-5BC0-A56F-EE0C95C2F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85" y="0"/>
            <a:ext cx="692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97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croquis, Dessin d’enfant, texte&#10;&#10;Description générée automatiquement">
            <a:extLst>
              <a:ext uri="{FF2B5EF4-FFF2-40B4-BE49-F238E27FC236}">
                <a16:creationId xmlns:a16="http://schemas.microsoft.com/office/drawing/2014/main" id="{F1D1AF99-C5B4-5738-153A-445835211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63" y="0"/>
            <a:ext cx="6511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40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essin, Dessin d’enfant, croquis&#10;&#10;Description générée automatiquement">
            <a:extLst>
              <a:ext uri="{FF2B5EF4-FFF2-40B4-BE49-F238E27FC236}">
                <a16:creationId xmlns:a16="http://schemas.microsoft.com/office/drawing/2014/main" id="{8A395F23-D579-F9AB-FF36-737CB137C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10" y="0"/>
            <a:ext cx="7146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7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roquis, dessin, Dessin au trait, conception&#10;&#10;Description générée automatiquement">
            <a:extLst>
              <a:ext uri="{FF2B5EF4-FFF2-40B4-BE49-F238E27FC236}">
                <a16:creationId xmlns:a16="http://schemas.microsoft.com/office/drawing/2014/main" id="{C220433C-2454-D7C8-48A1-869254E1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0" t="14728" r="27431" b="15351"/>
          <a:stretch/>
        </p:blipFill>
        <p:spPr>
          <a:xfrm>
            <a:off x="5045516" y="219075"/>
            <a:ext cx="2100968" cy="2396711"/>
          </a:xfrm>
          <a:prstGeom prst="rect">
            <a:avLst/>
          </a:prstGeom>
        </p:spPr>
      </p:pic>
      <p:pic>
        <p:nvPicPr>
          <p:cNvPr id="3" name="Image 2" descr="Une image contenant croquis, Dessin au trait, dessin, Police&#10;&#10;Description générée automatiquement">
            <a:extLst>
              <a:ext uri="{FF2B5EF4-FFF2-40B4-BE49-F238E27FC236}">
                <a16:creationId xmlns:a16="http://schemas.microsoft.com/office/drawing/2014/main" id="{EAC760C2-6D99-03EB-512D-F22205D7D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5" r="6990" b="48247"/>
          <a:stretch/>
        </p:blipFill>
        <p:spPr>
          <a:xfrm>
            <a:off x="302093" y="942351"/>
            <a:ext cx="3770769" cy="1552267"/>
          </a:xfrm>
          <a:prstGeom prst="rect">
            <a:avLst/>
          </a:prstGeom>
        </p:spPr>
      </p:pic>
      <p:pic>
        <p:nvPicPr>
          <p:cNvPr id="4" name="Image 3" descr="Une image contenant croquis, Dessin au trait, dessin, Police&#10;&#10;Description générée automatiquement">
            <a:extLst>
              <a:ext uri="{FF2B5EF4-FFF2-40B4-BE49-F238E27FC236}">
                <a16:creationId xmlns:a16="http://schemas.microsoft.com/office/drawing/2014/main" id="{1A8D8612-39E2-C4D0-BF75-A044FC47D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1" t="52072" r="16551" b="12555"/>
          <a:stretch/>
        </p:blipFill>
        <p:spPr>
          <a:xfrm>
            <a:off x="8475637" y="1534544"/>
            <a:ext cx="3133533" cy="105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texte, dessin humoristique&#10;&#10;Description générée automatiquement">
            <a:extLst>
              <a:ext uri="{FF2B5EF4-FFF2-40B4-BE49-F238E27FC236}">
                <a16:creationId xmlns:a16="http://schemas.microsoft.com/office/drawing/2014/main" id="{D4DFCFDC-2156-ACED-CCD8-F785CF679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09" y="0"/>
            <a:ext cx="6450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roquis, dessin, Dessin au trait&#10;&#10;Description générée automatiquement">
            <a:extLst>
              <a:ext uri="{FF2B5EF4-FFF2-40B4-BE49-F238E27FC236}">
                <a16:creationId xmlns:a16="http://schemas.microsoft.com/office/drawing/2014/main" id="{D59CA221-3A2B-1FB7-EDF6-877871FB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0"/>
            <a:ext cx="8046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7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roquis, dessin, dessin humoristique&#10;&#10;Description générée automatiquement">
            <a:extLst>
              <a:ext uri="{FF2B5EF4-FFF2-40B4-BE49-F238E27FC236}">
                <a16:creationId xmlns:a16="http://schemas.microsoft.com/office/drawing/2014/main" id="{94DF3B26-10AB-7B87-3D8E-C49C10203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99" y="0"/>
            <a:ext cx="7806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50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roquis, dessin, dessin humoristique&#10;&#10;Description générée automatiquement">
            <a:extLst>
              <a:ext uri="{FF2B5EF4-FFF2-40B4-BE49-F238E27FC236}">
                <a16:creationId xmlns:a16="http://schemas.microsoft.com/office/drawing/2014/main" id="{E9B50D7E-97AB-6F1B-DC35-CF25F78CC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4" y="0"/>
            <a:ext cx="7762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82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roquis, dessin, clipart&#10;&#10;Description générée automatiquement">
            <a:extLst>
              <a:ext uri="{FF2B5EF4-FFF2-40B4-BE49-F238E27FC236}">
                <a16:creationId xmlns:a16="http://schemas.microsoft.com/office/drawing/2014/main" id="{8B7AE897-B288-81CF-2EF9-80FDDDFC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88" y="0"/>
            <a:ext cx="8183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roquis, dessin, clipart, Dessin au trait&#10;&#10;Description générée automatiquement">
            <a:extLst>
              <a:ext uri="{FF2B5EF4-FFF2-40B4-BE49-F238E27FC236}">
                <a16:creationId xmlns:a16="http://schemas.microsoft.com/office/drawing/2014/main" id="{27DF0507-54E5-A9BA-6A6D-93052AE8F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27" y="0"/>
            <a:ext cx="782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3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texte, croquis, écriture manuscrite&#10;&#10;Description générée automatiquement">
            <a:extLst>
              <a:ext uri="{FF2B5EF4-FFF2-40B4-BE49-F238E27FC236}">
                <a16:creationId xmlns:a16="http://schemas.microsoft.com/office/drawing/2014/main" id="{E2D43B67-03DD-7E48-F88A-EC6A46706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10" y="0"/>
            <a:ext cx="6909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017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186</Words>
  <Application>Microsoft Office PowerPoint</Application>
  <PresentationFormat>Grand écran</PresentationFormat>
  <Paragraphs>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Candara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Justine Fromentin</dc:creator>
  <cp:lastModifiedBy>Justine Fromentin</cp:lastModifiedBy>
  <cp:revision>8</cp:revision>
  <dcterms:created xsi:type="dcterms:W3CDTF">2024-04-26T09:33:10Z</dcterms:created>
  <dcterms:modified xsi:type="dcterms:W3CDTF">2024-04-30T06:49:59Z</dcterms:modified>
</cp:coreProperties>
</file>