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sldIdLst>
    <p:sldId id="256" r:id="rId2"/>
    <p:sldId id="258" r:id="rId3"/>
    <p:sldId id="261" r:id="rId4"/>
    <p:sldId id="265" r:id="rId5"/>
    <p:sldId id="338" r:id="rId6"/>
    <p:sldId id="354" r:id="rId7"/>
    <p:sldId id="341" r:id="rId8"/>
    <p:sldId id="358" r:id="rId9"/>
    <p:sldId id="342" r:id="rId10"/>
    <p:sldId id="352" r:id="rId11"/>
    <p:sldId id="343" r:id="rId12"/>
    <p:sldId id="351" r:id="rId13"/>
    <p:sldId id="361" r:id="rId14"/>
    <p:sldId id="353" r:id="rId15"/>
    <p:sldId id="362" r:id="rId16"/>
    <p:sldId id="347" r:id="rId17"/>
    <p:sldId id="363" r:id="rId18"/>
    <p:sldId id="364" r:id="rId19"/>
    <p:sldId id="365" r:id="rId20"/>
    <p:sldId id="345" r:id="rId21"/>
    <p:sldId id="369" r:id="rId22"/>
    <p:sldId id="348" r:id="rId23"/>
    <p:sldId id="355" r:id="rId24"/>
    <p:sldId id="370" r:id="rId25"/>
    <p:sldId id="371" r:id="rId26"/>
    <p:sldId id="372" r:id="rId27"/>
    <p:sldId id="374" r:id="rId28"/>
    <p:sldId id="373" r:id="rId29"/>
    <p:sldId id="368" r:id="rId30"/>
    <p:sldId id="300" r:id="rId31"/>
    <p:sldId id="306" r:id="rId32"/>
    <p:sldId id="324" r:id="rId33"/>
    <p:sldId id="378" r:id="rId34"/>
    <p:sldId id="367" r:id="rId35"/>
    <p:sldId id="376" r:id="rId36"/>
    <p:sldId id="375" r:id="rId37"/>
    <p:sldId id="366" r:id="rId38"/>
    <p:sldId id="346" r:id="rId39"/>
    <p:sldId id="326" r:id="rId40"/>
    <p:sldId id="377" r:id="rId41"/>
    <p:sldId id="344" r:id="rId42"/>
    <p:sldId id="357" r:id="rId43"/>
    <p:sldId id="380" r:id="rId44"/>
    <p:sldId id="329" r:id="rId45"/>
    <p:sldId id="359" r:id="rId46"/>
    <p:sldId id="260" r:id="rId47"/>
    <p:sldId id="379" r:id="rId48"/>
    <p:sldId id="383" r:id="rId49"/>
    <p:sldId id="360" r:id="rId5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2D0BB-8A7D-C262-3FC2-486A461F70AE}" name="Justine Fromentin" initials="JF" userId="S::justine.fromentin@uclouvain.be::c7a1650d-d282-4358-a79a-654333969a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3B3"/>
    <a:srgbClr val="003594"/>
    <a:srgbClr val="42ADB1"/>
    <a:srgbClr val="FF9999"/>
    <a:srgbClr val="EBA7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2FFC7-04A8-4C75-86BA-C0AF361A8195}" type="doc">
      <dgm:prSet loTypeId="urn:microsoft.com/office/officeart/2005/8/layout/chevron1" loCatId="process" qsTypeId="urn:microsoft.com/office/officeart/2005/8/quickstyle/simple3" qsCatId="simple" csTypeId="urn:microsoft.com/office/officeart/2005/8/colors/colorful2" csCatId="colorful" phldr="1"/>
      <dgm:spPr/>
    </dgm:pt>
    <dgm:pt modelId="{5D50A5AA-35FB-403F-9378-A09004FD13E8}">
      <dgm:prSet phldrT="[Texte]" custT="1"/>
      <dgm:spPr>
        <a:solidFill>
          <a:schemeClr val="bg2">
            <a:lumMod val="90000"/>
          </a:schemeClr>
        </a:solidFill>
      </dgm:spPr>
      <dgm:t>
        <a:bodyPr/>
        <a:lstStyle/>
        <a:p>
          <a:r>
            <a:rPr lang="fr-FR" sz="1800" dirty="0">
              <a:latin typeface="+mj-lt"/>
            </a:rPr>
            <a:t>Mes premiers pas dans l’Open Education</a:t>
          </a:r>
          <a:endParaRPr lang="fr-BE" sz="1800" dirty="0">
            <a:latin typeface="+mj-lt"/>
          </a:endParaRPr>
        </a:p>
      </dgm:t>
    </dgm:pt>
    <dgm:pt modelId="{F4BACA34-1EE4-43E7-B5AA-6C86EEEE233D}" type="parTrans" cxnId="{B55FD954-930E-41AC-89AA-CEB9767FD37F}">
      <dgm:prSet/>
      <dgm:spPr/>
      <dgm:t>
        <a:bodyPr/>
        <a:lstStyle/>
        <a:p>
          <a:endParaRPr lang="fr-BE"/>
        </a:p>
      </dgm:t>
    </dgm:pt>
    <dgm:pt modelId="{D9AC2501-6290-41FB-884F-A0E196B5CFDE}" type="sibTrans" cxnId="{B55FD954-930E-41AC-89AA-CEB9767FD37F}">
      <dgm:prSet/>
      <dgm:spPr/>
      <dgm:t>
        <a:bodyPr/>
        <a:lstStyle/>
        <a:p>
          <a:endParaRPr lang="fr-BE"/>
        </a:p>
      </dgm:t>
    </dgm:pt>
    <dgm:pt modelId="{8D89FD4E-26E5-40FC-86AF-6C6F3313ABE5}">
      <dgm:prSet phldrT="[Texte]" custT="1"/>
      <dgm:spPr>
        <a:solidFill>
          <a:srgbClr val="FFB3B3"/>
        </a:solidFill>
      </dgm:spPr>
      <dgm:t>
        <a:bodyPr/>
        <a:lstStyle/>
        <a:p>
          <a:r>
            <a:rPr lang="fr-FR" sz="1800" dirty="0">
              <a:latin typeface="+mj-lt"/>
            </a:rPr>
            <a:t>L’Open Education, est-ce pour moi ? Entre mythes et réalité</a:t>
          </a:r>
          <a:endParaRPr lang="fr-BE" sz="1800" dirty="0">
            <a:latin typeface="+mj-lt"/>
          </a:endParaRPr>
        </a:p>
      </dgm:t>
    </dgm:pt>
    <dgm:pt modelId="{D14B99CD-47BE-4F34-8CAA-C7BF38547E65}" type="parTrans" cxnId="{9BAA23F5-2C2B-45B7-AD78-EC520CBAA9CB}">
      <dgm:prSet/>
      <dgm:spPr/>
      <dgm:t>
        <a:bodyPr/>
        <a:lstStyle/>
        <a:p>
          <a:endParaRPr lang="fr-BE"/>
        </a:p>
      </dgm:t>
    </dgm:pt>
    <dgm:pt modelId="{2D7E2579-22E7-4CDB-A1E2-A1B6795F2A85}" type="sibTrans" cxnId="{9BAA23F5-2C2B-45B7-AD78-EC520CBAA9CB}">
      <dgm:prSet/>
      <dgm:spPr/>
      <dgm:t>
        <a:bodyPr/>
        <a:lstStyle/>
        <a:p>
          <a:endParaRPr lang="fr-BE"/>
        </a:p>
      </dgm:t>
    </dgm:pt>
    <dgm:pt modelId="{389D89E1-4187-4C06-8384-B7DC612622DB}" type="pres">
      <dgm:prSet presAssocID="{5B12FFC7-04A8-4C75-86BA-C0AF361A8195}" presName="Name0" presStyleCnt="0">
        <dgm:presLayoutVars>
          <dgm:dir/>
          <dgm:animLvl val="lvl"/>
          <dgm:resizeHandles val="exact"/>
        </dgm:presLayoutVars>
      </dgm:prSet>
      <dgm:spPr/>
    </dgm:pt>
    <dgm:pt modelId="{4DEAEFCA-6CEA-4BFE-B3A4-49F7775E8654}" type="pres">
      <dgm:prSet presAssocID="{5D50A5AA-35FB-403F-9378-A09004FD13E8}" presName="parTxOnly" presStyleLbl="node1" presStyleIdx="0" presStyleCnt="2">
        <dgm:presLayoutVars>
          <dgm:chMax val="0"/>
          <dgm:chPref val="0"/>
          <dgm:bulletEnabled val="1"/>
        </dgm:presLayoutVars>
      </dgm:prSet>
      <dgm:spPr/>
    </dgm:pt>
    <dgm:pt modelId="{DA0E4380-5B61-422B-ABEC-3326D0917A15}" type="pres">
      <dgm:prSet presAssocID="{D9AC2501-6290-41FB-884F-A0E196B5CFDE}" presName="parTxOnlySpace" presStyleCnt="0"/>
      <dgm:spPr/>
    </dgm:pt>
    <dgm:pt modelId="{EE7E7B32-0E6A-4B6F-B1D1-D1CE81A0C2C8}" type="pres">
      <dgm:prSet presAssocID="{8D89FD4E-26E5-40FC-86AF-6C6F3313ABE5}" presName="parTxOnly" presStyleLbl="node1" presStyleIdx="1" presStyleCnt="2">
        <dgm:presLayoutVars>
          <dgm:chMax val="0"/>
          <dgm:chPref val="0"/>
          <dgm:bulletEnabled val="1"/>
        </dgm:presLayoutVars>
      </dgm:prSet>
      <dgm:spPr/>
    </dgm:pt>
  </dgm:ptLst>
  <dgm:cxnLst>
    <dgm:cxn modelId="{8A84DC1B-E694-4817-BED1-D71449604CE1}" type="presOf" srcId="{5B12FFC7-04A8-4C75-86BA-C0AF361A8195}" destId="{389D89E1-4187-4C06-8384-B7DC612622DB}" srcOrd="0" destOrd="0" presId="urn:microsoft.com/office/officeart/2005/8/layout/chevron1"/>
    <dgm:cxn modelId="{2F030A41-FE96-40D5-896C-9139F70A44EC}" type="presOf" srcId="{8D89FD4E-26E5-40FC-86AF-6C6F3313ABE5}" destId="{EE7E7B32-0E6A-4B6F-B1D1-D1CE81A0C2C8}" srcOrd="0" destOrd="0" presId="urn:microsoft.com/office/officeart/2005/8/layout/chevron1"/>
    <dgm:cxn modelId="{B55FD954-930E-41AC-89AA-CEB9767FD37F}" srcId="{5B12FFC7-04A8-4C75-86BA-C0AF361A8195}" destId="{5D50A5AA-35FB-403F-9378-A09004FD13E8}" srcOrd="0" destOrd="0" parTransId="{F4BACA34-1EE4-43E7-B5AA-6C86EEEE233D}" sibTransId="{D9AC2501-6290-41FB-884F-A0E196B5CFDE}"/>
    <dgm:cxn modelId="{6EDF0BF0-623D-4444-A5B1-FB571BBE4B07}" type="presOf" srcId="{5D50A5AA-35FB-403F-9378-A09004FD13E8}" destId="{4DEAEFCA-6CEA-4BFE-B3A4-49F7775E8654}" srcOrd="0" destOrd="0" presId="urn:microsoft.com/office/officeart/2005/8/layout/chevron1"/>
    <dgm:cxn modelId="{9BAA23F5-2C2B-45B7-AD78-EC520CBAA9CB}" srcId="{5B12FFC7-04A8-4C75-86BA-C0AF361A8195}" destId="{8D89FD4E-26E5-40FC-86AF-6C6F3313ABE5}" srcOrd="1" destOrd="0" parTransId="{D14B99CD-47BE-4F34-8CAA-C7BF38547E65}" sibTransId="{2D7E2579-22E7-4CDB-A1E2-A1B6795F2A85}"/>
    <dgm:cxn modelId="{01068A9E-5F4F-4AFC-94A7-37C70975CE4B}" type="presParOf" srcId="{389D89E1-4187-4C06-8384-B7DC612622DB}" destId="{4DEAEFCA-6CEA-4BFE-B3A4-49F7775E8654}" srcOrd="0" destOrd="0" presId="urn:microsoft.com/office/officeart/2005/8/layout/chevron1"/>
    <dgm:cxn modelId="{C4D1285D-D2E4-4A00-81C8-B2A9E2B946B4}" type="presParOf" srcId="{389D89E1-4187-4C06-8384-B7DC612622DB}" destId="{DA0E4380-5B61-422B-ABEC-3326D0917A15}" srcOrd="1" destOrd="0" presId="urn:microsoft.com/office/officeart/2005/8/layout/chevron1"/>
    <dgm:cxn modelId="{91E63C95-0106-4350-A0F2-7A758AFAB15B}" type="presParOf" srcId="{389D89E1-4187-4C06-8384-B7DC612622DB}" destId="{EE7E7B32-0E6A-4B6F-B1D1-D1CE81A0C2C8}"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AEFCA-6CEA-4BFE-B3A4-49F7775E8654}">
      <dsp:nvSpPr>
        <dsp:cNvPr id="0" name=""/>
        <dsp:cNvSpPr/>
      </dsp:nvSpPr>
      <dsp:spPr>
        <a:xfrm>
          <a:off x="8678" y="1890759"/>
          <a:ext cx="5187838" cy="2075135"/>
        </a:xfrm>
        <a:prstGeom prst="chevron">
          <a:avLst/>
        </a:prstGeom>
        <a:solidFill>
          <a:schemeClr val="bg2">
            <a:lumMod val="9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Mes premiers pas dans l’Open Education</a:t>
          </a:r>
          <a:endParaRPr lang="fr-BE" sz="1800" kern="1200" dirty="0">
            <a:latin typeface="+mj-lt"/>
          </a:endParaRPr>
        </a:p>
      </dsp:txBody>
      <dsp:txXfrm>
        <a:off x="1046246" y="1890759"/>
        <a:ext cx="3112703" cy="2075135"/>
      </dsp:txXfrm>
    </dsp:sp>
    <dsp:sp modelId="{EE7E7B32-0E6A-4B6F-B1D1-D1CE81A0C2C8}">
      <dsp:nvSpPr>
        <dsp:cNvPr id="0" name=""/>
        <dsp:cNvSpPr/>
      </dsp:nvSpPr>
      <dsp:spPr>
        <a:xfrm>
          <a:off x="4677733" y="1890759"/>
          <a:ext cx="5187838" cy="2075135"/>
        </a:xfrm>
        <a:prstGeom prst="chevron">
          <a:avLst/>
        </a:prstGeom>
        <a:solidFill>
          <a:srgbClr val="FFB3B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mj-lt"/>
            </a:rPr>
            <a:t>L’Open Education, est-ce pour moi ? Entre mythes et réalité</a:t>
          </a:r>
          <a:endParaRPr lang="fr-BE" sz="1800" kern="1200" dirty="0">
            <a:latin typeface="+mj-lt"/>
          </a:endParaRPr>
        </a:p>
      </dsp:txBody>
      <dsp:txXfrm>
        <a:off x="5715301" y="1890759"/>
        <a:ext cx="3112703" cy="20751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C1450-298F-9034-0DF5-27B6FE1DB2E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4333681B-4A1C-38AF-F463-874D470C9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9EE2EC47-DAC2-E791-E9D5-D402C1A95535}"/>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AF0DEB7C-741B-57E0-1C1F-62A68204B45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7642C70-FE95-B2DF-DF20-0596B3B8ED54}"/>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2871458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58102-3C30-09C8-C594-B17571CE4F30}"/>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AD1BD1E3-F451-226A-A895-7FF488E00C2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0563610-0F36-A500-DDF0-723ECEE99D5E}"/>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889BCFBC-85A6-460A-6C13-7EACA2373314}"/>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4082E21-EF89-F852-D01E-A44C591CF190}"/>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385018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F740B6B-75BE-D81E-9D8A-9EC4A5F7DE3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F52513A-749D-2077-965A-EEABE12CA71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B0E0ED7-DA50-FE25-429C-DA0E23491D6F}"/>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4A35243F-AF81-7E32-98DE-E1C2496E871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2133180-A4B9-33E1-CB94-2A34BDDDA795}"/>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92621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3732C-EE81-B6F1-E2D0-BB27B40A758C}"/>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0CC9B27D-F599-6667-2C56-4AB964005DD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1A498FE-FB2D-AA76-6869-845070A6F7DE}"/>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CBBB07F6-0097-64D0-0A6C-E95DBF6B2CF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8269A72-DF68-A18F-A126-1EFC7C0B51D0}"/>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326065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5A8659-3CA9-F0FF-41AA-C7B871BABD2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6EAB96D8-7680-42AF-1835-ECE162E22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40FA9BA-CEBF-88DF-A9CA-151C2CD521D8}"/>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78BBBB84-E15B-4664-7728-40743CB242F8}"/>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D2CF87E-F6C7-4EA6-D6A3-F1287708A885}"/>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398559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37422-7749-D6FA-C624-C2BA15F55EA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76227EBD-C31C-634E-E74D-2AEC0550C2B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E832C76F-7683-9AB2-D424-B189151ACDC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B29481D8-DD8F-E3FD-07DB-F8F7B88FA31D}"/>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6" name="Espace réservé du pied de page 5">
            <a:extLst>
              <a:ext uri="{FF2B5EF4-FFF2-40B4-BE49-F238E27FC236}">
                <a16:creationId xmlns:a16="http://schemas.microsoft.com/office/drawing/2014/main" id="{0EA1334C-1813-EBA3-40E8-9B248ED4EABB}"/>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08874B46-080C-ABB5-FFAF-799172DBAB29}"/>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289387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1603E-3F5C-7055-94D6-58A079DDC73D}"/>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8D1674F-41A7-1AED-E6FE-7F0DA8F13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93C443-74ED-9B7D-4DFE-F6FF634E9A5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2408BBD3-720F-8A63-27E5-4E1B25B86E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3FA62EC-1003-F2DB-6091-E2DC5B58E25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FD111D93-7AE1-872D-5A3D-B22AD9F2590B}"/>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8" name="Espace réservé du pied de page 7">
            <a:extLst>
              <a:ext uri="{FF2B5EF4-FFF2-40B4-BE49-F238E27FC236}">
                <a16:creationId xmlns:a16="http://schemas.microsoft.com/office/drawing/2014/main" id="{C81027C4-39A4-434E-9B8C-2A30E7A045AF}"/>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396C8687-8F51-EC7C-FFB3-3BAEE378B98C}"/>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2749087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59377-70C7-9B7B-FD5C-29A6A9CD00EA}"/>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F4E00332-67AA-3EF8-8FC1-D43F00837E44}"/>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4" name="Espace réservé du pied de page 3">
            <a:extLst>
              <a:ext uri="{FF2B5EF4-FFF2-40B4-BE49-F238E27FC236}">
                <a16:creationId xmlns:a16="http://schemas.microsoft.com/office/drawing/2014/main" id="{8C1C6123-42E9-8B95-CC0E-67F6DBA3B8B9}"/>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112AE6F-17C3-7273-01D1-94DEFE3BFBFD}"/>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162335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209CED-6364-9888-580F-AD7F24E66F2C}"/>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3" name="Espace réservé du pied de page 2">
            <a:extLst>
              <a:ext uri="{FF2B5EF4-FFF2-40B4-BE49-F238E27FC236}">
                <a16:creationId xmlns:a16="http://schemas.microsoft.com/office/drawing/2014/main" id="{C3A68BF3-F909-AA0D-D798-7B856EBE7B98}"/>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2866C030-CD8F-1C75-7141-04D1E6713054}"/>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4210550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9D13C-5D9E-52EB-A6FF-24BB9CD169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CDD457A4-94A1-180F-8979-5F961A4F0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8D1A7A78-ACD7-9078-DE4F-3CADBB29E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CC0305-7EEA-8ED3-A003-609668FEA2CC}"/>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6" name="Espace réservé du pied de page 5">
            <a:extLst>
              <a:ext uri="{FF2B5EF4-FFF2-40B4-BE49-F238E27FC236}">
                <a16:creationId xmlns:a16="http://schemas.microsoft.com/office/drawing/2014/main" id="{9E12821E-6F0B-F7CD-4EB2-9BFDF69C21A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F78BAC80-4A4E-56B4-AE87-74894C1D5C96}"/>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421436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B6A90-1D10-7BB6-5C98-AB3D2099A9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D3F9049E-1896-647F-47DA-9E0ED1B125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E11E247A-954C-07CF-6E39-15B9367E8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5E2549-122F-71F6-6A93-6F6E35DDB67A}"/>
              </a:ext>
            </a:extLst>
          </p:cNvPr>
          <p:cNvSpPr>
            <a:spLocks noGrp="1"/>
          </p:cNvSpPr>
          <p:nvPr>
            <p:ph type="dt" sz="half" idx="10"/>
          </p:nvPr>
        </p:nvSpPr>
        <p:spPr/>
        <p:txBody>
          <a:bodyPr/>
          <a:lstStyle/>
          <a:p>
            <a:fld id="{3C2B07E4-CDF9-4C88-A2F3-04620E58224D}" type="datetimeFigureOut">
              <a:rPr lang="en-US" smtClean="0"/>
              <a:pPr/>
              <a:t>5/7/2024</a:t>
            </a:fld>
            <a:endParaRPr lang="en-US" dirty="0"/>
          </a:p>
        </p:txBody>
      </p:sp>
      <p:sp>
        <p:nvSpPr>
          <p:cNvPr id="6" name="Espace réservé du pied de page 5">
            <a:extLst>
              <a:ext uri="{FF2B5EF4-FFF2-40B4-BE49-F238E27FC236}">
                <a16:creationId xmlns:a16="http://schemas.microsoft.com/office/drawing/2014/main" id="{D6AEF097-04E7-CB76-74FF-8C09D20FE939}"/>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1B3BE9E1-EFAC-CB57-7C01-EB03E949F542}"/>
              </a:ext>
            </a:extLst>
          </p:cNvPr>
          <p:cNvSpPr>
            <a:spLocks noGrp="1"/>
          </p:cNvSpPr>
          <p:nvPr>
            <p:ph type="sldNum" sz="quarter" idx="12"/>
          </p:nvPr>
        </p:nvSpPr>
        <p:spPr/>
        <p:txBody>
          <a:bodyPr/>
          <a:lstStyle/>
          <a:p>
            <a:fld id="{EFE71E98-A417-4ECC-ACEB-C0490C20DB04}" type="slidenum">
              <a:rPr lang="en-US" smtClean="0"/>
              <a:pPr/>
              <a:t>‹N°›</a:t>
            </a:fld>
            <a:endParaRPr lang="en-US"/>
          </a:p>
        </p:txBody>
      </p:sp>
    </p:spTree>
    <p:extLst>
      <p:ext uri="{BB962C8B-B14F-4D97-AF65-F5344CB8AC3E}">
        <p14:creationId xmlns:p14="http://schemas.microsoft.com/office/powerpoint/2010/main" val="325946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389DD6C-E828-7FFF-8829-43AAAD3CE8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452BA1CC-64DB-E867-ADED-4669A3304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4750FF3-4325-A43A-B37E-9C986D798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B07E4-CDF9-4C88-A2F3-04620E58224D}" type="datetimeFigureOut">
              <a:rPr lang="en-US" smtClean="0"/>
              <a:pPr/>
              <a:t>5/7/2024</a:t>
            </a:fld>
            <a:endParaRPr lang="en-US" dirty="0"/>
          </a:p>
        </p:txBody>
      </p:sp>
      <p:sp>
        <p:nvSpPr>
          <p:cNvPr id="5" name="Espace réservé du pied de page 4">
            <a:extLst>
              <a:ext uri="{FF2B5EF4-FFF2-40B4-BE49-F238E27FC236}">
                <a16:creationId xmlns:a16="http://schemas.microsoft.com/office/drawing/2014/main" id="{CFC68CB1-2379-23F2-CB5C-E1B33010C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01A4F2A8-FCC5-4B71-9018-F9F76A1BD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71E98-A417-4ECC-ACEB-C0490C20DB04}" type="slidenum">
              <a:rPr lang="en-US" smtClean="0"/>
              <a:pPr/>
              <a:t>‹N°›</a:t>
            </a:fld>
            <a:endParaRPr lang="en-US"/>
          </a:p>
        </p:txBody>
      </p:sp>
    </p:spTree>
    <p:extLst>
      <p:ext uri="{BB962C8B-B14F-4D97-AF65-F5344CB8AC3E}">
        <p14:creationId xmlns:p14="http://schemas.microsoft.com/office/powerpoint/2010/main" val="35104107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pressbooks.uclouvain.be/openeduscienceh60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tif"/><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14.tif"/><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4.tif"/><Relationship Id="rId1" Type="http://schemas.openxmlformats.org/officeDocument/2006/relationships/slideLayout" Target="../slideLayouts/slideLayout7.xml"/><Relationship Id="rId4" Type="http://schemas.openxmlformats.org/officeDocument/2006/relationships/hyperlink" Target="https://oersynth.pbworks.com/w/page/51668352/OpenPracticesBrief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legalcode" TargetMode="External"/><Relationship Id="rId2" Type="http://schemas.openxmlformats.org/officeDocument/2006/relationships/hyperlink" Target="mailto:OpenEducation-LLL@uclouvain.be" TargetMode="External"/><Relationship Id="rId1" Type="http://schemas.openxmlformats.org/officeDocument/2006/relationships/slideLayout" Target="../slideLayouts/slideLayout1.xml"/><Relationship Id="rId4" Type="http://schemas.openxmlformats.org/officeDocument/2006/relationships/image" Target="../media/image8.tif"/></Relationships>
</file>

<file path=ppt/slides/_rels/slide2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oer.uclouvain.be/jspui/" TargetMode="External"/><Relationship Id="rId2" Type="http://schemas.openxmlformats.org/officeDocument/2006/relationships/image" Target="../media/image42.tiff"/><Relationship Id="rId1" Type="http://schemas.openxmlformats.org/officeDocument/2006/relationships/slideLayout" Target="../slideLayouts/slideLayout7.xml"/><Relationship Id="rId5" Type="http://schemas.openxmlformats.org/officeDocument/2006/relationships/hyperlink" Target="https://openmoodle.uclouvain.be/" TargetMode="External"/><Relationship Id="rId4" Type="http://schemas.openxmlformats.org/officeDocument/2006/relationships/image" Target="../media/image14.tif"/></Relationships>
</file>

<file path=ppt/slides/_rels/slide2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sv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6.svg"/><Relationship Id="rId28" Type="http://schemas.openxmlformats.org/officeDocument/2006/relationships/image" Target="../media/image14.tif"/><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svg"/></Relationships>
</file>

<file path=ppt/slides/_rels/slide31.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en.bccampus.ca/files/2014/07/Faculty-Guide-22-Apr-15.pdf" TargetMode="External"/><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tif"/></Relationships>
</file>

<file path=ppt/slides/_rels/slide33.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75.t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fabriquerel.org/licences/" TargetMode="External"/><Relationship Id="rId1" Type="http://schemas.openxmlformats.org/officeDocument/2006/relationships/slideLayout" Target="../slideLayouts/slideLayout1.xml"/><Relationship Id="rId4" Type="http://schemas.openxmlformats.org/officeDocument/2006/relationships/image" Target="../media/image14.t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4.tif"/></Relationships>
</file>

<file path=ppt/slides/_rels/slide4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openmoodle.uclouvain.be/course/view.php?id=141" TargetMode="External"/><Relationship Id="rId2" Type="http://schemas.openxmlformats.org/officeDocument/2006/relationships/hyperlink" Target="https://openmoodle.uclouvain.be/course/view.php?id=149" TargetMode="External"/><Relationship Id="rId1" Type="http://schemas.openxmlformats.org/officeDocument/2006/relationships/slideLayout" Target="../slideLayouts/slideLayout1.xml"/><Relationship Id="rId5" Type="http://schemas.openxmlformats.org/officeDocument/2006/relationships/image" Target="../media/image14.tif"/><Relationship Id="rId4" Type="http://schemas.openxmlformats.org/officeDocument/2006/relationships/hyperlink" Target="https://openmoodle.uclouvain.be/course/view.php?id=4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3.tif"/><Relationship Id="rId1" Type="http://schemas.openxmlformats.org/officeDocument/2006/relationships/slideLayout" Target="../slideLayouts/slideLayout1.xml"/><Relationship Id="rId6" Type="http://schemas.openxmlformats.org/officeDocument/2006/relationships/image" Target="../media/image15.tif"/><Relationship Id="rId5" Type="http://schemas.openxmlformats.org/officeDocument/2006/relationships/image" Target="../media/image18.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19173/irrodl.v18i5.3096" TargetMode="External"/><Relationship Id="rId13" Type="http://schemas.openxmlformats.org/officeDocument/2006/relationships/hyperlink" Target="https://elearningindustry.com/unleashing-the-potential-of-oer-the-advantages-and-challenges-of-open-learning-materials" TargetMode="External"/><Relationship Id="rId18" Type="http://schemas.openxmlformats.org/officeDocument/2006/relationships/hyperlink" Target="https://www.valuecolleges.com/faqs/pros-cons-open-education/" TargetMode="External"/><Relationship Id="rId3" Type="http://schemas.openxmlformats.org/officeDocument/2006/relationships/hyperlink" Target="https://pressbooks.uclouvain.be/openeduscienceh600/" TargetMode="External"/><Relationship Id="rId7" Type="http://schemas.openxmlformats.org/officeDocument/2006/relationships/hyperlink" Target="https://er.educause.edu/articles/2017/10/open-education-open-questions" TargetMode="External"/><Relationship Id="rId12" Type="http://schemas.openxmlformats.org/officeDocument/2006/relationships/hyperlink" Target="https://proc.eden-online.org/index.php/PROC/article/view/1671/1379" TargetMode="External"/><Relationship Id="rId17" Type="http://schemas.openxmlformats.org/officeDocument/2006/relationships/hyperlink" Target="https://libguides.umgc.edu/oer" TargetMode="External"/><Relationship Id="rId2" Type="http://schemas.openxmlformats.org/officeDocument/2006/relationships/hyperlink" Target="https://fabriquerel.org/licences/" TargetMode="External"/><Relationship Id="rId16" Type="http://schemas.openxmlformats.org/officeDocument/2006/relationships/hyperlink" Target="https://www.grasple.com/blog/pros-and-cons-of-using-oer" TargetMode="External"/><Relationship Id="rId1" Type="http://schemas.openxmlformats.org/officeDocument/2006/relationships/slideLayout" Target="../slideLayouts/slideLayout2.xml"/><Relationship Id="rId6" Type="http://schemas.openxmlformats.org/officeDocument/2006/relationships/hyperlink" Target="https://opentextbc.ca/adaptopentextbook/wp-content/uploads/sites/144/2016/06/Faculty-Guide-22-Apr-15.pdf" TargetMode="External"/><Relationship Id="rId11" Type="http://schemas.openxmlformats.org/officeDocument/2006/relationships/hyperlink" Target="https://doi.org/10.1080/17439884.2015.1006131" TargetMode="External"/><Relationship Id="rId5" Type="http://schemas.openxmlformats.org/officeDocument/2006/relationships/hyperlink" Target="https://oersynth.pbworks.com/w/page/51668352/OpenPracticesBriefing" TargetMode="External"/><Relationship Id="rId15" Type="http://schemas.openxmlformats.org/officeDocument/2006/relationships/hyperlink" Target="https://doi.org/10.1038/438900a" TargetMode="External"/><Relationship Id="rId10" Type="http://schemas.openxmlformats.org/officeDocument/2006/relationships/hyperlink" Target="http://hdl.handle.net/20.500.12279/1064" TargetMode="External"/><Relationship Id="rId4" Type="http://schemas.openxmlformats.org/officeDocument/2006/relationships/hyperlink" Target="https://edtechbooks.org/wild/oer_good_bad_ugly" TargetMode="External"/><Relationship Id="rId9" Type="http://schemas.openxmlformats.org/officeDocument/2006/relationships/hyperlink" Target="http://dx.doi.org/10.56059/jl4d.v5i3.314" TargetMode="External"/><Relationship Id="rId14" Type="http://schemas.openxmlformats.org/officeDocument/2006/relationships/hyperlink" Target="https://fabriquere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1.xml"/><Relationship Id="rId4" Type="http://schemas.openxmlformats.org/officeDocument/2006/relationships/image" Target="../media/image15.tif"/></Relationships>
</file>

<file path=ppt/slides/_rels/slide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3.tif"/><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9.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5" name="Image 484" descr="Une image contenant croquis, dessin, texte, carte&#10;&#10;Description générée automatiquement">
            <a:extLst>
              <a:ext uri="{FF2B5EF4-FFF2-40B4-BE49-F238E27FC236}">
                <a16:creationId xmlns:a16="http://schemas.microsoft.com/office/drawing/2014/main" id="{9421CF71-8D23-91F4-5E7A-E6C8ABC8B3DE}"/>
              </a:ext>
            </a:extLst>
          </p:cNvPr>
          <p:cNvPicPr>
            <a:picLocks noChangeAspect="1"/>
          </p:cNvPicPr>
          <p:nvPr/>
        </p:nvPicPr>
        <p:blipFill>
          <a:blip r:embed="rId2">
            <a:alphaModFix amt="23000"/>
            <a:extLst>
              <a:ext uri="{28A0092B-C50C-407E-A947-70E740481C1C}">
                <a14:useLocalDpi xmlns:a14="http://schemas.microsoft.com/office/drawing/2010/main" val="0"/>
              </a:ext>
            </a:extLst>
          </a:blip>
          <a:stretch>
            <a:fillRect/>
          </a:stretch>
        </p:blipFill>
        <p:spPr>
          <a:xfrm>
            <a:off x="625393" y="146180"/>
            <a:ext cx="10668140" cy="6565640"/>
          </a:xfrm>
          <a:prstGeom prst="rect">
            <a:avLst/>
          </a:prstGeom>
        </p:spPr>
      </p:pic>
      <p:sp>
        <p:nvSpPr>
          <p:cNvPr id="471" name="ZoneTexte 470">
            <a:extLst>
              <a:ext uri="{FF2B5EF4-FFF2-40B4-BE49-F238E27FC236}">
                <a16:creationId xmlns:a16="http://schemas.microsoft.com/office/drawing/2014/main" id="{CFDC47E6-A72D-2264-0C38-ACC78A0E32A3}"/>
              </a:ext>
            </a:extLst>
          </p:cNvPr>
          <p:cNvSpPr txBox="1"/>
          <p:nvPr/>
        </p:nvSpPr>
        <p:spPr>
          <a:xfrm>
            <a:off x="2003629" y="2105561"/>
            <a:ext cx="8184741" cy="1323439"/>
          </a:xfrm>
          <a:prstGeom prst="rect">
            <a:avLst/>
          </a:prstGeom>
          <a:noFill/>
        </p:spPr>
        <p:txBody>
          <a:bodyPr wrap="none" rtlCol="0">
            <a:spAutoFit/>
          </a:bodyPr>
          <a:lstStyle/>
          <a:p>
            <a:r>
              <a:rPr lang="fr-FR" sz="8000" dirty="0">
                <a:latin typeface="Candara" panose="020E0502030303020204" pitchFamily="34" charset="0"/>
                <a:ea typeface="ADLaM Display" panose="020F0502020204030204" pitchFamily="2" charset="0"/>
                <a:cs typeface="ADLaM Display" panose="020F0502020204030204" pitchFamily="2" charset="0"/>
              </a:rPr>
              <a:t>OPEN EDUCATION</a:t>
            </a:r>
            <a:endParaRPr lang="fr-BE" sz="8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486" name="Rectangle 485">
            <a:extLst>
              <a:ext uri="{FF2B5EF4-FFF2-40B4-BE49-F238E27FC236}">
                <a16:creationId xmlns:a16="http://schemas.microsoft.com/office/drawing/2014/main" id="{E7F35BDD-E2BC-DA1C-B1E6-FBD9FDB12F41}"/>
              </a:ext>
            </a:extLst>
          </p:cNvPr>
          <p:cNvSpPr/>
          <p:nvPr/>
        </p:nvSpPr>
        <p:spPr>
          <a:xfrm>
            <a:off x="193964" y="0"/>
            <a:ext cx="212436" cy="6858000"/>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00" name="Rectangle 499">
            <a:extLst>
              <a:ext uri="{FF2B5EF4-FFF2-40B4-BE49-F238E27FC236}">
                <a16:creationId xmlns:a16="http://schemas.microsoft.com/office/drawing/2014/main" id="{FE2DE2C7-C3C4-351F-A087-655DE85F9214}"/>
              </a:ext>
            </a:extLst>
          </p:cNvPr>
          <p:cNvSpPr/>
          <p:nvPr/>
        </p:nvSpPr>
        <p:spPr>
          <a:xfrm>
            <a:off x="193965" y="5451894"/>
            <a:ext cx="2679892" cy="828136"/>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solidFill>
                <a:schemeClr val="bg1">
                  <a:lumMod val="50000"/>
                </a:schemeClr>
              </a:solidFill>
            </a:endParaRPr>
          </a:p>
        </p:txBody>
      </p:sp>
      <p:pic>
        <p:nvPicPr>
          <p:cNvPr id="3" name="Image 2" descr="Une image contenant texte, capture d’écran, symbole, Police&#10;&#10;Description générée automatiquement">
            <a:extLst>
              <a:ext uri="{FF2B5EF4-FFF2-40B4-BE49-F238E27FC236}">
                <a16:creationId xmlns:a16="http://schemas.microsoft.com/office/drawing/2014/main" id="{AB0C7E5C-EC61-CC48-E074-D13C17FD0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5874" y="5941082"/>
            <a:ext cx="891757" cy="891757"/>
          </a:xfrm>
          <a:prstGeom prst="rect">
            <a:avLst/>
          </a:prstGeom>
        </p:spPr>
      </p:pic>
      <p:pic>
        <p:nvPicPr>
          <p:cNvPr id="5" name="Image 4" descr="Une image contenant texte, Police, Graphique, logo&#10;&#10;Description générée automatiquement">
            <a:extLst>
              <a:ext uri="{FF2B5EF4-FFF2-40B4-BE49-F238E27FC236}">
                <a16:creationId xmlns:a16="http://schemas.microsoft.com/office/drawing/2014/main" id="{A41840A9-01BD-3FEF-7BCB-9F1C0A23A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5755" y="5953048"/>
            <a:ext cx="930119" cy="891757"/>
          </a:xfrm>
          <a:prstGeom prst="rect">
            <a:avLst/>
          </a:prstGeom>
        </p:spPr>
      </p:pic>
      <p:pic>
        <p:nvPicPr>
          <p:cNvPr id="7" name="Image 6" descr="Une image contenant Graphique, graphisme, Police, conception&#10;&#10;Description générée automatiquement">
            <a:extLst>
              <a:ext uri="{FF2B5EF4-FFF2-40B4-BE49-F238E27FC236}">
                <a16:creationId xmlns:a16="http://schemas.microsoft.com/office/drawing/2014/main" id="{6FD1B352-D09C-E4B1-7F33-732E8A94B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9815" y="6029559"/>
            <a:ext cx="1046443" cy="714801"/>
          </a:xfrm>
          <a:prstGeom prst="rect">
            <a:avLst/>
          </a:prstGeom>
        </p:spPr>
      </p:pic>
      <p:pic>
        <p:nvPicPr>
          <p:cNvPr id="9" name="Image 8" descr="Une image contenant Graphique, Police, graphisme, conception&#10;&#10;Description générée automatiquement">
            <a:extLst>
              <a:ext uri="{FF2B5EF4-FFF2-40B4-BE49-F238E27FC236}">
                <a16:creationId xmlns:a16="http://schemas.microsoft.com/office/drawing/2014/main" id="{67286C22-4CA8-0CD1-58CC-A4FD7CBF2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3613" y="6055417"/>
            <a:ext cx="1848323" cy="663084"/>
          </a:xfrm>
          <a:prstGeom prst="rect">
            <a:avLst/>
          </a:prstGeom>
        </p:spPr>
      </p:pic>
      <p:pic>
        <p:nvPicPr>
          <p:cNvPr id="11" name="Image 10" descr="Une image contenant Police, logo, Graphique, texte&#10;&#10;Description générée automatiquement">
            <a:extLst>
              <a:ext uri="{FF2B5EF4-FFF2-40B4-BE49-F238E27FC236}">
                <a16:creationId xmlns:a16="http://schemas.microsoft.com/office/drawing/2014/main" id="{231C24C1-6046-E246-1DB7-C9550A392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9572" y="6176359"/>
            <a:ext cx="2467457" cy="656480"/>
          </a:xfrm>
          <a:prstGeom prst="rect">
            <a:avLst/>
          </a:prstGeom>
        </p:spPr>
      </p:pic>
      <p:pic>
        <p:nvPicPr>
          <p:cNvPr id="4" name="Image 3" descr="Une image contenant symbole, cercle, Graphique, Police&#10;&#10;Description générée automatiquement">
            <a:extLst>
              <a:ext uri="{FF2B5EF4-FFF2-40B4-BE49-F238E27FC236}">
                <a16:creationId xmlns:a16="http://schemas.microsoft.com/office/drawing/2014/main" id="{9C798DBB-B31D-DA19-3447-9C333C9E68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1485" y="6179544"/>
            <a:ext cx="1615923" cy="569613"/>
          </a:xfrm>
          <a:prstGeom prst="rect">
            <a:avLst/>
          </a:prstGeom>
        </p:spPr>
      </p:pic>
    </p:spTree>
    <p:extLst>
      <p:ext uri="{BB962C8B-B14F-4D97-AF65-F5344CB8AC3E}">
        <p14:creationId xmlns:p14="http://schemas.microsoft.com/office/powerpoint/2010/main" val="40621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A7B95D-C60D-7D9B-F8A6-4C35AA0B3762}"/>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19365812-1AC9-914E-8FF3-84E56CE746D8}"/>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ZoneTexte 4">
            <a:extLst>
              <a:ext uri="{FF2B5EF4-FFF2-40B4-BE49-F238E27FC236}">
                <a16:creationId xmlns:a16="http://schemas.microsoft.com/office/drawing/2014/main" id="{D1A47811-C892-B694-DF82-FB7BBE49ADB2}"/>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6" name="Image 5" descr="Une image contenant croquis, Police, conception&#10;&#10;Description générée automatiquement">
            <a:extLst>
              <a:ext uri="{FF2B5EF4-FFF2-40B4-BE49-F238E27FC236}">
                <a16:creationId xmlns:a16="http://schemas.microsoft.com/office/drawing/2014/main" id="{AD5AAA4F-8964-6D39-E871-4F1412337DE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7" name="ZoneTexte 6">
            <a:extLst>
              <a:ext uri="{FF2B5EF4-FFF2-40B4-BE49-F238E27FC236}">
                <a16:creationId xmlns:a16="http://schemas.microsoft.com/office/drawing/2014/main" id="{25D046F5-F948-C3EE-25DB-866099717700}"/>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La cause racine</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8" name="Rectangle 7">
            <a:extLst>
              <a:ext uri="{FF2B5EF4-FFF2-40B4-BE49-F238E27FC236}">
                <a16:creationId xmlns:a16="http://schemas.microsoft.com/office/drawing/2014/main" id="{FF0A8174-90FC-1786-79DC-C12EDDAA2063}"/>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D4A3990F-83E1-9D7F-A3C6-FF9B42DF90C3}"/>
              </a:ext>
            </a:extLst>
          </p:cNvPr>
          <p:cNvSpPr/>
          <p:nvPr/>
        </p:nvSpPr>
        <p:spPr>
          <a:xfrm rot="19186101">
            <a:off x="489278" y="3661101"/>
            <a:ext cx="3287695"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Pourquoi ?</a:t>
            </a:r>
          </a:p>
        </p:txBody>
      </p:sp>
      <p:sp>
        <p:nvSpPr>
          <p:cNvPr id="10" name="Rectangle 9">
            <a:extLst>
              <a:ext uri="{FF2B5EF4-FFF2-40B4-BE49-F238E27FC236}">
                <a16:creationId xmlns:a16="http://schemas.microsoft.com/office/drawing/2014/main" id="{42F8E6D4-F1C9-1F45-A820-F18FCB369199}"/>
              </a:ext>
            </a:extLst>
          </p:cNvPr>
          <p:cNvSpPr/>
          <p:nvPr/>
        </p:nvSpPr>
        <p:spPr>
          <a:xfrm rot="1696939">
            <a:off x="8103403" y="1788874"/>
            <a:ext cx="3287695"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Pourquoi ?</a:t>
            </a:r>
          </a:p>
        </p:txBody>
      </p:sp>
      <p:sp>
        <p:nvSpPr>
          <p:cNvPr id="11" name="Rectangle 10">
            <a:extLst>
              <a:ext uri="{FF2B5EF4-FFF2-40B4-BE49-F238E27FC236}">
                <a16:creationId xmlns:a16="http://schemas.microsoft.com/office/drawing/2014/main" id="{D5F992CD-0724-1341-1CD8-5AC0E1887535}"/>
              </a:ext>
            </a:extLst>
          </p:cNvPr>
          <p:cNvSpPr/>
          <p:nvPr/>
        </p:nvSpPr>
        <p:spPr>
          <a:xfrm>
            <a:off x="3880275" y="5075282"/>
            <a:ext cx="3287695"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Pourquoi ?</a:t>
            </a:r>
          </a:p>
        </p:txBody>
      </p:sp>
      <p:sp>
        <p:nvSpPr>
          <p:cNvPr id="12" name="Rectangle 11">
            <a:extLst>
              <a:ext uri="{FF2B5EF4-FFF2-40B4-BE49-F238E27FC236}">
                <a16:creationId xmlns:a16="http://schemas.microsoft.com/office/drawing/2014/main" id="{4EE26034-8E4F-5879-99F1-C0B78244ACF5}"/>
              </a:ext>
            </a:extLst>
          </p:cNvPr>
          <p:cNvSpPr/>
          <p:nvPr/>
        </p:nvSpPr>
        <p:spPr>
          <a:xfrm rot="14352484">
            <a:off x="7695480" y="3832853"/>
            <a:ext cx="3287695"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Pourquoi ?</a:t>
            </a:r>
          </a:p>
        </p:txBody>
      </p:sp>
      <p:sp>
        <p:nvSpPr>
          <p:cNvPr id="13" name="Rectangle 12">
            <a:extLst>
              <a:ext uri="{FF2B5EF4-FFF2-40B4-BE49-F238E27FC236}">
                <a16:creationId xmlns:a16="http://schemas.microsoft.com/office/drawing/2014/main" id="{4963C1D6-6027-EC70-5764-71D98F66EA68}"/>
              </a:ext>
            </a:extLst>
          </p:cNvPr>
          <p:cNvSpPr/>
          <p:nvPr/>
        </p:nvSpPr>
        <p:spPr>
          <a:xfrm rot="1659548">
            <a:off x="4378758" y="2627378"/>
            <a:ext cx="3287695" cy="923330"/>
          </a:xfrm>
          <a:prstGeom prst="rect">
            <a:avLst/>
          </a:prstGeom>
          <a:noFill/>
        </p:spPr>
        <p:txBody>
          <a:bodyPr wrap="none" lIns="91440" tIns="45720" rIns="91440" bIns="45720">
            <a:spAutoFit/>
          </a:bodyPr>
          <a:lstStyle/>
          <a:p>
            <a:pPr algn="ctr"/>
            <a:r>
              <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Pourquoi ?</a:t>
            </a:r>
          </a:p>
        </p:txBody>
      </p:sp>
    </p:spTree>
    <p:extLst>
      <p:ext uri="{BB962C8B-B14F-4D97-AF65-F5344CB8AC3E}">
        <p14:creationId xmlns:p14="http://schemas.microsoft.com/office/powerpoint/2010/main" val="61478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C7EDF-DD08-F7C6-A94B-43C43DD45478}"/>
            </a:ext>
          </a:extLst>
        </p:cNvPr>
        <p:cNvGrpSpPr/>
        <p:nvPr/>
      </p:nvGrpSpPr>
      <p:grpSpPr>
        <a:xfrm>
          <a:off x="0" y="0"/>
          <a:ext cx="0" cy="0"/>
          <a:chOff x="0" y="0"/>
          <a:chExt cx="0" cy="0"/>
        </a:xfrm>
      </p:grpSpPr>
      <p:pic>
        <p:nvPicPr>
          <p:cNvPr id="5" name="Image 4" descr="Une image contenant texte, croquis, dessin, écriture manuscrite&#10;&#10;Description générée automatiquement">
            <a:extLst>
              <a:ext uri="{FF2B5EF4-FFF2-40B4-BE49-F238E27FC236}">
                <a16:creationId xmlns:a16="http://schemas.microsoft.com/office/drawing/2014/main" id="{DF798F29-6E47-9361-194A-3E54BB6D2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172" y="1709232"/>
            <a:ext cx="4122862" cy="4693184"/>
          </a:xfrm>
          <a:prstGeom prst="rect">
            <a:avLst/>
          </a:prstGeom>
        </p:spPr>
      </p:pic>
      <p:sp>
        <p:nvSpPr>
          <p:cNvPr id="6" name="Rectangle : coins arrondis 5">
            <a:extLst>
              <a:ext uri="{FF2B5EF4-FFF2-40B4-BE49-F238E27FC236}">
                <a16:creationId xmlns:a16="http://schemas.microsoft.com/office/drawing/2014/main" id="{17328031-3B07-F10A-4409-1E6DCB79B079}"/>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D5345491-8CE1-DBD1-CA46-B9A86FBE81E3}"/>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B4E2FD80-3739-BB90-3309-2518621B84A4}"/>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9" name="Image 8" descr="Une image contenant croquis, Police, conception&#10;&#10;Description générée automatiquement">
            <a:extLst>
              <a:ext uri="{FF2B5EF4-FFF2-40B4-BE49-F238E27FC236}">
                <a16:creationId xmlns:a16="http://schemas.microsoft.com/office/drawing/2014/main" id="{B4B771D4-F65E-0323-5C59-79551901A9F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4" name="ZoneTexte 3">
            <a:extLst>
              <a:ext uri="{FF2B5EF4-FFF2-40B4-BE49-F238E27FC236}">
                <a16:creationId xmlns:a16="http://schemas.microsoft.com/office/drawing/2014/main" id="{4DCE3149-BA32-B75F-EA4D-9D9A483544BE}"/>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0" name="Rectangle 9">
            <a:extLst>
              <a:ext uri="{FF2B5EF4-FFF2-40B4-BE49-F238E27FC236}">
                <a16:creationId xmlns:a16="http://schemas.microsoft.com/office/drawing/2014/main" id="{4F2E9F3E-C182-C0FA-1F85-E0F22660B0D1}"/>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534736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10;&#10;Description générée automatiquement">
            <a:extLst>
              <a:ext uri="{FF2B5EF4-FFF2-40B4-BE49-F238E27FC236}">
                <a16:creationId xmlns:a16="http://schemas.microsoft.com/office/drawing/2014/main" id="{53D9E147-E6D1-9177-01DD-897E0DAA6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468" y="2020902"/>
            <a:ext cx="4598103" cy="3503316"/>
          </a:xfrm>
          <a:prstGeom prst="rect">
            <a:avLst/>
          </a:prstGeom>
        </p:spPr>
      </p:pic>
      <p:sp>
        <p:nvSpPr>
          <p:cNvPr id="14" name="Rectangle : coins arrondis 13">
            <a:extLst>
              <a:ext uri="{FF2B5EF4-FFF2-40B4-BE49-F238E27FC236}">
                <a16:creationId xmlns:a16="http://schemas.microsoft.com/office/drawing/2014/main" id="{57518622-CB53-BE3C-1CA9-94745A6241B7}"/>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Rectangle 14">
            <a:extLst>
              <a:ext uri="{FF2B5EF4-FFF2-40B4-BE49-F238E27FC236}">
                <a16:creationId xmlns:a16="http://schemas.microsoft.com/office/drawing/2014/main" id="{3258F57E-84F9-65CF-522E-91DFE87C9D68}"/>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a:extLst>
              <a:ext uri="{FF2B5EF4-FFF2-40B4-BE49-F238E27FC236}">
                <a16:creationId xmlns:a16="http://schemas.microsoft.com/office/drawing/2014/main" id="{AA594FE3-3AB1-91B4-3895-496660D6C7EE}"/>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7" name="Image 16" descr="Une image contenant croquis, Police, conception&#10;&#10;Description générée automatiquement">
            <a:extLst>
              <a:ext uri="{FF2B5EF4-FFF2-40B4-BE49-F238E27FC236}">
                <a16:creationId xmlns:a16="http://schemas.microsoft.com/office/drawing/2014/main" id="{E58EC93C-FB57-A447-DD69-768A17F1903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3" name="ZoneTexte 2">
            <a:extLst>
              <a:ext uri="{FF2B5EF4-FFF2-40B4-BE49-F238E27FC236}">
                <a16:creationId xmlns:a16="http://schemas.microsoft.com/office/drawing/2014/main" id="{CB9B5C6C-BE80-6177-90E9-7727E4399742}"/>
              </a:ext>
            </a:extLst>
          </p:cNvPr>
          <p:cNvSpPr txBox="1"/>
          <p:nvPr/>
        </p:nvSpPr>
        <p:spPr>
          <a:xfrm>
            <a:off x="3282419" y="5726174"/>
            <a:ext cx="6094562" cy="369332"/>
          </a:xfrm>
          <a:prstGeom prst="rect">
            <a:avLst/>
          </a:prstGeom>
          <a:noFill/>
        </p:spPr>
        <p:txBody>
          <a:bodyPr wrap="square">
            <a:spAutoFit/>
          </a:bodyPr>
          <a:lstStyle/>
          <a:p>
            <a:r>
              <a:rPr lang="fr-BE" dirty="0">
                <a:latin typeface="+mj-lt"/>
                <a:hlinkClick r:id="rId4"/>
              </a:rPr>
              <a:t>https://pressbooks.uclouvain.be/openeduscienceh600/</a:t>
            </a:r>
            <a:endParaRPr lang="fr-BE" dirty="0">
              <a:latin typeface="+mj-lt"/>
            </a:endParaRPr>
          </a:p>
        </p:txBody>
      </p:sp>
      <p:sp>
        <p:nvSpPr>
          <p:cNvPr id="5" name="ZoneTexte 4">
            <a:extLst>
              <a:ext uri="{FF2B5EF4-FFF2-40B4-BE49-F238E27FC236}">
                <a16:creationId xmlns:a16="http://schemas.microsoft.com/office/drawing/2014/main" id="{35F3B4C6-9AE9-C441-6DA4-AC1EC7912BAD}"/>
              </a:ext>
            </a:extLst>
          </p:cNvPr>
          <p:cNvSpPr txBox="1"/>
          <p:nvPr/>
        </p:nvSpPr>
        <p:spPr>
          <a:xfrm>
            <a:off x="3614468" y="331342"/>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Horizon H600</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6" name="Rectangle 5">
            <a:extLst>
              <a:ext uri="{FF2B5EF4-FFF2-40B4-BE49-F238E27FC236}">
                <a16:creationId xmlns:a16="http://schemas.microsoft.com/office/drawing/2014/main" id="{2DDD2D21-6E17-9535-2D50-89630B200F84}"/>
              </a:ext>
            </a:extLst>
          </p:cNvPr>
          <p:cNvSpPr/>
          <p:nvPr/>
        </p:nvSpPr>
        <p:spPr>
          <a:xfrm>
            <a:off x="4455673" y="394750"/>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D6744F15-0F7E-CE3B-CF90-E3DECD220DD9}"/>
              </a:ext>
            </a:extLst>
          </p:cNvPr>
          <p:cNvSpPr/>
          <p:nvPr/>
        </p:nvSpPr>
        <p:spPr>
          <a:xfrm>
            <a:off x="4455673" y="947160"/>
            <a:ext cx="3209925" cy="666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75110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0D98-C0E8-E979-77A2-EBF72CFB79B2}"/>
            </a:ext>
          </a:extLst>
        </p:cNvPr>
        <p:cNvGrpSpPr/>
        <p:nvPr/>
      </p:nvGrpSpPr>
      <p:grpSpPr>
        <a:xfrm>
          <a:off x="0" y="0"/>
          <a:ext cx="0" cy="0"/>
          <a:chOff x="0" y="0"/>
          <a:chExt cx="0" cy="0"/>
        </a:xfrm>
      </p:grpSpPr>
      <p:pic>
        <p:nvPicPr>
          <p:cNvPr id="5" name="Image 4" descr="Une image contenant texte, écriture manuscrite, Police, dessin&#10;&#10;Description générée automatiquement">
            <a:extLst>
              <a:ext uri="{FF2B5EF4-FFF2-40B4-BE49-F238E27FC236}">
                <a16:creationId xmlns:a16="http://schemas.microsoft.com/office/drawing/2014/main" id="{FE972C37-C596-7D59-6344-874940DB4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775"/>
            <a:ext cx="12192000" cy="4532506"/>
          </a:xfrm>
          <a:prstGeom prst="rect">
            <a:avLst/>
          </a:prstGeom>
        </p:spPr>
      </p:pic>
      <p:sp>
        <p:nvSpPr>
          <p:cNvPr id="2" name="Rectangle 1">
            <a:extLst>
              <a:ext uri="{FF2B5EF4-FFF2-40B4-BE49-F238E27FC236}">
                <a16:creationId xmlns:a16="http://schemas.microsoft.com/office/drawing/2014/main" id="{A2D00C5F-A9AD-BB2C-A771-2B0BE3637793}"/>
              </a:ext>
            </a:extLst>
          </p:cNvPr>
          <p:cNvSpPr/>
          <p:nvPr/>
        </p:nvSpPr>
        <p:spPr>
          <a:xfrm>
            <a:off x="47980" y="1394286"/>
            <a:ext cx="1932317" cy="3795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6313D019-2E02-C992-EB67-B04C6B833865}"/>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368C14EC-4B8D-778F-B6EA-9C0452DFE1DB}"/>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219EAC84-FE2B-FA95-CBCF-0DA477F1373A}"/>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1" name="Image 10" descr="Une image contenant croquis, Police, conception&#10;&#10;Description générée automatiquement">
            <a:extLst>
              <a:ext uri="{FF2B5EF4-FFF2-40B4-BE49-F238E27FC236}">
                <a16:creationId xmlns:a16="http://schemas.microsoft.com/office/drawing/2014/main" id="{CFA65A88-FFDB-EDE4-BE54-4DBF6F9B1AA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2" name="ZoneTexte 11">
            <a:extLst>
              <a:ext uri="{FF2B5EF4-FFF2-40B4-BE49-F238E27FC236}">
                <a16:creationId xmlns:a16="http://schemas.microsoft.com/office/drawing/2014/main" id="{C88FD20A-2E10-C5A8-BC12-386BE771BF5C}"/>
              </a:ext>
            </a:extLst>
          </p:cNvPr>
          <p:cNvSpPr txBox="1"/>
          <p:nvPr/>
        </p:nvSpPr>
        <p:spPr>
          <a:xfrm>
            <a:off x="3614468" y="331342"/>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Horizon H600</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3" name="Rectangle 12">
            <a:extLst>
              <a:ext uri="{FF2B5EF4-FFF2-40B4-BE49-F238E27FC236}">
                <a16:creationId xmlns:a16="http://schemas.microsoft.com/office/drawing/2014/main" id="{796FCB4B-538B-9AAC-A94C-03EF2FA26C69}"/>
              </a:ext>
            </a:extLst>
          </p:cNvPr>
          <p:cNvSpPr/>
          <p:nvPr/>
        </p:nvSpPr>
        <p:spPr>
          <a:xfrm>
            <a:off x="4455673" y="394750"/>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Rectangle 13">
            <a:extLst>
              <a:ext uri="{FF2B5EF4-FFF2-40B4-BE49-F238E27FC236}">
                <a16:creationId xmlns:a16="http://schemas.microsoft.com/office/drawing/2014/main" id="{8FB1A2F3-56CF-4FD8-CC7A-A002BE6A78A4}"/>
              </a:ext>
            </a:extLst>
          </p:cNvPr>
          <p:cNvSpPr/>
          <p:nvPr/>
        </p:nvSpPr>
        <p:spPr>
          <a:xfrm>
            <a:off x="4455673" y="947160"/>
            <a:ext cx="3209925" cy="666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20777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capture d’écran, écriture manuscrite&#10;&#10;Description générée automatiquement">
            <a:extLst>
              <a:ext uri="{FF2B5EF4-FFF2-40B4-BE49-F238E27FC236}">
                <a16:creationId xmlns:a16="http://schemas.microsoft.com/office/drawing/2014/main" id="{7C989A63-8F6B-011C-61FC-1500339B4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682" y="1231505"/>
            <a:ext cx="9376735" cy="5427235"/>
          </a:xfrm>
          <a:prstGeom prst="rect">
            <a:avLst/>
          </a:prstGeom>
        </p:spPr>
      </p:pic>
      <p:sp>
        <p:nvSpPr>
          <p:cNvPr id="7" name="Rectangle : coins arrondis 6">
            <a:extLst>
              <a:ext uri="{FF2B5EF4-FFF2-40B4-BE49-F238E27FC236}">
                <a16:creationId xmlns:a16="http://schemas.microsoft.com/office/drawing/2014/main" id="{0FBEF847-F2EF-72DE-CCDF-406136711555}"/>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7">
            <a:extLst>
              <a:ext uri="{FF2B5EF4-FFF2-40B4-BE49-F238E27FC236}">
                <a16:creationId xmlns:a16="http://schemas.microsoft.com/office/drawing/2014/main" id="{A752F200-2691-7BD5-86A3-B9E6F521C3CD}"/>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ZoneTexte 8">
            <a:extLst>
              <a:ext uri="{FF2B5EF4-FFF2-40B4-BE49-F238E27FC236}">
                <a16:creationId xmlns:a16="http://schemas.microsoft.com/office/drawing/2014/main" id="{6CA48741-965F-A8B1-2906-D21281D2857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0" name="Image 9" descr="Une image contenant croquis, Police, conception&#10;&#10;Description générée automatiquement">
            <a:extLst>
              <a:ext uri="{FF2B5EF4-FFF2-40B4-BE49-F238E27FC236}">
                <a16:creationId xmlns:a16="http://schemas.microsoft.com/office/drawing/2014/main" id="{15E007F2-5C7C-80C6-5463-C157A4F54FB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1" name="ZoneTexte 10">
            <a:extLst>
              <a:ext uri="{FF2B5EF4-FFF2-40B4-BE49-F238E27FC236}">
                <a16:creationId xmlns:a16="http://schemas.microsoft.com/office/drawing/2014/main" id="{B7B53DF0-7A2D-3166-9C2E-D594B045A7C3}"/>
              </a:ext>
            </a:extLst>
          </p:cNvPr>
          <p:cNvSpPr txBox="1"/>
          <p:nvPr/>
        </p:nvSpPr>
        <p:spPr>
          <a:xfrm>
            <a:off x="3614468" y="331342"/>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Horizon H600</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2" name="Rectangle 11">
            <a:extLst>
              <a:ext uri="{FF2B5EF4-FFF2-40B4-BE49-F238E27FC236}">
                <a16:creationId xmlns:a16="http://schemas.microsoft.com/office/drawing/2014/main" id="{246442EC-7C21-43FD-4898-7AAE8DC4EF8D}"/>
              </a:ext>
            </a:extLst>
          </p:cNvPr>
          <p:cNvSpPr/>
          <p:nvPr/>
        </p:nvSpPr>
        <p:spPr>
          <a:xfrm>
            <a:off x="4455673" y="394750"/>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Rectangle 12">
            <a:extLst>
              <a:ext uri="{FF2B5EF4-FFF2-40B4-BE49-F238E27FC236}">
                <a16:creationId xmlns:a16="http://schemas.microsoft.com/office/drawing/2014/main" id="{24608821-D3C8-73BD-E10D-A35EBFE9562F}"/>
              </a:ext>
            </a:extLst>
          </p:cNvPr>
          <p:cNvSpPr/>
          <p:nvPr/>
        </p:nvSpPr>
        <p:spPr>
          <a:xfrm>
            <a:off x="4455673" y="947160"/>
            <a:ext cx="3209925" cy="666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209744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7D81-01BE-0B2C-02AE-FAEDC3548704}"/>
            </a:ext>
          </a:extLst>
        </p:cNvPr>
        <p:cNvGrpSpPr/>
        <p:nvPr/>
      </p:nvGrpSpPr>
      <p:grpSpPr>
        <a:xfrm>
          <a:off x="0" y="0"/>
          <a:ext cx="0" cy="0"/>
          <a:chOff x="0" y="0"/>
          <a:chExt cx="0" cy="0"/>
        </a:xfrm>
      </p:grpSpPr>
      <p:pic>
        <p:nvPicPr>
          <p:cNvPr id="485" name="Image 484" descr="Une image contenant croquis, dessin, texte, carte&#10;&#10;Description générée automatiquement">
            <a:extLst>
              <a:ext uri="{FF2B5EF4-FFF2-40B4-BE49-F238E27FC236}">
                <a16:creationId xmlns:a16="http://schemas.microsoft.com/office/drawing/2014/main" id="{9E7587DD-98C3-FB85-7840-2CB75E11FC6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76503" y="85670"/>
            <a:ext cx="11261622" cy="6930895"/>
          </a:xfrm>
          <a:prstGeom prst="rect">
            <a:avLst/>
          </a:prstGeom>
        </p:spPr>
      </p:pic>
      <p:sp>
        <p:nvSpPr>
          <p:cNvPr id="471" name="ZoneTexte 470">
            <a:extLst>
              <a:ext uri="{FF2B5EF4-FFF2-40B4-BE49-F238E27FC236}">
                <a16:creationId xmlns:a16="http://schemas.microsoft.com/office/drawing/2014/main" id="{4FB96C5F-D0A3-FCCE-4406-21F32CC8685E}"/>
              </a:ext>
            </a:extLst>
          </p:cNvPr>
          <p:cNvSpPr txBox="1"/>
          <p:nvPr/>
        </p:nvSpPr>
        <p:spPr>
          <a:xfrm>
            <a:off x="524940" y="714320"/>
            <a:ext cx="1421254" cy="3939540"/>
          </a:xfrm>
          <a:prstGeom prst="rect">
            <a:avLst/>
          </a:prstGeom>
          <a:noFill/>
        </p:spPr>
        <p:txBody>
          <a:bodyPr wrap="square" rtlCol="0">
            <a:spAutoFit/>
          </a:bodyPr>
          <a:lstStyle/>
          <a:p>
            <a:r>
              <a:rPr lang="fr-FR"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ZoneTexte 1">
            <a:extLst>
              <a:ext uri="{FF2B5EF4-FFF2-40B4-BE49-F238E27FC236}">
                <a16:creationId xmlns:a16="http://schemas.microsoft.com/office/drawing/2014/main" id="{ECB04E4A-3477-6AF8-1211-DA20FB480C44}"/>
              </a:ext>
            </a:extLst>
          </p:cNvPr>
          <p:cNvSpPr txBox="1"/>
          <p:nvPr/>
        </p:nvSpPr>
        <p:spPr>
          <a:xfrm>
            <a:off x="10828955" y="1731590"/>
            <a:ext cx="965450" cy="3939540"/>
          </a:xfrm>
          <a:prstGeom prst="rect">
            <a:avLst/>
          </a:prstGeom>
          <a:noFill/>
        </p:spPr>
        <p:txBody>
          <a:bodyPr wrap="square" rtlCol="0">
            <a:spAutoFit/>
          </a:bodyPr>
          <a:lstStyle/>
          <a:p>
            <a:r>
              <a:rPr lang="fr-FR"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4" name="ZoneTexte 3">
            <a:extLst>
              <a:ext uri="{FF2B5EF4-FFF2-40B4-BE49-F238E27FC236}">
                <a16:creationId xmlns:a16="http://schemas.microsoft.com/office/drawing/2014/main" id="{C02567FB-76C4-6F24-56FA-2DFF1CFC17C5}"/>
              </a:ext>
            </a:extLst>
          </p:cNvPr>
          <p:cNvSpPr txBox="1"/>
          <p:nvPr/>
        </p:nvSpPr>
        <p:spPr>
          <a:xfrm>
            <a:off x="1299306" y="2062653"/>
            <a:ext cx="9593388" cy="2677656"/>
          </a:xfrm>
          <a:prstGeom prst="rect">
            <a:avLst/>
          </a:prstGeom>
          <a:solidFill>
            <a:schemeClr val="bg1"/>
          </a:solidFill>
        </p:spPr>
        <p:txBody>
          <a:bodyPr wrap="square" rtlCol="0">
            <a:spAutoFit/>
          </a:bodyPr>
          <a:lstStyle/>
          <a:p>
            <a:pPr algn="just"/>
            <a:r>
              <a:rPr lang="en-US" sz="2800" dirty="0">
                <a:effectLst/>
              </a:rPr>
              <a:t>This is a valid objection, as implementing a new way of work will always require investment, whether time or budget. However, once implemented, OER offers the possibility to easily find, adapt and disseminate because of its virtual nature. Also, you never have to switch to other learning materials because the resources will always be freely available.</a:t>
            </a:r>
            <a:endParaRPr lang="fr-BE" sz="2800" dirty="0"/>
          </a:p>
        </p:txBody>
      </p:sp>
      <p:sp>
        <p:nvSpPr>
          <p:cNvPr id="10" name="ZoneTexte 9">
            <a:extLst>
              <a:ext uri="{FF2B5EF4-FFF2-40B4-BE49-F238E27FC236}">
                <a16:creationId xmlns:a16="http://schemas.microsoft.com/office/drawing/2014/main" id="{F7A4DEC4-A102-EAF7-029E-B0BAF515E7FF}"/>
              </a:ext>
            </a:extLst>
          </p:cNvPr>
          <p:cNvSpPr txBox="1"/>
          <p:nvPr/>
        </p:nvSpPr>
        <p:spPr>
          <a:xfrm>
            <a:off x="4622584" y="6063839"/>
            <a:ext cx="2520601" cy="646331"/>
          </a:xfrm>
          <a:prstGeom prst="rect">
            <a:avLst/>
          </a:prstGeom>
          <a:noFill/>
        </p:spPr>
        <p:txBody>
          <a:bodyPr wrap="square">
            <a:spAutoFit/>
          </a:bodyPr>
          <a:lstStyle/>
          <a:p>
            <a:r>
              <a:rPr lang="fr-BE" i="1" dirty="0">
                <a:latin typeface="+mj-lt"/>
              </a:rPr>
              <a:t>Elisabeth </a:t>
            </a:r>
            <a:r>
              <a:rPr lang="fr-BE" i="1" dirty="0" err="1">
                <a:latin typeface="+mj-lt"/>
              </a:rPr>
              <a:t>Schmoutziguer</a:t>
            </a:r>
            <a:br>
              <a:rPr lang="fr-BE" i="1" dirty="0">
                <a:latin typeface="+mj-lt"/>
              </a:rPr>
            </a:br>
            <a:r>
              <a:rPr lang="fr-BE" i="1" dirty="0">
                <a:latin typeface="+mj-lt"/>
              </a:rPr>
              <a:t>CEO </a:t>
            </a:r>
            <a:r>
              <a:rPr lang="fr-BE" i="1" dirty="0" err="1">
                <a:latin typeface="+mj-lt"/>
              </a:rPr>
              <a:t>Grasple</a:t>
            </a:r>
            <a:endParaRPr lang="fr-BE" i="1" dirty="0">
              <a:latin typeface="+mj-lt"/>
            </a:endParaRPr>
          </a:p>
        </p:txBody>
      </p:sp>
    </p:spTree>
    <p:extLst>
      <p:ext uri="{BB962C8B-B14F-4D97-AF65-F5344CB8AC3E}">
        <p14:creationId xmlns:p14="http://schemas.microsoft.com/office/powerpoint/2010/main" val="395539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07B73-6D75-CA3A-170A-CE432E95144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CED4DEB-BF7C-71E0-6CDD-2AF19115759A}"/>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 coins arrondis 5">
            <a:extLst>
              <a:ext uri="{FF2B5EF4-FFF2-40B4-BE49-F238E27FC236}">
                <a16:creationId xmlns:a16="http://schemas.microsoft.com/office/drawing/2014/main" id="{1714D8B5-621F-3353-F004-23CEC2015FE1}"/>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0B784AD9-DF57-B62D-ED98-9CBD23ACE1CD}"/>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256395CA-B4ED-8B4D-5536-62DCE858F190}"/>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9" name="Image 8" descr="Une image contenant croquis, Police, conception&#10;&#10;Description générée automatiquement">
            <a:extLst>
              <a:ext uri="{FF2B5EF4-FFF2-40B4-BE49-F238E27FC236}">
                <a16:creationId xmlns:a16="http://schemas.microsoft.com/office/drawing/2014/main" id="{4B31415D-E677-232D-D872-36CA3320D83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pic>
        <p:nvPicPr>
          <p:cNvPr id="3" name="Image 2" descr="Une image contenant texte, dessin, croquis, écriture manuscrite&#10;&#10;Description générée automatiquement">
            <a:extLst>
              <a:ext uri="{FF2B5EF4-FFF2-40B4-BE49-F238E27FC236}">
                <a16:creationId xmlns:a16="http://schemas.microsoft.com/office/drawing/2014/main" id="{46999FBB-81BC-E2DA-5672-FA5917854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771" y="2116729"/>
            <a:ext cx="4783028" cy="4346352"/>
          </a:xfrm>
          <a:prstGeom prst="rect">
            <a:avLst/>
          </a:prstGeom>
        </p:spPr>
      </p:pic>
      <p:sp>
        <p:nvSpPr>
          <p:cNvPr id="11" name="ZoneTexte 10">
            <a:extLst>
              <a:ext uri="{FF2B5EF4-FFF2-40B4-BE49-F238E27FC236}">
                <a16:creationId xmlns:a16="http://schemas.microsoft.com/office/drawing/2014/main" id="{8F968A0D-427D-7E75-CB72-F7782EF9EA55}"/>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3</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326872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1DD20CD-5914-C3AA-F883-163C11E62666}"/>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8A7CD5EB-726E-3718-E2F5-EA443761725C}"/>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E936A605-9695-D21D-4875-88A449596997}"/>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C4D6317D-93A5-7E09-D03E-A3129502D6C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pic>
        <p:nvPicPr>
          <p:cNvPr id="31" name="Graphique 30" descr="Utilisateur contour">
            <a:extLst>
              <a:ext uri="{FF2B5EF4-FFF2-40B4-BE49-F238E27FC236}">
                <a16:creationId xmlns:a16="http://schemas.microsoft.com/office/drawing/2014/main" id="{ECDCC7C6-09E4-FE2C-05AC-7A3AA99D4F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181" y="2827608"/>
            <a:ext cx="914400" cy="914400"/>
          </a:xfrm>
          <a:prstGeom prst="rect">
            <a:avLst/>
          </a:prstGeom>
        </p:spPr>
      </p:pic>
      <p:sp>
        <p:nvSpPr>
          <p:cNvPr id="32" name="ZoneTexte 31">
            <a:extLst>
              <a:ext uri="{FF2B5EF4-FFF2-40B4-BE49-F238E27FC236}">
                <a16:creationId xmlns:a16="http://schemas.microsoft.com/office/drawing/2014/main" id="{DECB67F7-8517-3FD5-5B5A-DFB03CFB1F4A}"/>
              </a:ext>
            </a:extLst>
          </p:cNvPr>
          <p:cNvSpPr txBox="1"/>
          <p:nvPr/>
        </p:nvSpPr>
        <p:spPr>
          <a:xfrm>
            <a:off x="487918" y="2194881"/>
            <a:ext cx="1316479" cy="646331"/>
          </a:xfrm>
          <a:prstGeom prst="rect">
            <a:avLst/>
          </a:prstGeom>
          <a:noFill/>
        </p:spPr>
        <p:txBody>
          <a:bodyPr wrap="square">
            <a:spAutoFit/>
          </a:bodyPr>
          <a:lstStyle/>
          <a:p>
            <a:pPr algn="ctr"/>
            <a:r>
              <a:rPr lang="fr-FR" sz="3600" b="1" dirty="0">
                <a:latin typeface="+mj-lt"/>
              </a:rPr>
              <a:t>Vous</a:t>
            </a:r>
          </a:p>
        </p:txBody>
      </p:sp>
      <p:sp>
        <p:nvSpPr>
          <p:cNvPr id="33" name="ZoneTexte 32">
            <a:extLst>
              <a:ext uri="{FF2B5EF4-FFF2-40B4-BE49-F238E27FC236}">
                <a16:creationId xmlns:a16="http://schemas.microsoft.com/office/drawing/2014/main" id="{765F5E96-4C17-210E-068E-DAF43E69BF6B}"/>
              </a:ext>
            </a:extLst>
          </p:cNvPr>
          <p:cNvSpPr txBox="1"/>
          <p:nvPr/>
        </p:nvSpPr>
        <p:spPr>
          <a:xfrm>
            <a:off x="1044921" y="1464129"/>
            <a:ext cx="9608484" cy="830997"/>
          </a:xfrm>
          <a:prstGeom prst="rect">
            <a:avLst/>
          </a:prstGeom>
          <a:noFill/>
        </p:spPr>
        <p:txBody>
          <a:bodyPr wrap="square">
            <a:spAutoFit/>
          </a:bodyPr>
          <a:lstStyle/>
          <a:p>
            <a:r>
              <a:rPr lang="fr-FR" sz="1600" dirty="0">
                <a:latin typeface="+mj-lt"/>
              </a:rPr>
              <a:t>Rechercher des images (photos, dessins, icônes, etc.), des citations ou un texte qui illustrent les bénéfices de l’Open Education pour :</a:t>
            </a:r>
          </a:p>
          <a:p>
            <a:pPr marL="285750" indent="-285750">
              <a:buFont typeface="Wingdings" panose="05000000000000000000" pitchFamily="2" charset="2"/>
              <a:buChar char="§"/>
            </a:pPr>
            <a:endParaRPr lang="fr-BE" sz="1600" dirty="0">
              <a:latin typeface="+mj-lt"/>
            </a:endParaRPr>
          </a:p>
        </p:txBody>
      </p:sp>
      <p:cxnSp>
        <p:nvCxnSpPr>
          <p:cNvPr id="34" name="Connecteur droit avec flèche 33">
            <a:extLst>
              <a:ext uri="{FF2B5EF4-FFF2-40B4-BE49-F238E27FC236}">
                <a16:creationId xmlns:a16="http://schemas.microsoft.com/office/drawing/2014/main" id="{C7C409BA-7D73-A427-665B-D2163E7DA95A}"/>
              </a:ext>
            </a:extLst>
          </p:cNvPr>
          <p:cNvCxnSpPr/>
          <p:nvPr/>
        </p:nvCxnSpPr>
        <p:spPr>
          <a:xfrm>
            <a:off x="697583" y="1628040"/>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EEEF1159-7F5E-1AC1-CCBB-1E13BB5E9ED1}"/>
              </a:ext>
            </a:extLst>
          </p:cNvPr>
          <p:cNvSpPr txBox="1"/>
          <p:nvPr/>
        </p:nvSpPr>
        <p:spPr>
          <a:xfrm>
            <a:off x="3898930" y="153487"/>
            <a:ext cx="4497766" cy="1200329"/>
          </a:xfrm>
          <a:prstGeom prst="rect">
            <a:avLst/>
          </a:prstGeom>
          <a:noFill/>
        </p:spPr>
        <p:txBody>
          <a:bodyPr wrap="square" rtlCol="0">
            <a:spAutoFit/>
          </a:bodyPr>
          <a:lstStyle/>
          <a:p>
            <a:pPr algn="ctr"/>
            <a:r>
              <a:rPr lang="fr-FR" sz="3600" dirty="0">
                <a:latin typeface="Candara" panose="020E0502030303020204" pitchFamily="34" charset="0"/>
                <a:ea typeface="ADLaM Display" panose="020F0502020204030204" pitchFamily="2" charset="0"/>
                <a:cs typeface="ADLaM Display" panose="020F0502020204030204" pitchFamily="2" charset="0"/>
              </a:rPr>
              <a:t>Bénéfices à faire de l’Open Education</a:t>
            </a:r>
            <a:endParaRPr lang="fr-BE" sz="3600" dirty="0">
              <a:latin typeface="Candara" panose="020E0502030303020204" pitchFamily="34" charset="0"/>
              <a:ea typeface="ADLaM Display" panose="020F0502020204030204" pitchFamily="2" charset="0"/>
              <a:cs typeface="ADLaM Display" panose="020F0502020204030204" pitchFamily="2" charset="0"/>
            </a:endParaRPr>
          </a:p>
        </p:txBody>
      </p:sp>
      <p:grpSp>
        <p:nvGrpSpPr>
          <p:cNvPr id="36" name="Groupe 35">
            <a:extLst>
              <a:ext uri="{FF2B5EF4-FFF2-40B4-BE49-F238E27FC236}">
                <a16:creationId xmlns:a16="http://schemas.microsoft.com/office/drawing/2014/main" id="{19D13822-2659-8D36-4F23-AD87FB476AC1}"/>
              </a:ext>
            </a:extLst>
          </p:cNvPr>
          <p:cNvGrpSpPr/>
          <p:nvPr/>
        </p:nvGrpSpPr>
        <p:grpSpPr>
          <a:xfrm>
            <a:off x="3696750" y="150068"/>
            <a:ext cx="545511" cy="1067801"/>
            <a:chOff x="9641247" y="131331"/>
            <a:chExt cx="545511" cy="1067801"/>
          </a:xfrm>
        </p:grpSpPr>
        <p:sp>
          <p:nvSpPr>
            <p:cNvPr id="37" name="Rectangle 36">
              <a:extLst>
                <a:ext uri="{FF2B5EF4-FFF2-40B4-BE49-F238E27FC236}">
                  <a16:creationId xmlns:a16="http://schemas.microsoft.com/office/drawing/2014/main" id="{F9DE7FBC-01D1-747C-63D4-D29C53169C55}"/>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8" name="Rectangle 37">
              <a:extLst>
                <a:ext uri="{FF2B5EF4-FFF2-40B4-BE49-F238E27FC236}">
                  <a16:creationId xmlns:a16="http://schemas.microsoft.com/office/drawing/2014/main" id="{94FA492F-972B-1DA5-FB33-E74E589252F0}"/>
                </a:ext>
              </a:extLst>
            </p:cNvPr>
            <p:cNvSpPr/>
            <p:nvPr/>
          </p:nvSpPr>
          <p:spPr>
            <a:xfrm>
              <a:off x="9984578" y="131331"/>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9" name="Rectangle 38">
              <a:extLst>
                <a:ext uri="{FF2B5EF4-FFF2-40B4-BE49-F238E27FC236}">
                  <a16:creationId xmlns:a16="http://schemas.microsoft.com/office/drawing/2014/main" id="{B2266D6F-ABC2-4AEF-A350-30E0333F3BB7}"/>
                </a:ext>
              </a:extLst>
            </p:cNvPr>
            <p:cNvSpPr/>
            <p:nvPr/>
          </p:nvSpPr>
          <p:spPr>
            <a:xfrm>
              <a:off x="9843427" y="451733"/>
              <a:ext cx="202180"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Tree>
    <p:extLst>
      <p:ext uri="{BB962C8B-B14F-4D97-AF65-F5344CB8AC3E}">
        <p14:creationId xmlns:p14="http://schemas.microsoft.com/office/powerpoint/2010/main" val="817957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5E0C-870D-326F-B065-406D3E5B845B}"/>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6791C89-161F-BB87-D35E-14C7164116A8}"/>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1DFF3B89-102E-EBDE-7CCB-E6906CBC58C9}"/>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B3A2548F-01F0-F8F1-D4AC-19D8CA3A386A}"/>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5CA970E1-C191-886E-BB4B-27663F598E8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pic>
        <p:nvPicPr>
          <p:cNvPr id="14" name="Graphique 13" descr="Utilisateur contour">
            <a:extLst>
              <a:ext uri="{FF2B5EF4-FFF2-40B4-BE49-F238E27FC236}">
                <a16:creationId xmlns:a16="http://schemas.microsoft.com/office/drawing/2014/main" id="{B9BBA768-D95A-C5CE-5F09-D514B53433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181" y="2827608"/>
            <a:ext cx="914400" cy="914400"/>
          </a:xfrm>
          <a:prstGeom prst="rect">
            <a:avLst/>
          </a:prstGeom>
        </p:spPr>
      </p:pic>
      <p:pic>
        <p:nvPicPr>
          <p:cNvPr id="16" name="Graphique 15" descr="Classe contour">
            <a:extLst>
              <a:ext uri="{FF2B5EF4-FFF2-40B4-BE49-F238E27FC236}">
                <a16:creationId xmlns:a16="http://schemas.microsoft.com/office/drawing/2014/main" id="{48419FD7-7858-0F50-A183-403D27E82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4927" y="2900865"/>
            <a:ext cx="914400" cy="914400"/>
          </a:xfrm>
          <a:prstGeom prst="rect">
            <a:avLst/>
          </a:prstGeom>
        </p:spPr>
      </p:pic>
      <p:pic>
        <p:nvPicPr>
          <p:cNvPr id="18" name="Graphique 17" descr="Écolier contour">
            <a:extLst>
              <a:ext uri="{FF2B5EF4-FFF2-40B4-BE49-F238E27FC236}">
                <a16:creationId xmlns:a16="http://schemas.microsoft.com/office/drawing/2014/main" id="{A14E9676-9D3D-0047-8951-A65072BB51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9849" y="2976041"/>
            <a:ext cx="914400" cy="914400"/>
          </a:xfrm>
          <a:prstGeom prst="rect">
            <a:avLst/>
          </a:prstGeom>
        </p:spPr>
      </p:pic>
      <p:pic>
        <p:nvPicPr>
          <p:cNvPr id="22" name="Graphique 21" descr="Groupe d’hommes contour">
            <a:extLst>
              <a:ext uri="{FF2B5EF4-FFF2-40B4-BE49-F238E27FC236}">
                <a16:creationId xmlns:a16="http://schemas.microsoft.com/office/drawing/2014/main" id="{AF0ADF6B-4C05-9C18-035D-1687F46368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67306" y="2827608"/>
            <a:ext cx="914400" cy="914400"/>
          </a:xfrm>
          <a:prstGeom prst="rect">
            <a:avLst/>
          </a:prstGeom>
        </p:spPr>
      </p:pic>
      <p:pic>
        <p:nvPicPr>
          <p:cNvPr id="24" name="Graphique 23" descr="Toque d'étudiant avec un remplissage uni">
            <a:extLst>
              <a:ext uri="{FF2B5EF4-FFF2-40B4-BE49-F238E27FC236}">
                <a16:creationId xmlns:a16="http://schemas.microsoft.com/office/drawing/2014/main" id="{CACD02B6-5D76-B7B7-A209-33E7EE55BF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95151" y="2711734"/>
            <a:ext cx="646331" cy="646331"/>
          </a:xfrm>
          <a:prstGeom prst="rect">
            <a:avLst/>
          </a:prstGeom>
        </p:spPr>
      </p:pic>
      <p:sp>
        <p:nvSpPr>
          <p:cNvPr id="15" name="ZoneTexte 14">
            <a:extLst>
              <a:ext uri="{FF2B5EF4-FFF2-40B4-BE49-F238E27FC236}">
                <a16:creationId xmlns:a16="http://schemas.microsoft.com/office/drawing/2014/main" id="{C112C73E-4677-F801-A7F8-E270497DD292}"/>
              </a:ext>
            </a:extLst>
          </p:cNvPr>
          <p:cNvSpPr txBox="1"/>
          <p:nvPr/>
        </p:nvSpPr>
        <p:spPr>
          <a:xfrm>
            <a:off x="487918" y="2194881"/>
            <a:ext cx="1316479" cy="646331"/>
          </a:xfrm>
          <a:prstGeom prst="rect">
            <a:avLst/>
          </a:prstGeom>
          <a:noFill/>
        </p:spPr>
        <p:txBody>
          <a:bodyPr wrap="square">
            <a:spAutoFit/>
          </a:bodyPr>
          <a:lstStyle/>
          <a:p>
            <a:pPr algn="ctr"/>
            <a:r>
              <a:rPr lang="fr-FR" sz="3600" b="1" dirty="0">
                <a:latin typeface="+mj-lt"/>
              </a:rPr>
              <a:t>Vous</a:t>
            </a:r>
          </a:p>
        </p:txBody>
      </p:sp>
      <p:sp>
        <p:nvSpPr>
          <p:cNvPr id="17" name="ZoneTexte 16">
            <a:extLst>
              <a:ext uri="{FF2B5EF4-FFF2-40B4-BE49-F238E27FC236}">
                <a16:creationId xmlns:a16="http://schemas.microsoft.com/office/drawing/2014/main" id="{7B10101D-B622-5FD7-4268-A00D49DBDC1E}"/>
              </a:ext>
            </a:extLst>
          </p:cNvPr>
          <p:cNvSpPr txBox="1"/>
          <p:nvPr/>
        </p:nvSpPr>
        <p:spPr>
          <a:xfrm>
            <a:off x="2516519" y="2194882"/>
            <a:ext cx="2535679" cy="646331"/>
          </a:xfrm>
          <a:prstGeom prst="rect">
            <a:avLst/>
          </a:prstGeom>
          <a:noFill/>
        </p:spPr>
        <p:txBody>
          <a:bodyPr wrap="square">
            <a:spAutoFit/>
          </a:bodyPr>
          <a:lstStyle/>
          <a:p>
            <a:pPr algn="ctr"/>
            <a:r>
              <a:rPr lang="fr-FR" sz="3600" b="1" dirty="0">
                <a:latin typeface="+mj-lt"/>
              </a:rPr>
              <a:t>L’enseignant</a:t>
            </a:r>
          </a:p>
        </p:txBody>
      </p:sp>
      <p:sp>
        <p:nvSpPr>
          <p:cNvPr id="19" name="ZoneTexte 18">
            <a:extLst>
              <a:ext uri="{FF2B5EF4-FFF2-40B4-BE49-F238E27FC236}">
                <a16:creationId xmlns:a16="http://schemas.microsoft.com/office/drawing/2014/main" id="{6293958C-E343-89D1-202B-BF40C702D278}"/>
              </a:ext>
            </a:extLst>
          </p:cNvPr>
          <p:cNvSpPr txBox="1"/>
          <p:nvPr/>
        </p:nvSpPr>
        <p:spPr>
          <a:xfrm>
            <a:off x="5764320" y="2194881"/>
            <a:ext cx="2535679" cy="646331"/>
          </a:xfrm>
          <a:prstGeom prst="rect">
            <a:avLst/>
          </a:prstGeom>
          <a:noFill/>
        </p:spPr>
        <p:txBody>
          <a:bodyPr wrap="square">
            <a:spAutoFit/>
          </a:bodyPr>
          <a:lstStyle/>
          <a:p>
            <a:pPr algn="ctr"/>
            <a:r>
              <a:rPr lang="fr-FR" sz="3600" b="1" dirty="0">
                <a:latin typeface="+mj-lt"/>
              </a:rPr>
              <a:t>L’étudiant</a:t>
            </a:r>
          </a:p>
        </p:txBody>
      </p:sp>
      <p:sp>
        <p:nvSpPr>
          <p:cNvPr id="20" name="ZoneTexte 19">
            <a:extLst>
              <a:ext uri="{FF2B5EF4-FFF2-40B4-BE49-F238E27FC236}">
                <a16:creationId xmlns:a16="http://schemas.microsoft.com/office/drawing/2014/main" id="{4DA3FA93-382C-2705-A631-E58AB6302821}"/>
              </a:ext>
            </a:extLst>
          </p:cNvPr>
          <p:cNvSpPr txBox="1"/>
          <p:nvPr/>
        </p:nvSpPr>
        <p:spPr>
          <a:xfrm>
            <a:off x="9012120" y="2194881"/>
            <a:ext cx="2535679" cy="646331"/>
          </a:xfrm>
          <a:prstGeom prst="rect">
            <a:avLst/>
          </a:prstGeom>
          <a:noFill/>
        </p:spPr>
        <p:txBody>
          <a:bodyPr wrap="square">
            <a:spAutoFit/>
          </a:bodyPr>
          <a:lstStyle/>
          <a:p>
            <a:pPr algn="ctr"/>
            <a:r>
              <a:rPr lang="fr-FR" sz="3600" b="1" dirty="0">
                <a:latin typeface="+mj-lt"/>
              </a:rPr>
              <a:t>La société</a:t>
            </a:r>
          </a:p>
        </p:txBody>
      </p:sp>
      <p:sp>
        <p:nvSpPr>
          <p:cNvPr id="21" name="ZoneTexte 20">
            <a:extLst>
              <a:ext uri="{FF2B5EF4-FFF2-40B4-BE49-F238E27FC236}">
                <a16:creationId xmlns:a16="http://schemas.microsoft.com/office/drawing/2014/main" id="{30633207-8922-6B23-FA8D-B18BE33CF9A4}"/>
              </a:ext>
            </a:extLst>
          </p:cNvPr>
          <p:cNvSpPr txBox="1"/>
          <p:nvPr/>
        </p:nvSpPr>
        <p:spPr>
          <a:xfrm>
            <a:off x="1044921" y="1464129"/>
            <a:ext cx="9608484" cy="830997"/>
          </a:xfrm>
          <a:prstGeom prst="rect">
            <a:avLst/>
          </a:prstGeom>
          <a:noFill/>
        </p:spPr>
        <p:txBody>
          <a:bodyPr wrap="square">
            <a:spAutoFit/>
          </a:bodyPr>
          <a:lstStyle/>
          <a:p>
            <a:r>
              <a:rPr lang="fr-FR" sz="1600" dirty="0">
                <a:latin typeface="+mj-lt"/>
              </a:rPr>
              <a:t>Rechercher des images (photos, dessins, icônes, etc.), des citations ou un texte qui illustrent les bénéfices de l’Open Education pour :</a:t>
            </a:r>
          </a:p>
          <a:p>
            <a:pPr marL="285750" indent="-285750">
              <a:buFont typeface="Wingdings" panose="05000000000000000000" pitchFamily="2" charset="2"/>
              <a:buChar char="§"/>
            </a:pPr>
            <a:endParaRPr lang="fr-BE" sz="1600" dirty="0">
              <a:latin typeface="+mj-lt"/>
            </a:endParaRPr>
          </a:p>
        </p:txBody>
      </p:sp>
      <p:cxnSp>
        <p:nvCxnSpPr>
          <p:cNvPr id="23" name="Connecteur droit avec flèche 22">
            <a:extLst>
              <a:ext uri="{FF2B5EF4-FFF2-40B4-BE49-F238E27FC236}">
                <a16:creationId xmlns:a16="http://schemas.microsoft.com/office/drawing/2014/main" id="{A6332A0C-FAD5-ABB1-788F-EFFB435393C6}"/>
              </a:ext>
            </a:extLst>
          </p:cNvPr>
          <p:cNvCxnSpPr/>
          <p:nvPr/>
        </p:nvCxnSpPr>
        <p:spPr>
          <a:xfrm>
            <a:off x="697583" y="1628040"/>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6" name="Groupe 25">
            <a:extLst>
              <a:ext uri="{FF2B5EF4-FFF2-40B4-BE49-F238E27FC236}">
                <a16:creationId xmlns:a16="http://schemas.microsoft.com/office/drawing/2014/main" id="{E9B2CD76-2F2B-DBEB-ECC4-E296ABBAC482}"/>
              </a:ext>
            </a:extLst>
          </p:cNvPr>
          <p:cNvGrpSpPr/>
          <p:nvPr/>
        </p:nvGrpSpPr>
        <p:grpSpPr>
          <a:xfrm>
            <a:off x="3696750" y="150068"/>
            <a:ext cx="545511" cy="1067801"/>
            <a:chOff x="9641247" y="131331"/>
            <a:chExt cx="545511" cy="1067801"/>
          </a:xfrm>
        </p:grpSpPr>
        <p:sp>
          <p:nvSpPr>
            <p:cNvPr id="27" name="Rectangle 26">
              <a:extLst>
                <a:ext uri="{FF2B5EF4-FFF2-40B4-BE49-F238E27FC236}">
                  <a16:creationId xmlns:a16="http://schemas.microsoft.com/office/drawing/2014/main" id="{5B41C6E9-7ADF-9535-7B12-FAACE6651F40}"/>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9" name="Rectangle 28">
              <a:extLst>
                <a:ext uri="{FF2B5EF4-FFF2-40B4-BE49-F238E27FC236}">
                  <a16:creationId xmlns:a16="http://schemas.microsoft.com/office/drawing/2014/main" id="{F866B15D-A133-4C23-4FA5-1A558943803F}"/>
                </a:ext>
              </a:extLst>
            </p:cNvPr>
            <p:cNvSpPr/>
            <p:nvPr/>
          </p:nvSpPr>
          <p:spPr>
            <a:xfrm>
              <a:off x="9984578" y="131331"/>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0" name="Rectangle 29">
              <a:extLst>
                <a:ext uri="{FF2B5EF4-FFF2-40B4-BE49-F238E27FC236}">
                  <a16:creationId xmlns:a16="http://schemas.microsoft.com/office/drawing/2014/main" id="{23CD5E01-1712-E508-A1E2-8BE47176D029}"/>
                </a:ext>
              </a:extLst>
            </p:cNvPr>
            <p:cNvSpPr/>
            <p:nvPr/>
          </p:nvSpPr>
          <p:spPr>
            <a:xfrm>
              <a:off x="9843427" y="451733"/>
              <a:ext cx="202180"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31" name="ZoneTexte 30">
            <a:extLst>
              <a:ext uri="{FF2B5EF4-FFF2-40B4-BE49-F238E27FC236}">
                <a16:creationId xmlns:a16="http://schemas.microsoft.com/office/drawing/2014/main" id="{88565FE8-6AE4-DE80-AF54-FEFF9AE317C6}"/>
              </a:ext>
            </a:extLst>
          </p:cNvPr>
          <p:cNvSpPr txBox="1"/>
          <p:nvPr/>
        </p:nvSpPr>
        <p:spPr>
          <a:xfrm>
            <a:off x="3898930" y="153487"/>
            <a:ext cx="4497766" cy="1200329"/>
          </a:xfrm>
          <a:prstGeom prst="rect">
            <a:avLst/>
          </a:prstGeom>
          <a:noFill/>
        </p:spPr>
        <p:txBody>
          <a:bodyPr wrap="square" rtlCol="0">
            <a:spAutoFit/>
          </a:bodyPr>
          <a:lstStyle/>
          <a:p>
            <a:pPr algn="ctr"/>
            <a:r>
              <a:rPr lang="fr-FR" sz="3600" dirty="0">
                <a:latin typeface="Candara" panose="020E0502030303020204" pitchFamily="34" charset="0"/>
                <a:ea typeface="ADLaM Display" panose="020F0502020204030204" pitchFamily="2" charset="0"/>
                <a:cs typeface="ADLaM Display" panose="020F0502020204030204" pitchFamily="2" charset="0"/>
              </a:rPr>
              <a:t>Bénéfices à faire de l’Open Education</a:t>
            </a:r>
            <a:endParaRPr lang="fr-BE" sz="3600" dirty="0">
              <a:latin typeface="Candara" panose="020E0502030303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29856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6052D-02AA-6169-D6A8-53F5CBCB289F}"/>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DDFAD37-3634-21CF-EE49-6CA6911512F8}"/>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D1B624C1-19FB-3C95-FBFB-F066416CFEB2}"/>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AF6B9368-A1D2-A881-844C-298321936AB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C20ABB0D-EBFB-D6D8-BB29-DF4C8A89408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8" name="ZoneTexte 7">
            <a:extLst>
              <a:ext uri="{FF2B5EF4-FFF2-40B4-BE49-F238E27FC236}">
                <a16:creationId xmlns:a16="http://schemas.microsoft.com/office/drawing/2014/main" id="{66F1E673-26CA-72FC-2BEB-1F7CA9717AA3}"/>
              </a:ext>
            </a:extLst>
          </p:cNvPr>
          <p:cNvSpPr txBox="1"/>
          <p:nvPr/>
        </p:nvSpPr>
        <p:spPr>
          <a:xfrm>
            <a:off x="1044921" y="1464129"/>
            <a:ext cx="9608484" cy="830997"/>
          </a:xfrm>
          <a:prstGeom prst="rect">
            <a:avLst/>
          </a:prstGeom>
          <a:noFill/>
        </p:spPr>
        <p:txBody>
          <a:bodyPr wrap="square">
            <a:spAutoFit/>
          </a:bodyPr>
          <a:lstStyle/>
          <a:p>
            <a:r>
              <a:rPr lang="fr-FR" sz="1600" dirty="0">
                <a:latin typeface="+mj-lt"/>
              </a:rPr>
              <a:t>Rechercher des images (photos, dessins, icônes, etc.), des citations ou un texte qui illustrent les bénéfices de l’Open Education pour :</a:t>
            </a:r>
          </a:p>
          <a:p>
            <a:pPr marL="285750" indent="-285750">
              <a:buFont typeface="Wingdings" panose="05000000000000000000" pitchFamily="2" charset="2"/>
              <a:buChar char="§"/>
            </a:pPr>
            <a:endParaRPr lang="fr-BE" sz="1600" dirty="0">
              <a:latin typeface="+mj-lt"/>
            </a:endParaRPr>
          </a:p>
        </p:txBody>
      </p:sp>
      <p:cxnSp>
        <p:nvCxnSpPr>
          <p:cNvPr id="28" name="Connecteur droit avec flèche 27">
            <a:extLst>
              <a:ext uri="{FF2B5EF4-FFF2-40B4-BE49-F238E27FC236}">
                <a16:creationId xmlns:a16="http://schemas.microsoft.com/office/drawing/2014/main" id="{3FDA2791-8EE6-FD19-C97D-93CDFC2451F0}"/>
              </a:ext>
            </a:extLst>
          </p:cNvPr>
          <p:cNvCxnSpPr/>
          <p:nvPr/>
        </p:nvCxnSpPr>
        <p:spPr>
          <a:xfrm>
            <a:off x="697583" y="1628040"/>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Image 12" descr="Une image contenant texte, croquis, diagramme, Police&#10;&#10;Description générée automatiquement">
            <a:extLst>
              <a:ext uri="{FF2B5EF4-FFF2-40B4-BE49-F238E27FC236}">
                <a16:creationId xmlns:a16="http://schemas.microsoft.com/office/drawing/2014/main" id="{0BE4DB7D-6B90-8017-37C5-B017E62BD961}"/>
              </a:ext>
            </a:extLst>
          </p:cNvPr>
          <p:cNvPicPr>
            <a:picLocks noChangeAspect="1"/>
          </p:cNvPicPr>
          <p:nvPr/>
        </p:nvPicPr>
        <p:blipFill rotWithShape="1">
          <a:blip r:embed="rId3">
            <a:extLst>
              <a:ext uri="{28A0092B-C50C-407E-A947-70E740481C1C}">
                <a14:useLocalDpi xmlns:a14="http://schemas.microsoft.com/office/drawing/2010/main" val="0"/>
              </a:ext>
            </a:extLst>
          </a:blip>
          <a:srcRect t="1635" r="83726" b="32542"/>
          <a:stretch/>
        </p:blipFill>
        <p:spPr>
          <a:xfrm>
            <a:off x="9059406" y="2836451"/>
            <a:ext cx="2263866" cy="1654392"/>
          </a:xfrm>
          <a:prstGeom prst="rect">
            <a:avLst/>
          </a:prstGeom>
        </p:spPr>
      </p:pic>
      <p:pic>
        <p:nvPicPr>
          <p:cNvPr id="15" name="Image 14" descr="Une image contenant texte, croquis, diagramme, Police&#10;&#10;Description générée automatiquement">
            <a:extLst>
              <a:ext uri="{FF2B5EF4-FFF2-40B4-BE49-F238E27FC236}">
                <a16:creationId xmlns:a16="http://schemas.microsoft.com/office/drawing/2014/main" id="{0D0C0E3C-AD93-912D-9E36-6D0ABFE25B55}"/>
              </a:ext>
            </a:extLst>
          </p:cNvPr>
          <p:cNvPicPr>
            <a:picLocks noChangeAspect="1"/>
          </p:cNvPicPr>
          <p:nvPr/>
        </p:nvPicPr>
        <p:blipFill rotWithShape="1">
          <a:blip r:embed="rId3">
            <a:extLst>
              <a:ext uri="{28A0092B-C50C-407E-A947-70E740481C1C}">
                <a14:useLocalDpi xmlns:a14="http://schemas.microsoft.com/office/drawing/2010/main" val="0"/>
              </a:ext>
            </a:extLst>
          </a:blip>
          <a:srcRect l="18670" t="3590" r="62617" b="30586"/>
          <a:stretch/>
        </p:blipFill>
        <p:spPr>
          <a:xfrm>
            <a:off x="5858890" y="2836451"/>
            <a:ext cx="2281561" cy="1449926"/>
          </a:xfrm>
          <a:prstGeom prst="rect">
            <a:avLst/>
          </a:prstGeom>
        </p:spPr>
      </p:pic>
      <p:sp>
        <p:nvSpPr>
          <p:cNvPr id="17" name="Rectangle 16">
            <a:extLst>
              <a:ext uri="{FF2B5EF4-FFF2-40B4-BE49-F238E27FC236}">
                <a16:creationId xmlns:a16="http://schemas.microsoft.com/office/drawing/2014/main" id="{22940ED0-DD5E-F58B-D75D-03089739F791}"/>
              </a:ext>
            </a:extLst>
          </p:cNvPr>
          <p:cNvSpPr/>
          <p:nvPr/>
        </p:nvSpPr>
        <p:spPr>
          <a:xfrm>
            <a:off x="6096000" y="4093669"/>
            <a:ext cx="224287" cy="266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descr="Une image contenant texte, croquis, diagramme, Police&#10;&#10;Description générée automatiquement">
            <a:extLst>
              <a:ext uri="{FF2B5EF4-FFF2-40B4-BE49-F238E27FC236}">
                <a16:creationId xmlns:a16="http://schemas.microsoft.com/office/drawing/2014/main" id="{67AEB7CC-F73F-0506-D8B0-FD09539A38A4}"/>
              </a:ext>
            </a:extLst>
          </p:cNvPr>
          <p:cNvPicPr>
            <a:picLocks noChangeAspect="1"/>
          </p:cNvPicPr>
          <p:nvPr/>
        </p:nvPicPr>
        <p:blipFill rotWithShape="1">
          <a:blip r:embed="rId3">
            <a:extLst>
              <a:ext uri="{28A0092B-C50C-407E-A947-70E740481C1C}">
                <a14:useLocalDpi xmlns:a14="http://schemas.microsoft.com/office/drawing/2010/main" val="0"/>
              </a:ext>
            </a:extLst>
          </a:blip>
          <a:srcRect l="59955" t="3792" r="21332" b="45233"/>
          <a:stretch/>
        </p:blipFill>
        <p:spPr>
          <a:xfrm>
            <a:off x="2343841" y="2836451"/>
            <a:ext cx="2825651" cy="1390587"/>
          </a:xfrm>
          <a:prstGeom prst="rect">
            <a:avLst/>
          </a:prstGeom>
        </p:spPr>
      </p:pic>
      <p:sp>
        <p:nvSpPr>
          <p:cNvPr id="20" name="ZoneTexte 19">
            <a:extLst>
              <a:ext uri="{FF2B5EF4-FFF2-40B4-BE49-F238E27FC236}">
                <a16:creationId xmlns:a16="http://schemas.microsoft.com/office/drawing/2014/main" id="{6A003A84-3C1E-37DE-6E29-B4ED93FC170E}"/>
              </a:ext>
            </a:extLst>
          </p:cNvPr>
          <p:cNvSpPr txBox="1"/>
          <p:nvPr/>
        </p:nvSpPr>
        <p:spPr>
          <a:xfrm>
            <a:off x="487918" y="2194881"/>
            <a:ext cx="1316479" cy="646331"/>
          </a:xfrm>
          <a:prstGeom prst="rect">
            <a:avLst/>
          </a:prstGeom>
          <a:noFill/>
        </p:spPr>
        <p:txBody>
          <a:bodyPr wrap="square">
            <a:spAutoFit/>
          </a:bodyPr>
          <a:lstStyle/>
          <a:p>
            <a:pPr algn="ctr"/>
            <a:r>
              <a:rPr lang="fr-FR" sz="3600" b="1" dirty="0">
                <a:latin typeface="+mj-lt"/>
              </a:rPr>
              <a:t>Vous</a:t>
            </a:r>
          </a:p>
        </p:txBody>
      </p:sp>
      <p:sp>
        <p:nvSpPr>
          <p:cNvPr id="21" name="ZoneTexte 20">
            <a:extLst>
              <a:ext uri="{FF2B5EF4-FFF2-40B4-BE49-F238E27FC236}">
                <a16:creationId xmlns:a16="http://schemas.microsoft.com/office/drawing/2014/main" id="{0619B877-ABEB-6203-566F-3F403D4D513C}"/>
              </a:ext>
            </a:extLst>
          </p:cNvPr>
          <p:cNvSpPr txBox="1"/>
          <p:nvPr/>
        </p:nvSpPr>
        <p:spPr>
          <a:xfrm>
            <a:off x="2516519" y="2194882"/>
            <a:ext cx="2535679" cy="646331"/>
          </a:xfrm>
          <a:prstGeom prst="rect">
            <a:avLst/>
          </a:prstGeom>
          <a:noFill/>
        </p:spPr>
        <p:txBody>
          <a:bodyPr wrap="square">
            <a:spAutoFit/>
          </a:bodyPr>
          <a:lstStyle/>
          <a:p>
            <a:pPr algn="ctr"/>
            <a:r>
              <a:rPr lang="fr-FR" sz="3600" b="1" dirty="0">
                <a:latin typeface="+mj-lt"/>
              </a:rPr>
              <a:t>L’enseignant</a:t>
            </a:r>
          </a:p>
        </p:txBody>
      </p:sp>
      <p:sp>
        <p:nvSpPr>
          <p:cNvPr id="23" name="ZoneTexte 22">
            <a:extLst>
              <a:ext uri="{FF2B5EF4-FFF2-40B4-BE49-F238E27FC236}">
                <a16:creationId xmlns:a16="http://schemas.microsoft.com/office/drawing/2014/main" id="{5C352A61-5DC3-D323-9914-1BC6C6B16978}"/>
              </a:ext>
            </a:extLst>
          </p:cNvPr>
          <p:cNvSpPr txBox="1"/>
          <p:nvPr/>
        </p:nvSpPr>
        <p:spPr>
          <a:xfrm>
            <a:off x="5764320" y="2194881"/>
            <a:ext cx="2535679" cy="646331"/>
          </a:xfrm>
          <a:prstGeom prst="rect">
            <a:avLst/>
          </a:prstGeom>
          <a:noFill/>
        </p:spPr>
        <p:txBody>
          <a:bodyPr wrap="square">
            <a:spAutoFit/>
          </a:bodyPr>
          <a:lstStyle/>
          <a:p>
            <a:pPr algn="ctr"/>
            <a:r>
              <a:rPr lang="fr-FR" sz="3600" b="1" dirty="0">
                <a:latin typeface="+mj-lt"/>
              </a:rPr>
              <a:t>L’étudiant</a:t>
            </a:r>
          </a:p>
        </p:txBody>
      </p:sp>
      <p:sp>
        <p:nvSpPr>
          <p:cNvPr id="25" name="ZoneTexte 24">
            <a:extLst>
              <a:ext uri="{FF2B5EF4-FFF2-40B4-BE49-F238E27FC236}">
                <a16:creationId xmlns:a16="http://schemas.microsoft.com/office/drawing/2014/main" id="{FB0A8D71-30FC-BBAC-E2ED-AE48FB3D0507}"/>
              </a:ext>
            </a:extLst>
          </p:cNvPr>
          <p:cNvSpPr txBox="1"/>
          <p:nvPr/>
        </p:nvSpPr>
        <p:spPr>
          <a:xfrm>
            <a:off x="9012120" y="2194881"/>
            <a:ext cx="2535679" cy="646331"/>
          </a:xfrm>
          <a:prstGeom prst="rect">
            <a:avLst/>
          </a:prstGeom>
          <a:noFill/>
        </p:spPr>
        <p:txBody>
          <a:bodyPr wrap="square">
            <a:spAutoFit/>
          </a:bodyPr>
          <a:lstStyle/>
          <a:p>
            <a:pPr algn="ctr"/>
            <a:r>
              <a:rPr lang="fr-FR" sz="3600" b="1" dirty="0">
                <a:latin typeface="+mj-lt"/>
              </a:rPr>
              <a:t>La société</a:t>
            </a:r>
          </a:p>
        </p:txBody>
      </p:sp>
      <p:sp>
        <p:nvSpPr>
          <p:cNvPr id="27" name="ZoneTexte 26">
            <a:extLst>
              <a:ext uri="{FF2B5EF4-FFF2-40B4-BE49-F238E27FC236}">
                <a16:creationId xmlns:a16="http://schemas.microsoft.com/office/drawing/2014/main" id="{E685343D-6B60-9AFF-4C89-6153E9946920}"/>
              </a:ext>
            </a:extLst>
          </p:cNvPr>
          <p:cNvSpPr txBox="1"/>
          <p:nvPr/>
        </p:nvSpPr>
        <p:spPr>
          <a:xfrm>
            <a:off x="2166079" y="4490843"/>
            <a:ext cx="3577131" cy="1384995"/>
          </a:xfrm>
          <a:prstGeom prst="rect">
            <a:avLst/>
          </a:prstGeom>
          <a:noFill/>
        </p:spPr>
        <p:txBody>
          <a:bodyPr wrap="square">
            <a:spAutoFit/>
          </a:bodyPr>
          <a:lstStyle/>
          <a:p>
            <a:pPr marL="285750" indent="-285750">
              <a:buFont typeface="Wingdings" panose="05000000000000000000" pitchFamily="2" charset="2"/>
              <a:buChar char="§"/>
            </a:pPr>
            <a:r>
              <a:rPr lang="fr-FR" sz="1400" dirty="0">
                <a:latin typeface="+mj-lt"/>
              </a:rPr>
              <a:t>Atteindre de nouveaux apprenants</a:t>
            </a:r>
          </a:p>
          <a:p>
            <a:pPr marL="285750" indent="-285750">
              <a:buFont typeface="Wingdings" panose="05000000000000000000" pitchFamily="2" charset="2"/>
              <a:buChar char="§"/>
            </a:pPr>
            <a:r>
              <a:rPr lang="fr-FR" sz="1400" dirty="0">
                <a:latin typeface="+mj-lt"/>
              </a:rPr>
              <a:t>Assurer un héritage </a:t>
            </a:r>
          </a:p>
          <a:p>
            <a:pPr marL="285750" indent="-285750">
              <a:buFont typeface="Wingdings" panose="05000000000000000000" pitchFamily="2" charset="2"/>
              <a:buChar char="§"/>
            </a:pPr>
            <a:r>
              <a:rPr lang="fr-FR" sz="1400" dirty="0">
                <a:latin typeface="+mj-lt"/>
              </a:rPr>
              <a:t>Créer un portefolio </a:t>
            </a:r>
          </a:p>
          <a:p>
            <a:pPr marL="285750" indent="-285750">
              <a:buFont typeface="Wingdings" panose="05000000000000000000" pitchFamily="2" charset="2"/>
              <a:buChar char="§"/>
            </a:pPr>
            <a:r>
              <a:rPr lang="fr-FR" sz="1400" dirty="0">
                <a:latin typeface="+mj-lt"/>
              </a:rPr>
              <a:t>Renforcer sa réputation personnelle</a:t>
            </a:r>
          </a:p>
          <a:p>
            <a:pPr marL="285750" indent="-285750">
              <a:buFont typeface="Wingdings" panose="05000000000000000000" pitchFamily="2" charset="2"/>
              <a:buChar char="§"/>
            </a:pPr>
            <a:r>
              <a:rPr lang="fr-FR" sz="1400" dirty="0">
                <a:latin typeface="+mj-lt"/>
              </a:rPr>
              <a:t>Développer de nouvelle collaboration</a:t>
            </a:r>
          </a:p>
          <a:p>
            <a:pPr marL="285750" indent="-285750">
              <a:buFont typeface="Wingdings" panose="05000000000000000000" pitchFamily="2" charset="2"/>
              <a:buChar char="§"/>
            </a:pPr>
            <a:r>
              <a:rPr lang="fr-FR" sz="1400" dirty="0">
                <a:latin typeface="+mj-lt"/>
              </a:rPr>
              <a:t>S’inspirer et inspirer (innovation)</a:t>
            </a:r>
          </a:p>
        </p:txBody>
      </p:sp>
      <p:sp>
        <p:nvSpPr>
          <p:cNvPr id="30" name="ZoneTexte 29">
            <a:extLst>
              <a:ext uri="{FF2B5EF4-FFF2-40B4-BE49-F238E27FC236}">
                <a16:creationId xmlns:a16="http://schemas.microsoft.com/office/drawing/2014/main" id="{F11B76B7-FB01-CADC-7362-4F160C76BFE2}"/>
              </a:ext>
            </a:extLst>
          </p:cNvPr>
          <p:cNvSpPr txBox="1"/>
          <p:nvPr/>
        </p:nvSpPr>
        <p:spPr>
          <a:xfrm>
            <a:off x="5816342" y="4391392"/>
            <a:ext cx="3195778" cy="2031325"/>
          </a:xfrm>
          <a:prstGeom prst="rect">
            <a:avLst/>
          </a:prstGeom>
          <a:noFill/>
        </p:spPr>
        <p:txBody>
          <a:bodyPr wrap="square">
            <a:spAutoFit/>
          </a:bodyPr>
          <a:lstStyle/>
          <a:p>
            <a:pPr marL="285750" indent="-285750">
              <a:buFont typeface="Wingdings" panose="05000000000000000000" pitchFamily="2" charset="2"/>
              <a:buChar char="§"/>
            </a:pPr>
            <a:r>
              <a:rPr lang="fr-FR" sz="1400" dirty="0">
                <a:latin typeface="+mj-lt"/>
              </a:rPr>
              <a:t>Gratuité</a:t>
            </a:r>
          </a:p>
          <a:p>
            <a:pPr marL="285750" indent="-285750">
              <a:buFont typeface="Wingdings" panose="05000000000000000000" pitchFamily="2" charset="2"/>
              <a:buChar char="§"/>
            </a:pPr>
            <a:r>
              <a:rPr lang="fr-FR" sz="1400" dirty="0">
                <a:latin typeface="+mj-lt"/>
              </a:rPr>
              <a:t>Des approches conceptuelles (par rapport à un cours fermé)</a:t>
            </a:r>
          </a:p>
          <a:p>
            <a:pPr marL="285750" indent="-285750">
              <a:buFont typeface="Wingdings" panose="05000000000000000000" pitchFamily="2" charset="2"/>
              <a:buChar char="§"/>
            </a:pPr>
            <a:r>
              <a:rPr lang="fr-FR" sz="1400" dirty="0">
                <a:latin typeface="+mj-lt"/>
              </a:rPr>
              <a:t>Développement de compétences (autonomie, esprit critique)</a:t>
            </a:r>
          </a:p>
          <a:p>
            <a:pPr marL="285750" indent="-285750">
              <a:buFont typeface="Wingdings" panose="05000000000000000000" pitchFamily="2" charset="2"/>
              <a:buChar char="§"/>
            </a:pPr>
            <a:r>
              <a:rPr lang="fr-FR" sz="1400" dirty="0">
                <a:latin typeface="+mj-lt"/>
              </a:rPr>
              <a:t>Ressource pédagogique à jour</a:t>
            </a:r>
          </a:p>
          <a:p>
            <a:pPr marL="285750" indent="-285750">
              <a:buFont typeface="Wingdings" panose="05000000000000000000" pitchFamily="2" charset="2"/>
              <a:buChar char="§"/>
            </a:pPr>
            <a:r>
              <a:rPr lang="fr-FR" sz="1400" dirty="0">
                <a:latin typeface="+mj-lt"/>
              </a:rPr>
              <a:t>Flexibilité</a:t>
            </a:r>
          </a:p>
          <a:p>
            <a:pPr marL="285750" indent="-285750">
              <a:buFont typeface="Wingdings" panose="05000000000000000000" pitchFamily="2" charset="2"/>
              <a:buChar char="§"/>
            </a:pPr>
            <a:r>
              <a:rPr lang="fr-FR" sz="1400" dirty="0">
                <a:latin typeface="+mj-lt"/>
              </a:rPr>
              <a:t>Découvrir des disciplines avant de choisir</a:t>
            </a:r>
          </a:p>
        </p:txBody>
      </p:sp>
      <p:sp>
        <p:nvSpPr>
          <p:cNvPr id="32" name="ZoneTexte 31">
            <a:extLst>
              <a:ext uri="{FF2B5EF4-FFF2-40B4-BE49-F238E27FC236}">
                <a16:creationId xmlns:a16="http://schemas.microsoft.com/office/drawing/2014/main" id="{6A3E0DE4-A47A-DF13-EEF6-E2A9A33D841B}"/>
              </a:ext>
            </a:extLst>
          </p:cNvPr>
          <p:cNvSpPr txBox="1"/>
          <p:nvPr/>
        </p:nvSpPr>
        <p:spPr>
          <a:xfrm>
            <a:off x="9125597" y="4687338"/>
            <a:ext cx="2891000" cy="1384995"/>
          </a:xfrm>
          <a:prstGeom prst="rect">
            <a:avLst/>
          </a:prstGeom>
          <a:noFill/>
        </p:spPr>
        <p:txBody>
          <a:bodyPr wrap="square">
            <a:spAutoFit/>
          </a:bodyPr>
          <a:lstStyle/>
          <a:p>
            <a:pPr marL="285750" indent="-285750">
              <a:buFont typeface="Wingdings" panose="05000000000000000000" pitchFamily="2" charset="2"/>
              <a:buChar char="§"/>
            </a:pPr>
            <a:r>
              <a:rPr lang="fr-FR" sz="1400" dirty="0">
                <a:latin typeface="+mj-lt"/>
              </a:rPr>
              <a:t>Formation tout au long de la vie</a:t>
            </a:r>
          </a:p>
          <a:p>
            <a:pPr marL="285750" indent="-285750">
              <a:buFont typeface="Wingdings" panose="05000000000000000000" pitchFamily="2" charset="2"/>
              <a:buChar char="§"/>
            </a:pPr>
            <a:r>
              <a:rPr lang="fr-FR" sz="1400" dirty="0">
                <a:latin typeface="+mj-lt"/>
              </a:rPr>
              <a:t>Transparence et redevabilité dans le système éducatif</a:t>
            </a:r>
          </a:p>
          <a:p>
            <a:pPr marL="285750" indent="-285750">
              <a:buFont typeface="Wingdings" panose="05000000000000000000" pitchFamily="2" charset="2"/>
              <a:buChar char="§"/>
            </a:pPr>
            <a:r>
              <a:rPr lang="fr-FR" sz="1400" dirty="0">
                <a:latin typeface="+mj-lt"/>
              </a:rPr>
              <a:t>Partage et accès à la connaissance</a:t>
            </a:r>
          </a:p>
          <a:p>
            <a:pPr marL="285750" indent="-285750">
              <a:buFont typeface="Wingdings" panose="05000000000000000000" pitchFamily="2" charset="2"/>
              <a:buChar char="§"/>
            </a:pPr>
            <a:r>
              <a:rPr lang="fr-FR" sz="1400" dirty="0">
                <a:latin typeface="+mj-lt"/>
              </a:rPr>
              <a:t>Coût réduit</a:t>
            </a:r>
          </a:p>
        </p:txBody>
      </p:sp>
      <p:sp>
        <p:nvSpPr>
          <p:cNvPr id="33" name="ZoneTexte 32">
            <a:extLst>
              <a:ext uri="{FF2B5EF4-FFF2-40B4-BE49-F238E27FC236}">
                <a16:creationId xmlns:a16="http://schemas.microsoft.com/office/drawing/2014/main" id="{5F74628C-AC96-266F-FBBC-9A572627E793}"/>
              </a:ext>
            </a:extLst>
          </p:cNvPr>
          <p:cNvSpPr txBox="1"/>
          <p:nvPr/>
        </p:nvSpPr>
        <p:spPr>
          <a:xfrm>
            <a:off x="0" y="6093749"/>
            <a:ext cx="5440502" cy="738664"/>
          </a:xfrm>
          <a:prstGeom prst="rect">
            <a:avLst/>
          </a:prstGeom>
          <a:noFill/>
        </p:spPr>
        <p:txBody>
          <a:bodyPr wrap="square">
            <a:spAutoFit/>
          </a:bodyPr>
          <a:lstStyle/>
          <a:p>
            <a:r>
              <a:rPr lang="en-US" sz="1400" dirty="0" err="1">
                <a:latin typeface="+mj-lt"/>
              </a:rPr>
              <a:t>Inspiré</a:t>
            </a:r>
            <a:r>
              <a:rPr lang="en-US" sz="1400" dirty="0">
                <a:latin typeface="+mj-lt"/>
              </a:rPr>
              <a:t> de : Beetham, H., Falconer, I., McGill, L. and Littlejohn, A. Open practices: briefing paper. JISC, 2012</a:t>
            </a:r>
          </a:p>
          <a:p>
            <a:r>
              <a:rPr lang="en-US" sz="1400" dirty="0">
                <a:latin typeface="+mj-lt"/>
                <a:hlinkClick r:id="rId4"/>
              </a:rPr>
              <a:t>https://oersynth.pbworks.com/w/page/51668352/OpenPracticesBriefing</a:t>
            </a:r>
            <a:endParaRPr lang="fr-BE" sz="1400" dirty="0">
              <a:latin typeface="+mj-lt"/>
            </a:endParaRPr>
          </a:p>
        </p:txBody>
      </p:sp>
      <p:grpSp>
        <p:nvGrpSpPr>
          <p:cNvPr id="35" name="Groupe 34">
            <a:extLst>
              <a:ext uri="{FF2B5EF4-FFF2-40B4-BE49-F238E27FC236}">
                <a16:creationId xmlns:a16="http://schemas.microsoft.com/office/drawing/2014/main" id="{FFF95FE3-3E12-90A3-EB23-9B6F5F176B91}"/>
              </a:ext>
            </a:extLst>
          </p:cNvPr>
          <p:cNvGrpSpPr/>
          <p:nvPr/>
        </p:nvGrpSpPr>
        <p:grpSpPr>
          <a:xfrm>
            <a:off x="3696750" y="150068"/>
            <a:ext cx="545511" cy="1067801"/>
            <a:chOff x="9641247" y="131331"/>
            <a:chExt cx="545511" cy="1067801"/>
          </a:xfrm>
        </p:grpSpPr>
        <p:sp>
          <p:nvSpPr>
            <p:cNvPr id="36" name="Rectangle 35">
              <a:extLst>
                <a:ext uri="{FF2B5EF4-FFF2-40B4-BE49-F238E27FC236}">
                  <a16:creationId xmlns:a16="http://schemas.microsoft.com/office/drawing/2014/main" id="{3E4E9716-3FEB-3FC3-2B11-B5895C07E595}"/>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7" name="Rectangle 36">
              <a:extLst>
                <a:ext uri="{FF2B5EF4-FFF2-40B4-BE49-F238E27FC236}">
                  <a16:creationId xmlns:a16="http://schemas.microsoft.com/office/drawing/2014/main" id="{8D30CFFB-3181-49FA-B1A8-EE855151928F}"/>
                </a:ext>
              </a:extLst>
            </p:cNvPr>
            <p:cNvSpPr/>
            <p:nvPr/>
          </p:nvSpPr>
          <p:spPr>
            <a:xfrm>
              <a:off x="9984578" y="131331"/>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8" name="Rectangle 37">
              <a:extLst>
                <a:ext uri="{FF2B5EF4-FFF2-40B4-BE49-F238E27FC236}">
                  <a16:creationId xmlns:a16="http://schemas.microsoft.com/office/drawing/2014/main" id="{68545F5F-D2F4-ED7D-5E6D-56442C22C206}"/>
                </a:ext>
              </a:extLst>
            </p:cNvPr>
            <p:cNvSpPr/>
            <p:nvPr/>
          </p:nvSpPr>
          <p:spPr>
            <a:xfrm>
              <a:off x="9843427" y="451733"/>
              <a:ext cx="202180"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39" name="ZoneTexte 38">
            <a:extLst>
              <a:ext uri="{FF2B5EF4-FFF2-40B4-BE49-F238E27FC236}">
                <a16:creationId xmlns:a16="http://schemas.microsoft.com/office/drawing/2014/main" id="{2FCE7277-86FB-D241-71CB-75EA1830ECF2}"/>
              </a:ext>
            </a:extLst>
          </p:cNvPr>
          <p:cNvSpPr txBox="1"/>
          <p:nvPr/>
        </p:nvSpPr>
        <p:spPr>
          <a:xfrm>
            <a:off x="3898930" y="153487"/>
            <a:ext cx="4497766" cy="1200329"/>
          </a:xfrm>
          <a:prstGeom prst="rect">
            <a:avLst/>
          </a:prstGeom>
          <a:noFill/>
        </p:spPr>
        <p:txBody>
          <a:bodyPr wrap="square" rtlCol="0">
            <a:spAutoFit/>
          </a:bodyPr>
          <a:lstStyle/>
          <a:p>
            <a:pPr algn="ctr"/>
            <a:r>
              <a:rPr lang="fr-FR" sz="3600" dirty="0">
                <a:latin typeface="Candara" panose="020E0502030303020204" pitchFamily="34" charset="0"/>
                <a:ea typeface="ADLaM Display" panose="020F0502020204030204" pitchFamily="2" charset="0"/>
                <a:cs typeface="ADLaM Display" panose="020F0502020204030204" pitchFamily="2" charset="0"/>
              </a:rPr>
              <a:t>Bénéfices à faire de l’Open Education</a:t>
            </a:r>
            <a:endParaRPr lang="fr-BE" sz="3600" dirty="0">
              <a:latin typeface="Candara" panose="020E05020303030202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331979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 name="ZoneTexte 470">
            <a:extLst>
              <a:ext uri="{FF2B5EF4-FFF2-40B4-BE49-F238E27FC236}">
                <a16:creationId xmlns:a16="http://schemas.microsoft.com/office/drawing/2014/main" id="{CFDC47E6-A72D-2264-0C38-ACC78A0E32A3}"/>
              </a:ext>
            </a:extLst>
          </p:cNvPr>
          <p:cNvSpPr txBox="1"/>
          <p:nvPr/>
        </p:nvSpPr>
        <p:spPr>
          <a:xfrm>
            <a:off x="1162976" y="5496630"/>
            <a:ext cx="11074392" cy="738664"/>
          </a:xfrm>
          <a:prstGeom prst="rect">
            <a:avLst/>
          </a:prstGeom>
          <a:noFill/>
        </p:spPr>
        <p:txBody>
          <a:bodyPr wrap="square" rtlCol="0">
            <a:spAutoFit/>
          </a:bodyPr>
          <a:lstStyle/>
          <a:p>
            <a:r>
              <a:rPr lang="fr-FR" sz="1400" b="1" dirty="0">
                <a:latin typeface="+mj-lt"/>
                <a:ea typeface="ADLaM Display" panose="020F0502020204030204" pitchFamily="2" charset="0"/>
                <a:cs typeface="ADLaM Display" panose="020F0502020204030204" pitchFamily="2" charset="0"/>
              </a:rPr>
              <a:t>La formation est animée par : </a:t>
            </a:r>
            <a:r>
              <a:rPr lang="fr-FR" sz="1400" dirty="0">
                <a:latin typeface="+mj-lt"/>
                <a:ea typeface="ADLaM Display" panose="020F0502020204030204" pitchFamily="2" charset="0"/>
                <a:cs typeface="ADLaM Display" panose="020F0502020204030204" pitchFamily="2" charset="0"/>
              </a:rPr>
              <a:t>Sophie Depoterre et Justine Fromentin</a:t>
            </a:r>
          </a:p>
          <a:p>
            <a:r>
              <a:rPr lang="fr-FR" sz="1400" b="1" dirty="0">
                <a:latin typeface="+mj-lt"/>
                <a:ea typeface="ADLaM Display" panose="020F0502020204030204" pitchFamily="2" charset="0"/>
                <a:cs typeface="ADLaM Display" panose="020F0502020204030204" pitchFamily="2" charset="0"/>
              </a:rPr>
              <a:t>Pour nous contacter : </a:t>
            </a:r>
            <a:r>
              <a:rPr lang="fr-FR" sz="1400" dirty="0">
                <a:latin typeface="+mj-lt"/>
                <a:ea typeface="ADLaM Display" panose="020F0502020204030204" pitchFamily="2" charset="0"/>
                <a:cs typeface="ADLaM Display" panose="020F0502020204030204" pitchFamily="2" charset="0"/>
                <a:hlinkClick r:id="rId2"/>
              </a:rPr>
              <a:t>OpenEducation-LLL@uclouvain.be</a:t>
            </a:r>
            <a:endParaRPr lang="fr-FR" sz="1400" dirty="0">
              <a:latin typeface="+mj-lt"/>
              <a:ea typeface="ADLaM Display" panose="020F0502020204030204" pitchFamily="2" charset="0"/>
              <a:cs typeface="ADLaM Display" panose="020F0502020204030204" pitchFamily="2" charset="0"/>
            </a:endParaRPr>
          </a:p>
          <a:p>
            <a:r>
              <a:rPr lang="fr-FR" sz="1400" b="1" dirty="0">
                <a:latin typeface="+mj-lt"/>
                <a:ea typeface="ADLaM Display" panose="020F0502020204030204" pitchFamily="2" charset="0"/>
                <a:cs typeface="ADLaM Display" panose="020F0502020204030204" pitchFamily="2" charset="0"/>
              </a:rPr>
              <a:t>Pour citer ce document : </a:t>
            </a:r>
            <a:r>
              <a:rPr lang="fr-FR" sz="1400" dirty="0">
                <a:latin typeface="+mj-lt"/>
                <a:ea typeface="ADLaM Display" panose="020F0502020204030204" pitchFamily="2" charset="0"/>
                <a:cs typeface="ADLaM Display" panose="020F0502020204030204" pitchFamily="2" charset="0"/>
              </a:rPr>
              <a:t>« L’Open Education, est-ce pour moi ? Entre mythes et réalités." par S.DEPOTERRE et J. FROMENTIN </a:t>
            </a:r>
            <a:r>
              <a:rPr lang="fr-FR" sz="1400" dirty="0">
                <a:latin typeface="+mj-lt"/>
                <a:ea typeface="ADLaM Display" panose="020F0502020204030204" pitchFamily="2" charset="0"/>
                <a:cs typeface="ADLaM Display" panose="020F0502020204030204" pitchFamily="2" charset="0"/>
                <a:hlinkClick r:id="rId3"/>
              </a:rPr>
              <a:t>sous licence CC BY SA</a:t>
            </a:r>
            <a:r>
              <a:rPr lang="fr-FR" sz="1400" dirty="0">
                <a:latin typeface="+mj-lt"/>
                <a:ea typeface="ADLaM Display" panose="020F0502020204030204" pitchFamily="2" charset="0"/>
                <a:cs typeface="ADLaM Display" panose="020F0502020204030204" pitchFamily="2" charset="0"/>
              </a:rPr>
              <a:t>.</a:t>
            </a:r>
            <a:endParaRPr lang="fr-BE" sz="1400" dirty="0">
              <a:latin typeface="+mj-lt"/>
              <a:ea typeface="ADLaM Display" panose="020F0502020204030204" pitchFamily="2" charset="0"/>
              <a:cs typeface="ADLaM Display" panose="020F0502020204030204" pitchFamily="2" charset="0"/>
            </a:endParaRPr>
          </a:p>
        </p:txBody>
      </p:sp>
      <p:sp>
        <p:nvSpPr>
          <p:cNvPr id="486" name="Rectangle 485">
            <a:extLst>
              <a:ext uri="{FF2B5EF4-FFF2-40B4-BE49-F238E27FC236}">
                <a16:creationId xmlns:a16="http://schemas.microsoft.com/office/drawing/2014/main" id="{E7F35BDD-E2BC-DA1C-B1E6-FBD9FDB12F41}"/>
              </a:ext>
            </a:extLst>
          </p:cNvPr>
          <p:cNvSpPr/>
          <p:nvPr/>
        </p:nvSpPr>
        <p:spPr>
          <a:xfrm>
            <a:off x="11199043" y="577970"/>
            <a:ext cx="779954" cy="3017305"/>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00" name="Rectangle 499">
            <a:extLst>
              <a:ext uri="{FF2B5EF4-FFF2-40B4-BE49-F238E27FC236}">
                <a16:creationId xmlns:a16="http://schemas.microsoft.com/office/drawing/2014/main" id="{FE2DE2C7-C3C4-351F-A087-655DE85F9214}"/>
              </a:ext>
            </a:extLst>
          </p:cNvPr>
          <p:cNvSpPr/>
          <p:nvPr/>
        </p:nvSpPr>
        <p:spPr>
          <a:xfrm>
            <a:off x="193964" y="5451894"/>
            <a:ext cx="969012" cy="828136"/>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descr="Une image contenant texte, typographie, Police, calligraphie&#10;&#10;Description générée automatiquement">
            <a:extLst>
              <a:ext uri="{FF2B5EF4-FFF2-40B4-BE49-F238E27FC236}">
                <a16:creationId xmlns:a16="http://schemas.microsoft.com/office/drawing/2014/main" id="{5582E35D-B754-2E92-5A06-9F13CA314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6" y="577970"/>
            <a:ext cx="11130097" cy="3132068"/>
          </a:xfrm>
          <a:prstGeom prst="rect">
            <a:avLst/>
          </a:prstGeom>
        </p:spPr>
      </p:pic>
    </p:spTree>
    <p:extLst>
      <p:ext uri="{BB962C8B-B14F-4D97-AF65-F5344CB8AC3E}">
        <p14:creationId xmlns:p14="http://schemas.microsoft.com/office/powerpoint/2010/main" val="308207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BF09-EA63-3E86-B56B-4262AE0FDB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B72B9D-1278-98DD-8E7F-D34627D384D2}"/>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69F35392-E910-864D-DEA7-853BF400FF23}"/>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4</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texte, diagramme, croquis, écriture manuscrite&#10;&#10;Description générée automatiquement">
            <a:extLst>
              <a:ext uri="{FF2B5EF4-FFF2-40B4-BE49-F238E27FC236}">
                <a16:creationId xmlns:a16="http://schemas.microsoft.com/office/drawing/2014/main" id="{7C6E8C93-79C6-EB7C-F70C-093865766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484" y="1953047"/>
            <a:ext cx="4579978" cy="4280819"/>
          </a:xfrm>
          <a:prstGeom prst="rect">
            <a:avLst/>
          </a:prstGeom>
        </p:spPr>
      </p:pic>
      <p:sp>
        <p:nvSpPr>
          <p:cNvPr id="6" name="Rectangle : coins arrondis 5">
            <a:extLst>
              <a:ext uri="{FF2B5EF4-FFF2-40B4-BE49-F238E27FC236}">
                <a16:creationId xmlns:a16="http://schemas.microsoft.com/office/drawing/2014/main" id="{90F66DEE-99A0-01E3-5896-1FFEB80D9992}"/>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C1409C6B-B7E3-065E-5939-2C8DA33BA9B6}"/>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89EEA517-0BBC-14FC-727D-C2C00BD07EB7}"/>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9" name="Image 8" descr="Une image contenant croquis, Police, conception&#10;&#10;Description générée automatiquement">
            <a:extLst>
              <a:ext uri="{FF2B5EF4-FFF2-40B4-BE49-F238E27FC236}">
                <a16:creationId xmlns:a16="http://schemas.microsoft.com/office/drawing/2014/main" id="{848EEDDB-89A4-E3A9-7B72-2B8E1D958F2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137455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5504-CFB9-2FB8-7B0D-EEC200F762E1}"/>
            </a:ext>
          </a:extLst>
        </p:cNvPr>
        <p:cNvGrpSpPr/>
        <p:nvPr/>
      </p:nvGrpSpPr>
      <p:grpSpPr>
        <a:xfrm>
          <a:off x="0" y="0"/>
          <a:ext cx="0" cy="0"/>
          <a:chOff x="0" y="0"/>
          <a:chExt cx="0" cy="0"/>
        </a:xfrm>
      </p:grpSpPr>
      <p:pic>
        <p:nvPicPr>
          <p:cNvPr id="485" name="Image 484" descr="Une image contenant croquis, dessin, texte, carte&#10;&#10;Description générée automatiquement">
            <a:extLst>
              <a:ext uri="{FF2B5EF4-FFF2-40B4-BE49-F238E27FC236}">
                <a16:creationId xmlns:a16="http://schemas.microsoft.com/office/drawing/2014/main" id="{851C3E3C-CED8-B8CF-6371-6F981100661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76503" y="85670"/>
            <a:ext cx="11261622" cy="6930895"/>
          </a:xfrm>
          <a:prstGeom prst="rect">
            <a:avLst/>
          </a:prstGeom>
        </p:spPr>
      </p:pic>
      <p:sp>
        <p:nvSpPr>
          <p:cNvPr id="471" name="ZoneTexte 470">
            <a:extLst>
              <a:ext uri="{FF2B5EF4-FFF2-40B4-BE49-F238E27FC236}">
                <a16:creationId xmlns:a16="http://schemas.microsoft.com/office/drawing/2014/main" id="{E7C6315C-EA9A-FC0D-1A33-ADECFB54EE8E}"/>
              </a:ext>
            </a:extLst>
          </p:cNvPr>
          <p:cNvSpPr txBox="1"/>
          <p:nvPr/>
        </p:nvSpPr>
        <p:spPr>
          <a:xfrm>
            <a:off x="524940" y="714320"/>
            <a:ext cx="1421254" cy="3939540"/>
          </a:xfrm>
          <a:prstGeom prst="rect">
            <a:avLst/>
          </a:prstGeom>
          <a:noFill/>
        </p:spPr>
        <p:txBody>
          <a:bodyPr wrap="square" rtlCol="0">
            <a:spAutoFit/>
          </a:bodyPr>
          <a:lstStyle/>
          <a:p>
            <a:r>
              <a:rPr lang="fr-FR"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ZoneTexte 1">
            <a:extLst>
              <a:ext uri="{FF2B5EF4-FFF2-40B4-BE49-F238E27FC236}">
                <a16:creationId xmlns:a16="http://schemas.microsoft.com/office/drawing/2014/main" id="{9F309CF7-EA7A-2F26-F5E9-69178E3DF70F}"/>
              </a:ext>
            </a:extLst>
          </p:cNvPr>
          <p:cNvSpPr txBox="1"/>
          <p:nvPr/>
        </p:nvSpPr>
        <p:spPr>
          <a:xfrm>
            <a:off x="10828955" y="1731590"/>
            <a:ext cx="965450" cy="3939540"/>
          </a:xfrm>
          <a:prstGeom prst="rect">
            <a:avLst/>
          </a:prstGeom>
          <a:noFill/>
        </p:spPr>
        <p:txBody>
          <a:bodyPr wrap="square" rtlCol="0">
            <a:spAutoFit/>
          </a:bodyPr>
          <a:lstStyle/>
          <a:p>
            <a:r>
              <a:rPr lang="fr-FR"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4" name="ZoneTexte 3">
            <a:extLst>
              <a:ext uri="{FF2B5EF4-FFF2-40B4-BE49-F238E27FC236}">
                <a16:creationId xmlns:a16="http://schemas.microsoft.com/office/drawing/2014/main" id="{1A6C5EB4-B925-19B2-6FA1-D16ECD97AF38}"/>
              </a:ext>
            </a:extLst>
          </p:cNvPr>
          <p:cNvSpPr txBox="1"/>
          <p:nvPr/>
        </p:nvSpPr>
        <p:spPr>
          <a:xfrm>
            <a:off x="1299306" y="2062653"/>
            <a:ext cx="9593388" cy="1815882"/>
          </a:xfrm>
          <a:prstGeom prst="rect">
            <a:avLst/>
          </a:prstGeom>
          <a:solidFill>
            <a:schemeClr val="bg1"/>
          </a:solidFill>
        </p:spPr>
        <p:txBody>
          <a:bodyPr wrap="square" rtlCol="0">
            <a:spAutoFit/>
          </a:bodyPr>
          <a:lstStyle/>
          <a:p>
            <a:r>
              <a:rPr lang="en-US" sz="2800" dirty="0">
                <a:effectLst/>
              </a:rPr>
              <a:t>An important question therefore becomes not simply whether education is more or less open, but what forms of openness are </a:t>
            </a:r>
            <a:r>
              <a:rPr lang="en-US" sz="2800" dirty="0" err="1">
                <a:effectLst/>
              </a:rPr>
              <a:t>worthwile</a:t>
            </a:r>
            <a:r>
              <a:rPr lang="en-US" sz="2800" dirty="0">
                <a:effectLst/>
              </a:rPr>
              <a:t> and for whom; openness alone is not an educational virtue.</a:t>
            </a:r>
            <a:endParaRPr lang="en-US" sz="2800" dirty="0"/>
          </a:p>
        </p:txBody>
      </p:sp>
      <p:sp>
        <p:nvSpPr>
          <p:cNvPr id="3" name="Rectangle : coins arrondis 2">
            <a:extLst>
              <a:ext uri="{FF2B5EF4-FFF2-40B4-BE49-F238E27FC236}">
                <a16:creationId xmlns:a16="http://schemas.microsoft.com/office/drawing/2014/main" id="{F2CDBE36-A53E-1C01-FFEB-BA8C6554BD69}"/>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Rectangle 4">
            <a:extLst>
              <a:ext uri="{FF2B5EF4-FFF2-40B4-BE49-F238E27FC236}">
                <a16:creationId xmlns:a16="http://schemas.microsoft.com/office/drawing/2014/main" id="{E0DEB2A7-6B4C-9300-F5E4-BC9BD09B1AD6}"/>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ZoneTexte 5">
            <a:extLst>
              <a:ext uri="{FF2B5EF4-FFF2-40B4-BE49-F238E27FC236}">
                <a16:creationId xmlns:a16="http://schemas.microsoft.com/office/drawing/2014/main" id="{E11C01C8-E2EF-D29A-6450-F7B07FAEA29A}"/>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7" name="Image 6" descr="Une image contenant croquis, Police, conception&#10;&#10;Description générée automatiquement">
            <a:extLst>
              <a:ext uri="{FF2B5EF4-FFF2-40B4-BE49-F238E27FC236}">
                <a16:creationId xmlns:a16="http://schemas.microsoft.com/office/drawing/2014/main" id="{A1D0B555-2F3A-C119-7AB1-AD6D060EFDD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8" name="ZoneTexte 7">
            <a:extLst>
              <a:ext uri="{FF2B5EF4-FFF2-40B4-BE49-F238E27FC236}">
                <a16:creationId xmlns:a16="http://schemas.microsoft.com/office/drawing/2014/main" id="{DA3D4262-2EF7-04A2-B7F5-4FAFA2E1A80E}"/>
              </a:ext>
            </a:extLst>
          </p:cNvPr>
          <p:cNvSpPr txBox="1"/>
          <p:nvPr/>
        </p:nvSpPr>
        <p:spPr>
          <a:xfrm>
            <a:off x="3871146" y="6001207"/>
            <a:ext cx="6094562" cy="646331"/>
          </a:xfrm>
          <a:prstGeom prst="rect">
            <a:avLst/>
          </a:prstGeom>
          <a:noFill/>
        </p:spPr>
        <p:txBody>
          <a:bodyPr wrap="square">
            <a:spAutoFit/>
          </a:bodyPr>
          <a:lstStyle/>
          <a:p>
            <a:r>
              <a:rPr lang="en-US" i="1" dirty="0">
                <a:effectLst/>
                <a:latin typeface="+mj-lt"/>
              </a:rPr>
              <a:t>Richard Edwards, Knowledge infrastructures and the inscrutability of openness in Education</a:t>
            </a:r>
            <a:endParaRPr lang="en-US" dirty="0">
              <a:latin typeface="+mj-lt"/>
            </a:endParaRPr>
          </a:p>
        </p:txBody>
      </p:sp>
    </p:spTree>
    <p:extLst>
      <p:ext uri="{BB962C8B-B14F-4D97-AF65-F5344CB8AC3E}">
        <p14:creationId xmlns:p14="http://schemas.microsoft.com/office/powerpoint/2010/main" val="4183639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Police, diagramme&#10;&#10;Description générée automatiquement">
            <a:extLst>
              <a:ext uri="{FF2B5EF4-FFF2-40B4-BE49-F238E27FC236}">
                <a16:creationId xmlns:a16="http://schemas.microsoft.com/office/drawing/2014/main" id="{192713DD-9828-604F-9F03-73CCF4C4D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334000" cy="6858000"/>
          </a:xfrm>
          <a:prstGeom prst="rect">
            <a:avLst/>
          </a:prstGeom>
        </p:spPr>
      </p:pic>
      <p:sp>
        <p:nvSpPr>
          <p:cNvPr id="2" name="Rectangle : coins arrondis 1">
            <a:extLst>
              <a:ext uri="{FF2B5EF4-FFF2-40B4-BE49-F238E27FC236}">
                <a16:creationId xmlns:a16="http://schemas.microsoft.com/office/drawing/2014/main" id="{A4D6B4E5-C415-1063-B537-B7395B9F9D8D}"/>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557D0290-CAD8-9AD9-1DFF-B4D48A728983}"/>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D0123140-3BE2-FB57-D770-91E1A49D9C16}"/>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B2955367-8407-1F75-3823-CF0056FC678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149209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diagramme, conception, illustration&#10;&#10;Description générée automatiquement">
            <a:extLst>
              <a:ext uri="{FF2B5EF4-FFF2-40B4-BE49-F238E27FC236}">
                <a16:creationId xmlns:a16="http://schemas.microsoft.com/office/drawing/2014/main" id="{FBB9C024-5D43-E932-2A65-977DAE43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334000" cy="6858000"/>
          </a:xfrm>
          <a:prstGeom prst="rect">
            <a:avLst/>
          </a:prstGeom>
        </p:spPr>
      </p:pic>
      <p:sp>
        <p:nvSpPr>
          <p:cNvPr id="5" name="Rectangle 4">
            <a:extLst>
              <a:ext uri="{FF2B5EF4-FFF2-40B4-BE49-F238E27FC236}">
                <a16:creationId xmlns:a16="http://schemas.microsoft.com/office/drawing/2014/main" id="{7DE9FD81-CE5B-278F-8696-44BCEDAB4C65}"/>
              </a:ext>
            </a:extLst>
          </p:cNvPr>
          <p:cNvSpPr/>
          <p:nvPr/>
        </p:nvSpPr>
        <p:spPr>
          <a:xfrm>
            <a:off x="6096000" y="2643612"/>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06ACD92B-A692-7219-A6E0-8AE475159F69}"/>
              </a:ext>
            </a:extLst>
          </p:cNvPr>
          <p:cNvSpPr/>
          <p:nvPr/>
        </p:nvSpPr>
        <p:spPr>
          <a:xfrm>
            <a:off x="6927410" y="4144224"/>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D19D5695-ECD3-FDDD-6678-47E7E8F3E1E6}"/>
              </a:ext>
            </a:extLst>
          </p:cNvPr>
          <p:cNvSpPr/>
          <p:nvPr/>
        </p:nvSpPr>
        <p:spPr>
          <a:xfrm>
            <a:off x="4722514" y="4326048"/>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Rectangle : coins arrondis 1">
            <a:extLst>
              <a:ext uri="{FF2B5EF4-FFF2-40B4-BE49-F238E27FC236}">
                <a16:creationId xmlns:a16="http://schemas.microsoft.com/office/drawing/2014/main" id="{4E7BC15B-4F08-4CA0-B280-C92CD9EBBD80}"/>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B8CE18C2-DBEC-0AB0-E8E5-3F136D0AE905}"/>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B54BD4AC-7FF7-A6FF-3F90-ED6F7C738C62}"/>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9" name="Image 8" descr="Une image contenant croquis, Police, conception&#10;&#10;Description générée automatiquement">
            <a:extLst>
              <a:ext uri="{FF2B5EF4-FFF2-40B4-BE49-F238E27FC236}">
                <a16:creationId xmlns:a16="http://schemas.microsoft.com/office/drawing/2014/main" id="{2FA11271-D415-1947-E37D-E42EFE04299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2906670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illustration, conception&#10;&#10;Description générée automatiquement">
            <a:extLst>
              <a:ext uri="{FF2B5EF4-FFF2-40B4-BE49-F238E27FC236}">
                <a16:creationId xmlns:a16="http://schemas.microsoft.com/office/drawing/2014/main" id="{5C62BFA0-C246-4B31-BACD-82EEF0840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334000" cy="6858000"/>
          </a:xfrm>
          <a:prstGeom prst="rect">
            <a:avLst/>
          </a:prstGeom>
        </p:spPr>
      </p:pic>
      <p:sp>
        <p:nvSpPr>
          <p:cNvPr id="4" name="Rectangle 3">
            <a:extLst>
              <a:ext uri="{FF2B5EF4-FFF2-40B4-BE49-F238E27FC236}">
                <a16:creationId xmlns:a16="http://schemas.microsoft.com/office/drawing/2014/main" id="{53EB9D69-D748-D866-CF68-8477A6047DA4}"/>
              </a:ext>
            </a:extLst>
          </p:cNvPr>
          <p:cNvSpPr/>
          <p:nvPr/>
        </p:nvSpPr>
        <p:spPr>
          <a:xfrm>
            <a:off x="6927410" y="4144224"/>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9536AE74-FB52-FE4B-A9B4-1B5ECF090A19}"/>
              </a:ext>
            </a:extLst>
          </p:cNvPr>
          <p:cNvSpPr/>
          <p:nvPr/>
        </p:nvSpPr>
        <p:spPr>
          <a:xfrm>
            <a:off x="4722514" y="4326048"/>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Rectangle : coins arrondis 1">
            <a:extLst>
              <a:ext uri="{FF2B5EF4-FFF2-40B4-BE49-F238E27FC236}">
                <a16:creationId xmlns:a16="http://schemas.microsoft.com/office/drawing/2014/main" id="{A19A7825-C71A-56F5-5A93-3160B429BBA4}"/>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ABB9069C-2143-487B-D971-850889734397}"/>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C9F7A064-A585-C1AB-1E95-6E2BDA51A55C}"/>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37957FE6-D374-FEA0-FD62-5A27634E2E8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401574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illustration, conception&#10;&#10;Description générée automatiquement">
            <a:extLst>
              <a:ext uri="{FF2B5EF4-FFF2-40B4-BE49-F238E27FC236}">
                <a16:creationId xmlns:a16="http://schemas.microsoft.com/office/drawing/2014/main" id="{0863FC45-3B4D-62B2-E316-C6B018F13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334000" cy="6858000"/>
          </a:xfrm>
          <a:prstGeom prst="rect">
            <a:avLst/>
          </a:prstGeom>
        </p:spPr>
      </p:pic>
      <p:sp>
        <p:nvSpPr>
          <p:cNvPr id="4" name="Rectangle 3">
            <a:extLst>
              <a:ext uri="{FF2B5EF4-FFF2-40B4-BE49-F238E27FC236}">
                <a16:creationId xmlns:a16="http://schemas.microsoft.com/office/drawing/2014/main" id="{5281C981-90D4-E10A-6217-158213493B5D}"/>
              </a:ext>
            </a:extLst>
          </p:cNvPr>
          <p:cNvSpPr/>
          <p:nvPr/>
        </p:nvSpPr>
        <p:spPr>
          <a:xfrm>
            <a:off x="4722514" y="4326048"/>
            <a:ext cx="911382" cy="6065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Rectangle : coins arrondis 1">
            <a:extLst>
              <a:ext uri="{FF2B5EF4-FFF2-40B4-BE49-F238E27FC236}">
                <a16:creationId xmlns:a16="http://schemas.microsoft.com/office/drawing/2014/main" id="{C2E4A629-6DD3-6A0F-3338-F001A8ED37FA}"/>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Rectangle 4">
            <a:extLst>
              <a:ext uri="{FF2B5EF4-FFF2-40B4-BE49-F238E27FC236}">
                <a16:creationId xmlns:a16="http://schemas.microsoft.com/office/drawing/2014/main" id="{BB6A81B8-9319-4EDC-0FE1-599CDEF2D0E7}"/>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ZoneTexte 5">
            <a:extLst>
              <a:ext uri="{FF2B5EF4-FFF2-40B4-BE49-F238E27FC236}">
                <a16:creationId xmlns:a16="http://schemas.microsoft.com/office/drawing/2014/main" id="{9D006C17-573D-D067-A268-8DDD1A04D513}"/>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7" name="Image 6" descr="Une image contenant croquis, Police, conception&#10;&#10;Description générée automatiquement">
            <a:extLst>
              <a:ext uri="{FF2B5EF4-FFF2-40B4-BE49-F238E27FC236}">
                <a16:creationId xmlns:a16="http://schemas.microsoft.com/office/drawing/2014/main" id="{C1553D17-379C-2C89-EB76-AE9783C251A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215959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 conception, illustration&#10;&#10;Description générée automatiquement">
            <a:extLst>
              <a:ext uri="{FF2B5EF4-FFF2-40B4-BE49-F238E27FC236}">
                <a16:creationId xmlns:a16="http://schemas.microsoft.com/office/drawing/2014/main" id="{8E554DC9-23B2-5238-2DB7-D28E82DE1124}"/>
              </a:ext>
            </a:extLst>
          </p:cNvPr>
          <p:cNvPicPr>
            <a:picLocks noChangeAspect="1"/>
          </p:cNvPicPr>
          <p:nvPr/>
        </p:nvPicPr>
        <p:blipFill rotWithShape="1">
          <a:blip r:embed="rId2">
            <a:extLst>
              <a:ext uri="{28A0092B-C50C-407E-A947-70E740481C1C}">
                <a14:useLocalDpi xmlns:a14="http://schemas.microsoft.com/office/drawing/2010/main" val="0"/>
              </a:ext>
            </a:extLst>
          </a:blip>
          <a:srcRect t="16951"/>
          <a:stretch/>
        </p:blipFill>
        <p:spPr>
          <a:xfrm>
            <a:off x="3429000" y="1403371"/>
            <a:ext cx="5108418" cy="5454629"/>
          </a:xfrm>
          <a:prstGeom prst="rect">
            <a:avLst/>
          </a:prstGeom>
        </p:spPr>
      </p:pic>
      <p:sp>
        <p:nvSpPr>
          <p:cNvPr id="4" name="Rectangle : coins arrondis 3">
            <a:extLst>
              <a:ext uri="{FF2B5EF4-FFF2-40B4-BE49-F238E27FC236}">
                <a16:creationId xmlns:a16="http://schemas.microsoft.com/office/drawing/2014/main" id="{99D46664-F8BB-AC0A-170F-16478446DF6B}"/>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Rectangle 4">
            <a:extLst>
              <a:ext uri="{FF2B5EF4-FFF2-40B4-BE49-F238E27FC236}">
                <a16:creationId xmlns:a16="http://schemas.microsoft.com/office/drawing/2014/main" id="{DC0EA2B5-2F7E-BC04-B9A6-8D13159A14EB}"/>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ZoneTexte 5">
            <a:extLst>
              <a:ext uri="{FF2B5EF4-FFF2-40B4-BE49-F238E27FC236}">
                <a16:creationId xmlns:a16="http://schemas.microsoft.com/office/drawing/2014/main" id="{3CB95B46-CA3D-0118-0744-121C46F919A2}"/>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7" name="Image 6" descr="Une image contenant croquis, Police, conception&#10;&#10;Description générée automatiquement">
            <a:extLst>
              <a:ext uri="{FF2B5EF4-FFF2-40B4-BE49-F238E27FC236}">
                <a16:creationId xmlns:a16="http://schemas.microsoft.com/office/drawing/2014/main" id="{53A0D116-B525-0C3E-1029-FB99F38EBF7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8" name="ZoneTexte 7">
            <a:extLst>
              <a:ext uri="{FF2B5EF4-FFF2-40B4-BE49-F238E27FC236}">
                <a16:creationId xmlns:a16="http://schemas.microsoft.com/office/drawing/2014/main" id="{AD46E6FA-CD8A-A8D8-E190-EDFB0BAE74D9}"/>
              </a:ext>
            </a:extLst>
          </p:cNvPr>
          <p:cNvSpPr txBox="1"/>
          <p:nvPr/>
        </p:nvSpPr>
        <p:spPr>
          <a:xfrm>
            <a:off x="2444750" y="394919"/>
            <a:ext cx="58029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Les plateformes</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0" name="Rectangle 9">
            <a:extLst>
              <a:ext uri="{FF2B5EF4-FFF2-40B4-BE49-F238E27FC236}">
                <a16:creationId xmlns:a16="http://schemas.microsoft.com/office/drawing/2014/main" id="{7BB0B47D-7B93-FD59-87E3-7FE663F8A38D}"/>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87002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6F28-B1D6-F03F-3F98-B631A58BA7A0}"/>
            </a:ext>
          </a:extLst>
        </p:cNvPr>
        <p:cNvGrpSpPr/>
        <p:nvPr/>
      </p:nvGrpSpPr>
      <p:grpSpPr>
        <a:xfrm>
          <a:off x="0" y="0"/>
          <a:ext cx="0" cy="0"/>
          <a:chOff x="0" y="0"/>
          <a:chExt cx="0" cy="0"/>
        </a:xfrm>
      </p:grpSpPr>
      <p:pic>
        <p:nvPicPr>
          <p:cNvPr id="3" name="Image 2" descr="Une image contenant texte, diagramme, conception, illustration&#10;&#10;Description générée automatiquement">
            <a:extLst>
              <a:ext uri="{FF2B5EF4-FFF2-40B4-BE49-F238E27FC236}">
                <a16:creationId xmlns:a16="http://schemas.microsoft.com/office/drawing/2014/main" id="{8B7FCF6B-3DB8-8E8A-E30D-2D1C198BB100}"/>
              </a:ext>
            </a:extLst>
          </p:cNvPr>
          <p:cNvPicPr>
            <a:picLocks noChangeAspect="1"/>
          </p:cNvPicPr>
          <p:nvPr/>
        </p:nvPicPr>
        <p:blipFill rotWithShape="1">
          <a:blip r:embed="rId2">
            <a:extLst>
              <a:ext uri="{28A0092B-C50C-407E-A947-70E740481C1C}">
                <a14:useLocalDpi xmlns:a14="http://schemas.microsoft.com/office/drawing/2010/main" val="0"/>
              </a:ext>
            </a:extLst>
          </a:blip>
          <a:srcRect t="16951"/>
          <a:stretch/>
        </p:blipFill>
        <p:spPr>
          <a:xfrm>
            <a:off x="3429000" y="1403371"/>
            <a:ext cx="5108418" cy="5454629"/>
          </a:xfrm>
          <a:prstGeom prst="rect">
            <a:avLst/>
          </a:prstGeom>
        </p:spPr>
      </p:pic>
      <p:sp>
        <p:nvSpPr>
          <p:cNvPr id="9" name="ZoneTexte 8">
            <a:extLst>
              <a:ext uri="{FF2B5EF4-FFF2-40B4-BE49-F238E27FC236}">
                <a16:creationId xmlns:a16="http://schemas.microsoft.com/office/drawing/2014/main" id="{158E3158-5A68-9442-E321-2CD4E079A9B2}"/>
              </a:ext>
            </a:extLst>
          </p:cNvPr>
          <p:cNvSpPr txBox="1"/>
          <p:nvPr/>
        </p:nvSpPr>
        <p:spPr>
          <a:xfrm>
            <a:off x="437225" y="2061722"/>
            <a:ext cx="3071387" cy="369332"/>
          </a:xfrm>
          <a:prstGeom prst="rect">
            <a:avLst/>
          </a:prstGeom>
          <a:noFill/>
        </p:spPr>
        <p:txBody>
          <a:bodyPr wrap="square">
            <a:spAutoFit/>
          </a:bodyPr>
          <a:lstStyle/>
          <a:p>
            <a:r>
              <a:rPr lang="fr-BE" dirty="0">
                <a:latin typeface="+mj-lt"/>
                <a:hlinkClick r:id="rId3"/>
              </a:rPr>
              <a:t>https://oer.uclouvain.be/jspui/</a:t>
            </a:r>
            <a:endParaRPr lang="fr-BE" dirty="0">
              <a:latin typeface="+mj-lt"/>
            </a:endParaRPr>
          </a:p>
        </p:txBody>
      </p:sp>
      <p:sp>
        <p:nvSpPr>
          <p:cNvPr id="4" name="Rectangle : coins arrondis 3">
            <a:extLst>
              <a:ext uri="{FF2B5EF4-FFF2-40B4-BE49-F238E27FC236}">
                <a16:creationId xmlns:a16="http://schemas.microsoft.com/office/drawing/2014/main" id="{97D78ED1-9B52-9C7B-E96C-820926B05CB5}"/>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Rectangle 4">
            <a:extLst>
              <a:ext uri="{FF2B5EF4-FFF2-40B4-BE49-F238E27FC236}">
                <a16:creationId xmlns:a16="http://schemas.microsoft.com/office/drawing/2014/main" id="{89994F73-74B0-555E-8CA8-C96C7EEFF8BC}"/>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ZoneTexte 5">
            <a:extLst>
              <a:ext uri="{FF2B5EF4-FFF2-40B4-BE49-F238E27FC236}">
                <a16:creationId xmlns:a16="http://schemas.microsoft.com/office/drawing/2014/main" id="{FBB404AF-5142-796B-12BC-A3D99660D4D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7" name="Image 6" descr="Une image contenant croquis, Police, conception&#10;&#10;Description générée automatiquement">
            <a:extLst>
              <a:ext uri="{FF2B5EF4-FFF2-40B4-BE49-F238E27FC236}">
                <a16:creationId xmlns:a16="http://schemas.microsoft.com/office/drawing/2014/main" id="{B422B6FD-BA40-7775-763D-4B533660E7C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8" name="ZoneTexte 7">
            <a:extLst>
              <a:ext uri="{FF2B5EF4-FFF2-40B4-BE49-F238E27FC236}">
                <a16:creationId xmlns:a16="http://schemas.microsoft.com/office/drawing/2014/main" id="{E4C26C48-3227-9075-83DC-BC6DB096931D}"/>
              </a:ext>
            </a:extLst>
          </p:cNvPr>
          <p:cNvSpPr txBox="1"/>
          <p:nvPr/>
        </p:nvSpPr>
        <p:spPr>
          <a:xfrm>
            <a:off x="2444750" y="394919"/>
            <a:ext cx="58029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Les plateformes</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0" name="Rectangle 9">
            <a:extLst>
              <a:ext uri="{FF2B5EF4-FFF2-40B4-BE49-F238E27FC236}">
                <a16:creationId xmlns:a16="http://schemas.microsoft.com/office/drawing/2014/main" id="{B43D6DC8-87DA-474D-B153-1614F0CEA00A}"/>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A1AC2AF3-8F3E-20B8-B60B-8389935C5DB6}"/>
              </a:ext>
            </a:extLst>
          </p:cNvPr>
          <p:cNvSpPr txBox="1"/>
          <p:nvPr/>
        </p:nvSpPr>
        <p:spPr>
          <a:xfrm>
            <a:off x="8187709" y="2061722"/>
            <a:ext cx="3422210" cy="369332"/>
          </a:xfrm>
          <a:prstGeom prst="rect">
            <a:avLst/>
          </a:prstGeom>
          <a:noFill/>
        </p:spPr>
        <p:txBody>
          <a:bodyPr wrap="square">
            <a:spAutoFit/>
          </a:bodyPr>
          <a:lstStyle/>
          <a:p>
            <a:r>
              <a:rPr lang="fr-BE" dirty="0">
                <a:latin typeface="+mj-lt"/>
                <a:hlinkClick r:id="rId5"/>
              </a:rPr>
              <a:t>https://openmoodle.uclouvain.be/</a:t>
            </a:r>
            <a:endParaRPr lang="fr-BE" dirty="0">
              <a:latin typeface="+mj-lt"/>
            </a:endParaRPr>
          </a:p>
        </p:txBody>
      </p:sp>
    </p:spTree>
    <p:extLst>
      <p:ext uri="{BB962C8B-B14F-4D97-AF65-F5344CB8AC3E}">
        <p14:creationId xmlns:p14="http://schemas.microsoft.com/office/powerpoint/2010/main" val="2325068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B57F15-04FF-2CD9-00C9-0B420D348E00}"/>
              </a:ext>
            </a:extLst>
          </p:cNvPr>
          <p:cNvPicPr>
            <a:picLocks noChangeAspect="1"/>
          </p:cNvPicPr>
          <p:nvPr/>
        </p:nvPicPr>
        <p:blipFill>
          <a:blip r:embed="rId2"/>
          <a:stretch>
            <a:fillRect/>
          </a:stretch>
        </p:blipFill>
        <p:spPr>
          <a:xfrm>
            <a:off x="422694" y="1275816"/>
            <a:ext cx="11139577" cy="5382924"/>
          </a:xfrm>
          <a:prstGeom prst="rect">
            <a:avLst/>
          </a:prstGeom>
        </p:spPr>
      </p:pic>
      <p:sp>
        <p:nvSpPr>
          <p:cNvPr id="2" name="Rectangle : coins arrondis 1">
            <a:extLst>
              <a:ext uri="{FF2B5EF4-FFF2-40B4-BE49-F238E27FC236}">
                <a16:creationId xmlns:a16="http://schemas.microsoft.com/office/drawing/2014/main" id="{B076EBDF-646F-4024-6DEA-CCF6D0AAB8CE}"/>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Rectangle 3">
            <a:extLst>
              <a:ext uri="{FF2B5EF4-FFF2-40B4-BE49-F238E27FC236}">
                <a16:creationId xmlns:a16="http://schemas.microsoft.com/office/drawing/2014/main" id="{3109182A-39E8-5559-F3AE-A1F0474E7951}"/>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ZoneTexte 4">
            <a:extLst>
              <a:ext uri="{FF2B5EF4-FFF2-40B4-BE49-F238E27FC236}">
                <a16:creationId xmlns:a16="http://schemas.microsoft.com/office/drawing/2014/main" id="{80FFB92F-4186-EDA9-E23E-81D933E8F60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6" name="Image 5" descr="Une image contenant croquis, Police, conception&#10;&#10;Description générée automatiquement">
            <a:extLst>
              <a:ext uri="{FF2B5EF4-FFF2-40B4-BE49-F238E27FC236}">
                <a16:creationId xmlns:a16="http://schemas.microsoft.com/office/drawing/2014/main" id="{3A40444B-8573-968F-F68B-F3DFC4A362E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7" name="ZoneTexte 6">
            <a:extLst>
              <a:ext uri="{FF2B5EF4-FFF2-40B4-BE49-F238E27FC236}">
                <a16:creationId xmlns:a16="http://schemas.microsoft.com/office/drawing/2014/main" id="{F0186B16-DAD4-9875-2280-4F12C7FA2D4A}"/>
              </a:ext>
            </a:extLst>
          </p:cNvPr>
          <p:cNvSpPr txBox="1"/>
          <p:nvPr/>
        </p:nvSpPr>
        <p:spPr>
          <a:xfrm>
            <a:off x="2444750" y="394919"/>
            <a:ext cx="58029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Open Moodle</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8" name="Rectangle 7">
            <a:extLst>
              <a:ext uri="{FF2B5EF4-FFF2-40B4-BE49-F238E27FC236}">
                <a16:creationId xmlns:a16="http://schemas.microsoft.com/office/drawing/2014/main" id="{75FF2868-42F1-AB1E-BB90-E1ADFE4F9419}"/>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3275908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35E00D-E1F8-5CC8-91A9-B6FB457565B7}"/>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 coins arrondis 7">
            <a:extLst>
              <a:ext uri="{FF2B5EF4-FFF2-40B4-BE49-F238E27FC236}">
                <a16:creationId xmlns:a16="http://schemas.microsoft.com/office/drawing/2014/main" id="{A6A982DC-D662-E9C4-DE84-14C001879513}"/>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F58765C1-ABF0-3D7B-80A5-8E7DCABC8536}"/>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323E0C3D-700D-1801-65F2-DBB8071DE4A6}"/>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1" name="Image 10" descr="Une image contenant croquis, Police, conception&#10;&#10;Description générée automatiquement">
            <a:extLst>
              <a:ext uri="{FF2B5EF4-FFF2-40B4-BE49-F238E27FC236}">
                <a16:creationId xmlns:a16="http://schemas.microsoft.com/office/drawing/2014/main" id="{8165DE4F-8EE1-53F4-AAD9-7C34080AE25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2" name="ZoneTexte 11">
            <a:extLst>
              <a:ext uri="{FF2B5EF4-FFF2-40B4-BE49-F238E27FC236}">
                <a16:creationId xmlns:a16="http://schemas.microsoft.com/office/drawing/2014/main" id="{B8A976C6-B465-AA2D-D246-ABFAB7CEB1C5}"/>
              </a:ext>
            </a:extLst>
          </p:cNvPr>
          <p:cNvSpPr txBox="1"/>
          <p:nvPr/>
        </p:nvSpPr>
        <p:spPr>
          <a:xfrm>
            <a:off x="2444750" y="394919"/>
            <a:ext cx="58029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Les usages des OER</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2" name="Image 1" descr="Une image contenant texte, diagramme, carte, Police&#10;&#10;Description générée automatiquement">
            <a:extLst>
              <a:ext uri="{FF2B5EF4-FFF2-40B4-BE49-F238E27FC236}">
                <a16:creationId xmlns:a16="http://schemas.microsoft.com/office/drawing/2014/main" id="{7323039A-608E-C839-F710-DFC76654D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93" y="1376776"/>
            <a:ext cx="10341850" cy="5327684"/>
          </a:xfrm>
          <a:prstGeom prst="rect">
            <a:avLst/>
          </a:prstGeom>
        </p:spPr>
      </p:pic>
    </p:spTree>
    <p:extLst>
      <p:ext uri="{BB962C8B-B14F-4D97-AF65-F5344CB8AC3E}">
        <p14:creationId xmlns:p14="http://schemas.microsoft.com/office/powerpoint/2010/main" val="2490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 name="Rectangle 499">
            <a:extLst>
              <a:ext uri="{FF2B5EF4-FFF2-40B4-BE49-F238E27FC236}">
                <a16:creationId xmlns:a16="http://schemas.microsoft.com/office/drawing/2014/main" id="{FE2DE2C7-C3C4-351F-A087-655DE85F9214}"/>
              </a:ext>
            </a:extLst>
          </p:cNvPr>
          <p:cNvSpPr/>
          <p:nvPr/>
        </p:nvSpPr>
        <p:spPr>
          <a:xfrm>
            <a:off x="11674136" y="0"/>
            <a:ext cx="517863" cy="685800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6231B92C-B782-7D47-41F4-37F132077758}"/>
              </a:ext>
            </a:extLst>
          </p:cNvPr>
          <p:cNvSpPr txBox="1"/>
          <p:nvPr/>
        </p:nvSpPr>
        <p:spPr>
          <a:xfrm>
            <a:off x="2114550" y="394919"/>
            <a:ext cx="4892337" cy="707886"/>
          </a:xfrm>
          <a:prstGeom prst="rect">
            <a:avLst/>
          </a:prstGeom>
          <a:noFill/>
        </p:spPr>
        <p:txBody>
          <a:bodyPr wrap="square" rtlCol="0">
            <a:spAutoFit/>
          </a:bodyPr>
          <a:lstStyle/>
          <a:p>
            <a:pPr algn="ctr"/>
            <a:r>
              <a:rPr lang="fr-FR" sz="4000" dirty="0" err="1">
                <a:latin typeface="Candara" panose="020E0502030303020204" pitchFamily="34" charset="0"/>
                <a:ea typeface="ADLaM Display" panose="020F0502020204030204" pitchFamily="2" charset="0"/>
                <a:cs typeface="ADLaM Display" panose="020F0502020204030204" pitchFamily="2" charset="0"/>
              </a:rPr>
              <a:t>Auto-positionnement</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22" name="ZoneTexte 21">
            <a:extLst>
              <a:ext uri="{FF2B5EF4-FFF2-40B4-BE49-F238E27FC236}">
                <a16:creationId xmlns:a16="http://schemas.microsoft.com/office/drawing/2014/main" id="{A124EE52-0302-D95F-5304-B736EE515B1D}"/>
              </a:ext>
            </a:extLst>
          </p:cNvPr>
          <p:cNvSpPr txBox="1"/>
          <p:nvPr/>
        </p:nvSpPr>
        <p:spPr>
          <a:xfrm>
            <a:off x="3341270" y="4507652"/>
            <a:ext cx="3890210" cy="369332"/>
          </a:xfrm>
          <a:prstGeom prst="rect">
            <a:avLst/>
          </a:prstGeom>
          <a:noFill/>
        </p:spPr>
        <p:txBody>
          <a:bodyPr wrap="square">
            <a:spAutoFit/>
          </a:bodyPr>
          <a:lstStyle/>
          <a:p>
            <a:pPr algn="ctr"/>
            <a:r>
              <a:rPr lang="fr-FR" sz="1800" dirty="0">
                <a:latin typeface="+mj-lt"/>
                <a:ea typeface="ADLaM Display" panose="020F0502020204030204" pitchFamily="2" charset="0"/>
                <a:cs typeface="ADLaM Display" panose="020F0502020204030204" pitchFamily="2" charset="0"/>
              </a:rPr>
              <a:t>Familiarité avec l’Open Education</a:t>
            </a:r>
            <a:endParaRPr lang="fr-BE" dirty="0"/>
          </a:p>
        </p:txBody>
      </p:sp>
      <p:pic>
        <p:nvPicPr>
          <p:cNvPr id="30" name="Graphique 29" descr="Main contour">
            <a:extLst>
              <a:ext uri="{FF2B5EF4-FFF2-40B4-BE49-F238E27FC236}">
                <a16:creationId xmlns:a16="http://schemas.microsoft.com/office/drawing/2014/main" id="{11BED47E-B2B1-F852-255B-85A2607404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44620">
            <a:off x="8695778" y="910180"/>
            <a:ext cx="2263255" cy="2263255"/>
          </a:xfrm>
          <a:prstGeom prst="rect">
            <a:avLst/>
          </a:prstGeom>
        </p:spPr>
      </p:pic>
      <p:sp>
        <p:nvSpPr>
          <p:cNvPr id="33" name="ZoneTexte 32">
            <a:extLst>
              <a:ext uri="{FF2B5EF4-FFF2-40B4-BE49-F238E27FC236}">
                <a16:creationId xmlns:a16="http://schemas.microsoft.com/office/drawing/2014/main" id="{4DCDB264-50D6-1F3B-3325-29051650B7A4}"/>
              </a:ext>
            </a:extLst>
          </p:cNvPr>
          <p:cNvSpPr txBox="1"/>
          <p:nvPr/>
        </p:nvSpPr>
        <p:spPr>
          <a:xfrm rot="20874516">
            <a:off x="8775919" y="1293476"/>
            <a:ext cx="870466" cy="338554"/>
          </a:xfrm>
          <a:prstGeom prst="rect">
            <a:avLst/>
          </a:prstGeom>
          <a:noFill/>
        </p:spPr>
        <p:txBody>
          <a:bodyPr wrap="square">
            <a:spAutoFit/>
          </a:bodyPr>
          <a:lstStyle/>
          <a:p>
            <a:r>
              <a:rPr lang="fr-FR" sz="1600" dirty="0">
                <a:solidFill>
                  <a:schemeClr val="bg2">
                    <a:lumMod val="50000"/>
                  </a:schemeClr>
                </a:solidFill>
                <a:latin typeface="+mj-lt"/>
                <a:ea typeface="ADLaM Display" panose="020F0502020204030204" pitchFamily="2" charset="0"/>
                <a:cs typeface="ADLaM Display" panose="020F0502020204030204" pitchFamily="2" charset="0"/>
              </a:rPr>
              <a:t>prénom</a:t>
            </a:r>
            <a:endParaRPr lang="fr-BE" sz="2000" dirty="0">
              <a:solidFill>
                <a:schemeClr val="bg2">
                  <a:lumMod val="50000"/>
                </a:schemeClr>
              </a:solidFill>
            </a:endParaRPr>
          </a:p>
        </p:txBody>
      </p:sp>
      <p:sp>
        <p:nvSpPr>
          <p:cNvPr id="34" name="ZoneTexte 33">
            <a:extLst>
              <a:ext uri="{FF2B5EF4-FFF2-40B4-BE49-F238E27FC236}">
                <a16:creationId xmlns:a16="http://schemas.microsoft.com/office/drawing/2014/main" id="{F63ECCF6-64E6-06B1-8E1A-7465B9243172}"/>
              </a:ext>
            </a:extLst>
          </p:cNvPr>
          <p:cNvSpPr txBox="1"/>
          <p:nvPr/>
        </p:nvSpPr>
        <p:spPr>
          <a:xfrm rot="20874516">
            <a:off x="9606543" y="808804"/>
            <a:ext cx="596340" cy="338554"/>
          </a:xfrm>
          <a:prstGeom prst="rect">
            <a:avLst/>
          </a:prstGeom>
          <a:noFill/>
        </p:spPr>
        <p:txBody>
          <a:bodyPr wrap="square">
            <a:spAutoFit/>
          </a:bodyPr>
          <a:lstStyle/>
          <a:p>
            <a:r>
              <a:rPr lang="fr-FR" sz="1600" dirty="0">
                <a:solidFill>
                  <a:schemeClr val="bg2">
                    <a:lumMod val="50000"/>
                  </a:schemeClr>
                </a:solidFill>
                <a:latin typeface="+mj-lt"/>
                <a:ea typeface="ADLaM Display" panose="020F0502020204030204" pitchFamily="2" charset="0"/>
                <a:cs typeface="ADLaM Display" panose="020F0502020204030204" pitchFamily="2" charset="0"/>
              </a:rPr>
              <a:t>nom</a:t>
            </a:r>
            <a:endParaRPr lang="fr-BE" sz="2000" dirty="0">
              <a:solidFill>
                <a:schemeClr val="bg2">
                  <a:lumMod val="50000"/>
                </a:schemeClr>
              </a:solidFill>
            </a:endParaRPr>
          </a:p>
        </p:txBody>
      </p:sp>
      <p:sp>
        <p:nvSpPr>
          <p:cNvPr id="35" name="ZoneTexte 34">
            <a:extLst>
              <a:ext uri="{FF2B5EF4-FFF2-40B4-BE49-F238E27FC236}">
                <a16:creationId xmlns:a16="http://schemas.microsoft.com/office/drawing/2014/main" id="{D5A38648-2797-B93C-042B-B78DB5524B4C}"/>
              </a:ext>
            </a:extLst>
          </p:cNvPr>
          <p:cNvSpPr txBox="1"/>
          <p:nvPr/>
        </p:nvSpPr>
        <p:spPr>
          <a:xfrm rot="20874516">
            <a:off x="10081183" y="778571"/>
            <a:ext cx="884997" cy="338554"/>
          </a:xfrm>
          <a:prstGeom prst="rect">
            <a:avLst/>
          </a:prstGeom>
          <a:noFill/>
        </p:spPr>
        <p:txBody>
          <a:bodyPr wrap="square">
            <a:spAutoFit/>
          </a:bodyPr>
          <a:lstStyle/>
          <a:p>
            <a:r>
              <a:rPr lang="fr-FR" sz="1600" dirty="0">
                <a:solidFill>
                  <a:schemeClr val="bg2">
                    <a:lumMod val="50000"/>
                  </a:schemeClr>
                </a:solidFill>
                <a:latin typeface="+mj-lt"/>
                <a:ea typeface="ADLaM Display" panose="020F0502020204030204" pitchFamily="2" charset="0"/>
                <a:cs typeface="ADLaM Display" panose="020F0502020204030204" pitchFamily="2" charset="0"/>
              </a:rPr>
              <a:t>fonction</a:t>
            </a:r>
            <a:endParaRPr lang="fr-BE" sz="2000" dirty="0">
              <a:solidFill>
                <a:schemeClr val="bg2">
                  <a:lumMod val="50000"/>
                </a:schemeClr>
              </a:solidFill>
            </a:endParaRPr>
          </a:p>
        </p:txBody>
      </p:sp>
      <p:sp>
        <p:nvSpPr>
          <p:cNvPr id="36" name="ZoneTexte 35">
            <a:extLst>
              <a:ext uri="{FF2B5EF4-FFF2-40B4-BE49-F238E27FC236}">
                <a16:creationId xmlns:a16="http://schemas.microsoft.com/office/drawing/2014/main" id="{870F774C-B878-95E8-FE98-481F012AB9C6}"/>
              </a:ext>
            </a:extLst>
          </p:cNvPr>
          <p:cNvSpPr txBox="1"/>
          <p:nvPr/>
        </p:nvSpPr>
        <p:spPr>
          <a:xfrm rot="20874516">
            <a:off x="10306230" y="1026387"/>
            <a:ext cx="725673" cy="338554"/>
          </a:xfrm>
          <a:prstGeom prst="rect">
            <a:avLst/>
          </a:prstGeom>
          <a:noFill/>
        </p:spPr>
        <p:txBody>
          <a:bodyPr wrap="square">
            <a:spAutoFit/>
          </a:bodyPr>
          <a:lstStyle/>
          <a:p>
            <a:r>
              <a:rPr lang="fr-FR" sz="1600" dirty="0">
                <a:solidFill>
                  <a:schemeClr val="bg2">
                    <a:lumMod val="50000"/>
                  </a:schemeClr>
                </a:solidFill>
                <a:latin typeface="+mj-lt"/>
                <a:ea typeface="ADLaM Display" panose="020F0502020204030204" pitchFamily="2" charset="0"/>
                <a:cs typeface="ADLaM Display" panose="020F0502020204030204" pitchFamily="2" charset="0"/>
              </a:rPr>
              <a:t>unité</a:t>
            </a:r>
            <a:endParaRPr lang="fr-BE" sz="2000" dirty="0">
              <a:solidFill>
                <a:schemeClr val="bg2">
                  <a:lumMod val="50000"/>
                </a:schemeClr>
              </a:solidFill>
            </a:endParaRPr>
          </a:p>
        </p:txBody>
      </p:sp>
      <p:sp>
        <p:nvSpPr>
          <p:cNvPr id="37" name="ZoneTexte 36">
            <a:extLst>
              <a:ext uri="{FF2B5EF4-FFF2-40B4-BE49-F238E27FC236}">
                <a16:creationId xmlns:a16="http://schemas.microsoft.com/office/drawing/2014/main" id="{3EA59BE6-A74B-F95F-7094-288DBD0C344A}"/>
              </a:ext>
            </a:extLst>
          </p:cNvPr>
          <p:cNvSpPr txBox="1"/>
          <p:nvPr/>
        </p:nvSpPr>
        <p:spPr>
          <a:xfrm rot="20874516">
            <a:off x="10492705" y="1323726"/>
            <a:ext cx="725673" cy="338554"/>
          </a:xfrm>
          <a:prstGeom prst="rect">
            <a:avLst/>
          </a:prstGeom>
          <a:noFill/>
        </p:spPr>
        <p:txBody>
          <a:bodyPr wrap="square">
            <a:spAutoFit/>
          </a:bodyPr>
          <a:lstStyle/>
          <a:p>
            <a:r>
              <a:rPr lang="fr-FR" sz="1600" dirty="0">
                <a:solidFill>
                  <a:schemeClr val="bg2">
                    <a:lumMod val="50000"/>
                  </a:schemeClr>
                </a:solidFill>
                <a:latin typeface="+mj-lt"/>
                <a:ea typeface="ADLaM Display" panose="020F0502020204030204" pitchFamily="2" charset="0"/>
                <a:cs typeface="ADLaM Display" panose="020F0502020204030204" pitchFamily="2" charset="0"/>
              </a:rPr>
              <a:t>force</a:t>
            </a:r>
            <a:endParaRPr lang="fr-BE" sz="2000" dirty="0">
              <a:solidFill>
                <a:schemeClr val="bg2">
                  <a:lumMod val="50000"/>
                </a:schemeClr>
              </a:solidFill>
            </a:endParaRPr>
          </a:p>
        </p:txBody>
      </p:sp>
      <p:cxnSp>
        <p:nvCxnSpPr>
          <p:cNvPr id="3" name="Connecteur droit avec flèche 2">
            <a:extLst>
              <a:ext uri="{FF2B5EF4-FFF2-40B4-BE49-F238E27FC236}">
                <a16:creationId xmlns:a16="http://schemas.microsoft.com/office/drawing/2014/main" id="{C6C3F795-9C80-E37B-EB95-C4337CD5738E}"/>
              </a:ext>
            </a:extLst>
          </p:cNvPr>
          <p:cNvCxnSpPr>
            <a:cxnSpLocks/>
          </p:cNvCxnSpPr>
          <p:nvPr/>
        </p:nvCxnSpPr>
        <p:spPr>
          <a:xfrm>
            <a:off x="866775" y="4130856"/>
            <a:ext cx="8839200" cy="19132"/>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4AA7C6F-0D99-6955-2DFC-50A39A29079E}"/>
              </a:ext>
            </a:extLst>
          </p:cNvPr>
          <p:cNvSpPr/>
          <p:nvPr/>
        </p:nvSpPr>
        <p:spPr>
          <a:xfrm>
            <a:off x="4081462" y="1001346"/>
            <a:ext cx="3209925" cy="6667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49291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9DAB462-7308-302E-5E3E-A8126A3F6525}"/>
              </a:ext>
            </a:extLst>
          </p:cNvPr>
          <p:cNvSpPr/>
          <p:nvPr/>
        </p:nvSpPr>
        <p:spPr>
          <a:xfrm>
            <a:off x="4448438" y="946086"/>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ZoneTexte 17">
            <a:extLst>
              <a:ext uri="{FF2B5EF4-FFF2-40B4-BE49-F238E27FC236}">
                <a16:creationId xmlns:a16="http://schemas.microsoft.com/office/drawing/2014/main" id="{0A78843C-97F1-D759-4A07-09736EF93DC2}"/>
              </a:ext>
            </a:extLst>
          </p:cNvPr>
          <p:cNvSpPr txBox="1"/>
          <p:nvPr/>
        </p:nvSpPr>
        <p:spPr>
          <a:xfrm>
            <a:off x="2483485" y="170519"/>
            <a:ext cx="8438458"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Critères de recherche</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0" name="Rectangle 9">
            <a:extLst>
              <a:ext uri="{FF2B5EF4-FFF2-40B4-BE49-F238E27FC236}">
                <a16:creationId xmlns:a16="http://schemas.microsoft.com/office/drawing/2014/main" id="{69D74295-AE80-25FA-EA1F-EE9256D5F2F6}"/>
              </a:ext>
            </a:extLst>
          </p:cNvPr>
          <p:cNvSpPr/>
          <p:nvPr/>
        </p:nvSpPr>
        <p:spPr>
          <a:xfrm>
            <a:off x="6595713" y="228679"/>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9" name="Graphique 8" descr="Cible contour">
            <a:extLst>
              <a:ext uri="{FF2B5EF4-FFF2-40B4-BE49-F238E27FC236}">
                <a16:creationId xmlns:a16="http://schemas.microsoft.com/office/drawing/2014/main" id="{7C257070-C8B1-5EC0-C00D-C2B8340FA9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3891" y="2103646"/>
            <a:ext cx="914400" cy="914400"/>
          </a:xfrm>
          <a:prstGeom prst="rect">
            <a:avLst/>
          </a:prstGeom>
        </p:spPr>
      </p:pic>
      <p:grpSp>
        <p:nvGrpSpPr>
          <p:cNvPr id="13" name="Groupe 12">
            <a:extLst>
              <a:ext uri="{FF2B5EF4-FFF2-40B4-BE49-F238E27FC236}">
                <a16:creationId xmlns:a16="http://schemas.microsoft.com/office/drawing/2014/main" id="{981D8071-802F-DD42-ACBB-DBD3FA0E439B}"/>
              </a:ext>
            </a:extLst>
          </p:cNvPr>
          <p:cNvGrpSpPr/>
          <p:nvPr/>
        </p:nvGrpSpPr>
        <p:grpSpPr>
          <a:xfrm>
            <a:off x="4060293" y="2061203"/>
            <a:ext cx="1219260" cy="1005124"/>
            <a:chOff x="1200122" y="2153070"/>
            <a:chExt cx="2459464" cy="1664416"/>
          </a:xfrm>
        </p:grpSpPr>
        <p:pic>
          <p:nvPicPr>
            <p:cNvPr id="26" name="Graphique 25" descr="Image contour">
              <a:extLst>
                <a:ext uri="{FF2B5EF4-FFF2-40B4-BE49-F238E27FC236}">
                  <a16:creationId xmlns:a16="http://schemas.microsoft.com/office/drawing/2014/main" id="{6C96BCAC-1AF4-E81E-6130-E0A3E3619C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6285" y="2153070"/>
              <a:ext cx="914400" cy="914400"/>
            </a:xfrm>
            <a:prstGeom prst="rect">
              <a:avLst/>
            </a:prstGeom>
          </p:spPr>
        </p:pic>
        <p:pic>
          <p:nvPicPr>
            <p:cNvPr id="28" name="Graphique 27" descr="Document contour">
              <a:extLst>
                <a:ext uri="{FF2B5EF4-FFF2-40B4-BE49-F238E27FC236}">
                  <a16:creationId xmlns:a16="http://schemas.microsoft.com/office/drawing/2014/main" id="{619D789F-9675-6D5E-BAB0-C860F93FBD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9023" y="2903086"/>
              <a:ext cx="914400" cy="914400"/>
            </a:xfrm>
            <a:prstGeom prst="rect">
              <a:avLst/>
            </a:prstGeom>
          </p:spPr>
        </p:pic>
        <p:pic>
          <p:nvPicPr>
            <p:cNvPr id="29" name="Graphique 28" descr="Présentation avec multimédia contour">
              <a:extLst>
                <a:ext uri="{FF2B5EF4-FFF2-40B4-BE49-F238E27FC236}">
                  <a16:creationId xmlns:a16="http://schemas.microsoft.com/office/drawing/2014/main" id="{B0D113C0-C6B4-D334-04ED-9234477DBF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0122" y="2445886"/>
              <a:ext cx="914400" cy="914400"/>
            </a:xfrm>
            <a:prstGeom prst="rect">
              <a:avLst/>
            </a:prstGeom>
          </p:spPr>
        </p:pic>
        <p:pic>
          <p:nvPicPr>
            <p:cNvPr id="30" name="Graphique 29" descr="Podcasting contour">
              <a:extLst>
                <a:ext uri="{FF2B5EF4-FFF2-40B4-BE49-F238E27FC236}">
                  <a16:creationId xmlns:a16="http://schemas.microsoft.com/office/drawing/2014/main" id="{A1B8B835-EF93-4424-98B7-6F89CF8686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45186" y="2773469"/>
              <a:ext cx="914400" cy="914400"/>
            </a:xfrm>
            <a:prstGeom prst="rect">
              <a:avLst/>
            </a:prstGeom>
          </p:spPr>
        </p:pic>
      </p:grpSp>
      <p:grpSp>
        <p:nvGrpSpPr>
          <p:cNvPr id="31" name="Groupe 30">
            <a:extLst>
              <a:ext uri="{FF2B5EF4-FFF2-40B4-BE49-F238E27FC236}">
                <a16:creationId xmlns:a16="http://schemas.microsoft.com/office/drawing/2014/main" id="{F85ED0C4-3984-79B5-EFD5-D127D32D1038}"/>
              </a:ext>
            </a:extLst>
          </p:cNvPr>
          <p:cNvGrpSpPr/>
          <p:nvPr/>
        </p:nvGrpSpPr>
        <p:grpSpPr>
          <a:xfrm>
            <a:off x="3900659" y="3952605"/>
            <a:ext cx="1282674" cy="1218082"/>
            <a:chOff x="8293125" y="-1286125"/>
            <a:chExt cx="1282674" cy="1218082"/>
          </a:xfrm>
        </p:grpSpPr>
        <p:pic>
          <p:nvPicPr>
            <p:cNvPr id="32" name="Graphique 31" descr="Document contour">
              <a:extLst>
                <a:ext uri="{FF2B5EF4-FFF2-40B4-BE49-F238E27FC236}">
                  <a16:creationId xmlns:a16="http://schemas.microsoft.com/office/drawing/2014/main" id="{9DDD7A05-5398-DF97-89EF-E77CF3DD249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61399" y="-982443"/>
              <a:ext cx="914400" cy="914400"/>
            </a:xfrm>
            <a:prstGeom prst="rect">
              <a:avLst/>
            </a:prstGeom>
          </p:spPr>
        </p:pic>
        <p:pic>
          <p:nvPicPr>
            <p:cNvPr id="33" name="Graphique 32" descr="Badge copyright avec un remplissage uni">
              <a:extLst>
                <a:ext uri="{FF2B5EF4-FFF2-40B4-BE49-F238E27FC236}">
                  <a16:creationId xmlns:a16="http://schemas.microsoft.com/office/drawing/2014/main" id="{EB9E4378-595D-F146-A81B-67A0F23C8D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93125" y="-1286125"/>
              <a:ext cx="734588" cy="734588"/>
            </a:xfrm>
            <a:prstGeom prst="rect">
              <a:avLst/>
            </a:prstGeom>
          </p:spPr>
        </p:pic>
      </p:grpSp>
      <p:sp>
        <p:nvSpPr>
          <p:cNvPr id="35" name="ZoneTexte 34">
            <a:extLst>
              <a:ext uri="{FF2B5EF4-FFF2-40B4-BE49-F238E27FC236}">
                <a16:creationId xmlns:a16="http://schemas.microsoft.com/office/drawing/2014/main" id="{E9794AFE-33A7-225B-249B-FBB26CCE7DAE}"/>
              </a:ext>
            </a:extLst>
          </p:cNvPr>
          <p:cNvSpPr txBox="1"/>
          <p:nvPr/>
        </p:nvSpPr>
        <p:spPr>
          <a:xfrm>
            <a:off x="15677" y="3066327"/>
            <a:ext cx="3605228"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Objectif et Acquis d’Apprentissage</a:t>
            </a:r>
            <a:endParaRPr lang="fr-BE" dirty="0">
              <a:latin typeface="+mj-lt"/>
            </a:endParaRPr>
          </a:p>
        </p:txBody>
      </p:sp>
      <p:sp>
        <p:nvSpPr>
          <p:cNvPr id="36" name="ZoneTexte 35">
            <a:extLst>
              <a:ext uri="{FF2B5EF4-FFF2-40B4-BE49-F238E27FC236}">
                <a16:creationId xmlns:a16="http://schemas.microsoft.com/office/drawing/2014/main" id="{6CA7024B-801C-5CBE-8C56-D44762F7707F}"/>
              </a:ext>
            </a:extLst>
          </p:cNvPr>
          <p:cNvSpPr txBox="1"/>
          <p:nvPr/>
        </p:nvSpPr>
        <p:spPr>
          <a:xfrm>
            <a:off x="3776351" y="3165433"/>
            <a:ext cx="1697655"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Type de matériel</a:t>
            </a:r>
            <a:endParaRPr lang="fr-BE" dirty="0">
              <a:latin typeface="+mj-lt"/>
            </a:endParaRPr>
          </a:p>
        </p:txBody>
      </p:sp>
      <p:pic>
        <p:nvPicPr>
          <p:cNvPr id="38" name="Graphique 37" descr="Livres contour">
            <a:extLst>
              <a:ext uri="{FF2B5EF4-FFF2-40B4-BE49-F238E27FC236}">
                <a16:creationId xmlns:a16="http://schemas.microsoft.com/office/drawing/2014/main" id="{C3A4A8A2-DE7A-C606-BD17-51421FB4BA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65166" y="2121746"/>
            <a:ext cx="914400" cy="914400"/>
          </a:xfrm>
          <a:prstGeom prst="rect">
            <a:avLst/>
          </a:prstGeom>
        </p:spPr>
      </p:pic>
      <p:sp>
        <p:nvSpPr>
          <p:cNvPr id="39" name="ZoneTexte 38">
            <a:extLst>
              <a:ext uri="{FF2B5EF4-FFF2-40B4-BE49-F238E27FC236}">
                <a16:creationId xmlns:a16="http://schemas.microsoft.com/office/drawing/2014/main" id="{8FAA3514-77F3-C15B-9B55-FD55F2486B64}"/>
              </a:ext>
            </a:extLst>
          </p:cNvPr>
          <p:cNvSpPr txBox="1"/>
          <p:nvPr/>
        </p:nvSpPr>
        <p:spPr>
          <a:xfrm>
            <a:off x="6684083" y="3165433"/>
            <a:ext cx="2265958"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Sujet, matière, discipline</a:t>
            </a:r>
            <a:endParaRPr lang="fr-BE" dirty="0">
              <a:latin typeface="+mj-lt"/>
            </a:endParaRPr>
          </a:p>
        </p:txBody>
      </p:sp>
      <p:sp>
        <p:nvSpPr>
          <p:cNvPr id="42" name="ZoneTexte 41">
            <a:extLst>
              <a:ext uri="{FF2B5EF4-FFF2-40B4-BE49-F238E27FC236}">
                <a16:creationId xmlns:a16="http://schemas.microsoft.com/office/drawing/2014/main" id="{1AF3501C-A44E-B880-6F3D-453DB20C7586}"/>
              </a:ext>
            </a:extLst>
          </p:cNvPr>
          <p:cNvSpPr txBox="1"/>
          <p:nvPr/>
        </p:nvSpPr>
        <p:spPr>
          <a:xfrm>
            <a:off x="4163298" y="5175787"/>
            <a:ext cx="1697655" cy="584775"/>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Conditions d’utilisation</a:t>
            </a:r>
            <a:endParaRPr lang="fr-BE" dirty="0">
              <a:latin typeface="+mj-lt"/>
            </a:endParaRPr>
          </a:p>
        </p:txBody>
      </p:sp>
      <p:pic>
        <p:nvPicPr>
          <p:cNvPr id="46" name="Graphique 45" descr="Diplôme roulé contour">
            <a:extLst>
              <a:ext uri="{FF2B5EF4-FFF2-40B4-BE49-F238E27FC236}">
                <a16:creationId xmlns:a16="http://schemas.microsoft.com/office/drawing/2014/main" id="{55C759EE-7A38-B846-7C81-3C954F46FD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14154" y="2215983"/>
            <a:ext cx="914400" cy="914400"/>
          </a:xfrm>
          <a:prstGeom prst="rect">
            <a:avLst/>
          </a:prstGeom>
        </p:spPr>
      </p:pic>
      <p:sp>
        <p:nvSpPr>
          <p:cNvPr id="47" name="ZoneTexte 46">
            <a:extLst>
              <a:ext uri="{FF2B5EF4-FFF2-40B4-BE49-F238E27FC236}">
                <a16:creationId xmlns:a16="http://schemas.microsoft.com/office/drawing/2014/main" id="{E009C090-830A-E785-B704-9899FE5DE4C2}"/>
              </a:ext>
            </a:extLst>
          </p:cNvPr>
          <p:cNvSpPr txBox="1"/>
          <p:nvPr/>
        </p:nvSpPr>
        <p:spPr>
          <a:xfrm>
            <a:off x="9993745" y="3130383"/>
            <a:ext cx="1795689"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Niveau enseigné</a:t>
            </a:r>
            <a:endParaRPr lang="fr-BE" dirty="0">
              <a:latin typeface="+mj-lt"/>
            </a:endParaRPr>
          </a:p>
        </p:txBody>
      </p:sp>
      <p:sp>
        <p:nvSpPr>
          <p:cNvPr id="48" name="ZoneTexte 47">
            <a:extLst>
              <a:ext uri="{FF2B5EF4-FFF2-40B4-BE49-F238E27FC236}">
                <a16:creationId xmlns:a16="http://schemas.microsoft.com/office/drawing/2014/main" id="{DC7929A6-508E-4146-5AA1-1D2931830DF6}"/>
              </a:ext>
            </a:extLst>
          </p:cNvPr>
          <p:cNvSpPr txBox="1"/>
          <p:nvPr/>
        </p:nvSpPr>
        <p:spPr>
          <a:xfrm>
            <a:off x="919616" y="5204674"/>
            <a:ext cx="1233055"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Langue</a:t>
            </a:r>
            <a:endParaRPr lang="fr-BE" dirty="0">
              <a:latin typeface="+mj-lt"/>
            </a:endParaRPr>
          </a:p>
        </p:txBody>
      </p:sp>
      <p:sp>
        <p:nvSpPr>
          <p:cNvPr id="49" name="ZoneTexte 48">
            <a:extLst>
              <a:ext uri="{FF2B5EF4-FFF2-40B4-BE49-F238E27FC236}">
                <a16:creationId xmlns:a16="http://schemas.microsoft.com/office/drawing/2014/main" id="{6D186A19-7C0E-89F4-A4C3-168D25A2AFA6}"/>
              </a:ext>
            </a:extLst>
          </p:cNvPr>
          <p:cNvSpPr txBox="1"/>
          <p:nvPr/>
        </p:nvSpPr>
        <p:spPr>
          <a:xfrm>
            <a:off x="7420152" y="5129620"/>
            <a:ext cx="1233055"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Date</a:t>
            </a:r>
            <a:endParaRPr lang="fr-BE" dirty="0">
              <a:latin typeface="+mj-lt"/>
            </a:endParaRPr>
          </a:p>
        </p:txBody>
      </p:sp>
      <p:pic>
        <p:nvPicPr>
          <p:cNvPr id="51" name="Graphique 50" descr="Langue contour">
            <a:extLst>
              <a:ext uri="{FF2B5EF4-FFF2-40B4-BE49-F238E27FC236}">
                <a16:creationId xmlns:a16="http://schemas.microsoft.com/office/drawing/2014/main" id="{D194FB25-F2A9-5635-0B9E-5A53FDB1ACE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0756" y="4289299"/>
            <a:ext cx="914400" cy="914400"/>
          </a:xfrm>
          <a:prstGeom prst="rect">
            <a:avLst/>
          </a:prstGeom>
        </p:spPr>
      </p:pic>
      <p:pic>
        <p:nvPicPr>
          <p:cNvPr id="53" name="Graphique 52" descr="Chat contour">
            <a:extLst>
              <a:ext uri="{FF2B5EF4-FFF2-40B4-BE49-F238E27FC236}">
                <a16:creationId xmlns:a16="http://schemas.microsoft.com/office/drawing/2014/main" id="{EE9596E2-9F06-704E-A99F-F44A892ED9E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86943" y="4294623"/>
            <a:ext cx="914400" cy="914400"/>
          </a:xfrm>
          <a:prstGeom prst="rect">
            <a:avLst/>
          </a:prstGeom>
        </p:spPr>
      </p:pic>
      <p:pic>
        <p:nvPicPr>
          <p:cNvPr id="55" name="Graphique 54" descr="Calendrier journalier contour">
            <a:extLst>
              <a:ext uri="{FF2B5EF4-FFF2-40B4-BE49-F238E27FC236}">
                <a16:creationId xmlns:a16="http://schemas.microsoft.com/office/drawing/2014/main" id="{10AD95BF-CABE-071E-98FC-AA559F8B288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215017" y="4261387"/>
            <a:ext cx="914400" cy="914400"/>
          </a:xfrm>
          <a:prstGeom prst="rect">
            <a:avLst/>
          </a:prstGeom>
        </p:spPr>
      </p:pic>
      <p:sp>
        <p:nvSpPr>
          <p:cNvPr id="57" name="ZoneTexte 56">
            <a:extLst>
              <a:ext uri="{FF2B5EF4-FFF2-40B4-BE49-F238E27FC236}">
                <a16:creationId xmlns:a16="http://schemas.microsoft.com/office/drawing/2014/main" id="{5285432A-EA6C-1D4F-8EBB-D666794DB08C}"/>
              </a:ext>
            </a:extLst>
          </p:cNvPr>
          <p:cNvSpPr txBox="1"/>
          <p:nvPr/>
        </p:nvSpPr>
        <p:spPr>
          <a:xfrm>
            <a:off x="8609461" y="4998132"/>
            <a:ext cx="4001819" cy="338554"/>
          </a:xfrm>
          <a:prstGeom prst="rect">
            <a:avLst/>
          </a:prstGeom>
          <a:noFill/>
        </p:spPr>
        <p:txBody>
          <a:bodyPr wrap="square">
            <a:spAutoFit/>
          </a:bodyPr>
          <a:lstStyle/>
          <a:p>
            <a:r>
              <a:rPr lang="fr-FR" sz="1600" dirty="0">
                <a:latin typeface="+mj-lt"/>
                <a:ea typeface="ADLaM Display" panose="020F0502020204030204" pitchFamily="2" charset="0"/>
                <a:cs typeface="ADLaM Display" panose="020F0502020204030204" pitchFamily="2" charset="0"/>
              </a:rPr>
              <a:t>Date de création ≠ Date de mise à jour</a:t>
            </a:r>
          </a:p>
        </p:txBody>
      </p:sp>
      <p:pic>
        <p:nvPicPr>
          <p:cNvPr id="59" name="Graphique 58" descr="Avertissement contour">
            <a:extLst>
              <a:ext uri="{FF2B5EF4-FFF2-40B4-BE49-F238E27FC236}">
                <a16:creationId xmlns:a16="http://schemas.microsoft.com/office/drawing/2014/main" id="{CADBF3F0-BDA2-D9C0-43E5-CFA72992CA5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106573" y="4879486"/>
            <a:ext cx="457200" cy="457200"/>
          </a:xfrm>
          <a:prstGeom prst="rect">
            <a:avLst/>
          </a:prstGeom>
        </p:spPr>
      </p:pic>
      <p:sp>
        <p:nvSpPr>
          <p:cNvPr id="2" name="ZoneTexte 1">
            <a:extLst>
              <a:ext uri="{FF2B5EF4-FFF2-40B4-BE49-F238E27FC236}">
                <a16:creationId xmlns:a16="http://schemas.microsoft.com/office/drawing/2014/main" id="{C8D3DE5C-ABFA-AED7-5E35-2C2F02893A29}"/>
              </a:ext>
            </a:extLst>
          </p:cNvPr>
          <p:cNvSpPr txBox="1"/>
          <p:nvPr/>
        </p:nvSpPr>
        <p:spPr>
          <a:xfrm>
            <a:off x="44029" y="6379704"/>
            <a:ext cx="2089572" cy="307777"/>
          </a:xfrm>
          <a:prstGeom prst="rect">
            <a:avLst/>
          </a:prstGeom>
          <a:noFill/>
        </p:spPr>
        <p:txBody>
          <a:bodyPr wrap="square">
            <a:spAutoFit/>
          </a:bodyPr>
          <a:lstStyle/>
          <a:p>
            <a:r>
              <a:rPr lang="en-US" sz="1400" dirty="0" err="1">
                <a:latin typeface="+mj-lt"/>
              </a:rPr>
              <a:t>Inspiré</a:t>
            </a:r>
            <a:r>
              <a:rPr lang="en-US" sz="1400" dirty="0">
                <a:latin typeface="+mj-lt"/>
              </a:rPr>
              <a:t> de : </a:t>
            </a:r>
            <a:r>
              <a:rPr lang="en-US" sz="1400" dirty="0" err="1">
                <a:latin typeface="+mj-lt"/>
              </a:rPr>
              <a:t>Fabrique</a:t>
            </a:r>
            <a:r>
              <a:rPr lang="en-US" sz="1400" dirty="0">
                <a:latin typeface="+mj-lt"/>
              </a:rPr>
              <a:t> REL.</a:t>
            </a:r>
            <a:endParaRPr lang="fr-BE" sz="1400" dirty="0">
              <a:latin typeface="+mj-lt"/>
            </a:endParaRPr>
          </a:p>
        </p:txBody>
      </p:sp>
      <p:sp>
        <p:nvSpPr>
          <p:cNvPr id="8" name="Rectangle 7">
            <a:extLst>
              <a:ext uri="{FF2B5EF4-FFF2-40B4-BE49-F238E27FC236}">
                <a16:creationId xmlns:a16="http://schemas.microsoft.com/office/drawing/2014/main" id="{18CE6B67-CA5C-83D0-7733-DEE540057715}"/>
              </a:ext>
            </a:extLst>
          </p:cNvPr>
          <p:cNvSpPr/>
          <p:nvPr/>
        </p:nvSpPr>
        <p:spPr>
          <a:xfrm>
            <a:off x="4416683" y="862533"/>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Rectangle 11">
            <a:extLst>
              <a:ext uri="{FF2B5EF4-FFF2-40B4-BE49-F238E27FC236}">
                <a16:creationId xmlns:a16="http://schemas.microsoft.com/office/drawing/2014/main" id="{59D3CEE4-A194-45FA-4071-3412746547A3}"/>
              </a:ext>
            </a:extLst>
          </p:cNvPr>
          <p:cNvSpPr/>
          <p:nvPr/>
        </p:nvSpPr>
        <p:spPr>
          <a:xfrm>
            <a:off x="6595713" y="182199"/>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 coins arrondis 6">
            <a:extLst>
              <a:ext uri="{FF2B5EF4-FFF2-40B4-BE49-F238E27FC236}">
                <a16:creationId xmlns:a16="http://schemas.microsoft.com/office/drawing/2014/main" id="{A360CCFA-17DD-4BD0-04DA-D306F6B033E3}"/>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Rectangle 10">
            <a:extLst>
              <a:ext uri="{FF2B5EF4-FFF2-40B4-BE49-F238E27FC236}">
                <a16:creationId xmlns:a16="http://schemas.microsoft.com/office/drawing/2014/main" id="{430F8BF7-444C-83D1-64D7-BE98251CC742}"/>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ZoneTexte 13">
            <a:extLst>
              <a:ext uri="{FF2B5EF4-FFF2-40B4-BE49-F238E27FC236}">
                <a16:creationId xmlns:a16="http://schemas.microsoft.com/office/drawing/2014/main" id="{47FB973E-9DEB-D659-DD16-03366E82C902}"/>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5" name="Image 14" descr="Une image contenant croquis, Police, conception&#10;&#10;Description générée automatiquement">
            <a:extLst>
              <a:ext uri="{FF2B5EF4-FFF2-40B4-BE49-F238E27FC236}">
                <a16:creationId xmlns:a16="http://schemas.microsoft.com/office/drawing/2014/main" id="{25EDBFF2-63FC-3703-2BAC-606DD8D0D5EA}"/>
              </a:ext>
            </a:extLst>
          </p:cNvPr>
          <p:cNvPicPr>
            <a:picLocks noChangeAspect="1"/>
          </p:cNvPicPr>
          <p:nvPr/>
        </p:nvPicPr>
        <p:blipFill rotWithShape="1">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3026425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9D2EF32-4533-F930-B0E7-B64B8732CE20}"/>
              </a:ext>
            </a:extLst>
          </p:cNvPr>
          <p:cNvSpPr txBox="1"/>
          <p:nvPr/>
        </p:nvSpPr>
        <p:spPr>
          <a:xfrm>
            <a:off x="2107166" y="255511"/>
            <a:ext cx="8438458"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Grille d’évaluation</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pic>
        <p:nvPicPr>
          <p:cNvPr id="13" name="Image 12" descr="Une image contenant horloge, cercle, Graphique, clipart&#10;&#10;Description générée automatiquement">
            <a:extLst>
              <a:ext uri="{FF2B5EF4-FFF2-40B4-BE49-F238E27FC236}">
                <a16:creationId xmlns:a16="http://schemas.microsoft.com/office/drawing/2014/main" id="{85644C14-5227-DD6F-B559-78FB10406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463" y="2172854"/>
            <a:ext cx="3549073" cy="3549073"/>
          </a:xfrm>
          <a:prstGeom prst="rect">
            <a:avLst/>
          </a:prstGeom>
        </p:spPr>
      </p:pic>
      <p:sp>
        <p:nvSpPr>
          <p:cNvPr id="14" name="ZoneTexte 13">
            <a:extLst>
              <a:ext uri="{FF2B5EF4-FFF2-40B4-BE49-F238E27FC236}">
                <a16:creationId xmlns:a16="http://schemas.microsoft.com/office/drawing/2014/main" id="{64851F6E-BDE1-AB5E-A6A5-D000DC43654B}"/>
              </a:ext>
            </a:extLst>
          </p:cNvPr>
          <p:cNvSpPr txBox="1"/>
          <p:nvPr/>
        </p:nvSpPr>
        <p:spPr>
          <a:xfrm>
            <a:off x="613079" y="4734873"/>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pertinence</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15" name="ZoneTexte 14">
            <a:extLst>
              <a:ext uri="{FF2B5EF4-FFF2-40B4-BE49-F238E27FC236}">
                <a16:creationId xmlns:a16="http://schemas.microsoft.com/office/drawing/2014/main" id="{6F357246-86B2-E7D9-F065-D33851481879}"/>
              </a:ext>
            </a:extLst>
          </p:cNvPr>
          <p:cNvSpPr txBox="1"/>
          <p:nvPr/>
        </p:nvSpPr>
        <p:spPr>
          <a:xfrm>
            <a:off x="1062245" y="3301059"/>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exactitude</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16" name="ZoneTexte 15">
            <a:extLst>
              <a:ext uri="{FF2B5EF4-FFF2-40B4-BE49-F238E27FC236}">
                <a16:creationId xmlns:a16="http://schemas.microsoft.com/office/drawing/2014/main" id="{90E722DC-FB5C-63E7-D486-2C3BBB886F1E}"/>
              </a:ext>
            </a:extLst>
          </p:cNvPr>
          <p:cNvSpPr txBox="1"/>
          <p:nvPr/>
        </p:nvSpPr>
        <p:spPr>
          <a:xfrm>
            <a:off x="1838768" y="1892164"/>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qualité</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17" name="ZoneTexte 16">
            <a:extLst>
              <a:ext uri="{FF2B5EF4-FFF2-40B4-BE49-F238E27FC236}">
                <a16:creationId xmlns:a16="http://schemas.microsoft.com/office/drawing/2014/main" id="{1F992D02-B481-26DD-34E1-326DA804277D}"/>
              </a:ext>
            </a:extLst>
          </p:cNvPr>
          <p:cNvSpPr txBox="1"/>
          <p:nvPr/>
        </p:nvSpPr>
        <p:spPr>
          <a:xfrm>
            <a:off x="6715413" y="1892164"/>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accessibilité</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19" name="ZoneTexte 18">
            <a:extLst>
              <a:ext uri="{FF2B5EF4-FFF2-40B4-BE49-F238E27FC236}">
                <a16:creationId xmlns:a16="http://schemas.microsoft.com/office/drawing/2014/main" id="{EDD673B6-0096-28F6-FB17-9F7EAFD3BDA9}"/>
              </a:ext>
            </a:extLst>
          </p:cNvPr>
          <p:cNvSpPr txBox="1"/>
          <p:nvPr/>
        </p:nvSpPr>
        <p:spPr>
          <a:xfrm>
            <a:off x="7399417" y="3345315"/>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interactivité</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0" name="ZoneTexte 19">
            <a:extLst>
              <a:ext uri="{FF2B5EF4-FFF2-40B4-BE49-F238E27FC236}">
                <a16:creationId xmlns:a16="http://schemas.microsoft.com/office/drawing/2014/main" id="{1E9EC27C-911E-1899-0000-1AA4BA230B47}"/>
              </a:ext>
            </a:extLst>
          </p:cNvPr>
          <p:cNvSpPr txBox="1"/>
          <p:nvPr/>
        </p:nvSpPr>
        <p:spPr>
          <a:xfrm>
            <a:off x="7817716" y="4734873"/>
            <a:ext cx="3416300" cy="523220"/>
          </a:xfrm>
          <a:prstGeom prst="rect">
            <a:avLst/>
          </a:prstGeom>
          <a:noFill/>
        </p:spPr>
        <p:txBody>
          <a:bodyPr wrap="square" rtlCol="0">
            <a:spAutoFit/>
          </a:bodyPr>
          <a:lstStyle/>
          <a:p>
            <a:pPr algn="ctr"/>
            <a:r>
              <a:rPr lang="fr-FR"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rPr>
              <a:t>licence</a:t>
            </a:r>
            <a:endParaRPr lang="fr-BE" sz="2800" dirty="0">
              <a:solidFill>
                <a:schemeClr val="tx1">
                  <a:lumMod val="50000"/>
                  <a:lumOff val="50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Rectangle : coins arrondis 1">
            <a:extLst>
              <a:ext uri="{FF2B5EF4-FFF2-40B4-BE49-F238E27FC236}">
                <a16:creationId xmlns:a16="http://schemas.microsoft.com/office/drawing/2014/main" id="{18235C5C-C62D-FF38-6CB5-75C32B3700AD}"/>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8B8BABB0-05F4-AA5C-46AB-0379E02DE8DC}"/>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ZoneTexte 8">
            <a:extLst>
              <a:ext uri="{FF2B5EF4-FFF2-40B4-BE49-F238E27FC236}">
                <a16:creationId xmlns:a16="http://schemas.microsoft.com/office/drawing/2014/main" id="{DFB3DCC6-68A9-DC81-C0BE-CFFD90DD66E5}"/>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0" name="Image 9" descr="Une image contenant croquis, Police, conception&#10;&#10;Description générée automatiquement">
            <a:extLst>
              <a:ext uri="{FF2B5EF4-FFF2-40B4-BE49-F238E27FC236}">
                <a16:creationId xmlns:a16="http://schemas.microsoft.com/office/drawing/2014/main" id="{8D09C053-6D6F-D541-A33E-35C6977A7D8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1" name="Rectangle 10">
            <a:extLst>
              <a:ext uri="{FF2B5EF4-FFF2-40B4-BE49-F238E27FC236}">
                <a16:creationId xmlns:a16="http://schemas.microsoft.com/office/drawing/2014/main" id="{7D05B68D-8C59-D2BB-41CA-014327663D0C}"/>
              </a:ext>
            </a:extLst>
          </p:cNvPr>
          <p:cNvSpPr/>
          <p:nvPr/>
        </p:nvSpPr>
        <p:spPr>
          <a:xfrm>
            <a:off x="6505901" y="939373"/>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Rectangle 11">
            <a:extLst>
              <a:ext uri="{FF2B5EF4-FFF2-40B4-BE49-F238E27FC236}">
                <a16:creationId xmlns:a16="http://schemas.microsoft.com/office/drawing/2014/main" id="{4812CBBB-60F5-ECBD-87D0-E22A96AB5B08}"/>
              </a:ext>
            </a:extLst>
          </p:cNvPr>
          <p:cNvSpPr/>
          <p:nvPr/>
        </p:nvSpPr>
        <p:spPr>
          <a:xfrm>
            <a:off x="6595713" y="228679"/>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Rectangle 17">
            <a:extLst>
              <a:ext uri="{FF2B5EF4-FFF2-40B4-BE49-F238E27FC236}">
                <a16:creationId xmlns:a16="http://schemas.microsoft.com/office/drawing/2014/main" id="{785C9D1B-EBA1-0150-C8B9-F4D1E746FCBA}"/>
              </a:ext>
            </a:extLst>
          </p:cNvPr>
          <p:cNvSpPr/>
          <p:nvPr/>
        </p:nvSpPr>
        <p:spPr>
          <a:xfrm>
            <a:off x="4416683" y="862533"/>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Rectangle 20">
            <a:extLst>
              <a:ext uri="{FF2B5EF4-FFF2-40B4-BE49-F238E27FC236}">
                <a16:creationId xmlns:a16="http://schemas.microsoft.com/office/drawing/2014/main" id="{0A5FE4FF-9933-4BC0-E7FF-692630CD2367}"/>
              </a:ext>
            </a:extLst>
          </p:cNvPr>
          <p:cNvSpPr/>
          <p:nvPr/>
        </p:nvSpPr>
        <p:spPr>
          <a:xfrm>
            <a:off x="6595713" y="173146"/>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890205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A8315F8-E95E-4AD5-7231-A03D9185EFC1}"/>
              </a:ext>
            </a:extLst>
          </p:cNvPr>
          <p:cNvPicPr>
            <a:picLocks noChangeAspect="1"/>
          </p:cNvPicPr>
          <p:nvPr/>
        </p:nvPicPr>
        <p:blipFill rotWithShape="1">
          <a:blip r:embed="rId2"/>
          <a:srcRect t="72225"/>
          <a:stretch/>
        </p:blipFill>
        <p:spPr>
          <a:xfrm>
            <a:off x="8912660" y="5262113"/>
            <a:ext cx="3210330" cy="1505773"/>
          </a:xfrm>
          <a:prstGeom prst="rect">
            <a:avLst/>
          </a:prstGeom>
        </p:spPr>
      </p:pic>
      <p:pic>
        <p:nvPicPr>
          <p:cNvPr id="10" name="Image 9">
            <a:hlinkClick r:id="rId3"/>
            <a:extLst>
              <a:ext uri="{FF2B5EF4-FFF2-40B4-BE49-F238E27FC236}">
                <a16:creationId xmlns:a16="http://schemas.microsoft.com/office/drawing/2014/main" id="{E6A1FF82-7AED-6535-E794-B8EB5FB616B7}"/>
              </a:ext>
            </a:extLst>
          </p:cNvPr>
          <p:cNvPicPr>
            <a:picLocks noChangeAspect="1"/>
          </p:cNvPicPr>
          <p:nvPr/>
        </p:nvPicPr>
        <p:blipFill rotWithShape="1">
          <a:blip r:embed="rId2"/>
          <a:srcRect b="28099"/>
          <a:stretch/>
        </p:blipFill>
        <p:spPr>
          <a:xfrm>
            <a:off x="2262367" y="239274"/>
            <a:ext cx="5218546" cy="6336326"/>
          </a:xfrm>
          <a:prstGeom prst="rect">
            <a:avLst/>
          </a:prstGeom>
        </p:spPr>
      </p:pic>
      <p:sp>
        <p:nvSpPr>
          <p:cNvPr id="12" name="Légende : flèche courbée à une bordure 11">
            <a:extLst>
              <a:ext uri="{FF2B5EF4-FFF2-40B4-BE49-F238E27FC236}">
                <a16:creationId xmlns:a16="http://schemas.microsoft.com/office/drawing/2014/main" id="{6F188986-D4E9-45E0-F4DE-CD093161476A}"/>
              </a:ext>
            </a:extLst>
          </p:cNvPr>
          <p:cNvSpPr/>
          <p:nvPr/>
        </p:nvSpPr>
        <p:spPr>
          <a:xfrm>
            <a:off x="8199805" y="690112"/>
            <a:ext cx="3635636" cy="2311879"/>
          </a:xfrm>
          <a:prstGeom prst="accentCallout2">
            <a:avLst>
              <a:gd name="adj1" fmla="val 18750"/>
              <a:gd name="adj2" fmla="val -8333"/>
              <a:gd name="adj3" fmla="val 18750"/>
              <a:gd name="adj4" fmla="val -16667"/>
              <a:gd name="adj5" fmla="val 49068"/>
              <a:gd name="adj6" fmla="val -21991"/>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BFA7C328-DCBF-E9EC-7174-42CE3DB3DBFE}"/>
              </a:ext>
            </a:extLst>
          </p:cNvPr>
          <p:cNvSpPr txBox="1"/>
          <p:nvPr/>
        </p:nvSpPr>
        <p:spPr>
          <a:xfrm>
            <a:off x="8251563" y="947160"/>
            <a:ext cx="3532120" cy="1815882"/>
          </a:xfrm>
          <a:prstGeom prst="rect">
            <a:avLst/>
          </a:prstGeom>
          <a:noFill/>
        </p:spPr>
        <p:txBody>
          <a:bodyPr wrap="square">
            <a:spAutoFit/>
          </a:bodyPr>
          <a:lstStyle/>
          <a:p>
            <a:pPr marL="285750" indent="-285750">
              <a:buFont typeface="Wingdings" panose="05000000000000000000" pitchFamily="2" charset="2"/>
              <a:buChar char="q"/>
            </a:pPr>
            <a:r>
              <a:rPr lang="fr-FR" sz="1400" dirty="0">
                <a:solidFill>
                  <a:schemeClr val="bg1"/>
                </a:solidFill>
                <a:latin typeface="+mj-lt"/>
                <a:ea typeface="ADLaM Display" panose="020F0502020204030204" pitchFamily="2" charset="0"/>
                <a:cs typeface="ADLaM Display" panose="020F0502020204030204" pitchFamily="2" charset="0"/>
              </a:rPr>
              <a:t>Quel(s) </a:t>
            </a:r>
            <a:r>
              <a:rPr lang="fr-FR" sz="1400" b="1" dirty="0">
                <a:solidFill>
                  <a:schemeClr val="bg1"/>
                </a:solidFill>
                <a:latin typeface="+mj-lt"/>
                <a:ea typeface="ADLaM Display" panose="020F0502020204030204" pitchFamily="2" charset="0"/>
                <a:cs typeface="ADLaM Display" panose="020F0502020204030204" pitchFamily="2" charset="0"/>
              </a:rPr>
              <a:t>acquis d’apprentissage </a:t>
            </a:r>
            <a:r>
              <a:rPr lang="fr-FR" sz="1400" dirty="0">
                <a:solidFill>
                  <a:schemeClr val="bg1"/>
                </a:solidFill>
                <a:latin typeface="+mj-lt"/>
                <a:ea typeface="ADLaM Display" panose="020F0502020204030204" pitchFamily="2" charset="0"/>
                <a:cs typeface="ADLaM Display" panose="020F0502020204030204" pitchFamily="2" charset="0"/>
              </a:rPr>
              <a:t>les OER permettront-elles d’atteindre en tout ou en partie ?</a:t>
            </a:r>
          </a:p>
          <a:p>
            <a:pPr marL="285750" indent="-285750">
              <a:buFont typeface="Wingdings" panose="05000000000000000000" pitchFamily="2" charset="2"/>
              <a:buChar char="q"/>
            </a:pPr>
            <a:r>
              <a:rPr lang="fr-FR" sz="1400" dirty="0">
                <a:solidFill>
                  <a:schemeClr val="bg1"/>
                </a:solidFill>
                <a:latin typeface="+mj-lt"/>
                <a:ea typeface="ADLaM Display" panose="020F0502020204030204" pitchFamily="2" charset="0"/>
                <a:cs typeface="ADLaM Display" panose="020F0502020204030204" pitchFamily="2" charset="0"/>
              </a:rPr>
              <a:t>Quelle </a:t>
            </a:r>
            <a:r>
              <a:rPr lang="fr-FR" sz="1400" b="1" dirty="0">
                <a:solidFill>
                  <a:schemeClr val="bg1"/>
                </a:solidFill>
                <a:latin typeface="+mj-lt"/>
                <a:ea typeface="ADLaM Display" panose="020F0502020204030204" pitchFamily="2" charset="0"/>
                <a:cs typeface="ADLaM Display" panose="020F0502020204030204" pitchFamily="2" charset="0"/>
              </a:rPr>
              <a:t>activité</a:t>
            </a:r>
            <a:r>
              <a:rPr lang="fr-FR" sz="1400" dirty="0">
                <a:solidFill>
                  <a:schemeClr val="bg1"/>
                </a:solidFill>
                <a:latin typeface="+mj-lt"/>
                <a:ea typeface="ADLaM Display" panose="020F0502020204030204" pitchFamily="2" charset="0"/>
                <a:cs typeface="ADLaM Display" panose="020F0502020204030204" pitchFamily="2" charset="0"/>
              </a:rPr>
              <a:t> pourra être associée aux OER ?</a:t>
            </a:r>
          </a:p>
          <a:p>
            <a:pPr marL="285750" indent="-285750">
              <a:buFont typeface="Wingdings" panose="05000000000000000000" pitchFamily="2" charset="2"/>
              <a:buChar char="q"/>
            </a:pPr>
            <a:r>
              <a:rPr lang="fr-BE" sz="1400" dirty="0">
                <a:solidFill>
                  <a:schemeClr val="bg1"/>
                </a:solidFill>
                <a:latin typeface="+mj-lt"/>
              </a:rPr>
              <a:t>En quoi l’OER prépare-t-elle en tout ou en partie à </a:t>
            </a:r>
            <a:r>
              <a:rPr lang="fr-BE" sz="1400" b="1" dirty="0">
                <a:solidFill>
                  <a:schemeClr val="bg1"/>
                </a:solidFill>
                <a:latin typeface="+mj-lt"/>
              </a:rPr>
              <a:t>l’évaluation</a:t>
            </a:r>
            <a:r>
              <a:rPr lang="fr-BE" sz="1400" dirty="0">
                <a:solidFill>
                  <a:schemeClr val="bg1"/>
                </a:solidFill>
                <a:latin typeface="+mj-lt"/>
              </a:rPr>
              <a:t> dudit (desdits) acquis d’apprentissage ?</a:t>
            </a:r>
          </a:p>
        </p:txBody>
      </p:sp>
      <p:sp>
        <p:nvSpPr>
          <p:cNvPr id="2" name="Rectangle : coins arrondis 1">
            <a:extLst>
              <a:ext uri="{FF2B5EF4-FFF2-40B4-BE49-F238E27FC236}">
                <a16:creationId xmlns:a16="http://schemas.microsoft.com/office/drawing/2014/main" id="{5D260D52-66C5-2660-CECE-5798F44474E5}"/>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CD589329-E5D2-07C2-49D9-F5AF99E6E5B7}"/>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4B4930A7-8662-49B9-BA42-5877C3A35F06}"/>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3" name="Image 12" descr="Une image contenant croquis, Police, conception&#10;&#10;Description générée automatiquement">
            <a:extLst>
              <a:ext uri="{FF2B5EF4-FFF2-40B4-BE49-F238E27FC236}">
                <a16:creationId xmlns:a16="http://schemas.microsoft.com/office/drawing/2014/main" id="{32B19944-5894-EBCE-18F5-B73AB05915B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872236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F8CE-7F21-EC73-024B-DC8F6B330959}"/>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963C526-9983-3813-7680-69222BDB9B6F}"/>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AAE1A478-BC6D-B210-B564-0B4EC61F2DFC}"/>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24BC1048-7273-7F6C-E4D4-AAEA03A7610E}"/>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FA014842-3F09-33DC-3A83-78591D44353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3" name="ZoneTexte 2">
            <a:extLst>
              <a:ext uri="{FF2B5EF4-FFF2-40B4-BE49-F238E27FC236}">
                <a16:creationId xmlns:a16="http://schemas.microsoft.com/office/drawing/2014/main" id="{981BDE8D-3B3E-DE3F-3620-7B02E577F9FD}"/>
              </a:ext>
            </a:extLst>
          </p:cNvPr>
          <p:cNvSpPr txBox="1"/>
          <p:nvPr/>
        </p:nvSpPr>
        <p:spPr>
          <a:xfrm>
            <a:off x="1044920" y="2650133"/>
            <a:ext cx="9936505" cy="338554"/>
          </a:xfrm>
          <a:prstGeom prst="rect">
            <a:avLst/>
          </a:prstGeom>
          <a:noFill/>
        </p:spPr>
        <p:txBody>
          <a:bodyPr wrap="square">
            <a:spAutoFit/>
          </a:bodyPr>
          <a:lstStyle/>
          <a:p>
            <a:r>
              <a:rPr lang="fr-FR" sz="1600" dirty="0">
                <a:latin typeface="+mj-lt"/>
              </a:rPr>
              <a:t>Evaluer les ressources sélectionnées (images, des citations ou du texte) précédemment à l’aide de la grille d’évaluation.</a:t>
            </a:r>
            <a:endParaRPr lang="fr-BE" sz="1600" dirty="0">
              <a:latin typeface="+mj-lt"/>
            </a:endParaRPr>
          </a:p>
        </p:txBody>
      </p:sp>
      <p:cxnSp>
        <p:nvCxnSpPr>
          <p:cNvPr id="5" name="Connecteur droit avec flèche 4">
            <a:extLst>
              <a:ext uri="{FF2B5EF4-FFF2-40B4-BE49-F238E27FC236}">
                <a16:creationId xmlns:a16="http://schemas.microsoft.com/office/drawing/2014/main" id="{1C5D7F6E-46D3-73FB-CAC5-0BFC0BB9996B}"/>
              </a:ext>
            </a:extLst>
          </p:cNvPr>
          <p:cNvCxnSpPr/>
          <p:nvPr/>
        </p:nvCxnSpPr>
        <p:spPr>
          <a:xfrm>
            <a:off x="697583" y="2814044"/>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ZoneTexte 3">
            <a:extLst>
              <a:ext uri="{FF2B5EF4-FFF2-40B4-BE49-F238E27FC236}">
                <a16:creationId xmlns:a16="http://schemas.microsoft.com/office/drawing/2014/main" id="{4C655D7D-E51A-E860-3121-36D06EFE32C7}"/>
              </a:ext>
            </a:extLst>
          </p:cNvPr>
          <p:cNvSpPr txBox="1"/>
          <p:nvPr/>
        </p:nvSpPr>
        <p:spPr>
          <a:xfrm>
            <a:off x="2107166" y="255511"/>
            <a:ext cx="8438458"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Grille d’évaluation</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9" name="Rectangle 8">
            <a:extLst>
              <a:ext uri="{FF2B5EF4-FFF2-40B4-BE49-F238E27FC236}">
                <a16:creationId xmlns:a16="http://schemas.microsoft.com/office/drawing/2014/main" id="{90372785-2A17-95EC-BD21-0152126ABF4D}"/>
              </a:ext>
            </a:extLst>
          </p:cNvPr>
          <p:cNvSpPr/>
          <p:nvPr/>
        </p:nvSpPr>
        <p:spPr>
          <a:xfrm>
            <a:off x="6505901" y="939373"/>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Rectangle 9">
            <a:extLst>
              <a:ext uri="{FF2B5EF4-FFF2-40B4-BE49-F238E27FC236}">
                <a16:creationId xmlns:a16="http://schemas.microsoft.com/office/drawing/2014/main" id="{9FD75486-3C5C-E13D-328A-4CE99291B4EA}"/>
              </a:ext>
            </a:extLst>
          </p:cNvPr>
          <p:cNvSpPr/>
          <p:nvPr/>
        </p:nvSpPr>
        <p:spPr>
          <a:xfrm>
            <a:off x="6595713" y="228679"/>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Rectangle 10">
            <a:extLst>
              <a:ext uri="{FF2B5EF4-FFF2-40B4-BE49-F238E27FC236}">
                <a16:creationId xmlns:a16="http://schemas.microsoft.com/office/drawing/2014/main" id="{CE5287A1-FFC6-3129-2D65-494C6C1634F5}"/>
              </a:ext>
            </a:extLst>
          </p:cNvPr>
          <p:cNvSpPr/>
          <p:nvPr/>
        </p:nvSpPr>
        <p:spPr>
          <a:xfrm>
            <a:off x="4416683" y="862533"/>
            <a:ext cx="2442697" cy="8087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Rectangle 11">
            <a:extLst>
              <a:ext uri="{FF2B5EF4-FFF2-40B4-BE49-F238E27FC236}">
                <a16:creationId xmlns:a16="http://schemas.microsoft.com/office/drawing/2014/main" id="{54A63715-71A0-964D-AEE1-32991500079E}"/>
              </a:ext>
            </a:extLst>
          </p:cNvPr>
          <p:cNvSpPr/>
          <p:nvPr/>
        </p:nvSpPr>
        <p:spPr>
          <a:xfrm>
            <a:off x="6595713" y="173146"/>
            <a:ext cx="353479" cy="4571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343650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5BE2-EE76-C9A7-FD3E-033B3340636A}"/>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2EF84D4-9A77-CEC2-57B9-F6F564A67626}"/>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2EBBBC05-5BD6-2F80-7BF8-CADB864BA292}"/>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D8A2A2FC-AD23-B2C5-18D1-F0439C63E138}"/>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4D115176-B390-6E25-C8EC-B862C8F4243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pic>
        <p:nvPicPr>
          <p:cNvPr id="8" name="Image 7">
            <a:extLst>
              <a:ext uri="{FF2B5EF4-FFF2-40B4-BE49-F238E27FC236}">
                <a16:creationId xmlns:a16="http://schemas.microsoft.com/office/drawing/2014/main" id="{0E3C14EF-BBE1-4625-F136-C5414F258A62}"/>
              </a:ext>
            </a:extLst>
          </p:cNvPr>
          <p:cNvPicPr>
            <a:picLocks noChangeAspect="1"/>
          </p:cNvPicPr>
          <p:nvPr/>
        </p:nvPicPr>
        <p:blipFill>
          <a:blip r:embed="rId3"/>
          <a:stretch>
            <a:fillRect/>
          </a:stretch>
        </p:blipFill>
        <p:spPr>
          <a:xfrm>
            <a:off x="2994391" y="1368528"/>
            <a:ext cx="6203218" cy="3093988"/>
          </a:xfrm>
          <a:prstGeom prst="rect">
            <a:avLst/>
          </a:prstGeom>
        </p:spPr>
      </p:pic>
      <p:sp>
        <p:nvSpPr>
          <p:cNvPr id="12" name="ZoneTexte 11">
            <a:extLst>
              <a:ext uri="{FF2B5EF4-FFF2-40B4-BE49-F238E27FC236}">
                <a16:creationId xmlns:a16="http://schemas.microsoft.com/office/drawing/2014/main" id="{90CE9F4C-610B-6B0A-4E57-5D38EC3B22B5}"/>
              </a:ext>
            </a:extLst>
          </p:cNvPr>
          <p:cNvSpPr txBox="1"/>
          <p:nvPr/>
        </p:nvSpPr>
        <p:spPr>
          <a:xfrm>
            <a:off x="3050157" y="5346375"/>
            <a:ext cx="6094562" cy="830997"/>
          </a:xfrm>
          <a:prstGeom prst="rect">
            <a:avLst/>
          </a:prstGeom>
          <a:noFill/>
        </p:spPr>
        <p:txBody>
          <a:bodyPr wrap="square">
            <a:spAutoFit/>
          </a:bodyPr>
          <a:lstStyle/>
          <a:p>
            <a:r>
              <a:rPr lang="en-US" sz="1600" dirty="0">
                <a:latin typeface="+mj-lt"/>
              </a:rPr>
              <a:t>“Print </a:t>
            </a:r>
            <a:r>
              <a:rPr lang="en-US" sz="1600" dirty="0" err="1">
                <a:latin typeface="+mj-lt"/>
              </a:rPr>
              <a:t>encyclopaedias</a:t>
            </a:r>
            <a:r>
              <a:rPr lang="en-US" sz="1600" dirty="0">
                <a:latin typeface="+mj-lt"/>
              </a:rPr>
              <a:t> are often set up as the gold standards of information quality against which the failings of faster or cheaper resources can be compared.”</a:t>
            </a:r>
            <a:endParaRPr lang="fr-BE" sz="1600" dirty="0">
              <a:latin typeface="+mj-lt"/>
            </a:endParaRPr>
          </a:p>
        </p:txBody>
      </p:sp>
      <p:sp>
        <p:nvSpPr>
          <p:cNvPr id="14" name="ZoneTexte 13">
            <a:extLst>
              <a:ext uri="{FF2B5EF4-FFF2-40B4-BE49-F238E27FC236}">
                <a16:creationId xmlns:a16="http://schemas.microsoft.com/office/drawing/2014/main" id="{D4BD5804-C9E2-3960-F811-CB3758F17485}"/>
              </a:ext>
            </a:extLst>
          </p:cNvPr>
          <p:cNvSpPr txBox="1"/>
          <p:nvPr/>
        </p:nvSpPr>
        <p:spPr>
          <a:xfrm>
            <a:off x="2037272" y="4581280"/>
            <a:ext cx="9230264" cy="707886"/>
          </a:xfrm>
          <a:prstGeom prst="rect">
            <a:avLst/>
          </a:prstGeom>
          <a:noFill/>
        </p:spPr>
        <p:txBody>
          <a:bodyPr wrap="square">
            <a:spAutoFit/>
          </a:bodyPr>
          <a:lstStyle/>
          <a:p>
            <a:r>
              <a:rPr lang="en-US" sz="2000" b="1" dirty="0">
                <a:latin typeface="+mj-lt"/>
              </a:rPr>
              <a:t>Jimmy </a:t>
            </a:r>
            <a:r>
              <a:rPr lang="en-US" sz="2000" b="1" dirty="0" err="1">
                <a:latin typeface="+mj-lt"/>
              </a:rPr>
              <a:t>Wales'</a:t>
            </a:r>
            <a:r>
              <a:rPr lang="en-US" sz="2000" b="1" dirty="0">
                <a:latin typeface="+mj-lt"/>
              </a:rPr>
              <a:t> Wikipedia comes close to Britannica in terms of the accuracy of its science entries, a </a:t>
            </a:r>
            <a:r>
              <a:rPr lang="en-US" sz="2000" b="1" i="1" dirty="0">
                <a:latin typeface="+mj-lt"/>
              </a:rPr>
              <a:t>Nature</a:t>
            </a:r>
            <a:r>
              <a:rPr lang="en-US" sz="2000" b="1" dirty="0">
                <a:latin typeface="+mj-lt"/>
              </a:rPr>
              <a:t> investigation finds.</a:t>
            </a:r>
          </a:p>
        </p:txBody>
      </p:sp>
      <p:sp>
        <p:nvSpPr>
          <p:cNvPr id="15" name="ZoneTexte 14">
            <a:extLst>
              <a:ext uri="{FF2B5EF4-FFF2-40B4-BE49-F238E27FC236}">
                <a16:creationId xmlns:a16="http://schemas.microsoft.com/office/drawing/2014/main" id="{B6816B58-6B23-36C3-7EC6-C247B051E3AA}"/>
              </a:ext>
            </a:extLst>
          </p:cNvPr>
          <p:cNvSpPr txBox="1"/>
          <p:nvPr/>
        </p:nvSpPr>
        <p:spPr>
          <a:xfrm>
            <a:off x="3764285" y="243736"/>
            <a:ext cx="537899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Qualité</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grpSp>
        <p:nvGrpSpPr>
          <p:cNvPr id="16" name="Groupe 15">
            <a:extLst>
              <a:ext uri="{FF2B5EF4-FFF2-40B4-BE49-F238E27FC236}">
                <a16:creationId xmlns:a16="http://schemas.microsoft.com/office/drawing/2014/main" id="{2CCA2147-CF8E-7F34-B077-19B447B6CBAA}"/>
              </a:ext>
            </a:extLst>
          </p:cNvPr>
          <p:cNvGrpSpPr/>
          <p:nvPr/>
        </p:nvGrpSpPr>
        <p:grpSpPr>
          <a:xfrm>
            <a:off x="7552757" y="205046"/>
            <a:ext cx="404360" cy="901177"/>
            <a:chOff x="9641247" y="297955"/>
            <a:chExt cx="404360" cy="901177"/>
          </a:xfrm>
        </p:grpSpPr>
        <p:sp>
          <p:nvSpPr>
            <p:cNvPr id="17" name="Rectangle 16">
              <a:extLst>
                <a:ext uri="{FF2B5EF4-FFF2-40B4-BE49-F238E27FC236}">
                  <a16:creationId xmlns:a16="http://schemas.microsoft.com/office/drawing/2014/main" id="{AA5A7D34-F780-33A1-A492-55CA29452CD5}"/>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8" name="Rectangle 17">
              <a:extLst>
                <a:ext uri="{FF2B5EF4-FFF2-40B4-BE49-F238E27FC236}">
                  <a16:creationId xmlns:a16="http://schemas.microsoft.com/office/drawing/2014/main" id="{A28AD276-E43F-D627-1D08-8768C0C11DE0}"/>
                </a:ext>
              </a:extLst>
            </p:cNvPr>
            <p:cNvSpPr/>
            <p:nvPr/>
          </p:nvSpPr>
          <p:spPr>
            <a:xfrm>
              <a:off x="9843427" y="451733"/>
              <a:ext cx="202180"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Tree>
    <p:extLst>
      <p:ext uri="{BB962C8B-B14F-4D97-AF65-F5344CB8AC3E}">
        <p14:creationId xmlns:p14="http://schemas.microsoft.com/office/powerpoint/2010/main" val="1599369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A811-6FB4-63D9-1B09-336D64920290}"/>
            </a:ext>
          </a:extLst>
        </p:cNvPr>
        <p:cNvGrpSpPr/>
        <p:nvPr/>
      </p:nvGrpSpPr>
      <p:grpSpPr>
        <a:xfrm>
          <a:off x="0" y="0"/>
          <a:ext cx="0" cy="0"/>
          <a:chOff x="0" y="0"/>
          <a:chExt cx="0" cy="0"/>
        </a:xfrm>
      </p:grpSpPr>
      <p:pic>
        <p:nvPicPr>
          <p:cNvPr id="485" name="Image 484" descr="Une image contenant croquis, dessin, texte, carte&#10;&#10;Description générée automatiquement">
            <a:extLst>
              <a:ext uri="{FF2B5EF4-FFF2-40B4-BE49-F238E27FC236}">
                <a16:creationId xmlns:a16="http://schemas.microsoft.com/office/drawing/2014/main" id="{DF659975-58A1-00FD-50BB-966164E94F4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76503" y="85670"/>
            <a:ext cx="11261622" cy="6930895"/>
          </a:xfrm>
          <a:prstGeom prst="rect">
            <a:avLst/>
          </a:prstGeom>
        </p:spPr>
      </p:pic>
      <p:sp>
        <p:nvSpPr>
          <p:cNvPr id="471" name="ZoneTexte 470">
            <a:extLst>
              <a:ext uri="{FF2B5EF4-FFF2-40B4-BE49-F238E27FC236}">
                <a16:creationId xmlns:a16="http://schemas.microsoft.com/office/drawing/2014/main" id="{8A9DDFC3-6D15-32F6-0893-5990799C8ABF}"/>
              </a:ext>
            </a:extLst>
          </p:cNvPr>
          <p:cNvSpPr txBox="1"/>
          <p:nvPr/>
        </p:nvSpPr>
        <p:spPr>
          <a:xfrm>
            <a:off x="524940" y="714320"/>
            <a:ext cx="1421254" cy="3939540"/>
          </a:xfrm>
          <a:prstGeom prst="rect">
            <a:avLst/>
          </a:prstGeom>
          <a:noFill/>
        </p:spPr>
        <p:txBody>
          <a:bodyPr wrap="square" rtlCol="0">
            <a:spAutoFit/>
          </a:bodyPr>
          <a:lstStyle/>
          <a:p>
            <a:r>
              <a:rPr lang="fr-FR"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ZoneTexte 1">
            <a:extLst>
              <a:ext uri="{FF2B5EF4-FFF2-40B4-BE49-F238E27FC236}">
                <a16:creationId xmlns:a16="http://schemas.microsoft.com/office/drawing/2014/main" id="{44F3FAEF-3294-F678-6BE9-501CAE580D66}"/>
              </a:ext>
            </a:extLst>
          </p:cNvPr>
          <p:cNvSpPr txBox="1"/>
          <p:nvPr/>
        </p:nvSpPr>
        <p:spPr>
          <a:xfrm>
            <a:off x="10828955" y="1731590"/>
            <a:ext cx="965450" cy="3939540"/>
          </a:xfrm>
          <a:prstGeom prst="rect">
            <a:avLst/>
          </a:prstGeom>
          <a:noFill/>
        </p:spPr>
        <p:txBody>
          <a:bodyPr wrap="square" rtlCol="0">
            <a:spAutoFit/>
          </a:bodyPr>
          <a:lstStyle/>
          <a:p>
            <a:r>
              <a:rPr lang="fr-FR"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4" name="ZoneTexte 3">
            <a:extLst>
              <a:ext uri="{FF2B5EF4-FFF2-40B4-BE49-F238E27FC236}">
                <a16:creationId xmlns:a16="http://schemas.microsoft.com/office/drawing/2014/main" id="{EC14C896-2017-3596-6475-72867CDA3EAD}"/>
              </a:ext>
            </a:extLst>
          </p:cNvPr>
          <p:cNvSpPr txBox="1"/>
          <p:nvPr/>
        </p:nvSpPr>
        <p:spPr>
          <a:xfrm>
            <a:off x="1299306" y="2062653"/>
            <a:ext cx="9593388" cy="1815882"/>
          </a:xfrm>
          <a:prstGeom prst="rect">
            <a:avLst/>
          </a:prstGeom>
          <a:solidFill>
            <a:schemeClr val="bg1"/>
          </a:solidFill>
        </p:spPr>
        <p:txBody>
          <a:bodyPr wrap="square" rtlCol="0">
            <a:spAutoFit/>
          </a:bodyPr>
          <a:lstStyle/>
          <a:p>
            <a:r>
              <a:rPr lang="en-US" sz="2800" dirty="0">
                <a:effectLst/>
              </a:rPr>
              <a:t>However, this will not be restricted to officially approved </a:t>
            </a:r>
            <a:r>
              <a:rPr lang="en-US" sz="2800" dirty="0" err="1">
                <a:effectLst/>
              </a:rPr>
              <a:t>oer</a:t>
            </a:r>
            <a:r>
              <a:rPr lang="en-US" sz="2800" dirty="0">
                <a:effectLst/>
              </a:rPr>
              <a:t>, but to everything on the internet, because one of the core skills I would want to teach is how to assess and evaluate different sources of information.</a:t>
            </a:r>
            <a:endParaRPr lang="fr-BE" sz="2800" dirty="0"/>
          </a:p>
        </p:txBody>
      </p:sp>
      <p:sp>
        <p:nvSpPr>
          <p:cNvPr id="3" name="Rectangle : coins arrondis 2">
            <a:extLst>
              <a:ext uri="{FF2B5EF4-FFF2-40B4-BE49-F238E27FC236}">
                <a16:creationId xmlns:a16="http://schemas.microsoft.com/office/drawing/2014/main" id="{155A4985-89B0-FAC1-8B58-E039DA7D1A02}"/>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 name="Rectangle 4">
            <a:extLst>
              <a:ext uri="{FF2B5EF4-FFF2-40B4-BE49-F238E27FC236}">
                <a16:creationId xmlns:a16="http://schemas.microsoft.com/office/drawing/2014/main" id="{6765C661-B441-2924-4D2D-EE02671738E8}"/>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ZoneTexte 5">
            <a:extLst>
              <a:ext uri="{FF2B5EF4-FFF2-40B4-BE49-F238E27FC236}">
                <a16:creationId xmlns:a16="http://schemas.microsoft.com/office/drawing/2014/main" id="{2CF0EE06-AF0F-6624-8BE1-4A634B850445}"/>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7" name="Image 6" descr="Une image contenant croquis, Police, conception&#10;&#10;Description générée automatiquement">
            <a:extLst>
              <a:ext uri="{FF2B5EF4-FFF2-40B4-BE49-F238E27FC236}">
                <a16:creationId xmlns:a16="http://schemas.microsoft.com/office/drawing/2014/main" id="{A3C5E438-DFDE-7FD2-41F3-C7CF5366222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8" name="ZoneTexte 7">
            <a:extLst>
              <a:ext uri="{FF2B5EF4-FFF2-40B4-BE49-F238E27FC236}">
                <a16:creationId xmlns:a16="http://schemas.microsoft.com/office/drawing/2014/main" id="{9C9A9D35-794F-3E24-BDAD-7B76B459CB02}"/>
              </a:ext>
            </a:extLst>
          </p:cNvPr>
          <p:cNvSpPr txBox="1"/>
          <p:nvPr/>
        </p:nvSpPr>
        <p:spPr>
          <a:xfrm>
            <a:off x="3871146" y="6001207"/>
            <a:ext cx="6094562" cy="646331"/>
          </a:xfrm>
          <a:prstGeom prst="rect">
            <a:avLst/>
          </a:prstGeom>
          <a:noFill/>
        </p:spPr>
        <p:txBody>
          <a:bodyPr wrap="square">
            <a:spAutoFit/>
          </a:bodyPr>
          <a:lstStyle/>
          <a:p>
            <a:r>
              <a:rPr lang="en-US" dirty="0">
                <a:latin typeface="+mj-lt"/>
              </a:rPr>
              <a:t>Tony Bates</a:t>
            </a:r>
          </a:p>
          <a:p>
            <a:r>
              <a:rPr lang="en-US" i="1" dirty="0">
                <a:latin typeface="+mj-lt"/>
              </a:rPr>
              <a:t>OERs: The Good, the Bad and the Ugly</a:t>
            </a:r>
          </a:p>
        </p:txBody>
      </p:sp>
    </p:spTree>
    <p:extLst>
      <p:ext uri="{BB962C8B-B14F-4D97-AF65-F5344CB8AC3E}">
        <p14:creationId xmlns:p14="http://schemas.microsoft.com/office/powerpoint/2010/main" val="64328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2ED9C-EC49-C4DA-BDF5-AD7715EBB1B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084047A-0F66-0CAF-189C-D4AA2E69C50E}"/>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 coins arrondis 7">
            <a:extLst>
              <a:ext uri="{FF2B5EF4-FFF2-40B4-BE49-F238E27FC236}">
                <a16:creationId xmlns:a16="http://schemas.microsoft.com/office/drawing/2014/main" id="{A75C275A-AA2E-32CD-314D-34A230A1467F}"/>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2701CED3-DD06-BDA7-0BE0-E9D31D48E4AF}"/>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6FCC6C98-9B5B-09F3-5E17-FAC8516ACEB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1" name="Image 10" descr="Une image contenant croquis, Police, conception&#10;&#10;Description générée automatiquement">
            <a:extLst>
              <a:ext uri="{FF2B5EF4-FFF2-40B4-BE49-F238E27FC236}">
                <a16:creationId xmlns:a16="http://schemas.microsoft.com/office/drawing/2014/main" id="{390C12EB-FEB8-A6B5-C3CF-37D58326FF0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2" name="ZoneTexte 11">
            <a:extLst>
              <a:ext uri="{FF2B5EF4-FFF2-40B4-BE49-F238E27FC236}">
                <a16:creationId xmlns:a16="http://schemas.microsoft.com/office/drawing/2014/main" id="{ECD7051A-0290-0911-61D0-2040F12C8047}"/>
              </a:ext>
            </a:extLst>
          </p:cNvPr>
          <p:cNvSpPr txBox="1"/>
          <p:nvPr/>
        </p:nvSpPr>
        <p:spPr>
          <a:xfrm>
            <a:off x="2444750" y="394919"/>
            <a:ext cx="58029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Les usages des OER</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texte, diagramme, carte, Police&#10;&#10;Description générée automatiquement">
            <a:extLst>
              <a:ext uri="{FF2B5EF4-FFF2-40B4-BE49-F238E27FC236}">
                <a16:creationId xmlns:a16="http://schemas.microsoft.com/office/drawing/2014/main" id="{332C9A2A-1E83-CF1F-2B06-3CBDA1659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93" y="1376776"/>
            <a:ext cx="10341850" cy="5327684"/>
          </a:xfrm>
          <a:prstGeom prst="rect">
            <a:avLst/>
          </a:prstGeom>
        </p:spPr>
      </p:pic>
    </p:spTree>
    <p:extLst>
      <p:ext uri="{BB962C8B-B14F-4D97-AF65-F5344CB8AC3E}">
        <p14:creationId xmlns:p14="http://schemas.microsoft.com/office/powerpoint/2010/main" val="3824201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5309-1002-E11C-34D0-21105A958AF3}"/>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1C9C1EE-D58F-AC0B-29D8-C121B06B3404}"/>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Rectangle 2">
            <a:extLst>
              <a:ext uri="{FF2B5EF4-FFF2-40B4-BE49-F238E27FC236}">
                <a16:creationId xmlns:a16="http://schemas.microsoft.com/office/drawing/2014/main" id="{56FB39D3-8C56-6E9D-76A6-943218CB683D}"/>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24631E0D-C63D-10DE-06BF-5C447BDFDF39}"/>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5" name="Image 4" descr="Une image contenant croquis, Police, conception&#10;&#10;Description générée automatiquement">
            <a:extLst>
              <a:ext uri="{FF2B5EF4-FFF2-40B4-BE49-F238E27FC236}">
                <a16:creationId xmlns:a16="http://schemas.microsoft.com/office/drawing/2014/main" id="{2BE1554D-FAF1-95FE-C9CC-1C7BC63C34F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34" name="ZoneTexte 33">
            <a:extLst>
              <a:ext uri="{FF2B5EF4-FFF2-40B4-BE49-F238E27FC236}">
                <a16:creationId xmlns:a16="http://schemas.microsoft.com/office/drawing/2014/main" id="{A3A74F6C-92DF-74BA-EE25-69C0A86277B4}"/>
              </a:ext>
            </a:extLst>
          </p:cNvPr>
          <p:cNvSpPr txBox="1"/>
          <p:nvPr/>
        </p:nvSpPr>
        <p:spPr>
          <a:xfrm>
            <a:off x="3240129" y="253105"/>
            <a:ext cx="537899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Collaboration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grpSp>
        <p:nvGrpSpPr>
          <p:cNvPr id="35" name="Groupe 34">
            <a:extLst>
              <a:ext uri="{FF2B5EF4-FFF2-40B4-BE49-F238E27FC236}">
                <a16:creationId xmlns:a16="http://schemas.microsoft.com/office/drawing/2014/main" id="{DC138E49-522C-A88F-0251-DEBF46011FD7}"/>
              </a:ext>
            </a:extLst>
          </p:cNvPr>
          <p:cNvGrpSpPr/>
          <p:nvPr/>
        </p:nvGrpSpPr>
        <p:grpSpPr>
          <a:xfrm>
            <a:off x="7552757" y="205046"/>
            <a:ext cx="404360" cy="901177"/>
            <a:chOff x="9641247" y="297955"/>
            <a:chExt cx="404360" cy="901177"/>
          </a:xfrm>
        </p:grpSpPr>
        <p:sp>
          <p:nvSpPr>
            <p:cNvPr id="36" name="Rectangle 35">
              <a:extLst>
                <a:ext uri="{FF2B5EF4-FFF2-40B4-BE49-F238E27FC236}">
                  <a16:creationId xmlns:a16="http://schemas.microsoft.com/office/drawing/2014/main" id="{E95D7AEC-C418-CFC9-8DA0-A3B7B359D15F}"/>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8" name="Rectangle 37">
              <a:extLst>
                <a:ext uri="{FF2B5EF4-FFF2-40B4-BE49-F238E27FC236}">
                  <a16:creationId xmlns:a16="http://schemas.microsoft.com/office/drawing/2014/main" id="{10D86B97-4528-BC73-C697-9B0C0334EC24}"/>
                </a:ext>
              </a:extLst>
            </p:cNvPr>
            <p:cNvSpPr/>
            <p:nvPr/>
          </p:nvSpPr>
          <p:spPr>
            <a:xfrm>
              <a:off x="9843427" y="451733"/>
              <a:ext cx="202180"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pic>
        <p:nvPicPr>
          <p:cNvPr id="7" name="Image 6">
            <a:extLst>
              <a:ext uri="{FF2B5EF4-FFF2-40B4-BE49-F238E27FC236}">
                <a16:creationId xmlns:a16="http://schemas.microsoft.com/office/drawing/2014/main" id="{09504E66-0740-C00B-A9E9-15E72F4B16FF}"/>
              </a:ext>
            </a:extLst>
          </p:cNvPr>
          <p:cNvPicPr>
            <a:picLocks noChangeAspect="1"/>
          </p:cNvPicPr>
          <p:nvPr/>
        </p:nvPicPr>
        <p:blipFill>
          <a:blip r:embed="rId3"/>
          <a:stretch>
            <a:fillRect/>
          </a:stretch>
        </p:blipFill>
        <p:spPr>
          <a:xfrm>
            <a:off x="2514869" y="1538271"/>
            <a:ext cx="5770150" cy="5066624"/>
          </a:xfrm>
          <a:prstGeom prst="rect">
            <a:avLst/>
          </a:prstGeom>
        </p:spPr>
      </p:pic>
      <p:sp>
        <p:nvSpPr>
          <p:cNvPr id="9" name="ZoneTexte 8">
            <a:extLst>
              <a:ext uri="{FF2B5EF4-FFF2-40B4-BE49-F238E27FC236}">
                <a16:creationId xmlns:a16="http://schemas.microsoft.com/office/drawing/2014/main" id="{0401831A-FE51-EC48-86D8-021F0DCED7F5}"/>
              </a:ext>
            </a:extLst>
          </p:cNvPr>
          <p:cNvSpPr txBox="1"/>
          <p:nvPr/>
        </p:nvSpPr>
        <p:spPr>
          <a:xfrm>
            <a:off x="8439378" y="2967335"/>
            <a:ext cx="3577131" cy="1754326"/>
          </a:xfrm>
          <a:prstGeom prst="rect">
            <a:avLst/>
          </a:prstGeom>
          <a:noFill/>
        </p:spPr>
        <p:txBody>
          <a:bodyPr wrap="square">
            <a:spAutoFit/>
          </a:bodyPr>
          <a:lstStyle/>
          <a:p>
            <a:pPr algn="ctr"/>
            <a:r>
              <a:rPr lang="fr-FR" dirty="0">
                <a:latin typeface="+mj-lt"/>
              </a:rPr>
              <a:t>Exemple de Francesco CONTINO : création d’OER type podcast</a:t>
            </a:r>
          </a:p>
          <a:p>
            <a:r>
              <a:rPr lang="fr-FR" dirty="0">
                <a:latin typeface="+mj-lt"/>
              </a:rPr>
              <a:t> </a:t>
            </a:r>
          </a:p>
          <a:p>
            <a:endParaRPr lang="fr-FR" dirty="0">
              <a:latin typeface="+mj-lt"/>
            </a:endParaRPr>
          </a:p>
          <a:p>
            <a:endParaRPr lang="fr-FR" dirty="0">
              <a:latin typeface="+mj-lt"/>
            </a:endParaRPr>
          </a:p>
          <a:p>
            <a:pPr algn="ctr"/>
            <a:r>
              <a:rPr lang="fr-FR" dirty="0">
                <a:latin typeface="+mj-lt"/>
                <a:sym typeface="Wingdings" panose="05000000000000000000" pitchFamily="2" charset="2"/>
              </a:rPr>
              <a:t>Développement de collaborations</a:t>
            </a:r>
            <a:endParaRPr lang="fr-FR" dirty="0">
              <a:latin typeface="+mj-lt"/>
            </a:endParaRPr>
          </a:p>
        </p:txBody>
      </p:sp>
      <p:cxnSp>
        <p:nvCxnSpPr>
          <p:cNvPr id="11" name="Connecteur droit avec flèche 10">
            <a:extLst>
              <a:ext uri="{FF2B5EF4-FFF2-40B4-BE49-F238E27FC236}">
                <a16:creationId xmlns:a16="http://schemas.microsoft.com/office/drawing/2014/main" id="{0E02A46B-C045-A04D-E540-718D6896965A}"/>
              </a:ext>
            </a:extLst>
          </p:cNvPr>
          <p:cNvCxnSpPr/>
          <p:nvPr/>
        </p:nvCxnSpPr>
        <p:spPr>
          <a:xfrm>
            <a:off x="10227943" y="3666227"/>
            <a:ext cx="0" cy="6728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6291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5791C-E2F2-FB46-1874-2AE63934ADC8}"/>
            </a:ext>
          </a:extLst>
        </p:cNvPr>
        <p:cNvGrpSpPr/>
        <p:nvPr/>
      </p:nvGrpSpPr>
      <p:grpSpPr>
        <a:xfrm>
          <a:off x="0" y="0"/>
          <a:ext cx="0" cy="0"/>
          <a:chOff x="0" y="0"/>
          <a:chExt cx="0" cy="0"/>
        </a:xfrm>
      </p:grpSpPr>
      <p:pic>
        <p:nvPicPr>
          <p:cNvPr id="5" name="Image 4" descr="Une image contenant texte, dessin, croquis, écriture manuscrite&#10;&#10;Description générée automatiquement">
            <a:extLst>
              <a:ext uri="{FF2B5EF4-FFF2-40B4-BE49-F238E27FC236}">
                <a16:creationId xmlns:a16="http://schemas.microsoft.com/office/drawing/2014/main" id="{E1BC83FF-FE58-F324-6B3B-85A2DC3C4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956" y="1773904"/>
            <a:ext cx="4378734" cy="4785331"/>
          </a:xfrm>
          <a:prstGeom prst="rect">
            <a:avLst/>
          </a:prstGeom>
        </p:spPr>
      </p:pic>
      <p:sp>
        <p:nvSpPr>
          <p:cNvPr id="13" name="Rectangle 12">
            <a:extLst>
              <a:ext uri="{FF2B5EF4-FFF2-40B4-BE49-F238E27FC236}">
                <a16:creationId xmlns:a16="http://schemas.microsoft.com/office/drawing/2014/main" id="{637DBB85-35CF-9767-6874-4F4381BF0D63}"/>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ZoneTexte 13">
            <a:extLst>
              <a:ext uri="{FF2B5EF4-FFF2-40B4-BE49-F238E27FC236}">
                <a16:creationId xmlns:a16="http://schemas.microsoft.com/office/drawing/2014/main" id="{3B818503-A172-5094-C608-75DC9A38FDC6}"/>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5</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5" name="Rectangle : coins arrondis 14">
            <a:extLst>
              <a:ext uri="{FF2B5EF4-FFF2-40B4-BE49-F238E27FC236}">
                <a16:creationId xmlns:a16="http://schemas.microsoft.com/office/drawing/2014/main" id="{859FCEA4-026B-4EAC-E985-2FAF490434D0}"/>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Rectangle 15">
            <a:extLst>
              <a:ext uri="{FF2B5EF4-FFF2-40B4-BE49-F238E27FC236}">
                <a16:creationId xmlns:a16="http://schemas.microsoft.com/office/drawing/2014/main" id="{5883FA3D-AE3A-4D1C-DC2A-7482E4B7A96B}"/>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7" name="ZoneTexte 16">
            <a:extLst>
              <a:ext uri="{FF2B5EF4-FFF2-40B4-BE49-F238E27FC236}">
                <a16:creationId xmlns:a16="http://schemas.microsoft.com/office/drawing/2014/main" id="{60485EF9-F749-9779-097E-2BF92AD5B1BE}"/>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8" name="Image 17" descr="Une image contenant croquis, Police, conception&#10;&#10;Description générée automatiquement">
            <a:extLst>
              <a:ext uri="{FF2B5EF4-FFF2-40B4-BE49-F238E27FC236}">
                <a16:creationId xmlns:a16="http://schemas.microsoft.com/office/drawing/2014/main" id="{D48C1A6E-1F00-955B-70B6-498C84A2572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540020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A2AF5D-00FE-A1FF-C432-DECD05132F37}"/>
              </a:ext>
            </a:extLst>
          </p:cNvPr>
          <p:cNvSpPr/>
          <p:nvPr/>
        </p:nvSpPr>
        <p:spPr>
          <a:xfrm>
            <a:off x="8131292" y="408057"/>
            <a:ext cx="287163"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Rectangle 14">
            <a:extLst>
              <a:ext uri="{FF2B5EF4-FFF2-40B4-BE49-F238E27FC236}">
                <a16:creationId xmlns:a16="http://schemas.microsoft.com/office/drawing/2014/main" id="{CC7065DC-7769-FFF3-EF23-B4A59A5FCAAE}"/>
              </a:ext>
            </a:extLst>
          </p:cNvPr>
          <p:cNvSpPr/>
          <p:nvPr/>
        </p:nvSpPr>
        <p:spPr>
          <a:xfrm>
            <a:off x="6329537" y="610327"/>
            <a:ext cx="287163"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a:extLst>
              <a:ext uri="{FF2B5EF4-FFF2-40B4-BE49-F238E27FC236}">
                <a16:creationId xmlns:a16="http://schemas.microsoft.com/office/drawing/2014/main" id="{83B33084-4ED1-5AB2-142B-5ED342718140}"/>
              </a:ext>
            </a:extLst>
          </p:cNvPr>
          <p:cNvSpPr txBox="1"/>
          <p:nvPr/>
        </p:nvSpPr>
        <p:spPr>
          <a:xfrm>
            <a:off x="2951077" y="484257"/>
            <a:ext cx="7947656"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Les licences </a:t>
            </a:r>
            <a:r>
              <a:rPr lang="fr-FR" sz="4000" dirty="0">
                <a:solidFill>
                  <a:schemeClr val="bg1"/>
                </a:solidFill>
                <a:latin typeface="Modern No. 20" panose="02070704070505020303" pitchFamily="18" charset="0"/>
                <a:ea typeface="ADLaM Display" panose="020F0502020204030204" pitchFamily="2" charset="0"/>
                <a:cs typeface="ADLaM Display" panose="020F0502020204030204" pitchFamily="2" charset="0"/>
              </a:rPr>
              <a:t>C</a:t>
            </a:r>
            <a:r>
              <a:rPr lang="fr-FR" sz="4000" dirty="0">
                <a:latin typeface="Modern No. 20" panose="02070704070505020303" pitchFamily="18" charset="0"/>
                <a:ea typeface="ADLaM Display" panose="020F0502020204030204" pitchFamily="2" charset="0"/>
                <a:cs typeface="ADLaM Display" panose="020F0502020204030204" pitchFamily="2" charset="0"/>
              </a:rPr>
              <a:t>reative </a:t>
            </a:r>
            <a:r>
              <a:rPr lang="fr-FR" sz="4000" dirty="0">
                <a:solidFill>
                  <a:schemeClr val="bg1"/>
                </a:solidFill>
                <a:latin typeface="Modern No. 20" panose="02070704070505020303" pitchFamily="18" charset="0"/>
                <a:ea typeface="ADLaM Display" panose="020F0502020204030204" pitchFamily="2" charset="0"/>
                <a:cs typeface="ADLaM Display" panose="020F0502020204030204" pitchFamily="2" charset="0"/>
              </a:rPr>
              <a:t>C</a:t>
            </a:r>
            <a:r>
              <a:rPr lang="fr-FR" sz="4000" dirty="0">
                <a:latin typeface="Modern No. 20" panose="02070704070505020303" pitchFamily="18" charset="0"/>
                <a:ea typeface="ADLaM Display" panose="020F0502020204030204" pitchFamily="2" charset="0"/>
                <a:cs typeface="ADLaM Display" panose="020F0502020204030204" pitchFamily="2" charset="0"/>
              </a:rPr>
              <a:t>ommons</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pic>
        <p:nvPicPr>
          <p:cNvPr id="18" name="Image 17">
            <a:hlinkClick r:id="rId2"/>
            <a:extLst>
              <a:ext uri="{FF2B5EF4-FFF2-40B4-BE49-F238E27FC236}">
                <a16:creationId xmlns:a16="http://schemas.microsoft.com/office/drawing/2014/main" id="{294C70FB-B937-E736-9EC7-AA637D9D55F1}"/>
              </a:ext>
            </a:extLst>
          </p:cNvPr>
          <p:cNvPicPr>
            <a:picLocks noChangeAspect="1"/>
          </p:cNvPicPr>
          <p:nvPr/>
        </p:nvPicPr>
        <p:blipFill rotWithShape="1">
          <a:blip r:embed="rId3"/>
          <a:srcRect t="6918"/>
          <a:stretch/>
        </p:blipFill>
        <p:spPr>
          <a:xfrm>
            <a:off x="2646947" y="1570455"/>
            <a:ext cx="7259797" cy="5062953"/>
          </a:xfrm>
          <a:prstGeom prst="rect">
            <a:avLst/>
          </a:prstGeom>
        </p:spPr>
      </p:pic>
      <p:sp>
        <p:nvSpPr>
          <p:cNvPr id="2" name="Rectangle : coins arrondis 1">
            <a:extLst>
              <a:ext uri="{FF2B5EF4-FFF2-40B4-BE49-F238E27FC236}">
                <a16:creationId xmlns:a16="http://schemas.microsoft.com/office/drawing/2014/main" id="{9F1D0D4F-1879-3050-12D5-45EB7D63B89F}"/>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D1F937F1-C945-D84B-4BDC-C550DFAFB31F}"/>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9A843369-9A57-4357-0F00-A5F689E4C58B}"/>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3DB4DFF8-64BC-1CDF-1B7B-934F17972F1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cxnSp>
        <p:nvCxnSpPr>
          <p:cNvPr id="4" name="Connecteur droit avec flèche 3">
            <a:extLst>
              <a:ext uri="{FF2B5EF4-FFF2-40B4-BE49-F238E27FC236}">
                <a16:creationId xmlns:a16="http://schemas.microsoft.com/office/drawing/2014/main" id="{CCF03A3C-4B7E-3A5C-1182-8938A50D0AF7}"/>
              </a:ext>
            </a:extLst>
          </p:cNvPr>
          <p:cNvCxnSpPr/>
          <p:nvPr/>
        </p:nvCxnSpPr>
        <p:spPr>
          <a:xfrm>
            <a:off x="1358020" y="2607398"/>
            <a:ext cx="113168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346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28D5DE-03C7-3CA6-F022-BE96AE24B38F}"/>
              </a:ext>
            </a:extLst>
          </p:cNvPr>
          <p:cNvSpPr/>
          <p:nvPr/>
        </p:nvSpPr>
        <p:spPr>
          <a:xfrm>
            <a:off x="680653" y="2603499"/>
            <a:ext cx="10685841" cy="251460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BE"/>
          </a:p>
        </p:txBody>
      </p:sp>
      <p:graphicFrame>
        <p:nvGraphicFramePr>
          <p:cNvPr id="8" name="Diagramme 7">
            <a:extLst>
              <a:ext uri="{FF2B5EF4-FFF2-40B4-BE49-F238E27FC236}">
                <a16:creationId xmlns:a16="http://schemas.microsoft.com/office/drawing/2014/main" id="{81B6DB55-1D2E-572D-9B62-725EAA417F63}"/>
              </a:ext>
            </a:extLst>
          </p:cNvPr>
          <p:cNvGraphicFramePr/>
          <p:nvPr>
            <p:extLst>
              <p:ext uri="{D42A27DB-BD31-4B8C-83A1-F6EECF244321}">
                <p14:modId xmlns:p14="http://schemas.microsoft.com/office/powerpoint/2010/main" val="923359220"/>
              </p:ext>
            </p:extLst>
          </p:nvPr>
        </p:nvGraphicFramePr>
        <p:xfrm>
          <a:off x="1140427" y="890223"/>
          <a:ext cx="9874250" cy="5856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a:extLst>
              <a:ext uri="{FF2B5EF4-FFF2-40B4-BE49-F238E27FC236}">
                <a16:creationId xmlns:a16="http://schemas.microsoft.com/office/drawing/2014/main" id="{4AD20249-E845-9AC5-146D-B3DF12E86818}"/>
              </a:ext>
            </a:extLst>
          </p:cNvPr>
          <p:cNvCxnSpPr/>
          <p:nvPr/>
        </p:nvCxnSpPr>
        <p:spPr>
          <a:xfrm flipV="1">
            <a:off x="3397906" y="4574821"/>
            <a:ext cx="0" cy="1086557"/>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6231B92C-B782-7D47-41F4-37F132077758}"/>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Formation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6" name="Rectangle 5">
            <a:extLst>
              <a:ext uri="{FF2B5EF4-FFF2-40B4-BE49-F238E27FC236}">
                <a16:creationId xmlns:a16="http://schemas.microsoft.com/office/drawing/2014/main" id="{58D2F7F4-7C9D-8EE7-FA17-BE32E90481BE}"/>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500" name="Rectangle 499">
            <a:extLst>
              <a:ext uri="{FF2B5EF4-FFF2-40B4-BE49-F238E27FC236}">
                <a16:creationId xmlns:a16="http://schemas.microsoft.com/office/drawing/2014/main" id="{FE2DE2C7-C3C4-351F-A087-655DE85F9214}"/>
              </a:ext>
            </a:extLst>
          </p:cNvPr>
          <p:cNvSpPr/>
          <p:nvPr/>
        </p:nvSpPr>
        <p:spPr>
          <a:xfrm>
            <a:off x="11296647" y="2169142"/>
            <a:ext cx="69847" cy="3401424"/>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06A55CE3-3E65-4345-4DAC-2747DAE25D2D}"/>
              </a:ext>
            </a:extLst>
          </p:cNvPr>
          <p:cNvSpPr txBox="1"/>
          <p:nvPr/>
        </p:nvSpPr>
        <p:spPr>
          <a:xfrm>
            <a:off x="2523091" y="5800483"/>
            <a:ext cx="2025021" cy="369332"/>
          </a:xfrm>
          <a:prstGeom prst="rect">
            <a:avLst/>
          </a:prstGeom>
          <a:noFill/>
        </p:spPr>
        <p:txBody>
          <a:bodyPr wrap="square">
            <a:spAutoFit/>
          </a:bodyPr>
          <a:lstStyle/>
          <a:p>
            <a:r>
              <a:rPr lang="fr-FR" sz="1800" dirty="0">
                <a:latin typeface="+mj-lt"/>
                <a:ea typeface="ADLaM Display" panose="020F0502020204030204" pitchFamily="2" charset="0"/>
                <a:cs typeface="ADLaM Display" panose="020F0502020204030204" pitchFamily="2" charset="0"/>
              </a:rPr>
              <a:t>Lundi 13h30-15h</a:t>
            </a:r>
            <a:endParaRPr lang="fr-BE" dirty="0"/>
          </a:p>
        </p:txBody>
      </p:sp>
      <p:sp>
        <p:nvSpPr>
          <p:cNvPr id="10" name="ZoneTexte 9">
            <a:extLst>
              <a:ext uri="{FF2B5EF4-FFF2-40B4-BE49-F238E27FC236}">
                <a16:creationId xmlns:a16="http://schemas.microsoft.com/office/drawing/2014/main" id="{290518DA-0350-F879-69B4-95ECDAFCEC3D}"/>
              </a:ext>
            </a:extLst>
          </p:cNvPr>
          <p:cNvSpPr txBox="1"/>
          <p:nvPr/>
        </p:nvSpPr>
        <p:spPr>
          <a:xfrm>
            <a:off x="7723083" y="1410286"/>
            <a:ext cx="2025021" cy="369332"/>
          </a:xfrm>
          <a:prstGeom prst="rect">
            <a:avLst/>
          </a:prstGeom>
          <a:noFill/>
        </p:spPr>
        <p:txBody>
          <a:bodyPr wrap="square">
            <a:spAutoFit/>
          </a:bodyPr>
          <a:lstStyle/>
          <a:p>
            <a:r>
              <a:rPr lang="fr-FR" sz="1800" dirty="0">
                <a:latin typeface="+mj-lt"/>
                <a:ea typeface="ADLaM Display" panose="020F0502020204030204" pitchFamily="2" charset="0"/>
                <a:cs typeface="ADLaM Display" panose="020F0502020204030204" pitchFamily="2" charset="0"/>
              </a:rPr>
              <a:t>Mardi 13h30-15h</a:t>
            </a:r>
            <a:endParaRPr lang="fr-BE" dirty="0"/>
          </a:p>
        </p:txBody>
      </p:sp>
      <p:cxnSp>
        <p:nvCxnSpPr>
          <p:cNvPr id="15" name="Connecteur droit 14">
            <a:extLst>
              <a:ext uri="{FF2B5EF4-FFF2-40B4-BE49-F238E27FC236}">
                <a16:creationId xmlns:a16="http://schemas.microsoft.com/office/drawing/2014/main" id="{061F6F06-08F6-4382-D473-A9F635F1F2FB}"/>
              </a:ext>
            </a:extLst>
          </p:cNvPr>
          <p:cNvCxnSpPr>
            <a:cxnSpLocks/>
          </p:cNvCxnSpPr>
          <p:nvPr/>
        </p:nvCxnSpPr>
        <p:spPr>
          <a:xfrm>
            <a:off x="8616537" y="1891551"/>
            <a:ext cx="0" cy="101600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946606B-A63C-3CCE-5650-E456B025D5BF}"/>
              </a:ext>
            </a:extLst>
          </p:cNvPr>
          <p:cNvSpPr/>
          <p:nvPr/>
        </p:nvSpPr>
        <p:spPr>
          <a:xfrm>
            <a:off x="680653" y="5128465"/>
            <a:ext cx="706461" cy="112623"/>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a:extLst>
              <a:ext uri="{FF2B5EF4-FFF2-40B4-BE49-F238E27FC236}">
                <a16:creationId xmlns:a16="http://schemas.microsoft.com/office/drawing/2014/main" id="{6F114AB7-2F6E-F38C-14C2-3484F1C74F8B}"/>
              </a:ext>
            </a:extLst>
          </p:cNvPr>
          <p:cNvSpPr txBox="1"/>
          <p:nvPr/>
        </p:nvSpPr>
        <p:spPr>
          <a:xfrm rot="5400000">
            <a:off x="10391077" y="3615605"/>
            <a:ext cx="2732098"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LL Days</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4" name="Graphique 3" descr="Internet contour">
            <a:extLst>
              <a:ext uri="{FF2B5EF4-FFF2-40B4-BE49-F238E27FC236}">
                <a16:creationId xmlns:a16="http://schemas.microsoft.com/office/drawing/2014/main" id="{08C97DF4-73E3-B9C7-2259-F1445B3CE4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5549" y="5601510"/>
            <a:ext cx="914400" cy="914400"/>
          </a:xfrm>
          <a:prstGeom prst="rect">
            <a:avLst/>
          </a:prstGeom>
        </p:spPr>
      </p:pic>
    </p:spTree>
    <p:extLst>
      <p:ext uri="{BB962C8B-B14F-4D97-AF65-F5344CB8AC3E}">
        <p14:creationId xmlns:p14="http://schemas.microsoft.com/office/powerpoint/2010/main" val="2318379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B455-174C-5594-4695-6EA6E885943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FDB4254-962F-DE2E-66C8-73AC3C518CC3}"/>
              </a:ext>
            </a:extLst>
          </p:cNvPr>
          <p:cNvSpPr/>
          <p:nvPr/>
        </p:nvSpPr>
        <p:spPr>
          <a:xfrm>
            <a:off x="8131292" y="408057"/>
            <a:ext cx="287163"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Rectangle 14">
            <a:extLst>
              <a:ext uri="{FF2B5EF4-FFF2-40B4-BE49-F238E27FC236}">
                <a16:creationId xmlns:a16="http://schemas.microsoft.com/office/drawing/2014/main" id="{E7C1CEDE-23FF-7EC9-1791-8A954E4A7D5C}"/>
              </a:ext>
            </a:extLst>
          </p:cNvPr>
          <p:cNvSpPr/>
          <p:nvPr/>
        </p:nvSpPr>
        <p:spPr>
          <a:xfrm>
            <a:off x="6329537" y="610327"/>
            <a:ext cx="287163"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a:extLst>
              <a:ext uri="{FF2B5EF4-FFF2-40B4-BE49-F238E27FC236}">
                <a16:creationId xmlns:a16="http://schemas.microsoft.com/office/drawing/2014/main" id="{256B6327-CF10-907A-ACCB-7BA75E129570}"/>
              </a:ext>
            </a:extLst>
          </p:cNvPr>
          <p:cNvSpPr txBox="1"/>
          <p:nvPr/>
        </p:nvSpPr>
        <p:spPr>
          <a:xfrm>
            <a:off x="2951077" y="484257"/>
            <a:ext cx="7947656"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Les licences </a:t>
            </a:r>
            <a:r>
              <a:rPr lang="fr-FR" sz="4000" dirty="0">
                <a:solidFill>
                  <a:schemeClr val="bg1"/>
                </a:solidFill>
                <a:latin typeface="Modern No. 20" panose="02070704070505020303" pitchFamily="18" charset="0"/>
                <a:ea typeface="ADLaM Display" panose="020F0502020204030204" pitchFamily="2" charset="0"/>
                <a:cs typeface="ADLaM Display" panose="020F0502020204030204" pitchFamily="2" charset="0"/>
              </a:rPr>
              <a:t>C</a:t>
            </a:r>
            <a:r>
              <a:rPr lang="fr-FR" sz="4000" dirty="0">
                <a:latin typeface="Modern No. 20" panose="02070704070505020303" pitchFamily="18" charset="0"/>
                <a:ea typeface="ADLaM Display" panose="020F0502020204030204" pitchFamily="2" charset="0"/>
                <a:cs typeface="ADLaM Display" panose="020F0502020204030204" pitchFamily="2" charset="0"/>
              </a:rPr>
              <a:t>reative </a:t>
            </a:r>
            <a:r>
              <a:rPr lang="fr-FR" sz="4000" dirty="0">
                <a:solidFill>
                  <a:schemeClr val="bg1"/>
                </a:solidFill>
                <a:latin typeface="Modern No. 20" panose="02070704070505020303" pitchFamily="18" charset="0"/>
                <a:ea typeface="ADLaM Display" panose="020F0502020204030204" pitchFamily="2" charset="0"/>
                <a:cs typeface="ADLaM Display" panose="020F0502020204030204" pitchFamily="2" charset="0"/>
              </a:rPr>
              <a:t>C</a:t>
            </a:r>
            <a:r>
              <a:rPr lang="fr-FR" sz="4000" dirty="0">
                <a:latin typeface="Modern No. 20" panose="02070704070505020303" pitchFamily="18" charset="0"/>
                <a:ea typeface="ADLaM Display" panose="020F0502020204030204" pitchFamily="2" charset="0"/>
                <a:cs typeface="ADLaM Display" panose="020F0502020204030204" pitchFamily="2" charset="0"/>
              </a:rPr>
              <a:t>ommons</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Rectangle : coins arrondis 1">
            <a:extLst>
              <a:ext uri="{FF2B5EF4-FFF2-40B4-BE49-F238E27FC236}">
                <a16:creationId xmlns:a16="http://schemas.microsoft.com/office/drawing/2014/main" id="{06ECF4B1-042F-77E7-DDE9-00550D62C961}"/>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120722FF-E5B1-C3F3-5491-C1EF188BF7C4}"/>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781CA194-4443-1072-DA08-03E5CD840367}"/>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6DAB6250-AA2E-5A28-75FE-288B89E90F4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3" name="ZoneTexte 2">
            <a:extLst>
              <a:ext uri="{FF2B5EF4-FFF2-40B4-BE49-F238E27FC236}">
                <a16:creationId xmlns:a16="http://schemas.microsoft.com/office/drawing/2014/main" id="{6D5E37F1-8556-B459-6B10-1600800D3F39}"/>
              </a:ext>
            </a:extLst>
          </p:cNvPr>
          <p:cNvSpPr txBox="1"/>
          <p:nvPr/>
        </p:nvSpPr>
        <p:spPr>
          <a:xfrm>
            <a:off x="1044921" y="2650133"/>
            <a:ext cx="9608484" cy="584775"/>
          </a:xfrm>
          <a:prstGeom prst="rect">
            <a:avLst/>
          </a:prstGeom>
          <a:noFill/>
        </p:spPr>
        <p:txBody>
          <a:bodyPr wrap="square">
            <a:spAutoFit/>
          </a:bodyPr>
          <a:lstStyle/>
          <a:p>
            <a:r>
              <a:rPr lang="fr-FR" sz="1600" dirty="0">
                <a:latin typeface="+mj-lt"/>
              </a:rPr>
              <a:t>A partir des images (photos, dessins, icônes, etc.), des citations ou du texte sélectionné précédemment, quelle action peut-on envisager ?</a:t>
            </a:r>
            <a:endParaRPr lang="fr-BE" sz="1600" dirty="0">
              <a:latin typeface="+mj-lt"/>
            </a:endParaRPr>
          </a:p>
        </p:txBody>
      </p:sp>
      <p:cxnSp>
        <p:nvCxnSpPr>
          <p:cNvPr id="5" name="Connecteur droit avec flèche 4">
            <a:extLst>
              <a:ext uri="{FF2B5EF4-FFF2-40B4-BE49-F238E27FC236}">
                <a16:creationId xmlns:a16="http://schemas.microsoft.com/office/drawing/2014/main" id="{996A10B7-FA64-2BCA-CF18-A8AF4138CB7A}"/>
              </a:ext>
            </a:extLst>
          </p:cNvPr>
          <p:cNvCxnSpPr/>
          <p:nvPr/>
        </p:nvCxnSpPr>
        <p:spPr>
          <a:xfrm>
            <a:off x="697583" y="2814044"/>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5240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5686-BBFD-FA42-CF7B-2F05A7A08C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118E42-0C5A-6795-6BF2-D7A2B80F361A}"/>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ZoneTexte 2">
            <a:extLst>
              <a:ext uri="{FF2B5EF4-FFF2-40B4-BE49-F238E27FC236}">
                <a16:creationId xmlns:a16="http://schemas.microsoft.com/office/drawing/2014/main" id="{DDA967DC-F709-CEDC-B110-199B86AC0690}"/>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6</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4" name="Rectangle : coins arrondis 3">
            <a:extLst>
              <a:ext uri="{FF2B5EF4-FFF2-40B4-BE49-F238E27FC236}">
                <a16:creationId xmlns:a16="http://schemas.microsoft.com/office/drawing/2014/main" id="{37B00254-3467-8198-DCAC-A04FC59D2199}"/>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Rectangle 9">
            <a:extLst>
              <a:ext uri="{FF2B5EF4-FFF2-40B4-BE49-F238E27FC236}">
                <a16:creationId xmlns:a16="http://schemas.microsoft.com/office/drawing/2014/main" id="{5A2D87C6-7FA9-582F-95D4-B4AC1760559B}"/>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A3923221-0279-7808-D528-57DAEAE21B48}"/>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2" name="Image 11" descr="Une image contenant croquis, Police, conception&#10;&#10;Description générée automatiquement">
            <a:extLst>
              <a:ext uri="{FF2B5EF4-FFF2-40B4-BE49-F238E27FC236}">
                <a16:creationId xmlns:a16="http://schemas.microsoft.com/office/drawing/2014/main" id="{0501BB1A-9691-C45A-D4DA-AF8310F9478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pic>
        <p:nvPicPr>
          <p:cNvPr id="6" name="Image 5" descr="Une image contenant texte, dessin, croquis, écriture manuscrite&#10;&#10;Description générée automatiquement">
            <a:extLst>
              <a:ext uri="{FF2B5EF4-FFF2-40B4-BE49-F238E27FC236}">
                <a16:creationId xmlns:a16="http://schemas.microsoft.com/office/drawing/2014/main" id="{6BB5391C-D37A-DB79-5E67-4BC4B48D1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020" y="2061550"/>
            <a:ext cx="3810963" cy="4186849"/>
          </a:xfrm>
          <a:prstGeom prst="rect">
            <a:avLst/>
          </a:prstGeom>
        </p:spPr>
      </p:pic>
    </p:spTree>
    <p:extLst>
      <p:ext uri="{BB962C8B-B14F-4D97-AF65-F5344CB8AC3E}">
        <p14:creationId xmlns:p14="http://schemas.microsoft.com/office/powerpoint/2010/main" val="654280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1" descr="Notes Post-it contour">
            <a:extLst>
              <a:ext uri="{FF2B5EF4-FFF2-40B4-BE49-F238E27FC236}">
                <a16:creationId xmlns:a16="http://schemas.microsoft.com/office/drawing/2014/main" id="{39B039BE-3734-537E-9623-149B251151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4003" y="2120037"/>
            <a:ext cx="2734847" cy="2734847"/>
          </a:xfrm>
          <a:prstGeom prst="rect">
            <a:avLst/>
          </a:prstGeom>
        </p:spPr>
      </p:pic>
      <p:pic>
        <p:nvPicPr>
          <p:cNvPr id="4" name="Graphique 3" descr="Notes Post-it contour">
            <a:extLst>
              <a:ext uri="{FF2B5EF4-FFF2-40B4-BE49-F238E27FC236}">
                <a16:creationId xmlns:a16="http://schemas.microsoft.com/office/drawing/2014/main" id="{76C07351-A634-FA4B-0D2F-79D6786C95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7505" y="1989045"/>
            <a:ext cx="2624804" cy="2624804"/>
          </a:xfrm>
          <a:prstGeom prst="rect">
            <a:avLst/>
          </a:prstGeom>
        </p:spPr>
      </p:pic>
      <p:sp>
        <p:nvSpPr>
          <p:cNvPr id="5" name="Rectangle : coins arrondis 4">
            <a:extLst>
              <a:ext uri="{FF2B5EF4-FFF2-40B4-BE49-F238E27FC236}">
                <a16:creationId xmlns:a16="http://schemas.microsoft.com/office/drawing/2014/main" id="{7AFE6849-2F29-CA10-AA99-199EB8AF32E3}"/>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6F42DF65-0570-E731-C00F-6398C9E399DC}"/>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A1B1EF38-98E9-A5C1-CB1B-704709E1C6FC}"/>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F9D8B4D5-2844-6F0A-1FFB-9A57279B88A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9" name="Rectangle 8">
            <a:extLst>
              <a:ext uri="{FF2B5EF4-FFF2-40B4-BE49-F238E27FC236}">
                <a16:creationId xmlns:a16="http://schemas.microsoft.com/office/drawing/2014/main" id="{8721CFB6-F699-BD8A-50AD-385D86285940}"/>
              </a:ext>
            </a:extLst>
          </p:cNvPr>
          <p:cNvSpPr/>
          <p:nvPr/>
        </p:nvSpPr>
        <p:spPr>
          <a:xfrm>
            <a:off x="6408200" y="665224"/>
            <a:ext cx="716877" cy="365811"/>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041E7EFC-E563-C187-B19A-9503C9250359}"/>
              </a:ext>
            </a:extLst>
          </p:cNvPr>
          <p:cNvSpPr txBox="1"/>
          <p:nvPr/>
        </p:nvSpPr>
        <p:spPr>
          <a:xfrm>
            <a:off x="3303626" y="414457"/>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Mes besoins</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11" name="ZoneTexte 10">
            <a:extLst>
              <a:ext uri="{FF2B5EF4-FFF2-40B4-BE49-F238E27FC236}">
                <a16:creationId xmlns:a16="http://schemas.microsoft.com/office/drawing/2014/main" id="{49830DD3-D9C5-7226-596F-1E23996435F4}"/>
              </a:ext>
            </a:extLst>
          </p:cNvPr>
          <p:cNvSpPr txBox="1"/>
          <p:nvPr/>
        </p:nvSpPr>
        <p:spPr>
          <a:xfrm>
            <a:off x="2356975" y="3414764"/>
            <a:ext cx="1681421" cy="584775"/>
          </a:xfrm>
          <a:prstGeom prst="rect">
            <a:avLst/>
          </a:prstGeom>
          <a:noFill/>
        </p:spPr>
        <p:txBody>
          <a:bodyPr wrap="square">
            <a:spAutoFit/>
          </a:bodyPr>
          <a:lstStyle/>
          <a:p>
            <a:r>
              <a:rPr lang="fr-FR" sz="1600" dirty="0">
                <a:latin typeface="+mj-lt"/>
              </a:rPr>
              <a:t>Mon sentiment d’incompétence</a:t>
            </a:r>
            <a:endParaRPr lang="fr-BE" sz="1600" dirty="0">
              <a:latin typeface="+mj-lt"/>
            </a:endParaRPr>
          </a:p>
        </p:txBody>
      </p:sp>
      <p:sp>
        <p:nvSpPr>
          <p:cNvPr id="12" name="Flèche : droite 11">
            <a:extLst>
              <a:ext uri="{FF2B5EF4-FFF2-40B4-BE49-F238E27FC236}">
                <a16:creationId xmlns:a16="http://schemas.microsoft.com/office/drawing/2014/main" id="{1F4F7B0C-82C4-30EF-83EB-A5B034CE13AF}"/>
              </a:ext>
            </a:extLst>
          </p:cNvPr>
          <p:cNvSpPr/>
          <p:nvPr/>
        </p:nvSpPr>
        <p:spPr>
          <a:xfrm>
            <a:off x="4485754" y="3487460"/>
            <a:ext cx="2734847" cy="400617"/>
          </a:xfrm>
          <a:prstGeom prst="rightArrow">
            <a:avLst/>
          </a:prstGeom>
          <a:solidFill>
            <a:schemeClr val="tx1">
              <a:lumMod val="65000"/>
              <a:lumOff val="3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44B874D2-35BF-3165-9E16-6B4ABD6FE81B}"/>
              </a:ext>
            </a:extLst>
          </p:cNvPr>
          <p:cNvSpPr txBox="1"/>
          <p:nvPr/>
        </p:nvSpPr>
        <p:spPr>
          <a:xfrm>
            <a:off x="8599072" y="3414764"/>
            <a:ext cx="1681421" cy="338554"/>
          </a:xfrm>
          <a:prstGeom prst="rect">
            <a:avLst/>
          </a:prstGeom>
          <a:noFill/>
        </p:spPr>
        <p:txBody>
          <a:bodyPr wrap="square">
            <a:spAutoFit/>
          </a:bodyPr>
          <a:lstStyle/>
          <a:p>
            <a:r>
              <a:rPr lang="fr-FR" sz="1600" dirty="0">
                <a:latin typeface="+mj-lt"/>
              </a:rPr>
              <a:t>Mon besoin</a:t>
            </a:r>
            <a:endParaRPr lang="fr-BE" sz="1600" dirty="0">
              <a:latin typeface="+mj-lt"/>
            </a:endParaRPr>
          </a:p>
        </p:txBody>
      </p:sp>
    </p:spTree>
    <p:extLst>
      <p:ext uri="{BB962C8B-B14F-4D97-AF65-F5344CB8AC3E}">
        <p14:creationId xmlns:p14="http://schemas.microsoft.com/office/powerpoint/2010/main" val="3905921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F3341-7863-4065-275E-20EEC5885447}"/>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6E734D35-CC74-F7EB-63B8-B17F3C9C98AF}"/>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A54828A0-BBBA-84AC-7D36-DE3A3E0DDDFB}"/>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7029B94A-DD22-2FB1-281D-3CCFCEC8A485}"/>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8" name="Image 7" descr="Une image contenant croquis, Police, conception&#10;&#10;Description générée automatiquement">
            <a:extLst>
              <a:ext uri="{FF2B5EF4-FFF2-40B4-BE49-F238E27FC236}">
                <a16:creationId xmlns:a16="http://schemas.microsoft.com/office/drawing/2014/main" id="{0AE0F39E-48B6-BAEB-BB66-C692CA8678F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18" name="Rectangle 17">
            <a:extLst>
              <a:ext uri="{FF2B5EF4-FFF2-40B4-BE49-F238E27FC236}">
                <a16:creationId xmlns:a16="http://schemas.microsoft.com/office/drawing/2014/main" id="{4BF1A4F2-5E1E-B22D-802E-EC64DEBE0D8C}"/>
              </a:ext>
            </a:extLst>
          </p:cNvPr>
          <p:cNvSpPr/>
          <p:nvPr/>
        </p:nvSpPr>
        <p:spPr>
          <a:xfrm>
            <a:off x="3353785" y="370297"/>
            <a:ext cx="355574" cy="365811"/>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0" name="Rectangle 19">
            <a:extLst>
              <a:ext uri="{FF2B5EF4-FFF2-40B4-BE49-F238E27FC236}">
                <a16:creationId xmlns:a16="http://schemas.microsoft.com/office/drawing/2014/main" id="{EE38631F-B661-EDDF-B2CB-1D12E31DFB6F}"/>
              </a:ext>
            </a:extLst>
          </p:cNvPr>
          <p:cNvSpPr/>
          <p:nvPr/>
        </p:nvSpPr>
        <p:spPr>
          <a:xfrm>
            <a:off x="6534057" y="352212"/>
            <a:ext cx="355574" cy="365811"/>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Rectangle 20">
            <a:extLst>
              <a:ext uri="{FF2B5EF4-FFF2-40B4-BE49-F238E27FC236}">
                <a16:creationId xmlns:a16="http://schemas.microsoft.com/office/drawing/2014/main" id="{8F1D308F-012A-7FFF-440F-7CD5D8953F61}"/>
              </a:ext>
            </a:extLst>
          </p:cNvPr>
          <p:cNvSpPr/>
          <p:nvPr/>
        </p:nvSpPr>
        <p:spPr>
          <a:xfrm>
            <a:off x="10275047" y="345616"/>
            <a:ext cx="853028" cy="365811"/>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6B02FDCB-93E2-A61A-47FB-BAFD0EAE2B4C}"/>
              </a:ext>
            </a:extLst>
          </p:cNvPr>
          <p:cNvSpPr txBox="1"/>
          <p:nvPr/>
        </p:nvSpPr>
        <p:spPr>
          <a:xfrm>
            <a:off x="3165894" y="181175"/>
            <a:ext cx="821775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Boostez votre </a:t>
            </a:r>
            <a:r>
              <a:rPr lang="fr-FR" sz="4000" dirty="0" err="1">
                <a:latin typeface="Candara" panose="020E0502030303020204" pitchFamily="34" charset="0"/>
                <a:ea typeface="ADLaM Display" panose="020F0502020204030204" pitchFamily="2" charset="0"/>
                <a:cs typeface="ADLaM Display" panose="020F0502020204030204" pitchFamily="2" charset="0"/>
              </a:rPr>
              <a:t>Openness</a:t>
            </a:r>
            <a:r>
              <a:rPr lang="fr-FR" sz="4000" dirty="0">
                <a:latin typeface="Candara" panose="020E0502030303020204" pitchFamily="34" charset="0"/>
                <a:ea typeface="ADLaM Display" panose="020F0502020204030204" pitchFamily="2" charset="0"/>
                <a:cs typeface="ADLaM Display" panose="020F0502020204030204" pitchFamily="2" charset="0"/>
              </a:rPr>
              <a:t> avec le LLL</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25" name="Image 24" descr="Une image contenant texte, diagramme, carte, Plan&#10;&#10;Description générée automatiquement">
            <a:extLst>
              <a:ext uri="{FF2B5EF4-FFF2-40B4-BE49-F238E27FC236}">
                <a16:creationId xmlns:a16="http://schemas.microsoft.com/office/drawing/2014/main" id="{901809DA-19C2-5014-2DD5-F3B524485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9" y="1237051"/>
            <a:ext cx="11251721" cy="5439774"/>
          </a:xfrm>
          <a:prstGeom prst="rect">
            <a:avLst/>
          </a:prstGeom>
        </p:spPr>
      </p:pic>
    </p:spTree>
    <p:extLst>
      <p:ext uri="{BB962C8B-B14F-4D97-AF65-F5344CB8AC3E}">
        <p14:creationId xmlns:p14="http://schemas.microsoft.com/office/powerpoint/2010/main" val="1333180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CAF1AB6-DFE1-AC51-C1AD-CD2224C86577}"/>
              </a:ext>
            </a:extLst>
          </p:cNvPr>
          <p:cNvSpPr/>
          <p:nvPr/>
        </p:nvSpPr>
        <p:spPr>
          <a:xfrm>
            <a:off x="3179805" y="1586797"/>
            <a:ext cx="4892337" cy="477281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6231B92C-B782-7D47-41F4-37F132077758}"/>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Formation en ligne</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6" name="Rectangle 5">
            <a:extLst>
              <a:ext uri="{FF2B5EF4-FFF2-40B4-BE49-F238E27FC236}">
                <a16:creationId xmlns:a16="http://schemas.microsoft.com/office/drawing/2014/main" id="{58D2F7F4-7C9D-8EE7-FA17-BE32E90481BE}"/>
              </a:ext>
            </a:extLst>
          </p:cNvPr>
          <p:cNvSpPr/>
          <p:nvPr/>
        </p:nvSpPr>
        <p:spPr>
          <a:xfrm>
            <a:off x="4081462"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29" name="Groupe 28">
            <a:extLst>
              <a:ext uri="{FF2B5EF4-FFF2-40B4-BE49-F238E27FC236}">
                <a16:creationId xmlns:a16="http://schemas.microsoft.com/office/drawing/2014/main" id="{CF93B092-3538-6432-3646-F9B9106F0A28}"/>
              </a:ext>
            </a:extLst>
          </p:cNvPr>
          <p:cNvGrpSpPr/>
          <p:nvPr/>
        </p:nvGrpSpPr>
        <p:grpSpPr>
          <a:xfrm>
            <a:off x="4251429" y="1718919"/>
            <a:ext cx="3039958" cy="771587"/>
            <a:chOff x="502365" y="3732150"/>
            <a:chExt cx="3039958" cy="771587"/>
          </a:xfrm>
        </p:grpSpPr>
        <p:sp>
          <p:nvSpPr>
            <p:cNvPr id="26" name="Rectangle 25">
              <a:extLst>
                <a:ext uri="{FF2B5EF4-FFF2-40B4-BE49-F238E27FC236}">
                  <a16:creationId xmlns:a16="http://schemas.microsoft.com/office/drawing/2014/main" id="{19CB03F8-9BC3-AB39-5738-CA0C7592C6F9}"/>
                </a:ext>
              </a:extLst>
            </p:cNvPr>
            <p:cNvSpPr/>
            <p:nvPr/>
          </p:nvSpPr>
          <p:spPr>
            <a:xfrm>
              <a:off x="502365" y="3765321"/>
              <a:ext cx="2639957" cy="73841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21" name="ZoneTexte 20">
              <a:extLst>
                <a:ext uri="{FF2B5EF4-FFF2-40B4-BE49-F238E27FC236}">
                  <a16:creationId xmlns:a16="http://schemas.microsoft.com/office/drawing/2014/main" id="{21544822-D177-EB87-0717-815EF740E27D}"/>
                </a:ext>
              </a:extLst>
            </p:cNvPr>
            <p:cNvSpPr txBox="1"/>
            <p:nvPr/>
          </p:nvSpPr>
          <p:spPr>
            <a:xfrm>
              <a:off x="502365" y="3732150"/>
              <a:ext cx="3039958" cy="646331"/>
            </a:xfrm>
            <a:prstGeom prst="rect">
              <a:avLst/>
            </a:prstGeom>
            <a:noFill/>
          </p:spPr>
          <p:txBody>
            <a:bodyPr wrap="square">
              <a:spAutoFit/>
            </a:bodyPr>
            <a:lstStyle/>
            <a:p>
              <a:r>
                <a:rPr lang="fr-FR" dirty="0" err="1">
                  <a:solidFill>
                    <a:schemeClr val="bg1"/>
                  </a:solidFill>
                  <a:latin typeface="+mj-lt"/>
                  <a:ea typeface="ADLaM Display" panose="020F0502020204030204" pitchFamily="2" charset="0"/>
                  <a:cs typeface="ADLaM Display" panose="020F0502020204030204" pitchFamily="2" charset="0"/>
                </a:rPr>
                <a:t>OpenMoodle</a:t>
              </a:r>
              <a:r>
                <a:rPr lang="fr-FR" dirty="0">
                  <a:solidFill>
                    <a:schemeClr val="bg1"/>
                  </a:solidFill>
                  <a:latin typeface="+mj-lt"/>
                  <a:ea typeface="ADLaM Display" panose="020F0502020204030204" pitchFamily="2" charset="0"/>
                  <a:cs typeface="ADLaM Display" panose="020F0502020204030204" pitchFamily="2" charset="0"/>
                </a:rPr>
                <a:t> : </a:t>
              </a:r>
              <a:r>
                <a:rPr lang="fr-FR" dirty="0">
                  <a:solidFill>
                    <a:schemeClr val="bg1"/>
                  </a:solidFill>
                  <a:latin typeface="+mj-lt"/>
                  <a:ea typeface="ADLaM Display" panose="020F0502020204030204" pitchFamily="2" charset="0"/>
                  <a:cs typeface="ADLaM Display" panose="020F0502020204030204" pitchFamily="2" charset="0"/>
                  <a:hlinkClick r:id="rId2">
                    <a:extLst>
                      <a:ext uri="{A12FA001-AC4F-418D-AE19-62706E023703}">
                        <ahyp:hlinkClr xmlns:ahyp="http://schemas.microsoft.com/office/drawing/2018/hyperlinkcolor" val="tx"/>
                      </a:ext>
                    </a:extLst>
                  </a:hlinkClick>
                </a:rPr>
                <a:t>Trouver des ressources pédagogiques </a:t>
              </a:r>
              <a:endParaRPr lang="fr-BE" dirty="0">
                <a:solidFill>
                  <a:schemeClr val="bg1"/>
                </a:solidFill>
              </a:endParaRPr>
            </a:p>
          </p:txBody>
        </p:sp>
      </p:grpSp>
      <p:grpSp>
        <p:nvGrpSpPr>
          <p:cNvPr id="30" name="Groupe 29">
            <a:extLst>
              <a:ext uri="{FF2B5EF4-FFF2-40B4-BE49-F238E27FC236}">
                <a16:creationId xmlns:a16="http://schemas.microsoft.com/office/drawing/2014/main" id="{0DF0C38D-8882-A2C1-3802-8147752B8841}"/>
              </a:ext>
            </a:extLst>
          </p:cNvPr>
          <p:cNvGrpSpPr/>
          <p:nvPr/>
        </p:nvGrpSpPr>
        <p:grpSpPr>
          <a:xfrm>
            <a:off x="4212395" y="3629079"/>
            <a:ext cx="2948057" cy="738416"/>
            <a:chOff x="4356151" y="3779004"/>
            <a:chExt cx="2948057" cy="738416"/>
          </a:xfrm>
        </p:grpSpPr>
        <p:sp>
          <p:nvSpPr>
            <p:cNvPr id="27" name="Rectangle 26">
              <a:extLst>
                <a:ext uri="{FF2B5EF4-FFF2-40B4-BE49-F238E27FC236}">
                  <a16:creationId xmlns:a16="http://schemas.microsoft.com/office/drawing/2014/main" id="{38E73ECA-E929-1CED-F71D-7C67396F707B}"/>
                </a:ext>
              </a:extLst>
            </p:cNvPr>
            <p:cNvSpPr/>
            <p:nvPr/>
          </p:nvSpPr>
          <p:spPr>
            <a:xfrm>
              <a:off x="4356151" y="3779004"/>
              <a:ext cx="2737069" cy="73841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23" name="ZoneTexte 22">
              <a:extLst>
                <a:ext uri="{FF2B5EF4-FFF2-40B4-BE49-F238E27FC236}">
                  <a16:creationId xmlns:a16="http://schemas.microsoft.com/office/drawing/2014/main" id="{78161F79-BAE4-2C74-29A4-D084B0759E52}"/>
                </a:ext>
              </a:extLst>
            </p:cNvPr>
            <p:cNvSpPr txBox="1"/>
            <p:nvPr/>
          </p:nvSpPr>
          <p:spPr>
            <a:xfrm>
              <a:off x="4470155" y="3808596"/>
              <a:ext cx="2834053" cy="646331"/>
            </a:xfrm>
            <a:prstGeom prst="rect">
              <a:avLst/>
            </a:prstGeom>
            <a:noFill/>
          </p:spPr>
          <p:txBody>
            <a:bodyPr wrap="square">
              <a:spAutoFit/>
            </a:bodyPr>
            <a:lstStyle/>
            <a:p>
              <a:r>
                <a:rPr lang="fr-FR" dirty="0" err="1">
                  <a:solidFill>
                    <a:schemeClr val="bg1"/>
                  </a:solidFill>
                  <a:latin typeface="+mj-lt"/>
                  <a:ea typeface="ADLaM Display" panose="020F0502020204030204" pitchFamily="2" charset="0"/>
                  <a:cs typeface="ADLaM Display" panose="020F0502020204030204" pitchFamily="2" charset="0"/>
                </a:rPr>
                <a:t>OpenMoodle</a:t>
              </a:r>
              <a:r>
                <a:rPr lang="fr-FR" dirty="0">
                  <a:solidFill>
                    <a:schemeClr val="bg1"/>
                  </a:solidFill>
                  <a:latin typeface="+mj-lt"/>
                  <a:ea typeface="ADLaM Display" panose="020F0502020204030204" pitchFamily="2" charset="0"/>
                  <a:cs typeface="ADLaM Display" panose="020F0502020204030204" pitchFamily="2" charset="0"/>
                </a:rPr>
                <a:t> : </a:t>
              </a:r>
              <a:r>
                <a:rPr lang="fr-FR" dirty="0">
                  <a:solidFill>
                    <a:schemeClr val="bg1"/>
                  </a:solidFill>
                  <a:latin typeface="+mj-lt"/>
                  <a:ea typeface="ADLaM Display" panose="020F0502020204030204" pitchFamily="2" charset="0"/>
                  <a:cs typeface="ADLaM Display" panose="020F0502020204030204" pitchFamily="2" charset="0"/>
                  <a:hlinkClick r:id="rId3">
                    <a:extLst>
                      <a:ext uri="{A12FA001-AC4F-418D-AE19-62706E023703}">
                        <ahyp:hlinkClr xmlns:ahyp="http://schemas.microsoft.com/office/drawing/2018/hyperlinkcolor" val="tx"/>
                      </a:ext>
                    </a:extLst>
                  </a:hlinkClick>
                </a:rPr>
                <a:t>Réutiliser et publier des OER</a:t>
              </a:r>
              <a:endParaRPr lang="fr-BE" dirty="0">
                <a:solidFill>
                  <a:schemeClr val="bg1"/>
                </a:solidFill>
              </a:endParaRPr>
            </a:p>
          </p:txBody>
        </p:sp>
      </p:grpSp>
      <p:grpSp>
        <p:nvGrpSpPr>
          <p:cNvPr id="31" name="Groupe 30">
            <a:extLst>
              <a:ext uri="{FF2B5EF4-FFF2-40B4-BE49-F238E27FC236}">
                <a16:creationId xmlns:a16="http://schemas.microsoft.com/office/drawing/2014/main" id="{BF9A35D5-43B0-5ED5-4F2E-680174A24189}"/>
              </a:ext>
            </a:extLst>
          </p:cNvPr>
          <p:cNvGrpSpPr/>
          <p:nvPr/>
        </p:nvGrpSpPr>
        <p:grpSpPr>
          <a:xfrm>
            <a:off x="3773118" y="5366972"/>
            <a:ext cx="3903133" cy="738416"/>
            <a:chOff x="7981737" y="3777070"/>
            <a:chExt cx="3903133" cy="738416"/>
          </a:xfrm>
        </p:grpSpPr>
        <p:sp>
          <p:nvSpPr>
            <p:cNvPr id="28" name="Rectangle 27">
              <a:extLst>
                <a:ext uri="{FF2B5EF4-FFF2-40B4-BE49-F238E27FC236}">
                  <a16:creationId xmlns:a16="http://schemas.microsoft.com/office/drawing/2014/main" id="{5D69D5B5-C5A5-FBFB-A7E9-E40D4FB8908D}"/>
                </a:ext>
              </a:extLst>
            </p:cNvPr>
            <p:cNvSpPr/>
            <p:nvPr/>
          </p:nvSpPr>
          <p:spPr>
            <a:xfrm>
              <a:off x="7997929" y="3777070"/>
              <a:ext cx="3711742" cy="73841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BE"/>
            </a:p>
          </p:txBody>
        </p:sp>
        <p:sp>
          <p:nvSpPr>
            <p:cNvPr id="24" name="ZoneTexte 23">
              <a:extLst>
                <a:ext uri="{FF2B5EF4-FFF2-40B4-BE49-F238E27FC236}">
                  <a16:creationId xmlns:a16="http://schemas.microsoft.com/office/drawing/2014/main" id="{46BDD593-1E76-6845-B9AC-D42B50AF006D}"/>
                </a:ext>
              </a:extLst>
            </p:cNvPr>
            <p:cNvSpPr txBox="1"/>
            <p:nvPr/>
          </p:nvSpPr>
          <p:spPr>
            <a:xfrm>
              <a:off x="7981737" y="3808596"/>
              <a:ext cx="3903133" cy="646331"/>
            </a:xfrm>
            <a:prstGeom prst="rect">
              <a:avLst/>
            </a:prstGeom>
            <a:noFill/>
          </p:spPr>
          <p:txBody>
            <a:bodyPr wrap="square">
              <a:spAutoFit/>
            </a:bodyPr>
            <a:lstStyle/>
            <a:p>
              <a:r>
                <a:rPr lang="fr-FR" dirty="0" err="1">
                  <a:solidFill>
                    <a:schemeClr val="bg1"/>
                  </a:solidFill>
                  <a:latin typeface="+mj-lt"/>
                  <a:ea typeface="ADLaM Display" panose="020F0502020204030204" pitchFamily="2" charset="0"/>
                  <a:cs typeface="ADLaM Display" panose="020F0502020204030204" pitchFamily="2" charset="0"/>
                </a:rPr>
                <a:t>OpenMoodle</a:t>
              </a:r>
              <a:r>
                <a:rPr lang="fr-FR" dirty="0">
                  <a:solidFill>
                    <a:schemeClr val="bg1"/>
                  </a:solidFill>
                  <a:latin typeface="+mj-lt"/>
                  <a:ea typeface="ADLaM Display" panose="020F0502020204030204" pitchFamily="2" charset="0"/>
                  <a:cs typeface="ADLaM Display" panose="020F0502020204030204" pitchFamily="2" charset="0"/>
                </a:rPr>
                <a:t> : </a:t>
              </a:r>
              <a:r>
                <a:rPr lang="fr-FR" dirty="0">
                  <a:solidFill>
                    <a:schemeClr val="bg1"/>
                  </a:solidFill>
                  <a:latin typeface="+mj-lt"/>
                  <a:ea typeface="ADLaM Display" panose="020F0502020204030204" pitchFamily="2" charset="0"/>
                  <a:cs typeface="ADLaM Display" panose="020F0502020204030204" pitchFamily="2" charset="0"/>
                  <a:hlinkClick r:id="rId4">
                    <a:extLst>
                      <a:ext uri="{A12FA001-AC4F-418D-AE19-62706E023703}">
                        <ahyp:hlinkClr xmlns:ahyp="http://schemas.microsoft.com/office/drawing/2018/hyperlinkcolor" val="tx"/>
                      </a:ext>
                    </a:extLst>
                  </a:hlinkClick>
                </a:rPr>
                <a:t>Partager ses ressources avec les licences Creative Commons</a:t>
              </a:r>
              <a:endParaRPr lang="fr-BE" dirty="0">
                <a:solidFill>
                  <a:schemeClr val="bg1"/>
                </a:solidFill>
              </a:endParaRPr>
            </a:p>
          </p:txBody>
        </p:sp>
      </p:grpSp>
      <p:sp>
        <p:nvSpPr>
          <p:cNvPr id="5" name="Rectangle : coins arrondis 4">
            <a:extLst>
              <a:ext uri="{FF2B5EF4-FFF2-40B4-BE49-F238E27FC236}">
                <a16:creationId xmlns:a16="http://schemas.microsoft.com/office/drawing/2014/main" id="{BE1D0E42-0207-7676-FCF0-61206AB14E9F}"/>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7">
            <a:extLst>
              <a:ext uri="{FF2B5EF4-FFF2-40B4-BE49-F238E27FC236}">
                <a16:creationId xmlns:a16="http://schemas.microsoft.com/office/drawing/2014/main" id="{5867D2D6-C98D-1FDC-196D-AEAC34DC0121}"/>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ZoneTexte 8">
            <a:extLst>
              <a:ext uri="{FF2B5EF4-FFF2-40B4-BE49-F238E27FC236}">
                <a16:creationId xmlns:a16="http://schemas.microsoft.com/office/drawing/2014/main" id="{9EEFA967-2E35-8ECF-C619-41A660C373D5}"/>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0" name="Image 9" descr="Une image contenant croquis, Police, conception&#10;&#10;Description générée automatiquement">
            <a:extLst>
              <a:ext uri="{FF2B5EF4-FFF2-40B4-BE49-F238E27FC236}">
                <a16:creationId xmlns:a16="http://schemas.microsoft.com/office/drawing/2014/main" id="{ACEC0BAF-BB68-6570-9523-896F67EFFA1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Tree>
    <p:extLst>
      <p:ext uri="{BB962C8B-B14F-4D97-AF65-F5344CB8AC3E}">
        <p14:creationId xmlns:p14="http://schemas.microsoft.com/office/powerpoint/2010/main" val="4270300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7B311-98E6-1B90-C421-BC27795E410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A7D9C1-9CF7-7A52-86FD-43EF12252A5F}"/>
              </a:ext>
            </a:extLst>
          </p:cNvPr>
          <p:cNvSpPr/>
          <p:nvPr/>
        </p:nvSpPr>
        <p:spPr>
          <a:xfrm>
            <a:off x="4233863" y="531446"/>
            <a:ext cx="1671638" cy="70788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7716A868-5700-FA7C-1843-EC9C140CBC92}"/>
              </a:ext>
            </a:extLst>
          </p:cNvPr>
          <p:cNvSpPr txBox="1"/>
          <p:nvPr/>
        </p:nvSpPr>
        <p:spPr>
          <a:xfrm>
            <a:off x="2951077" y="484257"/>
            <a:ext cx="277194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Plan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32" name="Rectangle : coins arrondis 31">
            <a:extLst>
              <a:ext uri="{FF2B5EF4-FFF2-40B4-BE49-F238E27FC236}">
                <a16:creationId xmlns:a16="http://schemas.microsoft.com/office/drawing/2014/main" id="{4D7B09C9-7E95-5450-49BE-D4C5D08114F7}"/>
              </a:ext>
            </a:extLst>
          </p:cNvPr>
          <p:cNvSpPr/>
          <p:nvPr/>
        </p:nvSpPr>
        <p:spPr>
          <a:xfrm>
            <a:off x="8356195" y="5481477"/>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Rectangle 32">
            <a:extLst>
              <a:ext uri="{FF2B5EF4-FFF2-40B4-BE49-F238E27FC236}">
                <a16:creationId xmlns:a16="http://schemas.microsoft.com/office/drawing/2014/main" id="{E567049F-15B3-E157-9D33-9A5A23251E86}"/>
              </a:ext>
            </a:extLst>
          </p:cNvPr>
          <p:cNvSpPr/>
          <p:nvPr/>
        </p:nvSpPr>
        <p:spPr>
          <a:xfrm flipV="1">
            <a:off x="695596" y="6133503"/>
            <a:ext cx="10419810" cy="60323"/>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 name="Groupe 11">
            <a:extLst>
              <a:ext uri="{FF2B5EF4-FFF2-40B4-BE49-F238E27FC236}">
                <a16:creationId xmlns:a16="http://schemas.microsoft.com/office/drawing/2014/main" id="{ACEDCE2D-C5E3-E838-77DA-E5D1B62D2A43}"/>
              </a:ext>
            </a:extLst>
          </p:cNvPr>
          <p:cNvGrpSpPr/>
          <p:nvPr/>
        </p:nvGrpSpPr>
        <p:grpSpPr>
          <a:xfrm>
            <a:off x="8317548" y="2191727"/>
            <a:ext cx="2702385" cy="3340100"/>
            <a:chOff x="8317548" y="2191727"/>
            <a:chExt cx="2702385" cy="3340100"/>
          </a:xfrm>
        </p:grpSpPr>
        <p:sp>
          <p:nvSpPr>
            <p:cNvPr id="29" name="Rectangle : coins arrondis 28">
              <a:extLst>
                <a:ext uri="{FF2B5EF4-FFF2-40B4-BE49-F238E27FC236}">
                  <a16:creationId xmlns:a16="http://schemas.microsoft.com/office/drawing/2014/main" id="{07685AB2-F12F-3336-BFFD-1C9FC0F14EB7}"/>
                </a:ext>
              </a:extLst>
            </p:cNvPr>
            <p:cNvSpPr/>
            <p:nvPr/>
          </p:nvSpPr>
          <p:spPr>
            <a:xfrm>
              <a:off x="8317548" y="219172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9" name="ZoneTexte 38">
              <a:extLst>
                <a:ext uri="{FF2B5EF4-FFF2-40B4-BE49-F238E27FC236}">
                  <a16:creationId xmlns:a16="http://schemas.microsoft.com/office/drawing/2014/main" id="{C80553E0-0FC5-98DB-3B5F-95CE78A6CA17}"/>
                </a:ext>
              </a:extLst>
            </p:cNvPr>
            <p:cNvSpPr txBox="1"/>
            <p:nvPr/>
          </p:nvSpPr>
          <p:spPr>
            <a:xfrm>
              <a:off x="8546570"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3</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45" name="Rectangle 44">
              <a:extLst>
                <a:ext uri="{FF2B5EF4-FFF2-40B4-BE49-F238E27FC236}">
                  <a16:creationId xmlns:a16="http://schemas.microsoft.com/office/drawing/2014/main" id="{26FE3927-8E36-6629-4426-B406A632BE21}"/>
                </a:ext>
              </a:extLst>
            </p:cNvPr>
            <p:cNvSpPr/>
            <p:nvPr/>
          </p:nvSpPr>
          <p:spPr>
            <a:xfrm>
              <a:off x="8546569" y="3150878"/>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mj-lt"/>
                </a:rPr>
                <a:t>L’Open Education, est-ce pour moi ?</a:t>
              </a:r>
              <a:endParaRPr lang="fr-BE" dirty="0">
                <a:latin typeface="+mj-lt"/>
              </a:endParaRPr>
            </a:p>
          </p:txBody>
        </p:sp>
      </p:grpSp>
      <p:pic>
        <p:nvPicPr>
          <p:cNvPr id="19" name="Image 18">
            <a:extLst>
              <a:ext uri="{FF2B5EF4-FFF2-40B4-BE49-F238E27FC236}">
                <a16:creationId xmlns:a16="http://schemas.microsoft.com/office/drawing/2014/main" id="{9359732B-ADE4-85A9-CFF9-F9CC71D636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1800" y="3904288"/>
            <a:ext cx="1940657" cy="1429682"/>
          </a:xfrm>
          <a:prstGeom prst="rect">
            <a:avLst/>
          </a:prstGeom>
        </p:spPr>
      </p:pic>
      <p:pic>
        <p:nvPicPr>
          <p:cNvPr id="13" name="Image 12">
            <a:extLst>
              <a:ext uri="{FF2B5EF4-FFF2-40B4-BE49-F238E27FC236}">
                <a16:creationId xmlns:a16="http://schemas.microsoft.com/office/drawing/2014/main" id="{24C50343-F405-9FD9-D86D-ABA30CE9F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96" y="1908046"/>
            <a:ext cx="7253476" cy="3901435"/>
          </a:xfrm>
          <a:prstGeom prst="rect">
            <a:avLst/>
          </a:prstGeom>
        </p:spPr>
      </p:pic>
    </p:spTree>
    <p:extLst>
      <p:ext uri="{BB962C8B-B14F-4D97-AF65-F5344CB8AC3E}">
        <p14:creationId xmlns:p14="http://schemas.microsoft.com/office/powerpoint/2010/main" val="416429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Image 484" descr="Une image contenant croquis, dessin, texte, carte&#10;&#10;Description générée automatiquement">
            <a:extLst>
              <a:ext uri="{FF2B5EF4-FFF2-40B4-BE49-F238E27FC236}">
                <a16:creationId xmlns:a16="http://schemas.microsoft.com/office/drawing/2014/main" id="{9421CF71-8D23-91F4-5E7A-E6C8ABC8B3D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76503" y="85670"/>
            <a:ext cx="11261622" cy="6930895"/>
          </a:xfrm>
          <a:prstGeom prst="rect">
            <a:avLst/>
          </a:prstGeom>
        </p:spPr>
      </p:pic>
      <p:sp>
        <p:nvSpPr>
          <p:cNvPr id="471" name="ZoneTexte 470">
            <a:extLst>
              <a:ext uri="{FF2B5EF4-FFF2-40B4-BE49-F238E27FC236}">
                <a16:creationId xmlns:a16="http://schemas.microsoft.com/office/drawing/2014/main" id="{CFDC47E6-A72D-2264-0C38-ACC78A0E32A3}"/>
              </a:ext>
            </a:extLst>
          </p:cNvPr>
          <p:cNvSpPr txBox="1"/>
          <p:nvPr/>
        </p:nvSpPr>
        <p:spPr>
          <a:xfrm>
            <a:off x="524940" y="714320"/>
            <a:ext cx="1421254" cy="3939540"/>
          </a:xfrm>
          <a:prstGeom prst="rect">
            <a:avLst/>
          </a:prstGeom>
          <a:noFill/>
        </p:spPr>
        <p:txBody>
          <a:bodyPr wrap="square" rtlCol="0">
            <a:spAutoFit/>
          </a:bodyPr>
          <a:lstStyle/>
          <a:p>
            <a:r>
              <a:rPr lang="fr-FR"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rgbClr val="FFB3B3"/>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2" name="ZoneTexte 1">
            <a:extLst>
              <a:ext uri="{FF2B5EF4-FFF2-40B4-BE49-F238E27FC236}">
                <a16:creationId xmlns:a16="http://schemas.microsoft.com/office/drawing/2014/main" id="{692B9EDD-C254-6FA8-B249-2DC6C7C86756}"/>
              </a:ext>
            </a:extLst>
          </p:cNvPr>
          <p:cNvSpPr txBox="1"/>
          <p:nvPr/>
        </p:nvSpPr>
        <p:spPr>
          <a:xfrm>
            <a:off x="10828955" y="1731590"/>
            <a:ext cx="965450" cy="3939540"/>
          </a:xfrm>
          <a:prstGeom prst="rect">
            <a:avLst/>
          </a:prstGeom>
          <a:noFill/>
        </p:spPr>
        <p:txBody>
          <a:bodyPr wrap="square" rtlCol="0">
            <a:spAutoFit/>
          </a:bodyPr>
          <a:lstStyle/>
          <a:p>
            <a:r>
              <a:rPr lang="fr-FR"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rPr>
              <a:t>.</a:t>
            </a:r>
            <a:endParaRPr lang="fr-BE" sz="25000" dirty="0">
              <a:solidFill>
                <a:schemeClr val="tx1">
                  <a:lumMod val="65000"/>
                  <a:lumOff val="35000"/>
                </a:schemeClr>
              </a:solidFill>
              <a:latin typeface="Modern No. 20" panose="02070704070505020303" pitchFamily="18" charset="0"/>
              <a:ea typeface="ADLaM Display" panose="020F0502020204030204" pitchFamily="2" charset="0"/>
              <a:cs typeface="ADLaM Display" panose="020F0502020204030204" pitchFamily="2" charset="0"/>
            </a:endParaRPr>
          </a:p>
        </p:txBody>
      </p:sp>
      <p:sp>
        <p:nvSpPr>
          <p:cNvPr id="4" name="ZoneTexte 3">
            <a:extLst>
              <a:ext uri="{FF2B5EF4-FFF2-40B4-BE49-F238E27FC236}">
                <a16:creationId xmlns:a16="http://schemas.microsoft.com/office/drawing/2014/main" id="{BCF0576D-11AC-9D22-3DC4-C3DF1AFD0847}"/>
              </a:ext>
            </a:extLst>
          </p:cNvPr>
          <p:cNvSpPr txBox="1"/>
          <p:nvPr/>
        </p:nvSpPr>
        <p:spPr>
          <a:xfrm>
            <a:off x="1299306" y="2684090"/>
            <a:ext cx="9593388" cy="1077218"/>
          </a:xfrm>
          <a:prstGeom prst="rect">
            <a:avLst/>
          </a:prstGeom>
          <a:solidFill>
            <a:schemeClr val="bg1"/>
          </a:solidFill>
        </p:spPr>
        <p:txBody>
          <a:bodyPr wrap="square" rtlCol="0">
            <a:spAutoFit/>
          </a:bodyPr>
          <a:lstStyle/>
          <a:p>
            <a:pPr algn="just"/>
            <a:r>
              <a:rPr lang="en-US" sz="3200" dirty="0">
                <a:effectLst/>
              </a:rPr>
              <a:t>Whether you like it or not, we've moved into wide open spaces</a:t>
            </a:r>
            <a:endParaRPr lang="fr-BE" sz="32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5" name="ZoneTexte 4">
            <a:extLst>
              <a:ext uri="{FF2B5EF4-FFF2-40B4-BE49-F238E27FC236}">
                <a16:creationId xmlns:a16="http://schemas.microsoft.com/office/drawing/2014/main" id="{E0B5852D-2F1A-D2D2-8545-1B2E3698EDD3}"/>
              </a:ext>
            </a:extLst>
          </p:cNvPr>
          <p:cNvSpPr txBox="1"/>
          <p:nvPr/>
        </p:nvSpPr>
        <p:spPr>
          <a:xfrm>
            <a:off x="4838330" y="6402998"/>
            <a:ext cx="2192785" cy="369332"/>
          </a:xfrm>
          <a:prstGeom prst="rect">
            <a:avLst/>
          </a:prstGeom>
          <a:noFill/>
        </p:spPr>
        <p:txBody>
          <a:bodyPr wrap="square">
            <a:spAutoFit/>
          </a:bodyPr>
          <a:lstStyle/>
          <a:p>
            <a:r>
              <a:rPr lang="en-US" sz="1800" i="1" dirty="0">
                <a:effectLst/>
                <a:latin typeface="+mj-lt"/>
              </a:rPr>
              <a:t>Value Colleges</a:t>
            </a:r>
            <a:endParaRPr lang="en-US" i="1" dirty="0"/>
          </a:p>
        </p:txBody>
      </p:sp>
      <p:sp>
        <p:nvSpPr>
          <p:cNvPr id="3" name="Rectangle : coins arrondis 2">
            <a:extLst>
              <a:ext uri="{FF2B5EF4-FFF2-40B4-BE49-F238E27FC236}">
                <a16:creationId xmlns:a16="http://schemas.microsoft.com/office/drawing/2014/main" id="{5C9D9376-774B-182C-BBE2-1AC8C32D4DD7}"/>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7FD619E5-9E9A-593A-CA80-2C096FC89557}"/>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ZoneTexte 6">
            <a:extLst>
              <a:ext uri="{FF2B5EF4-FFF2-40B4-BE49-F238E27FC236}">
                <a16:creationId xmlns:a16="http://schemas.microsoft.com/office/drawing/2014/main" id="{88D11CF9-9C61-79E7-33FA-1D615EA9FF26}"/>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3</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9" name="Image 8">
            <a:extLst>
              <a:ext uri="{FF2B5EF4-FFF2-40B4-BE49-F238E27FC236}">
                <a16:creationId xmlns:a16="http://schemas.microsoft.com/office/drawing/2014/main" id="{241FECB1-C5F3-3F9B-65C7-095AC6463E7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1376" y="151493"/>
            <a:ext cx="1024040" cy="754410"/>
          </a:xfrm>
          <a:prstGeom prst="rect">
            <a:avLst/>
          </a:prstGeom>
        </p:spPr>
      </p:pic>
    </p:spTree>
    <p:extLst>
      <p:ext uri="{BB962C8B-B14F-4D97-AF65-F5344CB8AC3E}">
        <p14:creationId xmlns:p14="http://schemas.microsoft.com/office/powerpoint/2010/main" val="270432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AF593-8B4A-8E2A-AAD6-9C1100FB0165}"/>
            </a:ext>
          </a:extLst>
        </p:cNvPr>
        <p:cNvGrpSpPr/>
        <p:nvPr/>
      </p:nvGrpSpPr>
      <p:grpSpPr>
        <a:xfrm>
          <a:off x="0" y="0"/>
          <a:ext cx="0" cy="0"/>
          <a:chOff x="0" y="0"/>
          <a:chExt cx="0" cy="0"/>
        </a:xfrm>
      </p:grpSpPr>
      <p:pic>
        <p:nvPicPr>
          <p:cNvPr id="3" name="Image 2" descr="Une image contenant croquis, dessin, Dessin au trait, conception&#10;&#10;Description générée automatiquement">
            <a:extLst>
              <a:ext uri="{FF2B5EF4-FFF2-40B4-BE49-F238E27FC236}">
                <a16:creationId xmlns:a16="http://schemas.microsoft.com/office/drawing/2014/main" id="{A1812512-4A7A-1B4A-E2CA-138A5AB66011}"/>
              </a:ext>
            </a:extLst>
          </p:cNvPr>
          <p:cNvPicPr>
            <a:picLocks noChangeAspect="1"/>
          </p:cNvPicPr>
          <p:nvPr/>
        </p:nvPicPr>
        <p:blipFill rotWithShape="1">
          <a:blip r:embed="rId2">
            <a:extLst>
              <a:ext uri="{28A0092B-C50C-407E-A947-70E740481C1C}">
                <a14:useLocalDpi xmlns:a14="http://schemas.microsoft.com/office/drawing/2010/main" val="0"/>
              </a:ext>
            </a:extLst>
          </a:blip>
          <a:srcRect l="40310" r="27431"/>
          <a:stretch/>
        </p:blipFill>
        <p:spPr>
          <a:xfrm>
            <a:off x="5302674" y="2057207"/>
            <a:ext cx="2100968" cy="3427755"/>
          </a:xfrm>
          <a:prstGeom prst="rect">
            <a:avLst/>
          </a:prstGeom>
        </p:spPr>
      </p:pic>
      <p:pic>
        <p:nvPicPr>
          <p:cNvPr id="8" name="Image 7" descr="Une image contenant croquis, Dessin au trait, dessin, Police&#10;&#10;Description générée automatiquement">
            <a:extLst>
              <a:ext uri="{FF2B5EF4-FFF2-40B4-BE49-F238E27FC236}">
                <a16:creationId xmlns:a16="http://schemas.microsoft.com/office/drawing/2014/main" id="{8F452E5A-55C8-FDB9-8602-131E19DE798B}"/>
              </a:ext>
            </a:extLst>
          </p:cNvPr>
          <p:cNvPicPr>
            <a:picLocks noChangeAspect="1"/>
          </p:cNvPicPr>
          <p:nvPr/>
        </p:nvPicPr>
        <p:blipFill rotWithShape="1">
          <a:blip r:embed="rId3">
            <a:extLst>
              <a:ext uri="{28A0092B-C50C-407E-A947-70E740481C1C}">
                <a14:useLocalDpi xmlns:a14="http://schemas.microsoft.com/office/drawing/2010/main" val="0"/>
              </a:ext>
            </a:extLst>
          </a:blip>
          <a:srcRect l="34535" r="6990" b="48247"/>
          <a:stretch/>
        </p:blipFill>
        <p:spPr>
          <a:xfrm>
            <a:off x="422409" y="2277856"/>
            <a:ext cx="3770769" cy="1552267"/>
          </a:xfrm>
          <a:prstGeom prst="rect">
            <a:avLst/>
          </a:prstGeom>
        </p:spPr>
      </p:pic>
      <p:pic>
        <p:nvPicPr>
          <p:cNvPr id="9" name="Image 8" descr="Une image contenant croquis, Dessin au trait, dessin, Police&#10;&#10;Description générée automatiquement">
            <a:extLst>
              <a:ext uri="{FF2B5EF4-FFF2-40B4-BE49-F238E27FC236}">
                <a16:creationId xmlns:a16="http://schemas.microsoft.com/office/drawing/2014/main" id="{5168E233-BDB8-BB33-CF81-D305C17AF734}"/>
              </a:ext>
            </a:extLst>
          </p:cNvPr>
          <p:cNvPicPr>
            <a:picLocks noChangeAspect="1"/>
          </p:cNvPicPr>
          <p:nvPr/>
        </p:nvPicPr>
        <p:blipFill rotWithShape="1">
          <a:blip r:embed="rId3">
            <a:extLst>
              <a:ext uri="{28A0092B-C50C-407E-A947-70E740481C1C}">
                <a14:useLocalDpi xmlns:a14="http://schemas.microsoft.com/office/drawing/2010/main" val="0"/>
              </a:ext>
            </a:extLst>
          </a:blip>
          <a:srcRect l="34461" t="52072" r="16551" b="12555"/>
          <a:stretch/>
        </p:blipFill>
        <p:spPr>
          <a:xfrm>
            <a:off x="8636058" y="2777711"/>
            <a:ext cx="3133533" cy="1052412"/>
          </a:xfrm>
          <a:prstGeom prst="rect">
            <a:avLst/>
          </a:prstGeom>
        </p:spPr>
      </p:pic>
      <p:pic>
        <p:nvPicPr>
          <p:cNvPr id="11" name="Graphique 10" descr="Notes Post-it contour">
            <a:extLst>
              <a:ext uri="{FF2B5EF4-FFF2-40B4-BE49-F238E27FC236}">
                <a16:creationId xmlns:a16="http://schemas.microsoft.com/office/drawing/2014/main" id="{FA1DEE99-402D-7303-EBFC-1D7C0035E6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0" y="4205377"/>
            <a:ext cx="1279585" cy="1279585"/>
          </a:xfrm>
          <a:prstGeom prst="rect">
            <a:avLst/>
          </a:prstGeom>
        </p:spPr>
      </p:pic>
      <p:pic>
        <p:nvPicPr>
          <p:cNvPr id="12" name="Graphique 11" descr="Notes Post-it contour">
            <a:extLst>
              <a:ext uri="{FF2B5EF4-FFF2-40B4-BE49-F238E27FC236}">
                <a16:creationId xmlns:a16="http://schemas.microsoft.com/office/drawing/2014/main" id="{AE3983B6-A6BD-CCD0-4C1B-B6327ECB83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4513" y="4088432"/>
            <a:ext cx="1279585" cy="1279585"/>
          </a:xfrm>
          <a:prstGeom prst="rect">
            <a:avLst/>
          </a:prstGeom>
        </p:spPr>
      </p:pic>
      <p:sp>
        <p:nvSpPr>
          <p:cNvPr id="5" name="Rectangle 4">
            <a:extLst>
              <a:ext uri="{FF2B5EF4-FFF2-40B4-BE49-F238E27FC236}">
                <a16:creationId xmlns:a16="http://schemas.microsoft.com/office/drawing/2014/main" id="{DFDA4BAE-8582-2EAE-7CED-B7CC1D14306C}"/>
              </a:ext>
            </a:extLst>
          </p:cNvPr>
          <p:cNvSpPr/>
          <p:nvPr/>
        </p:nvSpPr>
        <p:spPr>
          <a:xfrm>
            <a:off x="2803585" y="701387"/>
            <a:ext cx="2260427" cy="12915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B2CB27C3-5A90-C9B8-9FF9-A2A5B83DAF22}"/>
              </a:ext>
            </a:extLst>
          </p:cNvPr>
          <p:cNvSpPr txBox="1"/>
          <p:nvPr/>
        </p:nvSpPr>
        <p:spPr>
          <a:xfrm>
            <a:off x="5126967" y="347444"/>
            <a:ext cx="1960545" cy="707886"/>
          </a:xfrm>
          <a:prstGeom prst="rect">
            <a:avLst/>
          </a:prstGeom>
          <a:noFill/>
        </p:spPr>
        <p:txBody>
          <a:bodyPr wrap="square" rtlCol="0">
            <a:spAutoFit/>
          </a:bodyPr>
          <a:lstStyle/>
          <a:p>
            <a:pPr algn="ctr"/>
            <a:r>
              <a:rPr lang="fr-FR" sz="4000" dirty="0" err="1">
                <a:latin typeface="Candara" panose="020E0502030303020204" pitchFamily="34" charset="0"/>
                <a:ea typeface="ADLaM Display" panose="020F0502020204030204" pitchFamily="2" charset="0"/>
                <a:cs typeface="ADLaM Display" panose="020F0502020204030204" pitchFamily="2" charset="0"/>
              </a:rPr>
              <a:t>Fight</a:t>
            </a:r>
            <a:r>
              <a:rPr lang="fr-FR" sz="4000" dirty="0">
                <a:latin typeface="Candara" panose="020E0502030303020204" pitchFamily="34" charset="0"/>
                <a:ea typeface="ADLaM Display" panose="020F0502020204030204" pitchFamily="2" charset="0"/>
                <a:cs typeface="ADLaM Display" panose="020F0502020204030204" pitchFamily="2" charset="0"/>
              </a:rPr>
              <a:t> !</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6" name="Rectangle 5">
            <a:extLst>
              <a:ext uri="{FF2B5EF4-FFF2-40B4-BE49-F238E27FC236}">
                <a16:creationId xmlns:a16="http://schemas.microsoft.com/office/drawing/2014/main" id="{6B00F690-ED1C-3F98-8159-F273F39825CE}"/>
              </a:ext>
            </a:extLst>
          </p:cNvPr>
          <p:cNvSpPr/>
          <p:nvPr/>
        </p:nvSpPr>
        <p:spPr>
          <a:xfrm flipV="1">
            <a:off x="7065034" y="688850"/>
            <a:ext cx="2159479" cy="1546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 coins arrondis 6">
            <a:extLst>
              <a:ext uri="{FF2B5EF4-FFF2-40B4-BE49-F238E27FC236}">
                <a16:creationId xmlns:a16="http://schemas.microsoft.com/office/drawing/2014/main" id="{1ADC0B61-C8EC-E5F7-17F5-E5D1AAB40CE8}"/>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Rectangle 9">
            <a:extLst>
              <a:ext uri="{FF2B5EF4-FFF2-40B4-BE49-F238E27FC236}">
                <a16:creationId xmlns:a16="http://schemas.microsoft.com/office/drawing/2014/main" id="{359E468F-8721-9FAF-D8CA-71F1D929B820}"/>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a:extLst>
              <a:ext uri="{FF2B5EF4-FFF2-40B4-BE49-F238E27FC236}">
                <a16:creationId xmlns:a16="http://schemas.microsoft.com/office/drawing/2014/main" id="{EAEA1E02-46E3-5382-7D8D-E2C9BFA1BCD0}"/>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3</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4" name="Image 13">
            <a:extLst>
              <a:ext uri="{FF2B5EF4-FFF2-40B4-BE49-F238E27FC236}">
                <a16:creationId xmlns:a16="http://schemas.microsoft.com/office/drawing/2014/main" id="{40B0DE8F-2E0A-B533-9AF8-6E4097FFE0B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1376" y="151493"/>
            <a:ext cx="1024040" cy="754410"/>
          </a:xfrm>
          <a:prstGeom prst="rect">
            <a:avLst/>
          </a:prstGeom>
        </p:spPr>
      </p:pic>
    </p:spTree>
    <p:extLst>
      <p:ext uri="{BB962C8B-B14F-4D97-AF65-F5344CB8AC3E}">
        <p14:creationId xmlns:p14="http://schemas.microsoft.com/office/powerpoint/2010/main" val="207467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D4F97-74F4-D8E7-04F4-ECBD54780B6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40070A20-39C3-40C1-867B-B8711E2BA99F}"/>
              </a:ext>
            </a:extLst>
          </p:cNvPr>
          <p:cNvSpPr txBox="1"/>
          <p:nvPr/>
        </p:nvSpPr>
        <p:spPr>
          <a:xfrm>
            <a:off x="4153595" y="390462"/>
            <a:ext cx="3301041"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Questionnaire</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7" name="Rectangle : coins arrondis 6">
            <a:extLst>
              <a:ext uri="{FF2B5EF4-FFF2-40B4-BE49-F238E27FC236}">
                <a16:creationId xmlns:a16="http://schemas.microsoft.com/office/drawing/2014/main" id="{D48B0EAD-F93A-E3A6-0469-197CF097DE84}"/>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Rectangle 9">
            <a:extLst>
              <a:ext uri="{FF2B5EF4-FFF2-40B4-BE49-F238E27FC236}">
                <a16:creationId xmlns:a16="http://schemas.microsoft.com/office/drawing/2014/main" id="{20382459-C5B2-2BA8-3F80-EDA17D4386AD}"/>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a:extLst>
              <a:ext uri="{FF2B5EF4-FFF2-40B4-BE49-F238E27FC236}">
                <a16:creationId xmlns:a16="http://schemas.microsoft.com/office/drawing/2014/main" id="{7A5E678B-54A4-655E-9D79-8831FA9EEB47}"/>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3</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4" name="Image 13">
            <a:extLst>
              <a:ext uri="{FF2B5EF4-FFF2-40B4-BE49-F238E27FC236}">
                <a16:creationId xmlns:a16="http://schemas.microsoft.com/office/drawing/2014/main" id="{C17ACC5D-89F3-C700-71E3-F95C2351CF8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1376" y="151493"/>
            <a:ext cx="1024040" cy="754410"/>
          </a:xfrm>
          <a:prstGeom prst="rect">
            <a:avLst/>
          </a:prstGeom>
        </p:spPr>
      </p:pic>
      <p:sp>
        <p:nvSpPr>
          <p:cNvPr id="2" name="Rectangle 1">
            <a:extLst>
              <a:ext uri="{FF2B5EF4-FFF2-40B4-BE49-F238E27FC236}">
                <a16:creationId xmlns:a16="http://schemas.microsoft.com/office/drawing/2014/main" id="{7EFD7E75-C516-D691-249E-A33A88A156AB}"/>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5" name="ZoneTexte 14">
            <a:extLst>
              <a:ext uri="{FF2B5EF4-FFF2-40B4-BE49-F238E27FC236}">
                <a16:creationId xmlns:a16="http://schemas.microsoft.com/office/drawing/2014/main" id="{E9B0DAFA-D3A7-5814-6677-FC5AC97543FF}"/>
              </a:ext>
            </a:extLst>
          </p:cNvPr>
          <p:cNvSpPr txBox="1"/>
          <p:nvPr/>
        </p:nvSpPr>
        <p:spPr>
          <a:xfrm>
            <a:off x="1044921" y="2650133"/>
            <a:ext cx="9608484" cy="338554"/>
          </a:xfrm>
          <a:prstGeom prst="rect">
            <a:avLst/>
          </a:prstGeom>
          <a:noFill/>
        </p:spPr>
        <p:txBody>
          <a:bodyPr wrap="square">
            <a:spAutoFit/>
          </a:bodyPr>
          <a:lstStyle/>
          <a:p>
            <a:r>
              <a:rPr lang="fr-FR" sz="1600" dirty="0">
                <a:latin typeface="+mj-lt"/>
              </a:rPr>
              <a:t>Remplir le questionnaire.</a:t>
            </a:r>
            <a:endParaRPr lang="fr-BE" sz="1600" dirty="0">
              <a:latin typeface="+mj-lt"/>
            </a:endParaRPr>
          </a:p>
        </p:txBody>
      </p:sp>
      <p:cxnSp>
        <p:nvCxnSpPr>
          <p:cNvPr id="16" name="Connecteur droit avec flèche 15">
            <a:extLst>
              <a:ext uri="{FF2B5EF4-FFF2-40B4-BE49-F238E27FC236}">
                <a16:creationId xmlns:a16="http://schemas.microsoft.com/office/drawing/2014/main" id="{A66E4523-74D4-5B17-37A0-96BDE25B136D}"/>
              </a:ext>
            </a:extLst>
          </p:cNvPr>
          <p:cNvCxnSpPr/>
          <p:nvPr/>
        </p:nvCxnSpPr>
        <p:spPr>
          <a:xfrm>
            <a:off x="697583" y="2814044"/>
            <a:ext cx="2438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9898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975E82-2995-EE62-7C80-C420D7F09B42}"/>
              </a:ext>
            </a:extLst>
          </p:cNvPr>
          <p:cNvSpPr txBox="1"/>
          <p:nvPr/>
        </p:nvSpPr>
        <p:spPr>
          <a:xfrm>
            <a:off x="135123" y="1163940"/>
            <a:ext cx="12008689" cy="5632311"/>
          </a:xfrm>
          <a:prstGeom prst="rect">
            <a:avLst/>
          </a:prstGeom>
          <a:noFill/>
        </p:spPr>
        <p:txBody>
          <a:bodyPr wrap="square">
            <a:spAutoFit/>
          </a:bodyPr>
          <a:lstStyle/>
          <a:p>
            <a:r>
              <a:rPr lang="fr-BE" sz="1200" b="1" dirty="0">
                <a:latin typeface="+mj-lt"/>
              </a:rPr>
              <a:t>Images</a:t>
            </a:r>
          </a:p>
          <a:p>
            <a:pPr marL="285750" indent="-285750">
              <a:buFont typeface="Arial" panose="020B0604020202020204" pitchFamily="34" charset="0"/>
              <a:buChar char="•"/>
            </a:pPr>
            <a:r>
              <a:rPr lang="fr-BE" sz="1200" dirty="0">
                <a:latin typeface="+mj-lt"/>
              </a:rPr>
              <a:t>Illustration carte du monde en noir et blanc (diapo 1, 15, 21, 35 et 46) : &lt;a href="https://www.freepik.com/free-vector/line-art-world-map-isolated-white-background_65095114.htm#fromView=search&amp;page=1&amp;position=11&amp;uuid=53163f0b-01e0-4982-8639-ec0cdd17350b"&gt;Image by </a:t>
            </a:r>
            <a:r>
              <a:rPr lang="fr-BE" sz="1200" dirty="0" err="1">
                <a:latin typeface="+mj-lt"/>
              </a:rPr>
              <a:t>starline</a:t>
            </a:r>
            <a:r>
              <a:rPr lang="fr-BE" sz="1200" dirty="0">
                <a:latin typeface="+mj-lt"/>
              </a:rPr>
              <a:t> on </a:t>
            </a:r>
            <a:r>
              <a:rPr lang="fr-BE" sz="1200" dirty="0" err="1">
                <a:latin typeface="+mj-lt"/>
              </a:rPr>
              <a:t>Freepik</a:t>
            </a:r>
            <a:r>
              <a:rPr lang="fr-BE" sz="1200" dirty="0">
                <a:latin typeface="+mj-lt"/>
              </a:rPr>
              <a:t>&lt;/a&gt;</a:t>
            </a:r>
          </a:p>
          <a:p>
            <a:pPr marL="285750" indent="-285750">
              <a:buFont typeface="Arial" panose="020B0604020202020204" pitchFamily="34" charset="0"/>
              <a:buChar char="•"/>
            </a:pPr>
            <a:r>
              <a:rPr lang="fr-BE" sz="1200" dirty="0">
                <a:latin typeface="+mj-lt"/>
              </a:rPr>
              <a:t>Licence Creative Commons (diapo 39) : Fabrique REL. </a:t>
            </a:r>
            <a:r>
              <a:rPr lang="fr-BE" sz="1200" dirty="0">
                <a:latin typeface="+mj-lt"/>
                <a:hlinkClick r:id="rId2"/>
              </a:rPr>
              <a:t>https://fabriquerel.org/licences/</a:t>
            </a:r>
            <a:endParaRPr lang="fr-BE" sz="1200" dirty="0">
              <a:latin typeface="+mj-lt"/>
            </a:endParaRPr>
          </a:p>
          <a:p>
            <a:pPr marL="285750" indent="-285750">
              <a:buFont typeface="Arial" panose="020B0604020202020204" pitchFamily="34" charset="0"/>
              <a:buChar char="•"/>
            </a:pPr>
            <a:r>
              <a:rPr lang="fr-BE" sz="1200" dirty="0">
                <a:latin typeface="+mj-lt"/>
              </a:rPr>
              <a:t>Schéma Open Science et Open Education – H600 (diapo 12) : </a:t>
            </a:r>
            <a:r>
              <a:rPr lang="fr-BE" sz="1200" dirty="0">
                <a:latin typeface="+mj-lt"/>
                <a:hlinkClick r:id="rId3"/>
              </a:rPr>
              <a:t>https://pressbooks.uclouvain.be/openeduscienceh600/</a:t>
            </a:r>
            <a:endParaRPr lang="fr-BE" sz="1200" dirty="0">
              <a:latin typeface="+mj-lt"/>
            </a:endParaRPr>
          </a:p>
          <a:p>
            <a:pPr marL="285750" indent="-285750">
              <a:buFont typeface="Arial" panose="020B0604020202020204" pitchFamily="34" charset="0"/>
              <a:buChar char="•"/>
            </a:pPr>
            <a:r>
              <a:rPr lang="fr-BE" sz="1200" dirty="0" err="1">
                <a:latin typeface="+mj-lt"/>
              </a:rPr>
              <a:t>Sketchnotes</a:t>
            </a:r>
            <a:r>
              <a:rPr lang="fr-BE" sz="1200" dirty="0">
                <a:latin typeface="+mj-lt"/>
              </a:rPr>
              <a:t> (diapo 5, 6, 7, 9, 11, 13, 14, 16, 19, 20, 22, 23, 24, 25, 26, 27, 29, 36, 38, 41, 43, 45 et 47) : Justine Fromentin</a:t>
            </a:r>
          </a:p>
          <a:p>
            <a:endParaRPr lang="fr-BE" sz="1200" dirty="0">
              <a:latin typeface="+mj-lt"/>
            </a:endParaRPr>
          </a:p>
          <a:p>
            <a:r>
              <a:rPr lang="fr-BE" sz="1200" b="1" dirty="0">
                <a:latin typeface="+mj-lt"/>
              </a:rPr>
              <a:t>Articles</a:t>
            </a:r>
          </a:p>
          <a:p>
            <a:pPr marL="285750" indent="-285750">
              <a:buFont typeface="Arial" panose="020B0604020202020204" pitchFamily="34" charset="0"/>
              <a:buChar char="•"/>
            </a:pPr>
            <a:r>
              <a:rPr lang="fr-BE" sz="1200" dirty="0">
                <a:latin typeface="+mj-lt"/>
              </a:rPr>
              <a:t>Bates, T. (2011). </a:t>
            </a:r>
            <a:r>
              <a:rPr lang="en-US" sz="1200" i="1" dirty="0">
                <a:latin typeface="+mj-lt"/>
              </a:rPr>
              <a:t>OERs: The Good, the Bad and the Ugly. </a:t>
            </a:r>
            <a:r>
              <a:rPr lang="fr-BE" sz="1200" dirty="0" err="1">
                <a:latin typeface="+mj-lt"/>
              </a:rPr>
              <a:t>EdTech</a:t>
            </a:r>
            <a:r>
              <a:rPr lang="fr-BE" sz="1200" dirty="0">
                <a:latin typeface="+mj-lt"/>
              </a:rPr>
              <a:t> in the Wild. </a:t>
            </a:r>
            <a:r>
              <a:rPr lang="fr-BE" sz="1200" dirty="0">
                <a:latin typeface="+mj-lt"/>
                <a:hlinkClick r:id="rId4"/>
              </a:rPr>
              <a:t>https://edtechbooks.org/wild/oer_good_bad_ugly</a:t>
            </a:r>
            <a:endParaRPr lang="fr-BE" sz="1200" dirty="0">
              <a:latin typeface="+mj-lt"/>
            </a:endParaRPr>
          </a:p>
          <a:p>
            <a:pPr marL="285750" indent="-285750">
              <a:buFont typeface="Arial" panose="020B0604020202020204" pitchFamily="34" charset="0"/>
              <a:buChar char="•"/>
            </a:pPr>
            <a:r>
              <a:rPr lang="en-US" sz="1200" dirty="0">
                <a:latin typeface="+mj-lt"/>
              </a:rPr>
              <a:t>Beetham, H., Falconer, I., McGill, L. and Littlejohn, A. (2012). </a:t>
            </a:r>
            <a:r>
              <a:rPr lang="en-US" sz="1200" i="1" dirty="0">
                <a:latin typeface="+mj-lt"/>
              </a:rPr>
              <a:t>Open practices: briefing paper.</a:t>
            </a:r>
            <a:r>
              <a:rPr lang="en-US" sz="1200" dirty="0">
                <a:latin typeface="+mj-lt"/>
              </a:rPr>
              <a:t> JISC. </a:t>
            </a:r>
            <a:r>
              <a:rPr lang="en-US" sz="1200" dirty="0">
                <a:latin typeface="+mj-lt"/>
                <a:hlinkClick r:id="rId5"/>
              </a:rPr>
              <a:t>https://oersynth.pbworks.com/w/page/51668352/OpenPracticesBriefing</a:t>
            </a:r>
            <a:endParaRPr lang="en-US" sz="1200" dirty="0">
              <a:latin typeface="+mj-lt"/>
            </a:endParaRPr>
          </a:p>
          <a:p>
            <a:pPr marL="285750" indent="-285750">
              <a:buFont typeface="Arial" panose="020B0604020202020204" pitchFamily="34" charset="0"/>
              <a:buChar char="•"/>
            </a:pPr>
            <a:r>
              <a:rPr lang="fr-BE" sz="1200" dirty="0">
                <a:latin typeface="+mj-lt"/>
              </a:rPr>
              <a:t>BCOER </a:t>
            </a:r>
            <a:r>
              <a:rPr lang="fr-BE" sz="1200" dirty="0" err="1">
                <a:latin typeface="+mj-lt"/>
              </a:rPr>
              <a:t>Librarians</a:t>
            </a:r>
            <a:r>
              <a:rPr lang="fr-BE" sz="1200" dirty="0">
                <a:latin typeface="+mj-lt"/>
              </a:rPr>
              <a:t>. (2015). </a:t>
            </a:r>
            <a:r>
              <a:rPr lang="fr-BE" sz="1200" i="1" dirty="0" err="1">
                <a:latin typeface="+mj-lt"/>
              </a:rPr>
              <a:t>Faculty</a:t>
            </a:r>
            <a:r>
              <a:rPr lang="fr-BE" sz="1200" i="1" dirty="0">
                <a:latin typeface="+mj-lt"/>
              </a:rPr>
              <a:t> Guide for </a:t>
            </a:r>
            <a:r>
              <a:rPr lang="fr-BE" sz="1200" i="1" dirty="0" err="1">
                <a:latin typeface="+mj-lt"/>
              </a:rPr>
              <a:t>Evaluating</a:t>
            </a:r>
            <a:r>
              <a:rPr lang="fr-BE" sz="1200" i="1" dirty="0">
                <a:latin typeface="+mj-lt"/>
              </a:rPr>
              <a:t> Open Education </a:t>
            </a:r>
            <a:r>
              <a:rPr lang="fr-BE" sz="1200" i="1" dirty="0" err="1">
                <a:latin typeface="+mj-lt"/>
              </a:rPr>
              <a:t>Resources</a:t>
            </a:r>
            <a:r>
              <a:rPr lang="fr-BE" sz="1200" i="1" dirty="0">
                <a:latin typeface="+mj-lt"/>
              </a:rPr>
              <a:t>.</a:t>
            </a:r>
            <a:r>
              <a:rPr lang="fr-BE" sz="1200" dirty="0">
                <a:latin typeface="+mj-lt"/>
              </a:rPr>
              <a:t> </a:t>
            </a:r>
            <a:r>
              <a:rPr lang="fr-BE" sz="1200" dirty="0">
                <a:latin typeface="+mj-lt"/>
                <a:hlinkClick r:id="rId6"/>
              </a:rPr>
              <a:t>https://opentextbc.ca/adaptopentextbook/wp-content/uploads/sites/144/2016/06/Faculty-Guide-22-Apr-15.pdf</a:t>
            </a:r>
            <a:endParaRPr lang="fr-BE" sz="1200" dirty="0">
              <a:latin typeface="+mj-lt"/>
            </a:endParaRPr>
          </a:p>
          <a:p>
            <a:pPr marL="285750" indent="-285750">
              <a:buFont typeface="Arial" panose="020B0604020202020204" pitchFamily="34" charset="0"/>
              <a:buChar char="•"/>
            </a:pPr>
            <a:r>
              <a:rPr lang="fr-BE" sz="1200" dirty="0">
                <a:latin typeface="+mj-lt"/>
              </a:rPr>
              <a:t>Cronin, C. (2017). </a:t>
            </a:r>
            <a:r>
              <a:rPr lang="en-US" sz="1200" i="1" dirty="0">
                <a:latin typeface="+mj-lt"/>
              </a:rPr>
              <a:t>Open Education, Open Questions. </a:t>
            </a:r>
            <a:r>
              <a:rPr lang="en-US" sz="1200" dirty="0">
                <a:latin typeface="+mj-lt"/>
              </a:rPr>
              <a:t>Educause Review. </a:t>
            </a:r>
            <a:r>
              <a:rPr lang="fr-BE" sz="1200" dirty="0">
                <a:latin typeface="+mj-lt"/>
                <a:hlinkClick r:id="rId7"/>
              </a:rPr>
              <a:t>https://er.educause.edu/articles/2017/10/open-education-open-questions</a:t>
            </a:r>
            <a:endParaRPr lang="fr-BE" sz="1200" dirty="0">
              <a:latin typeface="+mj-lt"/>
            </a:endParaRPr>
          </a:p>
          <a:p>
            <a:pPr marL="285750" indent="-285750">
              <a:buFont typeface="Arial" panose="020B0604020202020204" pitchFamily="34" charset="0"/>
              <a:buChar char="•"/>
            </a:pPr>
            <a:r>
              <a:rPr lang="en-US" sz="1200" dirty="0">
                <a:latin typeface="+mj-lt"/>
              </a:rPr>
              <a:t>Cronin, C. (2017). </a:t>
            </a:r>
            <a:r>
              <a:rPr lang="en-US" sz="1200" i="1" dirty="0">
                <a:latin typeface="+mj-lt"/>
              </a:rPr>
              <a:t>Openness and Praxis: Exploring the Use of Open Educational Practices in Higher Education. </a:t>
            </a:r>
            <a:r>
              <a:rPr lang="en-US" sz="1200" dirty="0">
                <a:latin typeface="+mj-lt"/>
              </a:rPr>
              <a:t>The International Review of Research in Open and Distributed Learning, 18(5). </a:t>
            </a:r>
            <a:r>
              <a:rPr lang="en-US" sz="1200" dirty="0">
                <a:latin typeface="+mj-lt"/>
                <a:hlinkClick r:id="rId8"/>
              </a:rPr>
              <a:t>https://doi.org/10.19173/irrodl.v18i5.3096</a:t>
            </a:r>
            <a:endParaRPr lang="en-US" sz="1200" dirty="0">
              <a:latin typeface="+mj-lt"/>
            </a:endParaRPr>
          </a:p>
          <a:p>
            <a:pPr marL="285750" indent="-285750">
              <a:buFont typeface="Arial" panose="020B0604020202020204" pitchFamily="34" charset="0"/>
              <a:buChar char="•"/>
            </a:pPr>
            <a:r>
              <a:rPr lang="en-US" sz="1200" dirty="0" err="1">
                <a:latin typeface="+mj-lt"/>
              </a:rPr>
              <a:t>Conole</a:t>
            </a:r>
            <a:r>
              <a:rPr lang="en-US" sz="1200" dirty="0">
                <a:latin typeface="+mj-lt"/>
              </a:rPr>
              <a:t>, G., Brown, M. (2018). </a:t>
            </a:r>
            <a:r>
              <a:rPr lang="en-US" sz="1200" i="1" dirty="0">
                <a:latin typeface="+mj-lt"/>
              </a:rPr>
              <a:t>Reflecting on the Impact of the Open Education Movement. </a:t>
            </a:r>
            <a:r>
              <a:rPr lang="en-US" sz="1200" dirty="0">
                <a:latin typeface="+mj-lt"/>
              </a:rPr>
              <a:t>Journal of Learning for Development. </a:t>
            </a:r>
            <a:r>
              <a:rPr lang="en-US" sz="1200" dirty="0">
                <a:latin typeface="+mj-lt"/>
                <a:hlinkClick r:id="rId9"/>
              </a:rPr>
              <a:t>10.56059/jl4d.v5i3.314</a:t>
            </a:r>
            <a:endParaRPr lang="en-US" sz="1200" dirty="0">
              <a:latin typeface="+mj-lt"/>
            </a:endParaRPr>
          </a:p>
          <a:p>
            <a:pPr marL="285750" indent="-285750">
              <a:buFont typeface="Arial" panose="020B0604020202020204" pitchFamily="34" charset="0"/>
              <a:buChar char="•"/>
            </a:pPr>
            <a:r>
              <a:rPr lang="fr-FR" sz="1200" dirty="0">
                <a:latin typeface="+mj-lt"/>
              </a:rPr>
              <a:t>Deville, Y. (2022). </a:t>
            </a:r>
            <a:r>
              <a:rPr lang="fr-FR" sz="1200" i="1" dirty="0">
                <a:latin typeface="+mj-lt"/>
              </a:rPr>
              <a:t>Open Education et Open Science à l’Horizon 600</a:t>
            </a:r>
            <a:r>
              <a:rPr lang="fr-FR" sz="1200" dirty="0">
                <a:latin typeface="+mj-lt"/>
              </a:rPr>
              <a:t>. Université Catholique de Louvain. </a:t>
            </a:r>
            <a:r>
              <a:rPr lang="fr-FR" sz="1200" dirty="0">
                <a:latin typeface="+mj-lt"/>
                <a:hlinkClick r:id="rId3"/>
              </a:rPr>
              <a:t>https://pressbooks.uclouvain.be/openeduscienceh600/</a:t>
            </a:r>
            <a:endParaRPr lang="fr-BE" sz="1200" dirty="0">
              <a:latin typeface="+mj-lt"/>
            </a:endParaRPr>
          </a:p>
          <a:p>
            <a:pPr marL="285750" indent="-285750">
              <a:buFont typeface="Arial" panose="020B0604020202020204" pitchFamily="34" charset="0"/>
              <a:buChar char="•"/>
            </a:pPr>
            <a:r>
              <a:rPr lang="en-US" sz="1200" dirty="0">
                <a:latin typeface="+mj-lt"/>
              </a:rPr>
              <a:t>Deville Y., </a:t>
            </a:r>
            <a:r>
              <a:rPr lang="en-US" sz="1200" dirty="0" err="1">
                <a:latin typeface="+mj-lt"/>
              </a:rPr>
              <a:t>Desterbecq</a:t>
            </a:r>
            <a:r>
              <a:rPr lang="en-US" sz="1200" dirty="0">
                <a:latin typeface="+mj-lt"/>
              </a:rPr>
              <a:t> J., Depoterre S., Fromentin J. (2024). </a:t>
            </a:r>
            <a:r>
              <a:rPr lang="en-US" sz="1200" i="1" dirty="0">
                <a:latin typeface="+mj-lt"/>
              </a:rPr>
              <a:t>An Integrated Institutional Strategy for Open Education and Open Science at </a:t>
            </a:r>
            <a:r>
              <a:rPr lang="en-US" sz="1200" i="1" dirty="0" err="1">
                <a:latin typeface="+mj-lt"/>
              </a:rPr>
              <a:t>UCLouvain</a:t>
            </a:r>
            <a:r>
              <a:rPr lang="en-US" sz="1200" i="1" dirty="0">
                <a:latin typeface="+mj-lt"/>
              </a:rPr>
              <a:t>.</a:t>
            </a:r>
            <a:r>
              <a:rPr lang="en-US" sz="1200" dirty="0">
                <a:latin typeface="+mj-lt"/>
              </a:rPr>
              <a:t> </a:t>
            </a:r>
            <a:r>
              <a:rPr lang="fr-FR" altLang="fr-FR" sz="1200" dirty="0">
                <a:latin typeface="+mj-lt"/>
                <a:hlinkClick r:id="rId10"/>
              </a:rPr>
              <a:t>http://hdl.handle.net/20.500.12279/1064 </a:t>
            </a:r>
            <a:endParaRPr lang="fr-FR" altLang="fr-FR" sz="1200" dirty="0">
              <a:latin typeface="+mj-lt"/>
            </a:endParaRPr>
          </a:p>
          <a:p>
            <a:pPr marL="285750" indent="-285750">
              <a:buFont typeface="Arial" panose="020B0604020202020204" pitchFamily="34" charset="0"/>
              <a:buChar char="•"/>
            </a:pPr>
            <a:r>
              <a:rPr lang="en-US" sz="1200" dirty="0">
                <a:latin typeface="+mj-lt"/>
              </a:rPr>
              <a:t>Edwards, R. (2014). </a:t>
            </a:r>
            <a:r>
              <a:rPr lang="en-US" sz="1200" i="1" dirty="0">
                <a:latin typeface="+mj-lt"/>
              </a:rPr>
              <a:t>Knowledge infrastructures and the inscrutability of openness in Education. </a:t>
            </a:r>
            <a:r>
              <a:rPr lang="en-US" sz="1200" dirty="0">
                <a:latin typeface="+mj-lt"/>
              </a:rPr>
              <a:t>Learning, Media and Technology. </a:t>
            </a:r>
            <a:r>
              <a:rPr lang="fr-BE" sz="1200" dirty="0">
                <a:latin typeface="+mj-lt"/>
                <a:hlinkClick r:id="rId11"/>
              </a:rPr>
              <a:t>https://doi.org/10.1080/17439884.2015.1006131</a:t>
            </a:r>
            <a:endParaRPr lang="en-US" sz="1200" dirty="0">
              <a:latin typeface="+mj-lt"/>
            </a:endParaRPr>
          </a:p>
          <a:p>
            <a:pPr marL="285750" indent="-285750">
              <a:buFont typeface="Arial" panose="020B0604020202020204" pitchFamily="34" charset="0"/>
              <a:buChar char="•"/>
            </a:pPr>
            <a:r>
              <a:rPr lang="fr-BE" sz="1200" dirty="0">
                <a:latin typeface="+mj-lt"/>
              </a:rPr>
              <a:t>Ehlers, U-D., Baden-</a:t>
            </a:r>
            <a:r>
              <a:rPr lang="fr-BE" sz="1200" dirty="0" err="1">
                <a:latin typeface="+mj-lt"/>
              </a:rPr>
              <a:t>Wuerttemberg</a:t>
            </a:r>
            <a:r>
              <a:rPr lang="fr-BE" sz="1200" dirty="0">
                <a:latin typeface="+mj-lt"/>
              </a:rPr>
              <a:t> </a:t>
            </a:r>
            <a:r>
              <a:rPr lang="fr-BE" sz="1200" dirty="0" err="1">
                <a:latin typeface="+mj-lt"/>
              </a:rPr>
              <a:t>Cooperative</a:t>
            </a:r>
            <a:r>
              <a:rPr lang="fr-BE" sz="1200" dirty="0">
                <a:latin typeface="+mj-lt"/>
              </a:rPr>
              <a:t> State </a:t>
            </a:r>
            <a:r>
              <a:rPr lang="fr-BE" sz="1200" dirty="0" err="1">
                <a:latin typeface="+mj-lt"/>
              </a:rPr>
              <a:t>University</a:t>
            </a:r>
            <a:r>
              <a:rPr lang="fr-BE" sz="1200" dirty="0">
                <a:latin typeface="+mj-lt"/>
              </a:rPr>
              <a:t>, </a:t>
            </a:r>
            <a:r>
              <a:rPr lang="fr-BE" sz="1200" dirty="0" err="1">
                <a:latin typeface="+mj-lt"/>
              </a:rPr>
              <a:t>Trepule</a:t>
            </a:r>
            <a:r>
              <a:rPr lang="fr-BE" sz="1200" dirty="0">
                <a:latin typeface="+mj-lt"/>
              </a:rPr>
              <a:t>, E., </a:t>
            </a:r>
            <a:r>
              <a:rPr lang="fr-BE" sz="1200" dirty="0" err="1">
                <a:latin typeface="+mj-lt"/>
              </a:rPr>
              <a:t>Dauksiene</a:t>
            </a:r>
            <a:r>
              <a:rPr lang="fr-BE" sz="1200" dirty="0">
                <a:latin typeface="+mj-lt"/>
              </a:rPr>
              <a:t>, E., </a:t>
            </a:r>
            <a:r>
              <a:rPr lang="fr-BE" sz="1200" dirty="0" err="1">
                <a:latin typeface="+mj-lt"/>
              </a:rPr>
              <a:t>Sadauskas</a:t>
            </a:r>
            <a:r>
              <a:rPr lang="fr-BE" sz="1200" dirty="0">
                <a:latin typeface="+mj-lt"/>
              </a:rPr>
              <a:t>, M., </a:t>
            </a:r>
            <a:r>
              <a:rPr lang="fr-BE" sz="1200" dirty="0" err="1">
                <a:latin typeface="+mj-lt"/>
              </a:rPr>
              <a:t>Vytautas</a:t>
            </a:r>
            <a:r>
              <a:rPr lang="fr-BE" sz="1200" dirty="0">
                <a:latin typeface="+mj-lt"/>
              </a:rPr>
              <a:t> Magnus </a:t>
            </a:r>
            <a:r>
              <a:rPr lang="fr-BE" sz="1200" dirty="0" err="1">
                <a:latin typeface="+mj-lt"/>
              </a:rPr>
              <a:t>University</a:t>
            </a:r>
            <a:r>
              <a:rPr lang="fr-BE" sz="1200" dirty="0">
                <a:latin typeface="+mj-lt"/>
              </a:rPr>
              <a:t>. (2018). </a:t>
            </a:r>
            <a:r>
              <a:rPr lang="fr-BE" sz="1200" i="1" dirty="0">
                <a:latin typeface="+mj-lt"/>
              </a:rPr>
              <a:t>Open Education Practices in </a:t>
            </a:r>
            <a:r>
              <a:rPr lang="fr-BE" sz="1200" i="1" dirty="0" err="1">
                <a:latin typeface="+mj-lt"/>
              </a:rPr>
              <a:t>Higher</a:t>
            </a:r>
            <a:r>
              <a:rPr lang="fr-BE" sz="1200" i="1" dirty="0">
                <a:latin typeface="+mj-lt"/>
              </a:rPr>
              <a:t> Education. </a:t>
            </a:r>
            <a:r>
              <a:rPr lang="en-US" sz="1200" dirty="0">
                <a:latin typeface="+mj-lt"/>
              </a:rPr>
              <a:t>Proceedings of the 10 </a:t>
            </a:r>
            <a:r>
              <a:rPr lang="en-US" sz="1200" dirty="0" err="1">
                <a:latin typeface="+mj-lt"/>
              </a:rPr>
              <a:t>th</a:t>
            </a:r>
            <a:r>
              <a:rPr lang="en-US" sz="1200" dirty="0">
                <a:latin typeface="+mj-lt"/>
              </a:rPr>
              <a:t> European Distance and E-Learning Network Research Workshop. </a:t>
            </a:r>
            <a:r>
              <a:rPr lang="en-US" sz="1200" dirty="0">
                <a:latin typeface="+mj-lt"/>
                <a:hlinkClick r:id="rId12"/>
              </a:rPr>
              <a:t>https://proc.eden-online.org/index.php/PROC/article/view/1671/1379</a:t>
            </a:r>
            <a:endParaRPr lang="fr-BE" sz="1200" dirty="0">
              <a:latin typeface="+mj-lt"/>
            </a:endParaRPr>
          </a:p>
          <a:p>
            <a:pPr marL="285750" indent="-285750">
              <a:buFont typeface="Arial" panose="020B0604020202020204" pitchFamily="34" charset="0"/>
              <a:buChar char="•"/>
            </a:pPr>
            <a:r>
              <a:rPr lang="fr-BE" sz="1200" dirty="0" err="1">
                <a:latin typeface="+mj-lt"/>
              </a:rPr>
              <a:t>Evanick</a:t>
            </a:r>
            <a:r>
              <a:rPr lang="fr-BE" sz="1200" dirty="0">
                <a:latin typeface="+mj-lt"/>
              </a:rPr>
              <a:t>, J. (2023). </a:t>
            </a:r>
            <a:r>
              <a:rPr lang="en-US" sz="1200" dirty="0">
                <a:latin typeface="+mj-lt"/>
              </a:rPr>
              <a:t>Unleashing The Potential Of OER: The Advantages And Challenges Of Open Learning Materials. </a:t>
            </a:r>
            <a:r>
              <a:rPr lang="en-US" sz="1200" dirty="0" err="1">
                <a:latin typeface="+mj-lt"/>
              </a:rPr>
              <a:t>ELearning</a:t>
            </a:r>
            <a:r>
              <a:rPr lang="en-US" sz="1200" dirty="0">
                <a:latin typeface="+mj-lt"/>
              </a:rPr>
              <a:t> Industry.  </a:t>
            </a:r>
            <a:r>
              <a:rPr lang="en-US" sz="1200" dirty="0">
                <a:latin typeface="+mj-lt"/>
                <a:hlinkClick r:id="rId13"/>
              </a:rPr>
              <a:t>https://elearningindustry.com/unleashing-the-potential-of-oer-the-advantages-and-challenges-of-open-learning-materials</a:t>
            </a:r>
            <a:endParaRPr lang="en-US" sz="1200" dirty="0">
              <a:latin typeface="+mj-lt"/>
            </a:endParaRPr>
          </a:p>
          <a:p>
            <a:pPr marL="285750" indent="-285750">
              <a:buFont typeface="Arial" panose="020B0604020202020204" pitchFamily="34" charset="0"/>
              <a:buChar char="•"/>
            </a:pPr>
            <a:r>
              <a:rPr lang="en-US" sz="1200" dirty="0" err="1">
                <a:latin typeface="+mj-lt"/>
              </a:rPr>
              <a:t>Fabrique</a:t>
            </a:r>
            <a:r>
              <a:rPr lang="en-US" sz="1200" dirty="0">
                <a:latin typeface="+mj-lt"/>
              </a:rPr>
              <a:t> REL. </a:t>
            </a:r>
            <a:r>
              <a:rPr lang="en-US" sz="1200" dirty="0">
                <a:latin typeface="+mj-lt"/>
                <a:hlinkClick r:id="rId14"/>
              </a:rPr>
              <a:t>https://fabriquerel.org/</a:t>
            </a:r>
            <a:endParaRPr lang="en-US" sz="1200" dirty="0">
              <a:latin typeface="+mj-lt"/>
            </a:endParaRPr>
          </a:p>
          <a:p>
            <a:pPr marL="285750" indent="-285750">
              <a:buFont typeface="Arial" panose="020B0604020202020204" pitchFamily="34" charset="0"/>
              <a:buChar char="•"/>
            </a:pPr>
            <a:r>
              <a:rPr lang="en-US" sz="1200" dirty="0">
                <a:latin typeface="+mj-lt"/>
              </a:rPr>
              <a:t>Giles, J. (2005). </a:t>
            </a:r>
            <a:r>
              <a:rPr lang="en-US" sz="1200" i="1" dirty="0">
                <a:latin typeface="+mj-lt"/>
              </a:rPr>
              <a:t>Internet </a:t>
            </a:r>
            <a:r>
              <a:rPr lang="en-US" sz="1200" i="1" dirty="0" err="1">
                <a:latin typeface="+mj-lt"/>
              </a:rPr>
              <a:t>encyclopaedias</a:t>
            </a:r>
            <a:r>
              <a:rPr lang="en-US" sz="1200" i="1" dirty="0">
                <a:latin typeface="+mj-lt"/>
              </a:rPr>
              <a:t> go head to head. </a:t>
            </a:r>
            <a:r>
              <a:rPr lang="en-US" sz="1200" dirty="0">
                <a:latin typeface="+mj-lt"/>
              </a:rPr>
              <a:t>Nature. </a:t>
            </a:r>
            <a:r>
              <a:rPr lang="fr-BE" sz="1200" dirty="0">
                <a:latin typeface="+mj-lt"/>
                <a:hlinkClick r:id="rId15"/>
              </a:rPr>
              <a:t>https://doi.org/10.1038/438900a</a:t>
            </a:r>
            <a:endParaRPr lang="en-US" sz="1200" b="1" dirty="0">
              <a:latin typeface="+mj-lt"/>
            </a:endParaRPr>
          </a:p>
          <a:p>
            <a:pPr marL="285750" indent="-285750">
              <a:buFont typeface="Arial" panose="020B0604020202020204" pitchFamily="34" charset="0"/>
              <a:buChar char="•"/>
            </a:pPr>
            <a:r>
              <a:rPr lang="fr-BE" sz="1200" dirty="0" err="1">
                <a:latin typeface="+mj-lt"/>
              </a:rPr>
              <a:t>Schmoutziguer</a:t>
            </a:r>
            <a:r>
              <a:rPr lang="fr-BE" sz="1200" dirty="0">
                <a:latin typeface="+mj-lt"/>
              </a:rPr>
              <a:t>, E. </a:t>
            </a:r>
            <a:r>
              <a:rPr lang="en-US" sz="1200" i="1" dirty="0">
                <a:latin typeface="+mj-lt"/>
              </a:rPr>
              <a:t>Pros and cons of using OER. </a:t>
            </a:r>
            <a:r>
              <a:rPr lang="fr-BE" sz="1200" dirty="0" err="1">
                <a:latin typeface="+mj-lt"/>
              </a:rPr>
              <a:t>Grasple</a:t>
            </a:r>
            <a:r>
              <a:rPr lang="fr-BE" sz="1200" dirty="0">
                <a:latin typeface="+mj-lt"/>
              </a:rPr>
              <a:t> Platform.</a:t>
            </a:r>
            <a:r>
              <a:rPr lang="fr-BE" sz="1200" i="1" dirty="0">
                <a:latin typeface="+mj-lt"/>
              </a:rPr>
              <a:t> </a:t>
            </a:r>
            <a:r>
              <a:rPr lang="fr-BE" sz="1200" i="1" dirty="0">
                <a:latin typeface="+mj-lt"/>
                <a:hlinkClick r:id="rId16"/>
              </a:rPr>
              <a:t>https://www.grasple.com/blog/pros-and-cons-of-using-oer</a:t>
            </a:r>
            <a:endParaRPr lang="fr-BE" sz="1200" i="1" dirty="0">
              <a:latin typeface="+mj-lt"/>
            </a:endParaRPr>
          </a:p>
          <a:p>
            <a:pPr marL="285750" indent="-285750">
              <a:buFont typeface="Arial" panose="020B0604020202020204" pitchFamily="34" charset="0"/>
              <a:buChar char="•"/>
            </a:pPr>
            <a:r>
              <a:rPr lang="fr-BE" sz="1200" dirty="0" err="1">
                <a:latin typeface="+mj-lt"/>
              </a:rPr>
              <a:t>University</a:t>
            </a:r>
            <a:r>
              <a:rPr lang="fr-BE" sz="1200" dirty="0">
                <a:latin typeface="+mj-lt"/>
              </a:rPr>
              <a:t> of Maryland Global Campus. (2024). </a:t>
            </a:r>
            <a:r>
              <a:rPr lang="fr-BE" sz="1200" i="1" dirty="0">
                <a:latin typeface="+mj-lt"/>
              </a:rPr>
              <a:t>Pros and con of </a:t>
            </a:r>
            <a:r>
              <a:rPr lang="fr-BE" sz="1200" i="1" dirty="0" err="1">
                <a:latin typeface="+mj-lt"/>
              </a:rPr>
              <a:t>using</a:t>
            </a:r>
            <a:r>
              <a:rPr lang="fr-BE" sz="1200" i="1" dirty="0">
                <a:latin typeface="+mj-lt"/>
              </a:rPr>
              <a:t> </a:t>
            </a:r>
            <a:r>
              <a:rPr lang="fr-BE" sz="1200" i="1" dirty="0" err="1">
                <a:latin typeface="+mj-lt"/>
              </a:rPr>
              <a:t>OERs</a:t>
            </a:r>
            <a:r>
              <a:rPr lang="fr-BE" sz="1200" i="1" dirty="0">
                <a:latin typeface="+mj-lt"/>
              </a:rPr>
              <a:t> for instruction. </a:t>
            </a:r>
            <a:r>
              <a:rPr lang="fr-BE" sz="1200" dirty="0">
                <a:latin typeface="+mj-lt"/>
                <a:hlinkClick r:id="rId17"/>
              </a:rPr>
              <a:t>https://libguides.umgc.edu/oer</a:t>
            </a:r>
            <a:endParaRPr lang="fr-BE" sz="1200" dirty="0">
              <a:latin typeface="+mj-lt"/>
            </a:endParaRPr>
          </a:p>
          <a:p>
            <a:pPr marL="285750" indent="-285750">
              <a:buFont typeface="Arial" panose="020B0604020202020204" pitchFamily="34" charset="0"/>
              <a:buChar char="•"/>
            </a:pPr>
            <a:r>
              <a:rPr lang="en-US" sz="1200" dirty="0">
                <a:effectLst/>
                <a:latin typeface="+mj-lt"/>
              </a:rPr>
              <a:t>Value Colleges. </a:t>
            </a:r>
            <a:r>
              <a:rPr lang="en-US" sz="1200" i="1" dirty="0">
                <a:effectLst/>
                <a:latin typeface="+mj-lt"/>
              </a:rPr>
              <a:t>Wide Open Spaces: The Pros and Cons of Open Education. </a:t>
            </a:r>
            <a:r>
              <a:rPr lang="en-US" sz="1200" dirty="0">
                <a:latin typeface="+mj-lt"/>
                <a:hlinkClick r:id="rId18"/>
              </a:rPr>
              <a:t>https://www.valuecolleges.com/faqs/pros-cons-open-education/ </a:t>
            </a:r>
            <a:endParaRPr lang="en-US" sz="1200" dirty="0">
              <a:latin typeface="+mj-lt"/>
            </a:endParaRPr>
          </a:p>
        </p:txBody>
      </p:sp>
      <p:sp>
        <p:nvSpPr>
          <p:cNvPr id="2" name="ZoneTexte 1">
            <a:extLst>
              <a:ext uri="{FF2B5EF4-FFF2-40B4-BE49-F238E27FC236}">
                <a16:creationId xmlns:a16="http://schemas.microsoft.com/office/drawing/2014/main" id="{87B77488-63FD-00A6-F6BA-F2F20E97193F}"/>
              </a:ext>
            </a:extLst>
          </p:cNvPr>
          <p:cNvSpPr txBox="1"/>
          <p:nvPr/>
        </p:nvSpPr>
        <p:spPr>
          <a:xfrm>
            <a:off x="3693300" y="302517"/>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Références</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grpSp>
        <p:nvGrpSpPr>
          <p:cNvPr id="3" name="Groupe 2">
            <a:extLst>
              <a:ext uri="{FF2B5EF4-FFF2-40B4-BE49-F238E27FC236}">
                <a16:creationId xmlns:a16="http://schemas.microsoft.com/office/drawing/2014/main" id="{842121ED-7D2C-9C61-31D9-E5FF6EFF77F2}"/>
              </a:ext>
            </a:extLst>
          </p:cNvPr>
          <p:cNvGrpSpPr/>
          <p:nvPr/>
        </p:nvGrpSpPr>
        <p:grpSpPr>
          <a:xfrm>
            <a:off x="4543774" y="302517"/>
            <a:ext cx="959069" cy="747399"/>
            <a:chOff x="9641247" y="297955"/>
            <a:chExt cx="959069" cy="747399"/>
          </a:xfrm>
        </p:grpSpPr>
        <p:sp>
          <p:nvSpPr>
            <p:cNvPr id="4" name="Rectangle 3">
              <a:extLst>
                <a:ext uri="{FF2B5EF4-FFF2-40B4-BE49-F238E27FC236}">
                  <a16:creationId xmlns:a16="http://schemas.microsoft.com/office/drawing/2014/main" id="{23502BFF-8E65-7999-122D-1B6B803D112F}"/>
                </a:ext>
              </a:extLst>
            </p:cNvPr>
            <p:cNvSpPr/>
            <p:nvPr/>
          </p:nvSpPr>
          <p:spPr>
            <a:xfrm>
              <a:off x="9641247" y="297955"/>
              <a:ext cx="202180" cy="747399"/>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C38EFE1D-D50D-B27D-5ADD-2C6E3F2E567E}"/>
                </a:ext>
              </a:extLst>
            </p:cNvPr>
            <p:cNvSpPr/>
            <p:nvPr/>
          </p:nvSpPr>
          <p:spPr>
            <a:xfrm rot="16200000">
              <a:off x="10170404" y="575928"/>
              <a:ext cx="112426" cy="74739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Tree>
    <p:extLst>
      <p:ext uri="{BB962C8B-B14F-4D97-AF65-F5344CB8AC3E}">
        <p14:creationId xmlns:p14="http://schemas.microsoft.com/office/powerpoint/2010/main" val="153584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ADCD9-8FB7-8301-F8BD-CBA22A00B34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D31B2E-76E0-FA87-8893-1E27652BE32A}"/>
              </a:ext>
            </a:extLst>
          </p:cNvPr>
          <p:cNvSpPr/>
          <p:nvPr/>
        </p:nvSpPr>
        <p:spPr>
          <a:xfrm>
            <a:off x="4233863" y="531446"/>
            <a:ext cx="1671638" cy="70788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2F5795E7-6969-BFED-3B03-212C13415307}"/>
              </a:ext>
            </a:extLst>
          </p:cNvPr>
          <p:cNvSpPr txBox="1"/>
          <p:nvPr/>
        </p:nvSpPr>
        <p:spPr>
          <a:xfrm>
            <a:off x="2951077" y="484257"/>
            <a:ext cx="277194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Plan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32" name="Rectangle : coins arrondis 31">
            <a:extLst>
              <a:ext uri="{FF2B5EF4-FFF2-40B4-BE49-F238E27FC236}">
                <a16:creationId xmlns:a16="http://schemas.microsoft.com/office/drawing/2014/main" id="{BB820B2E-D87F-231E-F5F1-AB9D198022B2}"/>
              </a:ext>
            </a:extLst>
          </p:cNvPr>
          <p:cNvSpPr/>
          <p:nvPr/>
        </p:nvSpPr>
        <p:spPr>
          <a:xfrm>
            <a:off x="687322" y="5481477"/>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Rectangle 32">
            <a:extLst>
              <a:ext uri="{FF2B5EF4-FFF2-40B4-BE49-F238E27FC236}">
                <a16:creationId xmlns:a16="http://schemas.microsoft.com/office/drawing/2014/main" id="{8D8797AD-BB54-8B43-613B-59456A104608}"/>
              </a:ext>
            </a:extLst>
          </p:cNvPr>
          <p:cNvSpPr/>
          <p:nvPr/>
        </p:nvSpPr>
        <p:spPr>
          <a:xfrm flipV="1">
            <a:off x="695596" y="6133503"/>
            <a:ext cx="10419810" cy="60323"/>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2" name="Groupe 11">
            <a:extLst>
              <a:ext uri="{FF2B5EF4-FFF2-40B4-BE49-F238E27FC236}">
                <a16:creationId xmlns:a16="http://schemas.microsoft.com/office/drawing/2014/main" id="{01F7DA49-FFF2-E730-4990-D1933BBB90B2}"/>
              </a:ext>
            </a:extLst>
          </p:cNvPr>
          <p:cNvGrpSpPr/>
          <p:nvPr/>
        </p:nvGrpSpPr>
        <p:grpSpPr>
          <a:xfrm>
            <a:off x="8317548" y="2191727"/>
            <a:ext cx="2702385" cy="3340100"/>
            <a:chOff x="8317548" y="2191727"/>
            <a:chExt cx="2702385" cy="3340100"/>
          </a:xfrm>
        </p:grpSpPr>
        <p:sp>
          <p:nvSpPr>
            <p:cNvPr id="29" name="Rectangle : coins arrondis 28">
              <a:extLst>
                <a:ext uri="{FF2B5EF4-FFF2-40B4-BE49-F238E27FC236}">
                  <a16:creationId xmlns:a16="http://schemas.microsoft.com/office/drawing/2014/main" id="{4327989C-391A-F157-2EC4-41524AC52F08}"/>
                </a:ext>
              </a:extLst>
            </p:cNvPr>
            <p:cNvSpPr/>
            <p:nvPr/>
          </p:nvSpPr>
          <p:spPr>
            <a:xfrm>
              <a:off x="8317548" y="219172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9" name="ZoneTexte 38">
              <a:extLst>
                <a:ext uri="{FF2B5EF4-FFF2-40B4-BE49-F238E27FC236}">
                  <a16:creationId xmlns:a16="http://schemas.microsoft.com/office/drawing/2014/main" id="{7ED4885A-2D0F-1F53-6558-6EDFB1B66518}"/>
                </a:ext>
              </a:extLst>
            </p:cNvPr>
            <p:cNvSpPr txBox="1"/>
            <p:nvPr/>
          </p:nvSpPr>
          <p:spPr>
            <a:xfrm>
              <a:off x="8546570"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3</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45" name="Rectangle 44">
              <a:extLst>
                <a:ext uri="{FF2B5EF4-FFF2-40B4-BE49-F238E27FC236}">
                  <a16:creationId xmlns:a16="http://schemas.microsoft.com/office/drawing/2014/main" id="{19EFE772-76D8-620C-9598-8E6F519D6EF4}"/>
                </a:ext>
              </a:extLst>
            </p:cNvPr>
            <p:cNvSpPr/>
            <p:nvPr/>
          </p:nvSpPr>
          <p:spPr>
            <a:xfrm>
              <a:off x="8546569" y="3150878"/>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mj-lt"/>
                </a:rPr>
                <a:t>L’Open Education, </a:t>
              </a:r>
            </a:p>
            <a:p>
              <a:pPr algn="ctr"/>
              <a:r>
                <a:rPr lang="fr-FR" dirty="0">
                  <a:latin typeface="+mj-lt"/>
                </a:rPr>
                <a:t>est-ce pour moi ?</a:t>
              </a:r>
              <a:endParaRPr lang="fr-BE" dirty="0">
                <a:latin typeface="+mj-lt"/>
              </a:endParaRPr>
            </a:p>
          </p:txBody>
        </p:sp>
      </p:grpSp>
      <p:grpSp>
        <p:nvGrpSpPr>
          <p:cNvPr id="11" name="Groupe 10">
            <a:extLst>
              <a:ext uri="{FF2B5EF4-FFF2-40B4-BE49-F238E27FC236}">
                <a16:creationId xmlns:a16="http://schemas.microsoft.com/office/drawing/2014/main" id="{BF73EC7A-71E5-E73F-62F4-864994291022}"/>
              </a:ext>
            </a:extLst>
          </p:cNvPr>
          <p:cNvGrpSpPr/>
          <p:nvPr/>
        </p:nvGrpSpPr>
        <p:grpSpPr>
          <a:xfrm>
            <a:off x="4425686" y="2134617"/>
            <a:ext cx="2702385" cy="3340100"/>
            <a:chOff x="4585622" y="2134617"/>
            <a:chExt cx="2702385" cy="3340100"/>
          </a:xfrm>
        </p:grpSpPr>
        <p:sp>
          <p:nvSpPr>
            <p:cNvPr id="3" name="Rectangle : coins arrondis 2">
              <a:extLst>
                <a:ext uri="{FF2B5EF4-FFF2-40B4-BE49-F238E27FC236}">
                  <a16:creationId xmlns:a16="http://schemas.microsoft.com/office/drawing/2014/main" id="{86864F91-D669-6EA8-2B10-CF082F10322C}"/>
                </a:ext>
              </a:extLst>
            </p:cNvPr>
            <p:cNvSpPr/>
            <p:nvPr/>
          </p:nvSpPr>
          <p:spPr>
            <a:xfrm>
              <a:off x="4585622" y="213461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7E55850F-89CE-2E5C-F478-8D625B673B19}"/>
                </a:ext>
              </a:extLst>
            </p:cNvPr>
            <p:cNvSpPr txBox="1"/>
            <p:nvPr/>
          </p:nvSpPr>
          <p:spPr>
            <a:xfrm>
              <a:off x="4854909"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2</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5" name="Rectangle 4">
              <a:extLst>
                <a:ext uri="{FF2B5EF4-FFF2-40B4-BE49-F238E27FC236}">
                  <a16:creationId xmlns:a16="http://schemas.microsoft.com/office/drawing/2014/main" id="{30E3DC52-7824-EFDB-F23C-03A91B99233A}"/>
                </a:ext>
              </a:extLst>
            </p:cNvPr>
            <p:cNvSpPr/>
            <p:nvPr/>
          </p:nvSpPr>
          <p:spPr>
            <a:xfrm>
              <a:off x="4854909" y="3153891"/>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mj-lt"/>
                </a:rPr>
                <a:t>Où est-ce que </a:t>
              </a:r>
            </a:p>
            <a:p>
              <a:pPr algn="ctr"/>
              <a:r>
                <a:rPr lang="fr-FR" dirty="0">
                  <a:latin typeface="+mj-lt"/>
                </a:rPr>
                <a:t>je me situe ? </a:t>
              </a:r>
              <a:endParaRPr lang="fr-BE" dirty="0">
                <a:latin typeface="+mj-lt"/>
              </a:endParaRPr>
            </a:p>
          </p:txBody>
        </p:sp>
      </p:grpSp>
      <p:grpSp>
        <p:nvGrpSpPr>
          <p:cNvPr id="10" name="Groupe 9">
            <a:extLst>
              <a:ext uri="{FF2B5EF4-FFF2-40B4-BE49-F238E27FC236}">
                <a16:creationId xmlns:a16="http://schemas.microsoft.com/office/drawing/2014/main" id="{81C1DC06-9937-BC59-C7D5-60EEE8C7B074}"/>
              </a:ext>
            </a:extLst>
          </p:cNvPr>
          <p:cNvGrpSpPr/>
          <p:nvPr/>
        </p:nvGrpSpPr>
        <p:grpSpPr>
          <a:xfrm>
            <a:off x="533825" y="2191727"/>
            <a:ext cx="2702385" cy="3340100"/>
            <a:chOff x="533825" y="2191727"/>
            <a:chExt cx="2702385" cy="3340100"/>
          </a:xfrm>
        </p:grpSpPr>
        <p:sp>
          <p:nvSpPr>
            <p:cNvPr id="7" name="Rectangle : coins arrondis 6">
              <a:extLst>
                <a:ext uri="{FF2B5EF4-FFF2-40B4-BE49-F238E27FC236}">
                  <a16:creationId xmlns:a16="http://schemas.microsoft.com/office/drawing/2014/main" id="{C168502D-8525-7A0D-8126-8FE95F74FB76}"/>
                </a:ext>
              </a:extLst>
            </p:cNvPr>
            <p:cNvSpPr/>
            <p:nvPr/>
          </p:nvSpPr>
          <p:spPr>
            <a:xfrm>
              <a:off x="533825" y="219172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A6BC00F2-F760-60ED-43CB-9720887A58B2}"/>
                </a:ext>
              </a:extLst>
            </p:cNvPr>
            <p:cNvSpPr txBox="1"/>
            <p:nvPr/>
          </p:nvSpPr>
          <p:spPr>
            <a:xfrm>
              <a:off x="784481"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1</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9" name="Rectangle 8">
              <a:extLst>
                <a:ext uri="{FF2B5EF4-FFF2-40B4-BE49-F238E27FC236}">
                  <a16:creationId xmlns:a16="http://schemas.microsoft.com/office/drawing/2014/main" id="{96D67F51-B0AA-0E24-70B3-AF509E71BCB9}"/>
                </a:ext>
              </a:extLst>
            </p:cNvPr>
            <p:cNvSpPr/>
            <p:nvPr/>
          </p:nvSpPr>
          <p:spPr>
            <a:xfrm>
              <a:off x="784481" y="3196401"/>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mj-lt"/>
                  <a:ea typeface="ADLaM Display" panose="020F0502020204030204" pitchFamily="2" charset="0"/>
                  <a:cs typeface="ADLaM Display" panose="020F0502020204030204" pitchFamily="2" charset="0"/>
                </a:rPr>
                <a:t>Entre mythes et réalité</a:t>
              </a:r>
              <a:endParaRPr lang="fr-BE" dirty="0">
                <a:solidFill>
                  <a:schemeClr val="bg1"/>
                </a:solidFill>
                <a:latin typeface="+mj-lt"/>
                <a:ea typeface="ADLaM Display" panose="020F0502020204030204" pitchFamily="2" charset="0"/>
                <a:cs typeface="ADLaM Display" panose="020F0502020204030204" pitchFamily="2" charset="0"/>
              </a:endParaRPr>
            </a:p>
          </p:txBody>
        </p:sp>
      </p:grpSp>
      <p:pic>
        <p:nvPicPr>
          <p:cNvPr id="15" name="Image 14" descr="Une image contenant croquis, dessin, Dessin au trait, conception&#10;&#10;Description générée automatiquement">
            <a:extLst>
              <a:ext uri="{FF2B5EF4-FFF2-40B4-BE49-F238E27FC236}">
                <a16:creationId xmlns:a16="http://schemas.microsoft.com/office/drawing/2014/main" id="{C1F447CB-5986-3888-8CEC-2A10FE40816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082" y="3982645"/>
            <a:ext cx="2378738" cy="1251967"/>
          </a:xfrm>
          <a:prstGeom prst="rect">
            <a:avLst/>
          </a:prstGeom>
        </p:spPr>
      </p:pic>
      <p:pic>
        <p:nvPicPr>
          <p:cNvPr id="17" name="Image 16" descr="Une image contenant croquis, Police, conception&#10;&#10;Description générée automatiquement">
            <a:extLst>
              <a:ext uri="{FF2B5EF4-FFF2-40B4-BE49-F238E27FC236}">
                <a16:creationId xmlns:a16="http://schemas.microsoft.com/office/drawing/2014/main" id="{4B45429A-ECE0-8A03-A37D-96628BABA44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5442696" y="3927132"/>
            <a:ext cx="925610" cy="1574433"/>
          </a:xfrm>
          <a:prstGeom prst="rect">
            <a:avLst/>
          </a:prstGeom>
        </p:spPr>
      </p:pic>
      <p:pic>
        <p:nvPicPr>
          <p:cNvPr id="19" name="Image 18">
            <a:extLst>
              <a:ext uri="{FF2B5EF4-FFF2-40B4-BE49-F238E27FC236}">
                <a16:creationId xmlns:a16="http://schemas.microsoft.com/office/drawing/2014/main" id="{7D8EF90F-0736-BA25-8695-86E40D981B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1800" y="3904288"/>
            <a:ext cx="1940657" cy="1429682"/>
          </a:xfrm>
          <a:prstGeom prst="rect">
            <a:avLst/>
          </a:prstGeom>
        </p:spPr>
      </p:pic>
    </p:spTree>
    <p:extLst>
      <p:ext uri="{BB962C8B-B14F-4D97-AF65-F5344CB8AC3E}">
        <p14:creationId xmlns:p14="http://schemas.microsoft.com/office/powerpoint/2010/main" val="4231744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0EE6-7F9E-1024-E6F6-AC61F6CEA6B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404DE50-EF89-DF78-8109-B1B64EF4DFD6}"/>
              </a:ext>
            </a:extLst>
          </p:cNvPr>
          <p:cNvSpPr/>
          <p:nvPr/>
        </p:nvSpPr>
        <p:spPr>
          <a:xfrm>
            <a:off x="4233863" y="531446"/>
            <a:ext cx="1671638" cy="70788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F81F0D62-9524-2424-135A-75DD66F5CC35}"/>
              </a:ext>
            </a:extLst>
          </p:cNvPr>
          <p:cNvSpPr txBox="1"/>
          <p:nvPr/>
        </p:nvSpPr>
        <p:spPr>
          <a:xfrm>
            <a:off x="2951077" y="484257"/>
            <a:ext cx="277194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Plan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32" name="Rectangle : coins arrondis 31">
            <a:extLst>
              <a:ext uri="{FF2B5EF4-FFF2-40B4-BE49-F238E27FC236}">
                <a16:creationId xmlns:a16="http://schemas.microsoft.com/office/drawing/2014/main" id="{FAAEFBDA-0552-8FC3-A0CA-F75869FE7273}"/>
              </a:ext>
            </a:extLst>
          </p:cNvPr>
          <p:cNvSpPr/>
          <p:nvPr/>
        </p:nvSpPr>
        <p:spPr>
          <a:xfrm>
            <a:off x="687322" y="5481477"/>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Rectangle 32">
            <a:extLst>
              <a:ext uri="{FF2B5EF4-FFF2-40B4-BE49-F238E27FC236}">
                <a16:creationId xmlns:a16="http://schemas.microsoft.com/office/drawing/2014/main" id="{6C5B8977-F5D1-8B38-7452-27C0483BC0FA}"/>
              </a:ext>
            </a:extLst>
          </p:cNvPr>
          <p:cNvSpPr/>
          <p:nvPr/>
        </p:nvSpPr>
        <p:spPr>
          <a:xfrm flipV="1">
            <a:off x="695596" y="6133503"/>
            <a:ext cx="2520000" cy="60323"/>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0" name="Groupe 9">
            <a:extLst>
              <a:ext uri="{FF2B5EF4-FFF2-40B4-BE49-F238E27FC236}">
                <a16:creationId xmlns:a16="http://schemas.microsoft.com/office/drawing/2014/main" id="{3D4AC8E1-7F44-85C8-0E70-040B4EB567C1}"/>
              </a:ext>
            </a:extLst>
          </p:cNvPr>
          <p:cNvGrpSpPr/>
          <p:nvPr/>
        </p:nvGrpSpPr>
        <p:grpSpPr>
          <a:xfrm>
            <a:off x="533825" y="2191727"/>
            <a:ext cx="2702385" cy="3340100"/>
            <a:chOff x="533825" y="2191727"/>
            <a:chExt cx="2702385" cy="3340100"/>
          </a:xfrm>
        </p:grpSpPr>
        <p:sp>
          <p:nvSpPr>
            <p:cNvPr id="7" name="Rectangle : coins arrondis 6">
              <a:extLst>
                <a:ext uri="{FF2B5EF4-FFF2-40B4-BE49-F238E27FC236}">
                  <a16:creationId xmlns:a16="http://schemas.microsoft.com/office/drawing/2014/main" id="{FE7DFDA1-537C-9277-B5C1-F239D50EA488}"/>
                </a:ext>
              </a:extLst>
            </p:cNvPr>
            <p:cNvSpPr/>
            <p:nvPr/>
          </p:nvSpPr>
          <p:spPr>
            <a:xfrm>
              <a:off x="533825" y="219172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B7C2A0EC-08C1-7504-0215-5D69D85E8C1E}"/>
                </a:ext>
              </a:extLst>
            </p:cNvPr>
            <p:cNvSpPr txBox="1"/>
            <p:nvPr/>
          </p:nvSpPr>
          <p:spPr>
            <a:xfrm>
              <a:off x="784481"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1</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9" name="Rectangle 8">
              <a:extLst>
                <a:ext uri="{FF2B5EF4-FFF2-40B4-BE49-F238E27FC236}">
                  <a16:creationId xmlns:a16="http://schemas.microsoft.com/office/drawing/2014/main" id="{8FDE7477-5E93-B535-E0AE-0FB601CD6290}"/>
                </a:ext>
              </a:extLst>
            </p:cNvPr>
            <p:cNvSpPr/>
            <p:nvPr/>
          </p:nvSpPr>
          <p:spPr>
            <a:xfrm>
              <a:off x="784481" y="3196401"/>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mj-lt"/>
                  <a:ea typeface="ADLaM Display" panose="020F0502020204030204" pitchFamily="2" charset="0"/>
                  <a:cs typeface="ADLaM Display" panose="020F0502020204030204" pitchFamily="2" charset="0"/>
                </a:rPr>
                <a:t>Entre mythes et réalité</a:t>
              </a:r>
              <a:endParaRPr lang="fr-BE" dirty="0">
                <a:solidFill>
                  <a:schemeClr val="bg1"/>
                </a:solidFill>
                <a:latin typeface="+mj-lt"/>
                <a:ea typeface="ADLaM Display" panose="020F0502020204030204" pitchFamily="2" charset="0"/>
                <a:cs typeface="ADLaM Display" panose="020F0502020204030204" pitchFamily="2" charset="0"/>
              </a:endParaRPr>
            </a:p>
          </p:txBody>
        </p:sp>
      </p:grpSp>
      <p:pic>
        <p:nvPicPr>
          <p:cNvPr id="15" name="Image 14" descr="Une image contenant croquis, dessin, Dessin au trait, conception&#10;&#10;Description générée automatiquement">
            <a:extLst>
              <a:ext uri="{FF2B5EF4-FFF2-40B4-BE49-F238E27FC236}">
                <a16:creationId xmlns:a16="http://schemas.microsoft.com/office/drawing/2014/main" id="{C23CE040-AF4C-33D8-522C-F1B67408EBD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082" y="3982645"/>
            <a:ext cx="2378738" cy="1251967"/>
          </a:xfrm>
          <a:prstGeom prst="rect">
            <a:avLst/>
          </a:prstGeom>
        </p:spPr>
      </p:pic>
      <p:pic>
        <p:nvPicPr>
          <p:cNvPr id="31" name="Image 30" descr="Une image contenant croquis, Dessin au trait, dessin, Police&#10;&#10;Description générée automatiquement">
            <a:extLst>
              <a:ext uri="{FF2B5EF4-FFF2-40B4-BE49-F238E27FC236}">
                <a16:creationId xmlns:a16="http://schemas.microsoft.com/office/drawing/2014/main" id="{2BEB75B6-D253-A985-CEFB-7E7B700F3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476" y="1909917"/>
            <a:ext cx="8912524" cy="4145456"/>
          </a:xfrm>
          <a:prstGeom prst="rect">
            <a:avLst/>
          </a:prstGeom>
        </p:spPr>
      </p:pic>
    </p:spTree>
    <p:extLst>
      <p:ext uri="{BB962C8B-B14F-4D97-AF65-F5344CB8AC3E}">
        <p14:creationId xmlns:p14="http://schemas.microsoft.com/office/powerpoint/2010/main" val="416369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05A4-DDFF-D499-C66E-1A810BD72DA9}"/>
            </a:ext>
          </a:extLst>
        </p:cNvPr>
        <p:cNvGrpSpPr/>
        <p:nvPr/>
      </p:nvGrpSpPr>
      <p:grpSpPr>
        <a:xfrm>
          <a:off x="0" y="0"/>
          <a:ext cx="0" cy="0"/>
          <a:chOff x="0" y="0"/>
          <a:chExt cx="0" cy="0"/>
        </a:xfrm>
      </p:grpSpPr>
      <p:sp>
        <p:nvSpPr>
          <p:cNvPr id="24" name="Rectangle : coins arrondis 23">
            <a:extLst>
              <a:ext uri="{FF2B5EF4-FFF2-40B4-BE49-F238E27FC236}">
                <a16:creationId xmlns:a16="http://schemas.microsoft.com/office/drawing/2014/main" id="{FB980241-E59E-B54B-B6BE-10F06819B47A}"/>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5" name="Rectangle 24">
            <a:extLst>
              <a:ext uri="{FF2B5EF4-FFF2-40B4-BE49-F238E27FC236}">
                <a16:creationId xmlns:a16="http://schemas.microsoft.com/office/drawing/2014/main" id="{7CD0B248-7958-F45E-B9FD-A798103A96AD}"/>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ZoneTexte 25">
            <a:extLst>
              <a:ext uri="{FF2B5EF4-FFF2-40B4-BE49-F238E27FC236}">
                <a16:creationId xmlns:a16="http://schemas.microsoft.com/office/drawing/2014/main" id="{83D8EE8D-8A07-0956-96A9-E68402B8A379}"/>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1</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3" name="Image 2" descr="Une image contenant croquis, dessin, Dessin au trait, conception&#10;&#10;Description générée automatiquement">
            <a:extLst>
              <a:ext uri="{FF2B5EF4-FFF2-40B4-BE49-F238E27FC236}">
                <a16:creationId xmlns:a16="http://schemas.microsoft.com/office/drawing/2014/main" id="{5C60FD5B-A8EB-BB28-EF80-B31D8F181B8B}"/>
              </a:ext>
            </a:extLst>
          </p:cNvPr>
          <p:cNvPicPr>
            <a:picLocks noChangeAspect="1"/>
          </p:cNvPicPr>
          <p:nvPr/>
        </p:nvPicPr>
        <p:blipFill rotWithShape="1">
          <a:blip r:embed="rId2">
            <a:extLst>
              <a:ext uri="{28A0092B-C50C-407E-A947-70E740481C1C}">
                <a14:useLocalDpi xmlns:a14="http://schemas.microsoft.com/office/drawing/2010/main" val="0"/>
              </a:ext>
            </a:extLst>
          </a:blip>
          <a:srcRect l="40310" r="27431"/>
          <a:stretch/>
        </p:blipFill>
        <p:spPr>
          <a:xfrm>
            <a:off x="5302674" y="2057207"/>
            <a:ext cx="2100968" cy="3427755"/>
          </a:xfrm>
          <a:prstGeom prst="rect">
            <a:avLst/>
          </a:prstGeom>
        </p:spPr>
      </p:pic>
      <p:pic>
        <p:nvPicPr>
          <p:cNvPr id="8" name="Image 7" descr="Une image contenant croquis, Dessin au trait, dessin, Police&#10;&#10;Description générée automatiquement">
            <a:extLst>
              <a:ext uri="{FF2B5EF4-FFF2-40B4-BE49-F238E27FC236}">
                <a16:creationId xmlns:a16="http://schemas.microsoft.com/office/drawing/2014/main" id="{D2CB3BDF-ED55-2C79-C355-8696BBFB129B}"/>
              </a:ext>
            </a:extLst>
          </p:cNvPr>
          <p:cNvPicPr>
            <a:picLocks noChangeAspect="1"/>
          </p:cNvPicPr>
          <p:nvPr/>
        </p:nvPicPr>
        <p:blipFill rotWithShape="1">
          <a:blip r:embed="rId3">
            <a:extLst>
              <a:ext uri="{28A0092B-C50C-407E-A947-70E740481C1C}">
                <a14:useLocalDpi xmlns:a14="http://schemas.microsoft.com/office/drawing/2010/main" val="0"/>
              </a:ext>
            </a:extLst>
          </a:blip>
          <a:srcRect l="34535" r="6990" b="48247"/>
          <a:stretch/>
        </p:blipFill>
        <p:spPr>
          <a:xfrm>
            <a:off x="422409" y="2277856"/>
            <a:ext cx="3770769" cy="1552267"/>
          </a:xfrm>
          <a:prstGeom prst="rect">
            <a:avLst/>
          </a:prstGeom>
        </p:spPr>
      </p:pic>
      <p:pic>
        <p:nvPicPr>
          <p:cNvPr id="9" name="Image 8" descr="Une image contenant croquis, Dessin au trait, dessin, Police&#10;&#10;Description générée automatiquement">
            <a:extLst>
              <a:ext uri="{FF2B5EF4-FFF2-40B4-BE49-F238E27FC236}">
                <a16:creationId xmlns:a16="http://schemas.microsoft.com/office/drawing/2014/main" id="{9B31E4C0-FD44-2D15-16B7-9762FD1527C8}"/>
              </a:ext>
            </a:extLst>
          </p:cNvPr>
          <p:cNvPicPr>
            <a:picLocks noChangeAspect="1"/>
          </p:cNvPicPr>
          <p:nvPr/>
        </p:nvPicPr>
        <p:blipFill rotWithShape="1">
          <a:blip r:embed="rId3">
            <a:extLst>
              <a:ext uri="{28A0092B-C50C-407E-A947-70E740481C1C}">
                <a14:useLocalDpi xmlns:a14="http://schemas.microsoft.com/office/drawing/2010/main" val="0"/>
              </a:ext>
            </a:extLst>
          </a:blip>
          <a:srcRect l="34461" t="52072" r="16551" b="12555"/>
          <a:stretch/>
        </p:blipFill>
        <p:spPr>
          <a:xfrm>
            <a:off x="8636058" y="2777711"/>
            <a:ext cx="3133533" cy="1052412"/>
          </a:xfrm>
          <a:prstGeom prst="rect">
            <a:avLst/>
          </a:prstGeom>
        </p:spPr>
      </p:pic>
      <p:pic>
        <p:nvPicPr>
          <p:cNvPr id="11" name="Graphique 10" descr="Notes Post-it contour">
            <a:extLst>
              <a:ext uri="{FF2B5EF4-FFF2-40B4-BE49-F238E27FC236}">
                <a16:creationId xmlns:a16="http://schemas.microsoft.com/office/drawing/2014/main" id="{BB0E4375-B6B6-D934-3452-FDBAEF82C3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000" y="4205377"/>
            <a:ext cx="1279585" cy="1279585"/>
          </a:xfrm>
          <a:prstGeom prst="rect">
            <a:avLst/>
          </a:prstGeom>
        </p:spPr>
      </p:pic>
      <p:pic>
        <p:nvPicPr>
          <p:cNvPr id="12" name="Graphique 11" descr="Notes Post-it contour">
            <a:extLst>
              <a:ext uri="{FF2B5EF4-FFF2-40B4-BE49-F238E27FC236}">
                <a16:creationId xmlns:a16="http://schemas.microsoft.com/office/drawing/2014/main" id="{964BBDFE-17E0-56A6-4ACA-BC5EE5591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4513" y="4088432"/>
            <a:ext cx="1279585" cy="1279585"/>
          </a:xfrm>
          <a:prstGeom prst="rect">
            <a:avLst/>
          </a:prstGeom>
        </p:spPr>
      </p:pic>
      <p:pic>
        <p:nvPicPr>
          <p:cNvPr id="2" name="Image 1" descr="Une image contenant croquis, dessin, Dessin au trait, conception&#10;&#10;Description générée automatiquement">
            <a:extLst>
              <a:ext uri="{FF2B5EF4-FFF2-40B4-BE49-F238E27FC236}">
                <a16:creationId xmlns:a16="http://schemas.microsoft.com/office/drawing/2014/main" id="{C77D1384-D422-E414-02D1-BF9F1E7A458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168" r="27732"/>
          <a:stretch/>
        </p:blipFill>
        <p:spPr>
          <a:xfrm>
            <a:off x="1114081" y="32032"/>
            <a:ext cx="655527" cy="1042341"/>
          </a:xfrm>
          <a:prstGeom prst="rect">
            <a:avLst/>
          </a:prstGeom>
        </p:spPr>
      </p:pic>
      <p:sp>
        <p:nvSpPr>
          <p:cNvPr id="5" name="Rectangle 4">
            <a:extLst>
              <a:ext uri="{FF2B5EF4-FFF2-40B4-BE49-F238E27FC236}">
                <a16:creationId xmlns:a16="http://schemas.microsoft.com/office/drawing/2014/main" id="{0ED5FDEC-6BB8-02D6-578B-6BDEFFE06CFE}"/>
              </a:ext>
            </a:extLst>
          </p:cNvPr>
          <p:cNvSpPr/>
          <p:nvPr/>
        </p:nvSpPr>
        <p:spPr>
          <a:xfrm>
            <a:off x="2803585" y="701387"/>
            <a:ext cx="2260427" cy="12915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EE9AD902-ACE0-8086-40DD-9EB74C6F5A7F}"/>
              </a:ext>
            </a:extLst>
          </p:cNvPr>
          <p:cNvSpPr txBox="1"/>
          <p:nvPr/>
        </p:nvSpPr>
        <p:spPr>
          <a:xfrm>
            <a:off x="5126967" y="347444"/>
            <a:ext cx="1960545" cy="707886"/>
          </a:xfrm>
          <a:prstGeom prst="rect">
            <a:avLst/>
          </a:prstGeom>
          <a:noFill/>
        </p:spPr>
        <p:txBody>
          <a:bodyPr wrap="square" rtlCol="0">
            <a:spAutoFit/>
          </a:bodyPr>
          <a:lstStyle/>
          <a:p>
            <a:pPr algn="ctr"/>
            <a:r>
              <a:rPr lang="fr-FR" sz="4000" dirty="0" err="1">
                <a:latin typeface="Candara" panose="020E0502030303020204" pitchFamily="34" charset="0"/>
                <a:ea typeface="ADLaM Display" panose="020F0502020204030204" pitchFamily="2" charset="0"/>
                <a:cs typeface="ADLaM Display" panose="020F0502020204030204" pitchFamily="2" charset="0"/>
              </a:rPr>
              <a:t>Fight</a:t>
            </a:r>
            <a:r>
              <a:rPr lang="fr-FR" sz="4000" dirty="0">
                <a:latin typeface="Candara" panose="020E0502030303020204" pitchFamily="34" charset="0"/>
                <a:ea typeface="ADLaM Display" panose="020F0502020204030204" pitchFamily="2" charset="0"/>
                <a:cs typeface="ADLaM Display" panose="020F0502020204030204" pitchFamily="2" charset="0"/>
              </a:rPr>
              <a:t> !</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6" name="Rectangle 5">
            <a:extLst>
              <a:ext uri="{FF2B5EF4-FFF2-40B4-BE49-F238E27FC236}">
                <a16:creationId xmlns:a16="http://schemas.microsoft.com/office/drawing/2014/main" id="{FCFC51BA-3F98-24C9-C724-863659CA6476}"/>
              </a:ext>
            </a:extLst>
          </p:cNvPr>
          <p:cNvSpPr/>
          <p:nvPr/>
        </p:nvSpPr>
        <p:spPr>
          <a:xfrm flipV="1">
            <a:off x="7065034" y="688850"/>
            <a:ext cx="2159479" cy="15468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56312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729A-E619-0121-2CEC-AB1ACE6EEA7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3FF6FA-1377-FF84-0DA5-27D011817DB5}"/>
              </a:ext>
            </a:extLst>
          </p:cNvPr>
          <p:cNvSpPr/>
          <p:nvPr/>
        </p:nvSpPr>
        <p:spPr>
          <a:xfrm>
            <a:off x="4233863" y="531446"/>
            <a:ext cx="1671638" cy="707886"/>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9E2914E6-856D-E95E-20B6-BFD4212AD24D}"/>
              </a:ext>
            </a:extLst>
          </p:cNvPr>
          <p:cNvSpPr txBox="1"/>
          <p:nvPr/>
        </p:nvSpPr>
        <p:spPr>
          <a:xfrm>
            <a:off x="2951077" y="484257"/>
            <a:ext cx="2771946"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Plan</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32" name="Rectangle : coins arrondis 31">
            <a:extLst>
              <a:ext uri="{FF2B5EF4-FFF2-40B4-BE49-F238E27FC236}">
                <a16:creationId xmlns:a16="http://schemas.microsoft.com/office/drawing/2014/main" id="{76C52E60-D639-0EA8-FA2C-1D3429C07B8A}"/>
              </a:ext>
            </a:extLst>
          </p:cNvPr>
          <p:cNvSpPr/>
          <p:nvPr/>
        </p:nvSpPr>
        <p:spPr>
          <a:xfrm>
            <a:off x="4569197" y="5481477"/>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3" name="Rectangle 32">
            <a:extLst>
              <a:ext uri="{FF2B5EF4-FFF2-40B4-BE49-F238E27FC236}">
                <a16:creationId xmlns:a16="http://schemas.microsoft.com/office/drawing/2014/main" id="{BD6F206D-7D69-5F71-0429-3352DC965C9F}"/>
              </a:ext>
            </a:extLst>
          </p:cNvPr>
          <p:cNvSpPr/>
          <p:nvPr/>
        </p:nvSpPr>
        <p:spPr>
          <a:xfrm flipV="1">
            <a:off x="695596" y="6133503"/>
            <a:ext cx="6480000" cy="60323"/>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nvGrpSpPr>
          <p:cNvPr id="11" name="Groupe 10">
            <a:extLst>
              <a:ext uri="{FF2B5EF4-FFF2-40B4-BE49-F238E27FC236}">
                <a16:creationId xmlns:a16="http://schemas.microsoft.com/office/drawing/2014/main" id="{9C0BE790-2889-91FB-13BB-F7B740F6AAD7}"/>
              </a:ext>
            </a:extLst>
          </p:cNvPr>
          <p:cNvGrpSpPr/>
          <p:nvPr/>
        </p:nvGrpSpPr>
        <p:grpSpPr>
          <a:xfrm>
            <a:off x="4425686" y="2134617"/>
            <a:ext cx="2702385" cy="3340100"/>
            <a:chOff x="4585622" y="2134617"/>
            <a:chExt cx="2702385" cy="3340100"/>
          </a:xfrm>
        </p:grpSpPr>
        <p:sp>
          <p:nvSpPr>
            <p:cNvPr id="3" name="Rectangle : coins arrondis 2">
              <a:extLst>
                <a:ext uri="{FF2B5EF4-FFF2-40B4-BE49-F238E27FC236}">
                  <a16:creationId xmlns:a16="http://schemas.microsoft.com/office/drawing/2014/main" id="{22BDC643-E564-2848-A6A8-2D37B97971DB}"/>
                </a:ext>
              </a:extLst>
            </p:cNvPr>
            <p:cNvSpPr/>
            <p:nvPr/>
          </p:nvSpPr>
          <p:spPr>
            <a:xfrm>
              <a:off x="4585622" y="2134617"/>
              <a:ext cx="2702385" cy="33401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 name="ZoneTexte 3">
              <a:extLst>
                <a:ext uri="{FF2B5EF4-FFF2-40B4-BE49-F238E27FC236}">
                  <a16:creationId xmlns:a16="http://schemas.microsoft.com/office/drawing/2014/main" id="{C86D54B6-6C10-D0B1-846F-CA1F9596F0BD}"/>
                </a:ext>
              </a:extLst>
            </p:cNvPr>
            <p:cNvSpPr txBox="1"/>
            <p:nvPr/>
          </p:nvSpPr>
          <p:spPr>
            <a:xfrm>
              <a:off x="4854909" y="2347690"/>
              <a:ext cx="2244339" cy="707886"/>
            </a:xfrm>
            <a:prstGeom prst="rect">
              <a:avLst/>
            </a:prstGeom>
            <a:noFill/>
          </p:spPr>
          <p:txBody>
            <a:bodyPr wrap="square" rtlCol="0">
              <a:spAutoFit/>
            </a:bodyPr>
            <a:lstStyle/>
            <a:p>
              <a:pPr algn="ctr"/>
              <a:r>
                <a:rPr lang="fr-FR" sz="4000" dirty="0">
                  <a:latin typeface="Modern No. 20" panose="02070704070505020303" pitchFamily="18" charset="0"/>
                  <a:ea typeface="ADLaM Display" panose="020F0502020204030204" pitchFamily="2" charset="0"/>
                  <a:cs typeface="ADLaM Display" panose="020F0502020204030204" pitchFamily="2" charset="0"/>
                </a:rPr>
                <a:t>2</a:t>
              </a:r>
              <a:endParaRPr lang="fr-BE" sz="4000" dirty="0">
                <a:latin typeface="Modern No. 20" panose="02070704070505020303" pitchFamily="18" charset="0"/>
                <a:ea typeface="ADLaM Display" panose="020F0502020204030204" pitchFamily="2" charset="0"/>
                <a:cs typeface="ADLaM Display" panose="020F0502020204030204" pitchFamily="2" charset="0"/>
              </a:endParaRPr>
            </a:p>
          </p:txBody>
        </p:sp>
        <p:sp>
          <p:nvSpPr>
            <p:cNvPr id="5" name="Rectangle 4">
              <a:extLst>
                <a:ext uri="{FF2B5EF4-FFF2-40B4-BE49-F238E27FC236}">
                  <a16:creationId xmlns:a16="http://schemas.microsoft.com/office/drawing/2014/main" id="{EB04B9B9-CA69-9EF6-9478-2DCC9F567406}"/>
                </a:ext>
              </a:extLst>
            </p:cNvPr>
            <p:cNvSpPr/>
            <p:nvPr/>
          </p:nvSpPr>
          <p:spPr>
            <a:xfrm>
              <a:off x="4854909" y="3153891"/>
              <a:ext cx="2244340" cy="70788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mj-lt"/>
                </a:rPr>
                <a:t>Où est-ce que </a:t>
              </a:r>
            </a:p>
            <a:p>
              <a:pPr algn="ctr"/>
              <a:r>
                <a:rPr lang="fr-FR" dirty="0">
                  <a:latin typeface="+mj-lt"/>
                </a:rPr>
                <a:t>je me situe ? </a:t>
              </a:r>
              <a:endParaRPr lang="fr-BE" dirty="0">
                <a:latin typeface="+mj-lt"/>
              </a:endParaRPr>
            </a:p>
          </p:txBody>
        </p:sp>
      </p:grpSp>
      <p:pic>
        <p:nvPicPr>
          <p:cNvPr id="17" name="Image 16" descr="Une image contenant croquis, Police, conception&#10;&#10;Description générée automatiquement">
            <a:extLst>
              <a:ext uri="{FF2B5EF4-FFF2-40B4-BE49-F238E27FC236}">
                <a16:creationId xmlns:a16="http://schemas.microsoft.com/office/drawing/2014/main" id="{FB97ABF0-3BB5-05BC-66BD-B452F704961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5442696" y="3927132"/>
            <a:ext cx="925610" cy="1574433"/>
          </a:xfrm>
          <a:prstGeom prst="rect">
            <a:avLst/>
          </a:prstGeom>
        </p:spPr>
      </p:pic>
      <p:pic>
        <p:nvPicPr>
          <p:cNvPr id="28" name="Image 27" descr="Une image contenant croquis, Police, conception&#10;&#10;Description générée automatiquement">
            <a:extLst>
              <a:ext uri="{FF2B5EF4-FFF2-40B4-BE49-F238E27FC236}">
                <a16:creationId xmlns:a16="http://schemas.microsoft.com/office/drawing/2014/main" id="{8AB8B442-DDF8-AB6E-5198-5041C1A60EA9}"/>
              </a:ext>
            </a:extLst>
          </p:cNvPr>
          <p:cNvPicPr>
            <a:picLocks noChangeAspect="1"/>
          </p:cNvPicPr>
          <p:nvPr/>
        </p:nvPicPr>
        <p:blipFill rotWithShape="1">
          <a:blip r:embed="rId2">
            <a:extLst>
              <a:ext uri="{28A0092B-C50C-407E-A947-70E740481C1C}">
                <a14:useLocalDpi xmlns:a14="http://schemas.microsoft.com/office/drawing/2010/main" val="0"/>
              </a:ext>
            </a:extLst>
          </a:blip>
          <a:srcRect r="30562"/>
          <a:stretch/>
        </p:blipFill>
        <p:spPr>
          <a:xfrm>
            <a:off x="7188287" y="36199"/>
            <a:ext cx="4506214" cy="3019377"/>
          </a:xfrm>
          <a:prstGeom prst="rect">
            <a:avLst/>
          </a:prstGeom>
        </p:spPr>
      </p:pic>
      <p:pic>
        <p:nvPicPr>
          <p:cNvPr id="21" name="Image 20" descr="Une image contenant croquis, Police, conception&#10;&#10;Description générée automatiquement">
            <a:extLst>
              <a:ext uri="{FF2B5EF4-FFF2-40B4-BE49-F238E27FC236}">
                <a16:creationId xmlns:a16="http://schemas.microsoft.com/office/drawing/2014/main" id="{593E29AC-7755-DC45-4D6D-78A176D9CCFB}"/>
              </a:ext>
            </a:extLst>
          </p:cNvPr>
          <p:cNvPicPr>
            <a:picLocks noChangeAspect="1"/>
          </p:cNvPicPr>
          <p:nvPr/>
        </p:nvPicPr>
        <p:blipFill rotWithShape="1">
          <a:blip r:embed="rId2">
            <a:extLst>
              <a:ext uri="{28A0092B-C50C-407E-A947-70E740481C1C}">
                <a14:useLocalDpi xmlns:a14="http://schemas.microsoft.com/office/drawing/2010/main" val="0"/>
              </a:ext>
            </a:extLst>
          </a:blip>
          <a:srcRect l="73442" r="2232"/>
          <a:stretch/>
        </p:blipFill>
        <p:spPr>
          <a:xfrm>
            <a:off x="8954218" y="2682815"/>
            <a:ext cx="1688881" cy="3230243"/>
          </a:xfrm>
          <a:prstGeom prst="rect">
            <a:avLst/>
          </a:prstGeom>
        </p:spPr>
      </p:pic>
    </p:spTree>
    <p:extLst>
      <p:ext uri="{BB962C8B-B14F-4D97-AF65-F5344CB8AC3E}">
        <p14:creationId xmlns:p14="http://schemas.microsoft.com/office/powerpoint/2010/main" val="378823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dessin, écriture manuscrite, croquis&#10;&#10;Description générée automatiquement">
            <a:extLst>
              <a:ext uri="{FF2B5EF4-FFF2-40B4-BE49-F238E27FC236}">
                <a16:creationId xmlns:a16="http://schemas.microsoft.com/office/drawing/2014/main" id="{8BF27A4E-8B7E-F926-BB2E-7E0BFB85F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391" y="1901405"/>
            <a:ext cx="4448102" cy="4469384"/>
          </a:xfrm>
          <a:prstGeom prst="rect">
            <a:avLst/>
          </a:prstGeom>
        </p:spPr>
      </p:pic>
      <p:sp>
        <p:nvSpPr>
          <p:cNvPr id="6" name="Rectangle : coins arrondis 5">
            <a:extLst>
              <a:ext uri="{FF2B5EF4-FFF2-40B4-BE49-F238E27FC236}">
                <a16:creationId xmlns:a16="http://schemas.microsoft.com/office/drawing/2014/main" id="{48800D7D-EBCB-CD86-F3E2-338BD7986975}"/>
              </a:ext>
            </a:extLst>
          </p:cNvPr>
          <p:cNvSpPr/>
          <p:nvPr/>
        </p:nvSpPr>
        <p:spPr>
          <a:xfrm>
            <a:off x="181237" y="239274"/>
            <a:ext cx="863684" cy="707886"/>
          </a:xfrm>
          <a:prstGeom prst="round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B8BB2ED7-1F9E-71F9-2F52-03008F719F5E}"/>
              </a:ext>
            </a:extLst>
          </p:cNvPr>
          <p:cNvSpPr/>
          <p:nvPr/>
        </p:nvSpPr>
        <p:spPr>
          <a:xfrm flipV="1">
            <a:off x="189511" y="905903"/>
            <a:ext cx="1649257" cy="45719"/>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59AAF96A-665E-D2ED-A705-B859812E9CFE}"/>
              </a:ext>
            </a:extLst>
          </p:cNvPr>
          <p:cNvSpPr txBox="1"/>
          <p:nvPr/>
        </p:nvSpPr>
        <p:spPr>
          <a:xfrm>
            <a:off x="0" y="199260"/>
            <a:ext cx="1200122"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2</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pic>
        <p:nvPicPr>
          <p:cNvPr id="10" name="Image 9" descr="Une image contenant croquis, Police, conception&#10;&#10;Description générée automatiquement">
            <a:extLst>
              <a:ext uri="{FF2B5EF4-FFF2-40B4-BE49-F238E27FC236}">
                <a16:creationId xmlns:a16="http://schemas.microsoft.com/office/drawing/2014/main" id="{1145DE0F-E41C-F4C6-2C5D-D370E585261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2647"/>
          <a:stretch/>
        </p:blipFill>
        <p:spPr>
          <a:xfrm>
            <a:off x="1200122" y="39201"/>
            <a:ext cx="583100" cy="991834"/>
          </a:xfrm>
          <a:prstGeom prst="rect">
            <a:avLst/>
          </a:prstGeom>
        </p:spPr>
      </p:pic>
      <p:sp>
        <p:nvSpPr>
          <p:cNvPr id="4" name="ZoneTexte 3">
            <a:extLst>
              <a:ext uri="{FF2B5EF4-FFF2-40B4-BE49-F238E27FC236}">
                <a16:creationId xmlns:a16="http://schemas.microsoft.com/office/drawing/2014/main" id="{30F0A5E6-EF2A-EA48-CD14-D4563F99C9F8}"/>
              </a:ext>
            </a:extLst>
          </p:cNvPr>
          <p:cNvSpPr txBox="1"/>
          <p:nvPr/>
        </p:nvSpPr>
        <p:spPr>
          <a:xfrm>
            <a:off x="2444750" y="394919"/>
            <a:ext cx="4892337" cy="707886"/>
          </a:xfrm>
          <a:prstGeom prst="rect">
            <a:avLst/>
          </a:prstGeom>
          <a:noFill/>
        </p:spPr>
        <p:txBody>
          <a:bodyPr wrap="square" rtlCol="0">
            <a:spAutoFit/>
          </a:bodyPr>
          <a:lstStyle/>
          <a:p>
            <a:pPr algn="ctr"/>
            <a:r>
              <a:rPr lang="fr-FR" sz="4000" dirty="0">
                <a:latin typeface="Candara" panose="020E0502030303020204" pitchFamily="34" charset="0"/>
                <a:ea typeface="ADLaM Display" panose="020F0502020204030204" pitchFamily="2" charset="0"/>
                <a:cs typeface="ADLaM Display" panose="020F0502020204030204" pitchFamily="2" charset="0"/>
              </a:rPr>
              <a:t>Question 1</a:t>
            </a:r>
            <a:endParaRPr lang="fr-BE" sz="4000" dirty="0">
              <a:latin typeface="Candara" panose="020E0502030303020204" pitchFamily="34" charset="0"/>
              <a:ea typeface="ADLaM Display" panose="020F0502020204030204" pitchFamily="2" charset="0"/>
              <a:cs typeface="ADLaM Display" panose="020F0502020204030204" pitchFamily="2" charset="0"/>
            </a:endParaRPr>
          </a:p>
        </p:txBody>
      </p:sp>
      <p:sp>
        <p:nvSpPr>
          <p:cNvPr id="9" name="Rectangle 8">
            <a:extLst>
              <a:ext uri="{FF2B5EF4-FFF2-40B4-BE49-F238E27FC236}">
                <a16:creationId xmlns:a16="http://schemas.microsoft.com/office/drawing/2014/main" id="{D7A2CD91-AA63-CE29-BDF4-9D171AC1EC3C}"/>
              </a:ext>
            </a:extLst>
          </p:cNvPr>
          <p:cNvSpPr/>
          <p:nvPr/>
        </p:nvSpPr>
        <p:spPr>
          <a:xfrm>
            <a:off x="4199154" y="1001346"/>
            <a:ext cx="3209925" cy="66677"/>
          </a:xfrm>
          <a:prstGeom prst="rect">
            <a:avLst/>
          </a:prstGeom>
          <a:solidFill>
            <a:srgbClr val="FF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2507451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11283</TotalTime>
  <Words>1614</Words>
  <Application>Microsoft Office PowerPoint</Application>
  <PresentationFormat>Grand écran</PresentationFormat>
  <Paragraphs>218</Paragraphs>
  <Slides>49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49</vt:i4>
      </vt:variant>
    </vt:vector>
  </HeadingPairs>
  <TitlesOfParts>
    <vt:vector size="56" baseType="lpstr">
      <vt:lpstr>Arial</vt:lpstr>
      <vt:lpstr>Calibri</vt:lpstr>
      <vt:lpstr>Calibri Light</vt:lpstr>
      <vt:lpstr>Candara</vt:lpstr>
      <vt:lpstr>Modern No. 20</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Justine Fromentin</dc:creator>
  <cp:lastModifiedBy>Justine Fromentin</cp:lastModifiedBy>
  <cp:revision>37</cp:revision>
  <cp:lastPrinted>2024-05-06T11:47:02Z</cp:lastPrinted>
  <dcterms:created xsi:type="dcterms:W3CDTF">2024-02-22T15:11:08Z</dcterms:created>
  <dcterms:modified xsi:type="dcterms:W3CDTF">2024-05-07T12:41:01Z</dcterms:modified>
</cp:coreProperties>
</file>