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58" r:id="rId3"/>
    <p:sldId id="261" r:id="rId4"/>
    <p:sldId id="265" r:id="rId5"/>
    <p:sldId id="270" r:id="rId6"/>
    <p:sldId id="271" r:id="rId7"/>
    <p:sldId id="278" r:id="rId8"/>
    <p:sldId id="279" r:id="rId9"/>
    <p:sldId id="260" r:id="rId10"/>
    <p:sldId id="280" r:id="rId11"/>
    <p:sldId id="333" r:id="rId12"/>
    <p:sldId id="288" r:id="rId13"/>
    <p:sldId id="323" r:id="rId14"/>
    <p:sldId id="291" r:id="rId15"/>
    <p:sldId id="292" r:id="rId16"/>
    <p:sldId id="293" r:id="rId17"/>
    <p:sldId id="294" r:id="rId18"/>
    <p:sldId id="296" r:id="rId19"/>
    <p:sldId id="301" r:id="rId20"/>
    <p:sldId id="305" r:id="rId21"/>
    <p:sldId id="299" r:id="rId22"/>
    <p:sldId id="303" r:id="rId23"/>
    <p:sldId id="304" r:id="rId24"/>
    <p:sldId id="297" r:id="rId25"/>
    <p:sldId id="300" r:id="rId26"/>
    <p:sldId id="298" r:id="rId27"/>
    <p:sldId id="306" r:id="rId28"/>
    <p:sldId id="324" r:id="rId29"/>
    <p:sldId id="307" r:id="rId30"/>
    <p:sldId id="310" r:id="rId31"/>
    <p:sldId id="313" r:id="rId32"/>
    <p:sldId id="328" r:id="rId33"/>
    <p:sldId id="283" r:id="rId34"/>
    <p:sldId id="317" r:id="rId35"/>
    <p:sldId id="308" r:id="rId36"/>
    <p:sldId id="311" r:id="rId37"/>
    <p:sldId id="326" r:id="rId38"/>
    <p:sldId id="329" r:id="rId39"/>
    <p:sldId id="309" r:id="rId40"/>
    <p:sldId id="312" r:id="rId41"/>
    <p:sldId id="330" r:id="rId42"/>
    <p:sldId id="331" r:id="rId43"/>
    <p:sldId id="332" r:id="rId44"/>
    <p:sldId id="257" r:id="rId45"/>
    <p:sldId id="325" r:id="rId46"/>
    <p:sldId id="335" r:id="rId47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3B3"/>
    <a:srgbClr val="003594"/>
    <a:srgbClr val="42ADB1"/>
    <a:srgbClr val="FF9999"/>
    <a:srgbClr val="EBA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25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12FFC7-04A8-4C75-86BA-C0AF361A8195}" type="doc">
      <dgm:prSet loTypeId="urn:microsoft.com/office/officeart/2005/8/layout/chevron1" loCatId="process" qsTypeId="urn:microsoft.com/office/officeart/2005/8/quickstyle/simple3" qsCatId="simple" csTypeId="urn:microsoft.com/office/officeart/2005/8/colors/colorful2" csCatId="colorful" phldr="1"/>
      <dgm:spPr/>
    </dgm:pt>
    <dgm:pt modelId="{5D50A5AA-35FB-403F-9378-A09004FD13E8}">
      <dgm:prSet phldrT="[Texte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fr-FR" sz="1800" dirty="0">
              <a:latin typeface="+mj-lt"/>
            </a:rPr>
            <a:t>Mes premiers pas dans l’Open Education</a:t>
          </a:r>
          <a:endParaRPr lang="fr-BE" sz="1800" dirty="0">
            <a:latin typeface="+mj-lt"/>
          </a:endParaRPr>
        </a:p>
      </dgm:t>
    </dgm:pt>
    <dgm:pt modelId="{F4BACA34-1EE4-43E7-B5AA-6C86EEEE233D}" type="parTrans" cxnId="{B55FD954-930E-41AC-89AA-CEB9767FD37F}">
      <dgm:prSet/>
      <dgm:spPr/>
      <dgm:t>
        <a:bodyPr/>
        <a:lstStyle/>
        <a:p>
          <a:endParaRPr lang="fr-BE"/>
        </a:p>
      </dgm:t>
    </dgm:pt>
    <dgm:pt modelId="{D9AC2501-6290-41FB-884F-A0E196B5CFDE}" type="sibTrans" cxnId="{B55FD954-930E-41AC-89AA-CEB9767FD37F}">
      <dgm:prSet/>
      <dgm:spPr/>
      <dgm:t>
        <a:bodyPr/>
        <a:lstStyle/>
        <a:p>
          <a:endParaRPr lang="fr-BE"/>
        </a:p>
      </dgm:t>
    </dgm:pt>
    <dgm:pt modelId="{8D89FD4E-26E5-40FC-86AF-6C6F3313ABE5}">
      <dgm:prSet phldrT="[Texte]" custT="1"/>
      <dgm:spPr>
        <a:solidFill>
          <a:srgbClr val="FFB3B3"/>
        </a:solidFill>
      </dgm:spPr>
      <dgm:t>
        <a:bodyPr/>
        <a:lstStyle/>
        <a:p>
          <a:r>
            <a:rPr lang="fr-FR" sz="1800" dirty="0">
              <a:latin typeface="+mj-lt"/>
            </a:rPr>
            <a:t>Comment créer et (ré)utiliser des ressources éducatives libres en Open Education ?</a:t>
          </a:r>
          <a:endParaRPr lang="fr-BE" sz="1800" dirty="0">
            <a:latin typeface="+mj-lt"/>
          </a:endParaRPr>
        </a:p>
      </dgm:t>
    </dgm:pt>
    <dgm:pt modelId="{D14B99CD-47BE-4F34-8CAA-C7BF38547E65}" type="parTrans" cxnId="{9BAA23F5-2C2B-45B7-AD78-EC520CBAA9CB}">
      <dgm:prSet/>
      <dgm:spPr/>
      <dgm:t>
        <a:bodyPr/>
        <a:lstStyle/>
        <a:p>
          <a:endParaRPr lang="fr-BE"/>
        </a:p>
      </dgm:t>
    </dgm:pt>
    <dgm:pt modelId="{2D7E2579-22E7-4CDB-A1E2-A1B6795F2A85}" type="sibTrans" cxnId="{9BAA23F5-2C2B-45B7-AD78-EC520CBAA9CB}">
      <dgm:prSet/>
      <dgm:spPr/>
      <dgm:t>
        <a:bodyPr/>
        <a:lstStyle/>
        <a:p>
          <a:endParaRPr lang="fr-BE"/>
        </a:p>
      </dgm:t>
    </dgm:pt>
    <dgm:pt modelId="{0FE7DC00-4061-4321-937E-28C68C453742}">
      <dgm:prSet phldrT="[Texte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fr-FR" sz="1800" dirty="0">
              <a:latin typeface="+mj-lt"/>
            </a:rPr>
            <a:t>45’ pour publier des ressources sur oer.uclouvain.be</a:t>
          </a:r>
          <a:endParaRPr lang="fr-BE" sz="1800" dirty="0">
            <a:latin typeface="+mj-lt"/>
          </a:endParaRPr>
        </a:p>
      </dgm:t>
    </dgm:pt>
    <dgm:pt modelId="{4173C446-A4BA-41D8-AA27-0F14A0FAD564}" type="parTrans" cxnId="{F07ACD2A-8832-4F79-A545-0D321596E585}">
      <dgm:prSet/>
      <dgm:spPr/>
      <dgm:t>
        <a:bodyPr/>
        <a:lstStyle/>
        <a:p>
          <a:endParaRPr lang="fr-BE"/>
        </a:p>
      </dgm:t>
    </dgm:pt>
    <dgm:pt modelId="{01F22D22-6700-43F0-B48E-9EEA98B08C82}" type="sibTrans" cxnId="{F07ACD2A-8832-4F79-A545-0D321596E585}">
      <dgm:prSet/>
      <dgm:spPr/>
      <dgm:t>
        <a:bodyPr/>
        <a:lstStyle/>
        <a:p>
          <a:endParaRPr lang="fr-BE"/>
        </a:p>
      </dgm:t>
    </dgm:pt>
    <dgm:pt modelId="{389D89E1-4187-4C06-8384-B7DC612622DB}" type="pres">
      <dgm:prSet presAssocID="{5B12FFC7-04A8-4C75-86BA-C0AF361A8195}" presName="Name0" presStyleCnt="0">
        <dgm:presLayoutVars>
          <dgm:dir/>
          <dgm:animLvl val="lvl"/>
          <dgm:resizeHandles val="exact"/>
        </dgm:presLayoutVars>
      </dgm:prSet>
      <dgm:spPr/>
    </dgm:pt>
    <dgm:pt modelId="{4DEAEFCA-6CEA-4BFE-B3A4-49F7775E8654}" type="pres">
      <dgm:prSet presAssocID="{5D50A5AA-35FB-403F-9378-A09004FD13E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A0E4380-5B61-422B-ABEC-3326D0917A15}" type="pres">
      <dgm:prSet presAssocID="{D9AC2501-6290-41FB-884F-A0E196B5CFDE}" presName="parTxOnlySpace" presStyleCnt="0"/>
      <dgm:spPr/>
    </dgm:pt>
    <dgm:pt modelId="{EE7E7B32-0E6A-4B6F-B1D1-D1CE81A0C2C8}" type="pres">
      <dgm:prSet presAssocID="{8D89FD4E-26E5-40FC-86AF-6C6F3313ABE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2783673-BDB5-4743-812B-2983D8ECA1F2}" type="pres">
      <dgm:prSet presAssocID="{2D7E2579-22E7-4CDB-A1E2-A1B6795F2A85}" presName="parTxOnlySpace" presStyleCnt="0"/>
      <dgm:spPr/>
    </dgm:pt>
    <dgm:pt modelId="{5B5DB8A4-D406-4D5F-9A87-C991CC0EFA96}" type="pres">
      <dgm:prSet presAssocID="{0FE7DC00-4061-4321-937E-28C68C45374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A84DC1B-E694-4817-BED1-D71449604CE1}" type="presOf" srcId="{5B12FFC7-04A8-4C75-86BA-C0AF361A8195}" destId="{389D89E1-4187-4C06-8384-B7DC612622DB}" srcOrd="0" destOrd="0" presId="urn:microsoft.com/office/officeart/2005/8/layout/chevron1"/>
    <dgm:cxn modelId="{F07ACD2A-8832-4F79-A545-0D321596E585}" srcId="{5B12FFC7-04A8-4C75-86BA-C0AF361A8195}" destId="{0FE7DC00-4061-4321-937E-28C68C453742}" srcOrd="2" destOrd="0" parTransId="{4173C446-A4BA-41D8-AA27-0F14A0FAD564}" sibTransId="{01F22D22-6700-43F0-B48E-9EEA98B08C82}"/>
    <dgm:cxn modelId="{41AEDD2B-D2DF-4619-AAE8-A7B18B6E9867}" type="presOf" srcId="{0FE7DC00-4061-4321-937E-28C68C453742}" destId="{5B5DB8A4-D406-4D5F-9A87-C991CC0EFA96}" srcOrd="0" destOrd="0" presId="urn:microsoft.com/office/officeart/2005/8/layout/chevron1"/>
    <dgm:cxn modelId="{2F030A41-FE96-40D5-896C-9139F70A44EC}" type="presOf" srcId="{8D89FD4E-26E5-40FC-86AF-6C6F3313ABE5}" destId="{EE7E7B32-0E6A-4B6F-B1D1-D1CE81A0C2C8}" srcOrd="0" destOrd="0" presId="urn:microsoft.com/office/officeart/2005/8/layout/chevron1"/>
    <dgm:cxn modelId="{B55FD954-930E-41AC-89AA-CEB9767FD37F}" srcId="{5B12FFC7-04A8-4C75-86BA-C0AF361A8195}" destId="{5D50A5AA-35FB-403F-9378-A09004FD13E8}" srcOrd="0" destOrd="0" parTransId="{F4BACA34-1EE4-43E7-B5AA-6C86EEEE233D}" sibTransId="{D9AC2501-6290-41FB-884F-A0E196B5CFDE}"/>
    <dgm:cxn modelId="{6EDF0BF0-623D-4444-A5B1-FB571BBE4B07}" type="presOf" srcId="{5D50A5AA-35FB-403F-9378-A09004FD13E8}" destId="{4DEAEFCA-6CEA-4BFE-B3A4-49F7775E8654}" srcOrd="0" destOrd="0" presId="urn:microsoft.com/office/officeart/2005/8/layout/chevron1"/>
    <dgm:cxn modelId="{9BAA23F5-2C2B-45B7-AD78-EC520CBAA9CB}" srcId="{5B12FFC7-04A8-4C75-86BA-C0AF361A8195}" destId="{8D89FD4E-26E5-40FC-86AF-6C6F3313ABE5}" srcOrd="1" destOrd="0" parTransId="{D14B99CD-47BE-4F34-8CAA-C7BF38547E65}" sibTransId="{2D7E2579-22E7-4CDB-A1E2-A1B6795F2A85}"/>
    <dgm:cxn modelId="{01068A9E-5F4F-4AFC-94A7-37C70975CE4B}" type="presParOf" srcId="{389D89E1-4187-4C06-8384-B7DC612622DB}" destId="{4DEAEFCA-6CEA-4BFE-B3A4-49F7775E8654}" srcOrd="0" destOrd="0" presId="urn:microsoft.com/office/officeart/2005/8/layout/chevron1"/>
    <dgm:cxn modelId="{C4D1285D-D2E4-4A00-81C8-B2A9E2B946B4}" type="presParOf" srcId="{389D89E1-4187-4C06-8384-B7DC612622DB}" destId="{DA0E4380-5B61-422B-ABEC-3326D0917A15}" srcOrd="1" destOrd="0" presId="urn:microsoft.com/office/officeart/2005/8/layout/chevron1"/>
    <dgm:cxn modelId="{91E63C95-0106-4350-A0F2-7A758AFAB15B}" type="presParOf" srcId="{389D89E1-4187-4C06-8384-B7DC612622DB}" destId="{EE7E7B32-0E6A-4B6F-B1D1-D1CE81A0C2C8}" srcOrd="2" destOrd="0" presId="urn:microsoft.com/office/officeart/2005/8/layout/chevron1"/>
    <dgm:cxn modelId="{2FA7E875-9971-48BA-B5AF-28CC797A6E7E}" type="presParOf" srcId="{389D89E1-4187-4C06-8384-B7DC612622DB}" destId="{32783673-BDB5-4743-812B-2983D8ECA1F2}" srcOrd="3" destOrd="0" presId="urn:microsoft.com/office/officeart/2005/8/layout/chevron1"/>
    <dgm:cxn modelId="{F5F6BFE5-F904-4CC2-A17C-D03F3B1CC323}" type="presParOf" srcId="{389D89E1-4187-4C06-8384-B7DC612622DB}" destId="{5B5DB8A4-D406-4D5F-9A87-C991CC0EFA9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12FFC7-04A8-4C75-86BA-C0AF361A8195}" type="doc">
      <dgm:prSet loTypeId="urn:microsoft.com/office/officeart/2005/8/layout/chevron1" loCatId="process" qsTypeId="urn:microsoft.com/office/officeart/2005/8/quickstyle/simple3" qsCatId="simple" csTypeId="urn:microsoft.com/office/officeart/2005/8/colors/colorful2" csCatId="colorful" phldr="1"/>
      <dgm:spPr/>
    </dgm:pt>
    <dgm:pt modelId="{5D50A5AA-35FB-403F-9378-A09004FD13E8}">
      <dgm:prSet phldrT="[Texte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fr-FR" sz="1800" dirty="0">
              <a:latin typeface="+mj-lt"/>
            </a:rPr>
            <a:t>Mes premiers pas dans l’Open Education</a:t>
          </a:r>
          <a:endParaRPr lang="fr-BE" sz="1800" dirty="0">
            <a:latin typeface="+mj-lt"/>
          </a:endParaRPr>
        </a:p>
      </dgm:t>
    </dgm:pt>
    <dgm:pt modelId="{F4BACA34-1EE4-43E7-B5AA-6C86EEEE233D}" type="parTrans" cxnId="{B55FD954-930E-41AC-89AA-CEB9767FD37F}">
      <dgm:prSet/>
      <dgm:spPr/>
      <dgm:t>
        <a:bodyPr/>
        <a:lstStyle/>
        <a:p>
          <a:endParaRPr lang="fr-BE"/>
        </a:p>
      </dgm:t>
    </dgm:pt>
    <dgm:pt modelId="{D9AC2501-6290-41FB-884F-A0E196B5CFDE}" type="sibTrans" cxnId="{B55FD954-930E-41AC-89AA-CEB9767FD37F}">
      <dgm:prSet/>
      <dgm:spPr/>
      <dgm:t>
        <a:bodyPr/>
        <a:lstStyle/>
        <a:p>
          <a:endParaRPr lang="fr-BE"/>
        </a:p>
      </dgm:t>
    </dgm:pt>
    <dgm:pt modelId="{8D89FD4E-26E5-40FC-86AF-6C6F3313ABE5}">
      <dgm:prSet phldrT="[Texte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fr-FR" sz="1800" dirty="0">
              <a:latin typeface="+mj-lt"/>
            </a:rPr>
            <a:t>Comment créer et (ré)utiliser des ressources éducatives libres en Open Education ?</a:t>
          </a:r>
          <a:endParaRPr lang="fr-BE" sz="1800" dirty="0">
            <a:latin typeface="+mj-lt"/>
          </a:endParaRPr>
        </a:p>
      </dgm:t>
    </dgm:pt>
    <dgm:pt modelId="{D14B99CD-47BE-4F34-8CAA-C7BF38547E65}" type="parTrans" cxnId="{9BAA23F5-2C2B-45B7-AD78-EC520CBAA9CB}">
      <dgm:prSet/>
      <dgm:spPr/>
      <dgm:t>
        <a:bodyPr/>
        <a:lstStyle/>
        <a:p>
          <a:endParaRPr lang="fr-BE"/>
        </a:p>
      </dgm:t>
    </dgm:pt>
    <dgm:pt modelId="{2D7E2579-22E7-4CDB-A1E2-A1B6795F2A85}" type="sibTrans" cxnId="{9BAA23F5-2C2B-45B7-AD78-EC520CBAA9CB}">
      <dgm:prSet/>
      <dgm:spPr/>
      <dgm:t>
        <a:bodyPr/>
        <a:lstStyle/>
        <a:p>
          <a:endParaRPr lang="fr-BE"/>
        </a:p>
      </dgm:t>
    </dgm:pt>
    <dgm:pt modelId="{0FE7DC00-4061-4321-937E-28C68C453742}">
      <dgm:prSet phldrT="[Texte]" custT="1"/>
      <dgm:spPr>
        <a:solidFill>
          <a:srgbClr val="FFB3B3"/>
        </a:solidFill>
      </dgm:spPr>
      <dgm:t>
        <a:bodyPr/>
        <a:lstStyle/>
        <a:p>
          <a:r>
            <a:rPr lang="fr-FR" sz="1800" dirty="0">
              <a:latin typeface="+mj-lt"/>
            </a:rPr>
            <a:t>45’ pour publier des ressources sur oer.uclouvain.be</a:t>
          </a:r>
          <a:endParaRPr lang="fr-BE" sz="1800" dirty="0">
            <a:latin typeface="+mj-lt"/>
          </a:endParaRPr>
        </a:p>
      </dgm:t>
    </dgm:pt>
    <dgm:pt modelId="{4173C446-A4BA-41D8-AA27-0F14A0FAD564}" type="parTrans" cxnId="{F07ACD2A-8832-4F79-A545-0D321596E585}">
      <dgm:prSet/>
      <dgm:spPr/>
      <dgm:t>
        <a:bodyPr/>
        <a:lstStyle/>
        <a:p>
          <a:endParaRPr lang="fr-BE"/>
        </a:p>
      </dgm:t>
    </dgm:pt>
    <dgm:pt modelId="{01F22D22-6700-43F0-B48E-9EEA98B08C82}" type="sibTrans" cxnId="{F07ACD2A-8832-4F79-A545-0D321596E585}">
      <dgm:prSet/>
      <dgm:spPr/>
      <dgm:t>
        <a:bodyPr/>
        <a:lstStyle/>
        <a:p>
          <a:endParaRPr lang="fr-BE"/>
        </a:p>
      </dgm:t>
    </dgm:pt>
    <dgm:pt modelId="{389D89E1-4187-4C06-8384-B7DC612622DB}" type="pres">
      <dgm:prSet presAssocID="{5B12FFC7-04A8-4C75-86BA-C0AF361A8195}" presName="Name0" presStyleCnt="0">
        <dgm:presLayoutVars>
          <dgm:dir/>
          <dgm:animLvl val="lvl"/>
          <dgm:resizeHandles val="exact"/>
        </dgm:presLayoutVars>
      </dgm:prSet>
      <dgm:spPr/>
    </dgm:pt>
    <dgm:pt modelId="{4DEAEFCA-6CEA-4BFE-B3A4-49F7775E8654}" type="pres">
      <dgm:prSet presAssocID="{5D50A5AA-35FB-403F-9378-A09004FD13E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A0E4380-5B61-422B-ABEC-3326D0917A15}" type="pres">
      <dgm:prSet presAssocID="{D9AC2501-6290-41FB-884F-A0E196B5CFDE}" presName="parTxOnlySpace" presStyleCnt="0"/>
      <dgm:spPr/>
    </dgm:pt>
    <dgm:pt modelId="{EE7E7B32-0E6A-4B6F-B1D1-D1CE81A0C2C8}" type="pres">
      <dgm:prSet presAssocID="{8D89FD4E-26E5-40FC-86AF-6C6F3313ABE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2783673-BDB5-4743-812B-2983D8ECA1F2}" type="pres">
      <dgm:prSet presAssocID="{2D7E2579-22E7-4CDB-A1E2-A1B6795F2A85}" presName="parTxOnlySpace" presStyleCnt="0"/>
      <dgm:spPr/>
    </dgm:pt>
    <dgm:pt modelId="{5B5DB8A4-D406-4D5F-9A87-C991CC0EFA96}" type="pres">
      <dgm:prSet presAssocID="{0FE7DC00-4061-4321-937E-28C68C45374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A84DC1B-E694-4817-BED1-D71449604CE1}" type="presOf" srcId="{5B12FFC7-04A8-4C75-86BA-C0AF361A8195}" destId="{389D89E1-4187-4C06-8384-B7DC612622DB}" srcOrd="0" destOrd="0" presId="urn:microsoft.com/office/officeart/2005/8/layout/chevron1"/>
    <dgm:cxn modelId="{F07ACD2A-8832-4F79-A545-0D321596E585}" srcId="{5B12FFC7-04A8-4C75-86BA-C0AF361A8195}" destId="{0FE7DC00-4061-4321-937E-28C68C453742}" srcOrd="2" destOrd="0" parTransId="{4173C446-A4BA-41D8-AA27-0F14A0FAD564}" sibTransId="{01F22D22-6700-43F0-B48E-9EEA98B08C82}"/>
    <dgm:cxn modelId="{41AEDD2B-D2DF-4619-AAE8-A7B18B6E9867}" type="presOf" srcId="{0FE7DC00-4061-4321-937E-28C68C453742}" destId="{5B5DB8A4-D406-4D5F-9A87-C991CC0EFA96}" srcOrd="0" destOrd="0" presId="urn:microsoft.com/office/officeart/2005/8/layout/chevron1"/>
    <dgm:cxn modelId="{2F030A41-FE96-40D5-896C-9139F70A44EC}" type="presOf" srcId="{8D89FD4E-26E5-40FC-86AF-6C6F3313ABE5}" destId="{EE7E7B32-0E6A-4B6F-B1D1-D1CE81A0C2C8}" srcOrd="0" destOrd="0" presId="urn:microsoft.com/office/officeart/2005/8/layout/chevron1"/>
    <dgm:cxn modelId="{B55FD954-930E-41AC-89AA-CEB9767FD37F}" srcId="{5B12FFC7-04A8-4C75-86BA-C0AF361A8195}" destId="{5D50A5AA-35FB-403F-9378-A09004FD13E8}" srcOrd="0" destOrd="0" parTransId="{F4BACA34-1EE4-43E7-B5AA-6C86EEEE233D}" sibTransId="{D9AC2501-6290-41FB-884F-A0E196B5CFDE}"/>
    <dgm:cxn modelId="{6EDF0BF0-623D-4444-A5B1-FB571BBE4B07}" type="presOf" srcId="{5D50A5AA-35FB-403F-9378-A09004FD13E8}" destId="{4DEAEFCA-6CEA-4BFE-B3A4-49F7775E8654}" srcOrd="0" destOrd="0" presId="urn:microsoft.com/office/officeart/2005/8/layout/chevron1"/>
    <dgm:cxn modelId="{9BAA23F5-2C2B-45B7-AD78-EC520CBAA9CB}" srcId="{5B12FFC7-04A8-4C75-86BA-C0AF361A8195}" destId="{8D89FD4E-26E5-40FC-86AF-6C6F3313ABE5}" srcOrd="1" destOrd="0" parTransId="{D14B99CD-47BE-4F34-8CAA-C7BF38547E65}" sibTransId="{2D7E2579-22E7-4CDB-A1E2-A1B6795F2A85}"/>
    <dgm:cxn modelId="{01068A9E-5F4F-4AFC-94A7-37C70975CE4B}" type="presParOf" srcId="{389D89E1-4187-4C06-8384-B7DC612622DB}" destId="{4DEAEFCA-6CEA-4BFE-B3A4-49F7775E8654}" srcOrd="0" destOrd="0" presId="urn:microsoft.com/office/officeart/2005/8/layout/chevron1"/>
    <dgm:cxn modelId="{C4D1285D-D2E4-4A00-81C8-B2A9E2B946B4}" type="presParOf" srcId="{389D89E1-4187-4C06-8384-B7DC612622DB}" destId="{DA0E4380-5B61-422B-ABEC-3326D0917A15}" srcOrd="1" destOrd="0" presId="urn:microsoft.com/office/officeart/2005/8/layout/chevron1"/>
    <dgm:cxn modelId="{91E63C95-0106-4350-A0F2-7A758AFAB15B}" type="presParOf" srcId="{389D89E1-4187-4C06-8384-B7DC612622DB}" destId="{EE7E7B32-0E6A-4B6F-B1D1-D1CE81A0C2C8}" srcOrd="2" destOrd="0" presId="urn:microsoft.com/office/officeart/2005/8/layout/chevron1"/>
    <dgm:cxn modelId="{2FA7E875-9971-48BA-B5AF-28CC797A6E7E}" type="presParOf" srcId="{389D89E1-4187-4C06-8384-B7DC612622DB}" destId="{32783673-BDB5-4743-812B-2983D8ECA1F2}" srcOrd="3" destOrd="0" presId="urn:microsoft.com/office/officeart/2005/8/layout/chevron1"/>
    <dgm:cxn modelId="{F5F6BFE5-F904-4CC2-A17C-D03F3B1CC323}" type="presParOf" srcId="{389D89E1-4187-4C06-8384-B7DC612622DB}" destId="{5B5DB8A4-D406-4D5F-9A87-C991CC0EFA9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AEFCA-6CEA-4BFE-B3A4-49F7775E8654}">
      <dsp:nvSpPr>
        <dsp:cNvPr id="0" name=""/>
        <dsp:cNvSpPr/>
      </dsp:nvSpPr>
      <dsp:spPr>
        <a:xfrm>
          <a:off x="2892" y="2223436"/>
          <a:ext cx="3524451" cy="1409780"/>
        </a:xfrm>
        <a:prstGeom prst="chevron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+mj-lt"/>
            </a:rPr>
            <a:t>Mes premiers pas dans l’Open Education</a:t>
          </a:r>
          <a:endParaRPr lang="fr-BE" sz="1800" kern="1200" dirty="0">
            <a:latin typeface="+mj-lt"/>
          </a:endParaRPr>
        </a:p>
      </dsp:txBody>
      <dsp:txXfrm>
        <a:off x="707782" y="2223436"/>
        <a:ext cx="2114671" cy="1409780"/>
      </dsp:txXfrm>
    </dsp:sp>
    <dsp:sp modelId="{EE7E7B32-0E6A-4B6F-B1D1-D1CE81A0C2C8}">
      <dsp:nvSpPr>
        <dsp:cNvPr id="0" name=""/>
        <dsp:cNvSpPr/>
      </dsp:nvSpPr>
      <dsp:spPr>
        <a:xfrm>
          <a:off x="3174899" y="2223436"/>
          <a:ext cx="3524451" cy="1409780"/>
        </a:xfrm>
        <a:prstGeom prst="chevron">
          <a:avLst/>
        </a:prstGeom>
        <a:solidFill>
          <a:srgbClr val="FFB3B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+mj-lt"/>
            </a:rPr>
            <a:t>Comment créer et (ré)utiliser des ressources éducatives libres en Open Education ?</a:t>
          </a:r>
          <a:endParaRPr lang="fr-BE" sz="1800" kern="1200" dirty="0">
            <a:latin typeface="+mj-lt"/>
          </a:endParaRPr>
        </a:p>
      </dsp:txBody>
      <dsp:txXfrm>
        <a:off x="3879789" y="2223436"/>
        <a:ext cx="2114671" cy="1409780"/>
      </dsp:txXfrm>
    </dsp:sp>
    <dsp:sp modelId="{5B5DB8A4-D406-4D5F-9A87-C991CC0EFA96}">
      <dsp:nvSpPr>
        <dsp:cNvPr id="0" name=""/>
        <dsp:cNvSpPr/>
      </dsp:nvSpPr>
      <dsp:spPr>
        <a:xfrm>
          <a:off x="6346905" y="2223436"/>
          <a:ext cx="3524451" cy="1409780"/>
        </a:xfrm>
        <a:prstGeom prst="chevron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+mj-lt"/>
            </a:rPr>
            <a:t>45’ pour publier des ressources sur oer.uclouvain.be</a:t>
          </a:r>
          <a:endParaRPr lang="fr-BE" sz="1800" kern="1200" dirty="0">
            <a:latin typeface="+mj-lt"/>
          </a:endParaRPr>
        </a:p>
      </dsp:txBody>
      <dsp:txXfrm>
        <a:off x="7051795" y="2223436"/>
        <a:ext cx="2114671" cy="1409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AEFCA-6CEA-4BFE-B3A4-49F7775E8654}">
      <dsp:nvSpPr>
        <dsp:cNvPr id="0" name=""/>
        <dsp:cNvSpPr/>
      </dsp:nvSpPr>
      <dsp:spPr>
        <a:xfrm>
          <a:off x="2892" y="2223436"/>
          <a:ext cx="3524451" cy="1409780"/>
        </a:xfrm>
        <a:prstGeom prst="chevron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+mj-lt"/>
            </a:rPr>
            <a:t>Mes premiers pas dans l’Open Education</a:t>
          </a:r>
          <a:endParaRPr lang="fr-BE" sz="1800" kern="1200" dirty="0">
            <a:latin typeface="+mj-lt"/>
          </a:endParaRPr>
        </a:p>
      </dsp:txBody>
      <dsp:txXfrm>
        <a:off x="707782" y="2223436"/>
        <a:ext cx="2114671" cy="1409780"/>
      </dsp:txXfrm>
    </dsp:sp>
    <dsp:sp modelId="{EE7E7B32-0E6A-4B6F-B1D1-D1CE81A0C2C8}">
      <dsp:nvSpPr>
        <dsp:cNvPr id="0" name=""/>
        <dsp:cNvSpPr/>
      </dsp:nvSpPr>
      <dsp:spPr>
        <a:xfrm>
          <a:off x="3174899" y="2223436"/>
          <a:ext cx="3524451" cy="1409780"/>
        </a:xfrm>
        <a:prstGeom prst="chevron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+mj-lt"/>
            </a:rPr>
            <a:t>Comment créer et (ré)utiliser des ressources éducatives libres en Open Education ?</a:t>
          </a:r>
          <a:endParaRPr lang="fr-BE" sz="1800" kern="1200" dirty="0">
            <a:latin typeface="+mj-lt"/>
          </a:endParaRPr>
        </a:p>
      </dsp:txBody>
      <dsp:txXfrm>
        <a:off x="3879789" y="2223436"/>
        <a:ext cx="2114671" cy="1409780"/>
      </dsp:txXfrm>
    </dsp:sp>
    <dsp:sp modelId="{5B5DB8A4-D406-4D5F-9A87-C991CC0EFA96}">
      <dsp:nvSpPr>
        <dsp:cNvPr id="0" name=""/>
        <dsp:cNvSpPr/>
      </dsp:nvSpPr>
      <dsp:spPr>
        <a:xfrm>
          <a:off x="6346905" y="2223436"/>
          <a:ext cx="3524451" cy="1409780"/>
        </a:xfrm>
        <a:prstGeom prst="chevron">
          <a:avLst/>
        </a:prstGeom>
        <a:solidFill>
          <a:srgbClr val="FFB3B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+mj-lt"/>
            </a:rPr>
            <a:t>45’ pour publier des ressources sur oer.uclouvain.be</a:t>
          </a:r>
          <a:endParaRPr lang="fr-BE" sz="1800" kern="1200" dirty="0">
            <a:latin typeface="+mj-lt"/>
          </a:endParaRPr>
        </a:p>
      </dsp:txBody>
      <dsp:txXfrm>
        <a:off x="7051795" y="2223436"/>
        <a:ext cx="2114671" cy="1409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C1450-298F-9034-0DF5-27B6FE1DB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33681B-4A1C-38AF-F463-874D470C9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E2EC47-DAC2-E791-E9D5-D402C1A95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0DEB7C-741B-57E0-1C1F-62A68204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642C70-FE95-B2DF-DF20-0596B3B8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5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A58102-3C30-09C8-C594-B17571CE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1BD1E3-F451-226A-A895-7FF488E00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563610-0F36-A500-DDF0-723ECEE99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9BCFBC-85A6-460A-6C13-7EACA2373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082E21-EF89-F852-D01E-A44C591C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83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F740B6B-75BE-D81E-9D8A-9EC4A5F7D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F52513A-749D-2077-965A-EEABE12CA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0E0ED7-DA50-FE25-429C-DA0E23491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35243F-AF81-7E32-98DE-E1C2496E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133180-A4B9-33E1-CB94-2A34BDDD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1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03732C-EE81-B6F1-E2D0-BB27B40A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C9B27D-F599-6667-2C56-4AB964005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A498FE-FB2D-AA76-6869-845070A6F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BB07F6-0097-64D0-0A6C-E95DBF6B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269A72-DF68-A18F-A126-1EFC7C0B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5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5A8659-3CA9-F0FF-41AA-C7B871BAB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AB96D8-7680-42AF-1835-ECE162E22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0FA9BA-CEBF-88DF-A9CA-151C2CD5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BBBB84-E15B-4664-7728-40743CB24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2CF87E-F6C7-4EA6-D6A3-F1287708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8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637422-7749-D6FA-C624-C2BA15F55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227EBD-C31C-634E-E74D-2AEC0550C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832C76F-7683-9AB2-D424-B189151AC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9481D8-DD8F-E3FD-07DB-F8F7B88F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A1334C-1813-EBA3-40E8-9B248ED4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874B46-080C-ABB5-FFAF-799172DB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7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1603E-3F5C-7055-94D6-58A079DDC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D1674F-41A7-1AED-E6FE-7F0DA8F13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493C443-74ED-9B7D-4DFE-F6FF634E9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08BBD3-720F-8A63-27E5-4E1B25B86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3FA62EC-1003-F2DB-6091-E2DC5B58E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111D93-7AE1-872D-5A3D-B22AD9F2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1027C4-39A4-434E-9B8C-2A30E7A0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6C8687-8F51-EC7C-FFB3-3BAEE378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87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459377-70C7-9B7B-FD5C-29A6A9CD0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4E00332-67AA-3EF8-8FC1-D43F00837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1C6123-42E9-8B95-CC0E-67F6DBA3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12AE6F-17C3-7273-01D1-94DEFE3B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5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C209CED-6364-9888-580F-AD7F24E66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A68BF3-F909-AA0D-D798-7B856EBE7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66C030-CD8F-1C75-7141-04D1E671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50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39D13C-5D9E-52EB-A6FF-24BB9CD16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D457A4-94A1-180F-8979-5F961A4F0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1A7A78-ACD7-9078-DE4F-3CADBB29E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CC0305-7EEA-8ED3-A003-609668FEA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12821E-6F0B-F7CD-4EB2-9BFDF69C2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8BAC80-4A4E-56B4-AE87-74894C1D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60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3B6A90-1D10-7BB6-5C98-AB3D2099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3F9049E-1896-647F-47DA-9E0ED1B125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1E247A-954C-07CF-6E39-15B9367E8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5E2549-122F-71F6-6A93-6F6E35DDB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AEF097-04E7-CB76-74FF-8C09D20F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3BE9E1-EFAC-CB57-7C01-EB03E949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6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389DD6C-E828-7FFF-8829-43AAAD3CE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BA1CC-64DB-E867-ADED-4669A3304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750FF3-4325-A43A-B37E-9C986D798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C68CB1-2379-23F2-CB5C-E1B33010C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A4F2A8-FCC5-4B71-9018-F9F76A1BD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1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4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oer.uclouvain.be/jspui/" TargetMode="External"/><Relationship Id="rId13" Type="http://schemas.openxmlformats.org/officeDocument/2006/relationships/image" Target="../media/image49.png"/><Relationship Id="rId3" Type="http://schemas.openxmlformats.org/officeDocument/2006/relationships/image" Target="../media/image16.svg"/><Relationship Id="rId7" Type="http://schemas.openxmlformats.org/officeDocument/2006/relationships/image" Target="../media/image46.png"/><Relationship Id="rId12" Type="http://schemas.openxmlformats.org/officeDocument/2006/relationships/hyperlink" Target="https://podcasts.ox.ac.uk/" TargetMode="External"/><Relationship Id="rId2" Type="http://schemas.openxmlformats.org/officeDocument/2006/relationships/image" Target="../media/image1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rlot.org/merlot/" TargetMode="Externa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hyperlink" Target="https://search.creativecommons.org/" TargetMode="External"/><Relationship Id="rId10" Type="http://schemas.openxmlformats.org/officeDocument/2006/relationships/hyperlink" Target="https://pressbooks.directory/" TargetMode="External"/><Relationship Id="rId4" Type="http://schemas.openxmlformats.org/officeDocument/2006/relationships/hyperlink" Target="https://oercommons.org/" TargetMode="External"/><Relationship Id="rId9" Type="http://schemas.openxmlformats.org/officeDocument/2006/relationships/image" Target="../media/image47.png"/><Relationship Id="rId1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" TargetMode="External"/><Relationship Id="rId2" Type="http://schemas.openxmlformats.org/officeDocument/2006/relationships/hyperlink" Target="mailto:OpenEducation-LLL@uclouvain.b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www.google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google.com/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16.svg"/><Relationship Id="rId7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hyperlink" Target="https://www.google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4.sv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" Type="http://schemas.openxmlformats.org/officeDocument/2006/relationships/image" Target="../media/image16.svg"/><Relationship Id="rId21" Type="http://schemas.openxmlformats.org/officeDocument/2006/relationships/image" Target="../media/image68.svg"/><Relationship Id="rId7" Type="http://schemas.openxmlformats.org/officeDocument/2006/relationships/image" Target="../media/image42.svg"/><Relationship Id="rId12" Type="http://schemas.openxmlformats.org/officeDocument/2006/relationships/image" Target="../media/image63.png"/><Relationship Id="rId17" Type="http://schemas.openxmlformats.org/officeDocument/2006/relationships/image" Target="../media/image20.svg"/><Relationship Id="rId25" Type="http://schemas.openxmlformats.org/officeDocument/2006/relationships/image" Target="../media/image72.svg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20" Type="http://schemas.openxmlformats.org/officeDocument/2006/relationships/image" Target="../media/image67.png"/><Relationship Id="rId29" Type="http://schemas.openxmlformats.org/officeDocument/2006/relationships/image" Target="../media/image7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62.svg"/><Relationship Id="rId24" Type="http://schemas.openxmlformats.org/officeDocument/2006/relationships/image" Target="../media/image71.png"/><Relationship Id="rId5" Type="http://schemas.openxmlformats.org/officeDocument/2006/relationships/image" Target="../media/image60.svg"/><Relationship Id="rId15" Type="http://schemas.openxmlformats.org/officeDocument/2006/relationships/image" Target="../media/image18.svg"/><Relationship Id="rId23" Type="http://schemas.openxmlformats.org/officeDocument/2006/relationships/image" Target="../media/image70.svg"/><Relationship Id="rId28" Type="http://schemas.openxmlformats.org/officeDocument/2006/relationships/image" Target="../media/image75.png"/><Relationship Id="rId10" Type="http://schemas.openxmlformats.org/officeDocument/2006/relationships/image" Target="../media/image61.png"/><Relationship Id="rId19" Type="http://schemas.openxmlformats.org/officeDocument/2006/relationships/image" Target="../media/image66.svg"/><Relationship Id="rId4" Type="http://schemas.openxmlformats.org/officeDocument/2006/relationships/image" Target="../media/image59.png"/><Relationship Id="rId9" Type="http://schemas.openxmlformats.org/officeDocument/2006/relationships/image" Target="../media/image40.svg"/><Relationship Id="rId14" Type="http://schemas.openxmlformats.org/officeDocument/2006/relationships/image" Target="../media/image17.png"/><Relationship Id="rId22" Type="http://schemas.openxmlformats.org/officeDocument/2006/relationships/image" Target="../media/image69.png"/><Relationship Id="rId27" Type="http://schemas.openxmlformats.org/officeDocument/2006/relationships/image" Target="../media/image7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.bccampus.ca/files/2014/07/Faculty-Guide-22-Apr-15.pdf" TargetMode="Externa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16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40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42.svg"/><Relationship Id="rId10" Type="http://schemas.openxmlformats.org/officeDocument/2006/relationships/image" Target="../media/image25.png"/><Relationship Id="rId4" Type="http://schemas.openxmlformats.org/officeDocument/2006/relationships/image" Target="../media/image41.png"/><Relationship Id="rId9" Type="http://schemas.openxmlformats.org/officeDocument/2006/relationships/image" Target="../media/image2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80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1.png"/><Relationship Id="rId7" Type="http://schemas.openxmlformats.org/officeDocument/2006/relationships/image" Target="../media/image24.svg"/><Relationship Id="rId2" Type="http://schemas.openxmlformats.org/officeDocument/2006/relationships/hyperlink" Target="https://labua.univ-angers.fr/retour-sur-latelier-laccessibilite-numerique-au-service-de-linclus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8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abriquerel.org/licences/" TargetMode="Externa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hyperlink" Target="https://openmoodle.uclouvain.be/course/view.php?id=149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openxmlformats.org/officeDocument/2006/relationships/image" Target="../media/image19.png"/><Relationship Id="rId5" Type="http://schemas.openxmlformats.org/officeDocument/2006/relationships/diagramColors" Target="../diagrams/colors2.xml"/><Relationship Id="rId15" Type="http://schemas.openxmlformats.org/officeDocument/2006/relationships/hyperlink" Target="https://openmoodle.uclouvain.be/course/view.php?id=44" TargetMode="External"/><Relationship Id="rId10" Type="http://schemas.openxmlformats.org/officeDocument/2006/relationships/image" Target="../media/image18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7.png"/><Relationship Id="rId14" Type="http://schemas.openxmlformats.org/officeDocument/2006/relationships/hyperlink" Target="https://openmoodle.uclouvain.be/course/view.php?id=141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1.pn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12" Type="http://schemas.openxmlformats.org/officeDocument/2006/relationships/hyperlink" Target="https://oersynth.pbworks.com/w/page/51668352/OpenPracticesBriefing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3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bcoel.ca/resources/promote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fabriquerel.org/rel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tif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age 484" descr="Une image contenant croquis, dessin, texte, carte&#10;&#10;Description générée automatiquement">
            <a:extLst>
              <a:ext uri="{FF2B5EF4-FFF2-40B4-BE49-F238E27FC236}">
                <a16:creationId xmlns:a16="http://schemas.microsoft.com/office/drawing/2014/main" id="{9421CF71-8D23-91F4-5E7A-E6C8ABC8B3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3" y="146180"/>
            <a:ext cx="10668140" cy="6565640"/>
          </a:xfrm>
          <a:prstGeom prst="rect">
            <a:avLst/>
          </a:prstGeom>
        </p:spPr>
      </p:pic>
      <p:sp>
        <p:nvSpPr>
          <p:cNvPr id="471" name="ZoneTexte 470">
            <a:extLst>
              <a:ext uri="{FF2B5EF4-FFF2-40B4-BE49-F238E27FC236}">
                <a16:creationId xmlns:a16="http://schemas.microsoft.com/office/drawing/2014/main" id="{CFDC47E6-A72D-2264-0C38-ACC78A0E32A3}"/>
              </a:ext>
            </a:extLst>
          </p:cNvPr>
          <p:cNvSpPr txBox="1"/>
          <p:nvPr/>
        </p:nvSpPr>
        <p:spPr>
          <a:xfrm>
            <a:off x="1576974" y="2045176"/>
            <a:ext cx="90380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OPEN EDUCATION</a:t>
            </a:r>
            <a:endParaRPr lang="fr-BE" sz="8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E7F35BDD-E2BC-DA1C-B1E6-FBD9FDB12F41}"/>
              </a:ext>
            </a:extLst>
          </p:cNvPr>
          <p:cNvSpPr/>
          <p:nvPr/>
        </p:nvSpPr>
        <p:spPr>
          <a:xfrm>
            <a:off x="193964" y="0"/>
            <a:ext cx="212436" cy="6858000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FE2DE2C7-C3C4-351F-A087-655DE85F9214}"/>
              </a:ext>
            </a:extLst>
          </p:cNvPr>
          <p:cNvSpPr/>
          <p:nvPr/>
        </p:nvSpPr>
        <p:spPr>
          <a:xfrm>
            <a:off x="193965" y="5451894"/>
            <a:ext cx="2679892" cy="8281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 descr="Une image contenant texte, capture d’écran, symbole, Police&#10;&#10;Description générée automatiquement">
            <a:extLst>
              <a:ext uri="{FF2B5EF4-FFF2-40B4-BE49-F238E27FC236}">
                <a16:creationId xmlns:a16="http://schemas.microsoft.com/office/drawing/2014/main" id="{AB0C7E5C-EC61-CC48-E074-D13C17FD0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74" y="5941082"/>
            <a:ext cx="891757" cy="891757"/>
          </a:xfrm>
          <a:prstGeom prst="rect">
            <a:avLst/>
          </a:prstGeom>
        </p:spPr>
      </p:pic>
      <p:pic>
        <p:nvPicPr>
          <p:cNvPr id="5" name="Image 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41840A9-01BD-3FEF-7BCB-9F1C0A23A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755" y="5953048"/>
            <a:ext cx="930119" cy="891757"/>
          </a:xfrm>
          <a:prstGeom prst="rect">
            <a:avLst/>
          </a:prstGeom>
        </p:spPr>
      </p:pic>
      <p:pic>
        <p:nvPicPr>
          <p:cNvPr id="7" name="Image 6" descr="Une image contenant Graphique, graphisme, Police, conception&#10;&#10;Description générée automatiquement">
            <a:extLst>
              <a:ext uri="{FF2B5EF4-FFF2-40B4-BE49-F238E27FC236}">
                <a16:creationId xmlns:a16="http://schemas.microsoft.com/office/drawing/2014/main" id="{6FD1B352-D09C-E4B1-7F33-732E8A94B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815" y="6029559"/>
            <a:ext cx="1046443" cy="714801"/>
          </a:xfrm>
          <a:prstGeom prst="rect">
            <a:avLst/>
          </a:prstGeom>
        </p:spPr>
      </p:pic>
      <p:pic>
        <p:nvPicPr>
          <p:cNvPr id="9" name="Image 8" descr="Une image contenant Graphique, Police, graphisme, conception&#10;&#10;Description générée automatiquement">
            <a:extLst>
              <a:ext uri="{FF2B5EF4-FFF2-40B4-BE49-F238E27FC236}">
                <a16:creationId xmlns:a16="http://schemas.microsoft.com/office/drawing/2014/main" id="{67286C22-4CA8-0CD1-58CC-A4FD7CBF2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13" y="6055417"/>
            <a:ext cx="1848323" cy="663084"/>
          </a:xfrm>
          <a:prstGeom prst="rect">
            <a:avLst/>
          </a:prstGeom>
        </p:spPr>
      </p:pic>
      <p:pic>
        <p:nvPicPr>
          <p:cNvPr id="11" name="Image 10" descr="Une image contenant Police, logo, Graphique, texte&#10;&#10;Description générée automatiquement">
            <a:extLst>
              <a:ext uri="{FF2B5EF4-FFF2-40B4-BE49-F238E27FC236}">
                <a16:creationId xmlns:a16="http://schemas.microsoft.com/office/drawing/2014/main" id="{231C24C1-6046-E246-1DB7-C9550A392C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72" y="6176359"/>
            <a:ext cx="2467457" cy="656480"/>
          </a:xfrm>
          <a:prstGeom prst="rect">
            <a:avLst/>
          </a:prstGeom>
        </p:spPr>
      </p:pic>
      <p:pic>
        <p:nvPicPr>
          <p:cNvPr id="4" name="Image 3" descr="Une image contenant symbole, cercle, Graphique, Police&#10;&#10;Description générée automatiquement">
            <a:extLst>
              <a:ext uri="{FF2B5EF4-FFF2-40B4-BE49-F238E27FC236}">
                <a16:creationId xmlns:a16="http://schemas.microsoft.com/office/drawing/2014/main" id="{9C798DBB-B31D-DA19-3447-9C333C9E6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85" y="6179544"/>
            <a:ext cx="1615923" cy="56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7" name="Graphique 6" descr="Point d’interrogation contour">
            <a:extLst>
              <a:ext uri="{FF2B5EF4-FFF2-40B4-BE49-F238E27FC236}">
                <a16:creationId xmlns:a16="http://schemas.microsoft.com/office/drawing/2014/main" id="{4AD9E798-7FC3-BDC5-ED64-2A1FBE69A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921" y="34991"/>
            <a:ext cx="914400" cy="9144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9DAB462-7308-302E-5E3E-A8126A3F6525}"/>
              </a:ext>
            </a:extLst>
          </p:cNvPr>
          <p:cNvSpPr/>
          <p:nvPr/>
        </p:nvSpPr>
        <p:spPr>
          <a:xfrm>
            <a:off x="7810371" y="860430"/>
            <a:ext cx="2553606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3724538" y="288198"/>
            <a:ext cx="489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Situations d’usage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71F172-E194-28F8-7F16-0CDA929DBFA7}"/>
              </a:ext>
            </a:extLst>
          </p:cNvPr>
          <p:cNvSpPr/>
          <p:nvPr/>
        </p:nvSpPr>
        <p:spPr>
          <a:xfrm>
            <a:off x="3004242" y="866782"/>
            <a:ext cx="1861357" cy="53972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FECF8A2-CC05-7DE2-28C5-A6C9D6DD95E1}"/>
              </a:ext>
            </a:extLst>
          </p:cNvPr>
          <p:cNvGrpSpPr/>
          <p:nvPr/>
        </p:nvGrpSpPr>
        <p:grpSpPr>
          <a:xfrm rot="21328982">
            <a:off x="1482305" y="1254289"/>
            <a:ext cx="2984500" cy="2532381"/>
            <a:chOff x="431800" y="2197100"/>
            <a:chExt cx="2984500" cy="253238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15F2EB5-61A0-9042-7717-5D426F53C28A}"/>
                </a:ext>
              </a:extLst>
            </p:cNvPr>
            <p:cNvSpPr/>
            <p:nvPr/>
          </p:nvSpPr>
          <p:spPr>
            <a:xfrm>
              <a:off x="431800" y="2197100"/>
              <a:ext cx="2984500" cy="2532381"/>
            </a:xfrm>
            <a:prstGeom prst="rect">
              <a:avLst/>
            </a:prstGeom>
            <a:solidFill>
              <a:srgbClr val="FFB3B3">
                <a:alpha val="65000"/>
              </a:srgb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8893C55-DCF5-2DB6-5C47-109482193F1C}"/>
                </a:ext>
              </a:extLst>
            </p:cNvPr>
            <p:cNvSpPr/>
            <p:nvPr/>
          </p:nvSpPr>
          <p:spPr>
            <a:xfrm>
              <a:off x="431800" y="2223506"/>
              <a:ext cx="2984500" cy="393700"/>
            </a:xfrm>
            <a:prstGeom prst="rect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63244DB-14C4-C731-CB0A-7B0718080F34}"/>
                </a:ext>
              </a:extLst>
            </p:cNvPr>
            <p:cNvSpPr txBox="1"/>
            <p:nvPr/>
          </p:nvSpPr>
          <p:spPr>
            <a:xfrm>
              <a:off x="613079" y="2613740"/>
              <a:ext cx="2600339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BE" sz="1600" dirty="0"/>
                <a:t>Je partage des </a:t>
              </a:r>
              <a:r>
                <a:rPr lang="fr-BE" sz="1600" b="1" dirty="0"/>
                <a:t>contenus</a:t>
              </a:r>
              <a:r>
                <a:rPr lang="fr-BE" sz="1600" dirty="0"/>
                <a:t> avec mes étudiants/collègues mais je ne sais pas comment les partager avec des étudiants/collègues en Afrique qui n'auront jamais la possibilité de suivre mon cours en Belgique.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F1368B47-1B21-BB68-7202-F637ECC2604F}"/>
              </a:ext>
            </a:extLst>
          </p:cNvPr>
          <p:cNvGrpSpPr/>
          <p:nvPr/>
        </p:nvGrpSpPr>
        <p:grpSpPr>
          <a:xfrm rot="21392447">
            <a:off x="6027783" y="1156527"/>
            <a:ext cx="1926645" cy="2545437"/>
            <a:chOff x="431800" y="2197100"/>
            <a:chExt cx="2984500" cy="254543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6178B3-2CEA-B893-B4AF-8377E0113D49}"/>
                </a:ext>
              </a:extLst>
            </p:cNvPr>
            <p:cNvSpPr/>
            <p:nvPr/>
          </p:nvSpPr>
          <p:spPr>
            <a:xfrm>
              <a:off x="431800" y="2197100"/>
              <a:ext cx="2984500" cy="2532381"/>
            </a:xfrm>
            <a:prstGeom prst="rect">
              <a:avLst/>
            </a:prstGeom>
            <a:solidFill>
              <a:srgbClr val="FFB3B3">
                <a:alpha val="65000"/>
              </a:srgb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17392DF-9A82-1D21-E544-94C3B66496C4}"/>
                </a:ext>
              </a:extLst>
            </p:cNvPr>
            <p:cNvSpPr/>
            <p:nvPr/>
          </p:nvSpPr>
          <p:spPr>
            <a:xfrm>
              <a:off x="431800" y="2223506"/>
              <a:ext cx="2984500" cy="393700"/>
            </a:xfrm>
            <a:prstGeom prst="rect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4FCF41B5-FA1E-FA96-E187-24E480C08397}"/>
                </a:ext>
              </a:extLst>
            </p:cNvPr>
            <p:cNvSpPr txBox="1"/>
            <p:nvPr/>
          </p:nvSpPr>
          <p:spPr>
            <a:xfrm>
              <a:off x="641472" y="2680434"/>
              <a:ext cx="2603379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1600" dirty="0"/>
                <a:t>J'ai conçu un espace </a:t>
              </a:r>
              <a:r>
                <a:rPr lang="fr-FR" sz="1600" b="1" dirty="0"/>
                <a:t>Moodle</a:t>
              </a:r>
              <a:r>
                <a:rPr lang="fr-FR" sz="1600" dirty="0"/>
                <a:t> sur la recherche documentaire qui intéresserait également des collègues d'autres institutions.</a:t>
              </a:r>
              <a:endParaRPr lang="fr-BE" sz="1600" dirty="0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A0CAE6FE-D31C-5066-D4F4-AA7CCCBA523F}"/>
              </a:ext>
            </a:extLst>
          </p:cNvPr>
          <p:cNvGrpSpPr/>
          <p:nvPr/>
        </p:nvGrpSpPr>
        <p:grpSpPr>
          <a:xfrm>
            <a:off x="8616875" y="4087260"/>
            <a:ext cx="2553606" cy="2532381"/>
            <a:chOff x="431800" y="2197100"/>
            <a:chExt cx="2984500" cy="253238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BC84A6C-8630-0AA8-88E5-8BC3A2C3F056}"/>
                </a:ext>
              </a:extLst>
            </p:cNvPr>
            <p:cNvSpPr/>
            <p:nvPr/>
          </p:nvSpPr>
          <p:spPr>
            <a:xfrm>
              <a:off x="431800" y="2197100"/>
              <a:ext cx="2984500" cy="2532381"/>
            </a:xfrm>
            <a:prstGeom prst="rect">
              <a:avLst/>
            </a:prstGeom>
            <a:solidFill>
              <a:srgbClr val="FFB3B3">
                <a:alpha val="65000"/>
              </a:srgb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FB7F61A-32CB-D6A3-6DDA-364A6E0B8B0A}"/>
                </a:ext>
              </a:extLst>
            </p:cNvPr>
            <p:cNvSpPr/>
            <p:nvPr/>
          </p:nvSpPr>
          <p:spPr>
            <a:xfrm>
              <a:off x="431800" y="2223506"/>
              <a:ext cx="2984500" cy="393700"/>
            </a:xfrm>
            <a:prstGeom prst="rect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B6D2863E-7C52-2A1A-061B-6DF89C5F9732}"/>
                </a:ext>
              </a:extLst>
            </p:cNvPr>
            <p:cNvSpPr txBox="1"/>
            <p:nvPr/>
          </p:nvSpPr>
          <p:spPr>
            <a:xfrm>
              <a:off x="613078" y="2613740"/>
              <a:ext cx="2600339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1600" dirty="0" err="1"/>
                <a:t>Un·e</a:t>
              </a:r>
              <a:r>
                <a:rPr lang="fr-FR" sz="1600" dirty="0"/>
                <a:t> collègue d’une autre institution souhaite réutiliser une partie de mes </a:t>
              </a:r>
              <a:r>
                <a:rPr lang="fr-FR" sz="1600" b="1" dirty="0"/>
                <a:t>supports de cours</a:t>
              </a:r>
              <a:r>
                <a:rPr lang="fr-FR" sz="1600" dirty="0"/>
                <a:t> pour son enseignement. Quel est le moyen le plus simple de le lui permettre ?</a:t>
              </a:r>
              <a:endParaRPr lang="fr-BE" sz="1600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21D30364-972E-B698-C491-47E48A946667}"/>
              </a:ext>
            </a:extLst>
          </p:cNvPr>
          <p:cNvGrpSpPr/>
          <p:nvPr/>
        </p:nvGrpSpPr>
        <p:grpSpPr>
          <a:xfrm>
            <a:off x="269473" y="4155618"/>
            <a:ext cx="1926645" cy="2532381"/>
            <a:chOff x="431800" y="2197100"/>
            <a:chExt cx="2984500" cy="253238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68D4726-3707-0EA9-C031-9D836485E5E1}"/>
                </a:ext>
              </a:extLst>
            </p:cNvPr>
            <p:cNvSpPr/>
            <p:nvPr/>
          </p:nvSpPr>
          <p:spPr>
            <a:xfrm>
              <a:off x="431800" y="2197100"/>
              <a:ext cx="2984500" cy="2532381"/>
            </a:xfrm>
            <a:prstGeom prst="rect">
              <a:avLst/>
            </a:prstGeom>
            <a:solidFill>
              <a:srgbClr val="FFB3B3">
                <a:alpha val="65000"/>
              </a:srgb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9124674-2288-810E-F8D1-9D8D9B95CFAB}"/>
                </a:ext>
              </a:extLst>
            </p:cNvPr>
            <p:cNvSpPr/>
            <p:nvPr/>
          </p:nvSpPr>
          <p:spPr>
            <a:xfrm>
              <a:off x="431800" y="2223506"/>
              <a:ext cx="2984500" cy="393700"/>
            </a:xfrm>
            <a:prstGeom prst="rect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B0BDEBE2-C2FD-BC01-A4FF-BCBD51541029}"/>
                </a:ext>
              </a:extLst>
            </p:cNvPr>
            <p:cNvSpPr txBox="1"/>
            <p:nvPr/>
          </p:nvSpPr>
          <p:spPr>
            <a:xfrm>
              <a:off x="546559" y="2749755"/>
              <a:ext cx="2779379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1600" dirty="0" err="1"/>
                <a:t>Un·e</a:t>
              </a:r>
              <a:r>
                <a:rPr lang="fr-FR" sz="1600" dirty="0"/>
                <a:t> collègue a créé des </a:t>
              </a:r>
              <a:r>
                <a:rPr lang="fr-FR" sz="1600" b="1" dirty="0"/>
                <a:t>exercices</a:t>
              </a:r>
              <a:r>
                <a:rPr lang="fr-FR" sz="1600" dirty="0"/>
                <a:t> de révision dont mes </a:t>
              </a:r>
              <a:r>
                <a:rPr lang="fr-FR" sz="1600" dirty="0" err="1"/>
                <a:t>étudiant·es</a:t>
              </a:r>
              <a:r>
                <a:rPr lang="fr-FR" sz="1600" dirty="0"/>
                <a:t> seraient </a:t>
              </a:r>
              <a:r>
                <a:rPr lang="fr-FR" sz="1600" dirty="0" err="1"/>
                <a:t>friand·es</a:t>
              </a:r>
              <a:r>
                <a:rPr lang="fr-FR" sz="1600" dirty="0"/>
                <a:t> et qui enrichiraient mon cours.</a:t>
              </a:r>
              <a:endParaRPr lang="fr-BE" sz="1600" dirty="0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4D55C147-2A91-3512-9417-A8945402522D}"/>
              </a:ext>
            </a:extLst>
          </p:cNvPr>
          <p:cNvGrpSpPr/>
          <p:nvPr/>
        </p:nvGrpSpPr>
        <p:grpSpPr>
          <a:xfrm rot="251315">
            <a:off x="9360874" y="1268953"/>
            <a:ext cx="1545599" cy="2532381"/>
            <a:chOff x="431800" y="2197100"/>
            <a:chExt cx="2984500" cy="253238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5E36816-E394-EC0E-F386-63508BB665C7}"/>
                </a:ext>
              </a:extLst>
            </p:cNvPr>
            <p:cNvSpPr/>
            <p:nvPr/>
          </p:nvSpPr>
          <p:spPr>
            <a:xfrm>
              <a:off x="431800" y="2197100"/>
              <a:ext cx="2984500" cy="2532381"/>
            </a:xfrm>
            <a:prstGeom prst="rect">
              <a:avLst/>
            </a:prstGeom>
            <a:solidFill>
              <a:srgbClr val="FFB3B3">
                <a:alpha val="65000"/>
              </a:srgb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694CF9B-8D35-541F-A946-B0124E594F41}"/>
                </a:ext>
              </a:extLst>
            </p:cNvPr>
            <p:cNvSpPr/>
            <p:nvPr/>
          </p:nvSpPr>
          <p:spPr>
            <a:xfrm>
              <a:off x="431800" y="2223506"/>
              <a:ext cx="2984500" cy="393700"/>
            </a:xfrm>
            <a:prstGeom prst="rect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C55FE677-9D4C-7726-1E7F-7EF703B89CBF}"/>
                </a:ext>
              </a:extLst>
            </p:cNvPr>
            <p:cNvSpPr txBox="1"/>
            <p:nvPr/>
          </p:nvSpPr>
          <p:spPr>
            <a:xfrm>
              <a:off x="543755" y="2813494"/>
              <a:ext cx="260033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1600" dirty="0"/>
                <a:t>Le </a:t>
              </a:r>
              <a:r>
                <a:rPr lang="fr-FR" sz="1600" b="1" dirty="0"/>
                <a:t>livre</a:t>
              </a:r>
              <a:r>
                <a:rPr lang="fr-FR" sz="1600" dirty="0"/>
                <a:t> de référence que j'utilise pour mon cours coûte de plus en plus cher.</a:t>
              </a:r>
              <a:endParaRPr lang="fr-BE" sz="1600" dirty="0"/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EE0CBD99-B29A-6B64-BAF5-F2E0364B5C35}"/>
              </a:ext>
            </a:extLst>
          </p:cNvPr>
          <p:cNvGrpSpPr/>
          <p:nvPr/>
        </p:nvGrpSpPr>
        <p:grpSpPr>
          <a:xfrm rot="21071512">
            <a:off x="3827383" y="4005007"/>
            <a:ext cx="2162186" cy="2532381"/>
            <a:chOff x="431800" y="2197100"/>
            <a:chExt cx="2984500" cy="253238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258EF40-0AD1-065F-E9CC-8215CC16B337}"/>
                </a:ext>
              </a:extLst>
            </p:cNvPr>
            <p:cNvSpPr/>
            <p:nvPr/>
          </p:nvSpPr>
          <p:spPr>
            <a:xfrm>
              <a:off x="431800" y="2197100"/>
              <a:ext cx="2984500" cy="2532381"/>
            </a:xfrm>
            <a:prstGeom prst="rect">
              <a:avLst/>
            </a:prstGeom>
            <a:solidFill>
              <a:srgbClr val="FFB3B3">
                <a:alpha val="65000"/>
              </a:srgb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5D19091-5596-78CE-5D65-691169528CE8}"/>
                </a:ext>
              </a:extLst>
            </p:cNvPr>
            <p:cNvSpPr/>
            <p:nvPr/>
          </p:nvSpPr>
          <p:spPr>
            <a:xfrm>
              <a:off x="431800" y="2223506"/>
              <a:ext cx="2984500" cy="393700"/>
            </a:xfrm>
            <a:prstGeom prst="rect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AEF6F947-23B8-1D71-D483-F5BB3DA36611}"/>
                </a:ext>
              </a:extLst>
            </p:cNvPr>
            <p:cNvSpPr txBox="1"/>
            <p:nvPr/>
          </p:nvSpPr>
          <p:spPr>
            <a:xfrm>
              <a:off x="613079" y="2859961"/>
              <a:ext cx="2600339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1600" dirty="0"/>
                <a:t>Je débarque à l'</a:t>
              </a:r>
              <a:r>
                <a:rPr lang="fr-FR" sz="1600" dirty="0" err="1"/>
                <a:t>UCLouvain</a:t>
              </a:r>
              <a:r>
                <a:rPr lang="fr-FR" sz="1600" dirty="0"/>
                <a:t> comme </a:t>
              </a:r>
              <a:r>
                <a:rPr lang="fr-FR" sz="1600" dirty="0" err="1"/>
                <a:t>assistant·e</a:t>
              </a:r>
              <a:r>
                <a:rPr lang="fr-FR" sz="1600" dirty="0"/>
                <a:t> ou académique et je dois créer plusieurs nouveaux </a:t>
              </a:r>
              <a:r>
                <a:rPr lang="fr-FR" sz="1600" b="1" dirty="0"/>
                <a:t>cours</a:t>
              </a:r>
              <a:r>
                <a:rPr lang="fr-FR" sz="1600" dirty="0"/>
                <a:t> rapidement.</a:t>
              </a:r>
              <a:endParaRPr lang="fr-B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0354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7" name="Graphique 6" descr="Point d’interrogation contour">
            <a:extLst>
              <a:ext uri="{FF2B5EF4-FFF2-40B4-BE49-F238E27FC236}">
                <a16:creationId xmlns:a16="http://schemas.microsoft.com/office/drawing/2014/main" id="{4AD9E798-7FC3-BDC5-ED64-2A1FBE69A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921" y="34991"/>
            <a:ext cx="914400" cy="9144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9DAB462-7308-302E-5E3E-A8126A3F6525}"/>
              </a:ext>
            </a:extLst>
          </p:cNvPr>
          <p:cNvSpPr/>
          <p:nvPr/>
        </p:nvSpPr>
        <p:spPr>
          <a:xfrm>
            <a:off x="8800838" y="605209"/>
            <a:ext cx="3209925" cy="66677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2483485" y="170519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Créer et (ré)utiliser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E42CCA-3144-7E9A-2173-DEF769CC4A40}"/>
              </a:ext>
            </a:extLst>
          </p:cNvPr>
          <p:cNvSpPr txBox="1"/>
          <p:nvPr/>
        </p:nvSpPr>
        <p:spPr>
          <a:xfrm>
            <a:off x="5742521" y="6317906"/>
            <a:ext cx="6479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+mj-lt"/>
              </a:rPr>
              <a:t>Inspiré</a:t>
            </a:r>
            <a:r>
              <a:rPr lang="en-US" sz="1400" dirty="0">
                <a:latin typeface="+mj-lt"/>
              </a:rPr>
              <a:t> de : </a:t>
            </a:r>
            <a:r>
              <a:rPr lang="en-US" sz="1400" dirty="0" err="1">
                <a:latin typeface="+mj-lt"/>
              </a:rPr>
              <a:t>Jacqmot</a:t>
            </a:r>
            <a:r>
              <a:rPr lang="en-US" sz="1400" dirty="0">
                <a:latin typeface="+mj-lt"/>
              </a:rPr>
              <a:t>, C., </a:t>
            </a:r>
            <a:r>
              <a:rPr lang="en-US" sz="1400" dirty="0" err="1">
                <a:latin typeface="+mj-lt"/>
              </a:rPr>
              <a:t>Docq</a:t>
            </a:r>
            <a:r>
              <a:rPr lang="en-US" sz="1400" dirty="0">
                <a:latin typeface="+mj-lt"/>
              </a:rPr>
              <a:t>, F., Deville, Y. [2020]. A Framework to Understand, </a:t>
            </a:r>
            <a:r>
              <a:rPr lang="en-US" sz="1400" dirty="0" err="1">
                <a:latin typeface="+mj-lt"/>
              </a:rPr>
              <a:t>Analyse</a:t>
            </a:r>
            <a:r>
              <a:rPr lang="en-US" sz="1400" dirty="0">
                <a:latin typeface="+mj-lt"/>
              </a:rPr>
              <a:t> and Describe Online and Open Education in Higher Education. </a:t>
            </a:r>
            <a:r>
              <a:rPr lang="en-US" sz="1400" dirty="0" err="1">
                <a:latin typeface="+mj-lt"/>
              </a:rPr>
              <a:t>doi</a:t>
            </a:r>
            <a:r>
              <a:rPr lang="en-US" sz="1400" dirty="0">
                <a:latin typeface="+mj-lt"/>
              </a:rPr>
              <a:t>: /20.500.12279/783.</a:t>
            </a:r>
            <a:endParaRPr lang="fr-BE" sz="1400" dirty="0">
              <a:latin typeface="+mj-lt"/>
            </a:endParaRPr>
          </a:p>
        </p:txBody>
      </p:sp>
      <p:pic>
        <p:nvPicPr>
          <p:cNvPr id="36" name="Graphique 35" descr="Document contour">
            <a:extLst>
              <a:ext uri="{FF2B5EF4-FFF2-40B4-BE49-F238E27FC236}">
                <a16:creationId xmlns:a16="http://schemas.microsoft.com/office/drawing/2014/main" id="{5998D146-4B8F-D909-8F81-E8C71CD20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1568" y="2514600"/>
            <a:ext cx="914400" cy="9144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C83862E7-A9C1-B572-FBF8-5338A9D28EEE}"/>
              </a:ext>
            </a:extLst>
          </p:cNvPr>
          <p:cNvSpPr txBox="1"/>
          <p:nvPr/>
        </p:nvSpPr>
        <p:spPr>
          <a:xfrm>
            <a:off x="1180155" y="3372348"/>
            <a:ext cx="1303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fr-FR" sz="2000" dirty="0">
              <a:solidFill>
                <a:srgbClr val="00B0F0"/>
              </a:solidFill>
            </a:endParaRPr>
          </a:p>
          <a:p>
            <a:pPr algn="ctr"/>
            <a:r>
              <a:rPr lang="fr-FR" sz="2000" dirty="0"/>
              <a:t>OER</a:t>
            </a:r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80AC594F-AB14-DB3E-72B6-A11FA74EB6E4}"/>
              </a:ext>
            </a:extLst>
          </p:cNvPr>
          <p:cNvSpPr/>
          <p:nvPr/>
        </p:nvSpPr>
        <p:spPr>
          <a:xfrm>
            <a:off x="2337187" y="1716467"/>
            <a:ext cx="3225413" cy="1132597"/>
          </a:xfrm>
          <a:custGeom>
            <a:avLst/>
            <a:gdLst>
              <a:gd name="connsiteX0" fmla="*/ 0 w 1552575"/>
              <a:gd name="connsiteY0" fmla="*/ 628650 h 628650"/>
              <a:gd name="connsiteX1" fmla="*/ 1123950 w 1552575"/>
              <a:gd name="connsiteY1" fmla="*/ 371475 h 628650"/>
              <a:gd name="connsiteX2" fmla="*/ 1552575 w 1552575"/>
              <a:gd name="connsiteY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2575" h="628650">
                <a:moveTo>
                  <a:pt x="0" y="628650"/>
                </a:moveTo>
                <a:cubicBezTo>
                  <a:pt x="432594" y="552450"/>
                  <a:pt x="865188" y="476250"/>
                  <a:pt x="1123950" y="371475"/>
                </a:cubicBezTo>
                <a:cubicBezTo>
                  <a:pt x="1382713" y="266700"/>
                  <a:pt x="1467644" y="133350"/>
                  <a:pt x="1552575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9" name="Graphique 38" descr="Document contour">
            <a:extLst>
              <a:ext uri="{FF2B5EF4-FFF2-40B4-BE49-F238E27FC236}">
                <a16:creationId xmlns:a16="http://schemas.microsoft.com/office/drawing/2014/main" id="{464C1695-72A1-42CB-77FC-42FAA3F54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928" y="1279279"/>
            <a:ext cx="914400" cy="914400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1FAB230B-EDBC-C4DA-637E-F8D64C4D066D}"/>
              </a:ext>
            </a:extLst>
          </p:cNvPr>
          <p:cNvSpPr txBox="1"/>
          <p:nvPr/>
        </p:nvSpPr>
        <p:spPr>
          <a:xfrm rot="20744062">
            <a:off x="2502129" y="2259758"/>
            <a:ext cx="283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sans modification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94AAAC86-046C-3906-00B3-CD90F660B32C}"/>
              </a:ext>
            </a:extLst>
          </p:cNvPr>
          <p:cNvSpPr txBox="1"/>
          <p:nvPr/>
        </p:nvSpPr>
        <p:spPr>
          <a:xfrm>
            <a:off x="8740341" y="1824347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(ré)utiliser</a:t>
            </a:r>
            <a:endParaRPr lang="fr-BE" dirty="0"/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37C961AC-63F6-3583-026C-1532FA44C80F}"/>
              </a:ext>
            </a:extLst>
          </p:cNvPr>
          <p:cNvCxnSpPr/>
          <p:nvPr/>
        </p:nvCxnSpPr>
        <p:spPr>
          <a:xfrm>
            <a:off x="8311716" y="2009013"/>
            <a:ext cx="4286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599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7" name="Graphique 6" descr="Point d’interrogation contour">
            <a:extLst>
              <a:ext uri="{FF2B5EF4-FFF2-40B4-BE49-F238E27FC236}">
                <a16:creationId xmlns:a16="http://schemas.microsoft.com/office/drawing/2014/main" id="{4AD9E798-7FC3-BDC5-ED64-2A1FBE69A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921" y="34991"/>
            <a:ext cx="914400" cy="9144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9DAB462-7308-302E-5E3E-A8126A3F6525}"/>
              </a:ext>
            </a:extLst>
          </p:cNvPr>
          <p:cNvSpPr/>
          <p:nvPr/>
        </p:nvSpPr>
        <p:spPr>
          <a:xfrm>
            <a:off x="8800838" y="605209"/>
            <a:ext cx="3209925" cy="66677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2483485" y="170519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Créer et (ré)utiliser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E42CCA-3144-7E9A-2173-DEF769CC4A40}"/>
              </a:ext>
            </a:extLst>
          </p:cNvPr>
          <p:cNvSpPr txBox="1"/>
          <p:nvPr/>
        </p:nvSpPr>
        <p:spPr>
          <a:xfrm>
            <a:off x="5742521" y="6317906"/>
            <a:ext cx="6479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+mj-lt"/>
              </a:rPr>
              <a:t>Inspiré</a:t>
            </a:r>
            <a:r>
              <a:rPr lang="en-US" sz="1400" dirty="0">
                <a:latin typeface="+mj-lt"/>
              </a:rPr>
              <a:t> de : </a:t>
            </a:r>
            <a:r>
              <a:rPr lang="en-US" sz="1400" dirty="0" err="1">
                <a:latin typeface="+mj-lt"/>
              </a:rPr>
              <a:t>Jacqmot</a:t>
            </a:r>
            <a:r>
              <a:rPr lang="en-US" sz="1400" dirty="0">
                <a:latin typeface="+mj-lt"/>
              </a:rPr>
              <a:t>, C., </a:t>
            </a:r>
            <a:r>
              <a:rPr lang="en-US" sz="1400" dirty="0" err="1">
                <a:latin typeface="+mj-lt"/>
              </a:rPr>
              <a:t>Docq</a:t>
            </a:r>
            <a:r>
              <a:rPr lang="en-US" sz="1400" dirty="0">
                <a:latin typeface="+mj-lt"/>
              </a:rPr>
              <a:t>, F., Deville, Y. [2020]. A Framework to Understand, </a:t>
            </a:r>
            <a:r>
              <a:rPr lang="en-US" sz="1400" dirty="0" err="1">
                <a:latin typeface="+mj-lt"/>
              </a:rPr>
              <a:t>Analyse</a:t>
            </a:r>
            <a:r>
              <a:rPr lang="en-US" sz="1400" dirty="0">
                <a:latin typeface="+mj-lt"/>
              </a:rPr>
              <a:t> and Describe Online and Open Education in Higher Education. </a:t>
            </a:r>
            <a:r>
              <a:rPr lang="en-US" sz="1400" dirty="0" err="1">
                <a:latin typeface="+mj-lt"/>
              </a:rPr>
              <a:t>doi</a:t>
            </a:r>
            <a:r>
              <a:rPr lang="en-US" sz="1400" dirty="0">
                <a:latin typeface="+mj-lt"/>
              </a:rPr>
              <a:t>: /20.500.12279/783.</a:t>
            </a:r>
            <a:endParaRPr lang="fr-BE" sz="1400" dirty="0">
              <a:latin typeface="+mj-lt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034749DE-7DFD-ED80-C237-AF337F57A0FE}"/>
              </a:ext>
            </a:extLst>
          </p:cNvPr>
          <p:cNvGrpSpPr/>
          <p:nvPr/>
        </p:nvGrpSpPr>
        <p:grpSpPr>
          <a:xfrm>
            <a:off x="5524125" y="2897257"/>
            <a:ext cx="914400" cy="914400"/>
            <a:chOff x="3766185" y="3779589"/>
            <a:chExt cx="914400" cy="914400"/>
          </a:xfrm>
        </p:grpSpPr>
        <p:pic>
          <p:nvPicPr>
            <p:cNvPr id="13" name="Graphique 12" descr="Document contour">
              <a:extLst>
                <a:ext uri="{FF2B5EF4-FFF2-40B4-BE49-F238E27FC236}">
                  <a16:creationId xmlns:a16="http://schemas.microsoft.com/office/drawing/2014/main" id="{F9A23AAF-F488-DA45-8F54-922DED4F6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6185" y="3779589"/>
              <a:ext cx="914400" cy="914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263201-774D-C247-6826-B0CDD1AFDFFD}"/>
                </a:ext>
              </a:extLst>
            </p:cNvPr>
            <p:cNvSpPr/>
            <p:nvPr/>
          </p:nvSpPr>
          <p:spPr>
            <a:xfrm>
              <a:off x="3987800" y="4305301"/>
              <a:ext cx="495300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2F7CA6F-E202-FAF6-FEC6-395DAD20F9FF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4508501"/>
              <a:ext cx="336550" cy="0"/>
            </a:xfrm>
            <a:prstGeom prst="line">
              <a:avLst/>
            </a:prstGeom>
            <a:ln w="19050">
              <a:solidFill>
                <a:srgbClr val="FFB3B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1123E73-E0D2-2298-17A2-DCD23AC77F49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4438651"/>
              <a:ext cx="336550" cy="0"/>
            </a:xfrm>
            <a:prstGeom prst="line">
              <a:avLst/>
            </a:prstGeom>
            <a:ln w="19050">
              <a:solidFill>
                <a:srgbClr val="FFB3B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A40BEF55-F29F-B29C-DA8E-5BC75E0E2CB1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4356101"/>
              <a:ext cx="336550" cy="0"/>
            </a:xfrm>
            <a:prstGeom prst="line">
              <a:avLst/>
            </a:prstGeom>
            <a:ln w="19050">
              <a:solidFill>
                <a:srgbClr val="FFB3B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6" name="Graphique 35" descr="Document contour">
            <a:extLst>
              <a:ext uri="{FF2B5EF4-FFF2-40B4-BE49-F238E27FC236}">
                <a16:creationId xmlns:a16="http://schemas.microsoft.com/office/drawing/2014/main" id="{5998D146-4B8F-D909-8F81-E8C71CD20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1568" y="2514600"/>
            <a:ext cx="914400" cy="9144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C83862E7-A9C1-B572-FBF8-5338A9D28EEE}"/>
              </a:ext>
            </a:extLst>
          </p:cNvPr>
          <p:cNvSpPr txBox="1"/>
          <p:nvPr/>
        </p:nvSpPr>
        <p:spPr>
          <a:xfrm>
            <a:off x="1180155" y="3372348"/>
            <a:ext cx="1303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0B0F0"/>
                </a:solidFill>
              </a:rPr>
              <a:t>Nouveau</a:t>
            </a:r>
          </a:p>
          <a:p>
            <a:pPr algn="ctr"/>
            <a:r>
              <a:rPr lang="fr-FR" sz="2000" dirty="0"/>
              <a:t>OER</a:t>
            </a:r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80AC594F-AB14-DB3E-72B6-A11FA74EB6E4}"/>
              </a:ext>
            </a:extLst>
          </p:cNvPr>
          <p:cNvSpPr/>
          <p:nvPr/>
        </p:nvSpPr>
        <p:spPr>
          <a:xfrm>
            <a:off x="2337187" y="1716467"/>
            <a:ext cx="3225413" cy="1132597"/>
          </a:xfrm>
          <a:custGeom>
            <a:avLst/>
            <a:gdLst>
              <a:gd name="connsiteX0" fmla="*/ 0 w 1552575"/>
              <a:gd name="connsiteY0" fmla="*/ 628650 h 628650"/>
              <a:gd name="connsiteX1" fmla="*/ 1123950 w 1552575"/>
              <a:gd name="connsiteY1" fmla="*/ 371475 h 628650"/>
              <a:gd name="connsiteX2" fmla="*/ 1552575 w 1552575"/>
              <a:gd name="connsiteY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2575" h="628650">
                <a:moveTo>
                  <a:pt x="0" y="628650"/>
                </a:moveTo>
                <a:cubicBezTo>
                  <a:pt x="432594" y="552450"/>
                  <a:pt x="865188" y="476250"/>
                  <a:pt x="1123950" y="371475"/>
                </a:cubicBezTo>
                <a:cubicBezTo>
                  <a:pt x="1382713" y="266700"/>
                  <a:pt x="1467644" y="133350"/>
                  <a:pt x="1552575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9" name="Graphique 38" descr="Document contour">
            <a:extLst>
              <a:ext uri="{FF2B5EF4-FFF2-40B4-BE49-F238E27FC236}">
                <a16:creationId xmlns:a16="http://schemas.microsoft.com/office/drawing/2014/main" id="{464C1695-72A1-42CB-77FC-42FAA3F54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928" y="1279279"/>
            <a:ext cx="914400" cy="914400"/>
          </a:xfrm>
          <a:prstGeom prst="rect">
            <a:avLst/>
          </a:prstGeom>
        </p:spPr>
      </p:pic>
      <p:grpSp>
        <p:nvGrpSpPr>
          <p:cNvPr id="67" name="Groupe 66">
            <a:extLst>
              <a:ext uri="{FF2B5EF4-FFF2-40B4-BE49-F238E27FC236}">
                <a16:creationId xmlns:a16="http://schemas.microsoft.com/office/drawing/2014/main" id="{719D72A0-BC94-5777-31DE-C00684270F82}"/>
              </a:ext>
            </a:extLst>
          </p:cNvPr>
          <p:cNvGrpSpPr/>
          <p:nvPr/>
        </p:nvGrpSpPr>
        <p:grpSpPr>
          <a:xfrm>
            <a:off x="5514928" y="4534778"/>
            <a:ext cx="914400" cy="914400"/>
            <a:chOff x="8972378" y="5006216"/>
            <a:chExt cx="914400" cy="914400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358B8D98-77FB-9901-18B9-A23425D18DCA}"/>
                </a:ext>
              </a:extLst>
            </p:cNvPr>
            <p:cNvGrpSpPr/>
            <p:nvPr/>
          </p:nvGrpSpPr>
          <p:grpSpPr>
            <a:xfrm>
              <a:off x="8972378" y="5006216"/>
              <a:ext cx="914400" cy="914400"/>
              <a:chOff x="3766185" y="3779589"/>
              <a:chExt cx="914400" cy="914400"/>
            </a:xfrm>
          </p:grpSpPr>
          <p:pic>
            <p:nvPicPr>
              <p:cNvPr id="52" name="Graphique 51" descr="Document contour">
                <a:extLst>
                  <a:ext uri="{FF2B5EF4-FFF2-40B4-BE49-F238E27FC236}">
                    <a16:creationId xmlns:a16="http://schemas.microsoft.com/office/drawing/2014/main" id="{C72449A2-E586-CBF5-71E9-9E2C0EF6E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766185" y="377958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D54CCF-0A9F-3776-C5DA-0D17D9914222}"/>
                  </a:ext>
                </a:extLst>
              </p:cNvPr>
              <p:cNvSpPr/>
              <p:nvPr/>
            </p:nvSpPr>
            <p:spPr>
              <a:xfrm>
                <a:off x="3984932" y="4134756"/>
                <a:ext cx="495300" cy="3737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3B7EB128-1CA2-BA45-865D-00C58806B4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8600" y="4508501"/>
                <a:ext cx="336550" cy="0"/>
              </a:xfrm>
              <a:prstGeom prst="line">
                <a:avLst/>
              </a:prstGeom>
              <a:ln w="19050">
                <a:solidFill>
                  <a:srgbClr val="FFB3B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6DF49D64-5182-3921-598D-9E9B8D4FA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8600" y="4438651"/>
                <a:ext cx="336550" cy="0"/>
              </a:xfrm>
              <a:prstGeom prst="line">
                <a:avLst/>
              </a:prstGeom>
              <a:ln w="19050">
                <a:solidFill>
                  <a:srgbClr val="FFB3B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8" name="Graphique 57" descr="Image contour">
              <a:extLst>
                <a:ext uri="{FF2B5EF4-FFF2-40B4-BE49-F238E27FC236}">
                  <a16:creationId xmlns:a16="http://schemas.microsoft.com/office/drawing/2014/main" id="{AD3537FC-127A-115F-3829-E03639F84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37217" y="5291443"/>
              <a:ext cx="336551" cy="409970"/>
            </a:xfrm>
            <a:prstGeom prst="rect">
              <a:avLst/>
            </a:prstGeom>
          </p:spPr>
        </p:pic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1FAB230B-EDBC-C4DA-637E-F8D64C4D066D}"/>
              </a:ext>
            </a:extLst>
          </p:cNvPr>
          <p:cNvSpPr txBox="1"/>
          <p:nvPr/>
        </p:nvSpPr>
        <p:spPr>
          <a:xfrm rot="20744062">
            <a:off x="2502129" y="2259758"/>
            <a:ext cx="283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sans modification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AADE7E67-2547-3BB4-8AC7-DC521087F99F}"/>
              </a:ext>
            </a:extLst>
          </p:cNvPr>
          <p:cNvSpPr txBox="1"/>
          <p:nvPr/>
        </p:nvSpPr>
        <p:spPr>
          <a:xfrm rot="543278">
            <a:off x="3152648" y="2788577"/>
            <a:ext cx="283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avec modification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4A2E06E5-3595-B345-B413-00EFCB6D303A}"/>
              </a:ext>
            </a:extLst>
          </p:cNvPr>
          <p:cNvSpPr txBox="1"/>
          <p:nvPr/>
        </p:nvSpPr>
        <p:spPr>
          <a:xfrm rot="1503272">
            <a:off x="2839031" y="4313886"/>
            <a:ext cx="283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modifier et combiner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94AAAC86-046C-3906-00B3-CD90F660B32C}"/>
              </a:ext>
            </a:extLst>
          </p:cNvPr>
          <p:cNvSpPr txBox="1"/>
          <p:nvPr/>
        </p:nvSpPr>
        <p:spPr>
          <a:xfrm>
            <a:off x="8740341" y="1824347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(ré)utiliser</a:t>
            </a:r>
            <a:endParaRPr lang="fr-BE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3A9DC469-2BAA-48BD-CD78-BE4DE3E71294}"/>
              </a:ext>
            </a:extLst>
          </p:cNvPr>
          <p:cNvSpPr txBox="1"/>
          <p:nvPr/>
        </p:nvSpPr>
        <p:spPr>
          <a:xfrm>
            <a:off x="8740341" y="2386520"/>
            <a:ext cx="2844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Créer </a:t>
            </a:r>
            <a:r>
              <a:rPr lang="fr-FR" sz="1800" dirty="0">
                <a:solidFill>
                  <a:srgbClr val="00B0F0"/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(avec modification)</a:t>
            </a:r>
            <a:endParaRPr lang="fr-BE" dirty="0">
              <a:solidFill>
                <a:srgbClr val="00B0F0"/>
              </a:solidFill>
            </a:endParaRP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37C961AC-63F6-3583-026C-1532FA44C80F}"/>
              </a:ext>
            </a:extLst>
          </p:cNvPr>
          <p:cNvCxnSpPr/>
          <p:nvPr/>
        </p:nvCxnSpPr>
        <p:spPr>
          <a:xfrm>
            <a:off x="8311716" y="2009013"/>
            <a:ext cx="4286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8A11BA03-EB40-D4CD-CF17-01ACF76CB252}"/>
              </a:ext>
            </a:extLst>
          </p:cNvPr>
          <p:cNvCxnSpPr/>
          <p:nvPr/>
        </p:nvCxnSpPr>
        <p:spPr>
          <a:xfrm>
            <a:off x="8311715" y="2604036"/>
            <a:ext cx="428625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orme libre : forme 73">
            <a:extLst>
              <a:ext uri="{FF2B5EF4-FFF2-40B4-BE49-F238E27FC236}">
                <a16:creationId xmlns:a16="http://schemas.microsoft.com/office/drawing/2014/main" id="{D81814C4-6E8D-B68D-DEDB-5B6DA9916197}"/>
              </a:ext>
            </a:extLst>
          </p:cNvPr>
          <p:cNvSpPr/>
          <p:nvPr/>
        </p:nvSpPr>
        <p:spPr>
          <a:xfrm flipV="1">
            <a:off x="2295968" y="2849064"/>
            <a:ext cx="3266631" cy="498735"/>
          </a:xfrm>
          <a:custGeom>
            <a:avLst/>
            <a:gdLst>
              <a:gd name="connsiteX0" fmla="*/ 0 w 1552575"/>
              <a:gd name="connsiteY0" fmla="*/ 628650 h 628650"/>
              <a:gd name="connsiteX1" fmla="*/ 1123950 w 1552575"/>
              <a:gd name="connsiteY1" fmla="*/ 371475 h 628650"/>
              <a:gd name="connsiteX2" fmla="*/ 1552575 w 1552575"/>
              <a:gd name="connsiteY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2575" h="628650">
                <a:moveTo>
                  <a:pt x="0" y="628650"/>
                </a:moveTo>
                <a:cubicBezTo>
                  <a:pt x="432594" y="552450"/>
                  <a:pt x="865188" y="476250"/>
                  <a:pt x="1123950" y="371475"/>
                </a:cubicBezTo>
                <a:cubicBezTo>
                  <a:pt x="1382713" y="266700"/>
                  <a:pt x="1467644" y="133350"/>
                  <a:pt x="1552575" y="0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6" name="Forme libre : forme 75">
            <a:extLst>
              <a:ext uri="{FF2B5EF4-FFF2-40B4-BE49-F238E27FC236}">
                <a16:creationId xmlns:a16="http://schemas.microsoft.com/office/drawing/2014/main" id="{88424C4B-CAD2-7521-1E7D-941C82ACE8A2}"/>
              </a:ext>
            </a:extLst>
          </p:cNvPr>
          <p:cNvSpPr/>
          <p:nvPr/>
        </p:nvSpPr>
        <p:spPr>
          <a:xfrm>
            <a:off x="2375660" y="2864098"/>
            <a:ext cx="3204575" cy="2025847"/>
          </a:xfrm>
          <a:custGeom>
            <a:avLst/>
            <a:gdLst>
              <a:gd name="connsiteX0" fmla="*/ 0 w 3248025"/>
              <a:gd name="connsiteY0" fmla="*/ 0 h 1733550"/>
              <a:gd name="connsiteX1" fmla="*/ 1524000 w 3248025"/>
              <a:gd name="connsiteY1" fmla="*/ 1381125 h 1733550"/>
              <a:gd name="connsiteX2" fmla="*/ 3248025 w 3248025"/>
              <a:gd name="connsiteY2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733550">
                <a:moveTo>
                  <a:pt x="0" y="0"/>
                </a:moveTo>
                <a:cubicBezTo>
                  <a:pt x="491331" y="546100"/>
                  <a:pt x="982663" y="1092200"/>
                  <a:pt x="1524000" y="1381125"/>
                </a:cubicBezTo>
                <a:cubicBezTo>
                  <a:pt x="2065337" y="1670050"/>
                  <a:pt x="2656681" y="1701800"/>
                  <a:pt x="3248025" y="1733550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1384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231B92C-B782-7D47-41F4-37F132077758}"/>
              </a:ext>
            </a:extLst>
          </p:cNvPr>
          <p:cNvSpPr txBox="1"/>
          <p:nvPr/>
        </p:nvSpPr>
        <p:spPr>
          <a:xfrm>
            <a:off x="112144" y="298547"/>
            <a:ext cx="10765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Comment créer et (ré)utiliser des </a:t>
            </a:r>
            <a:r>
              <a:rPr lang="fr-FR" sz="3600" dirty="0">
                <a:solidFill>
                  <a:srgbClr val="42ADB1"/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ressources éducatives libres</a:t>
            </a:r>
            <a:r>
              <a:rPr lang="fr-FR" sz="36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 en Open Education ?</a:t>
            </a:r>
            <a:endParaRPr lang="fr-BE" sz="36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4" name="Image 3" descr="Une image contenant texte, diagramme, dessin, croquis&#10;&#10;Description générée automatiquement">
            <a:extLst>
              <a:ext uri="{FF2B5EF4-FFF2-40B4-BE49-F238E27FC236}">
                <a16:creationId xmlns:a16="http://schemas.microsoft.com/office/drawing/2014/main" id="{59B6E653-FB22-C276-CDFE-1775EB746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94" y="1412611"/>
            <a:ext cx="8363617" cy="51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59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5C1CF294-1A4D-FE89-70F4-3034B954D41E}"/>
              </a:ext>
            </a:extLst>
          </p:cNvPr>
          <p:cNvSpPr/>
          <p:nvPr/>
        </p:nvSpPr>
        <p:spPr>
          <a:xfrm>
            <a:off x="2622238" y="219172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2F7F4-7C9D-8EE7-FA17-BE32E90481BE}"/>
              </a:ext>
            </a:extLst>
          </p:cNvPr>
          <p:cNvSpPr/>
          <p:nvPr/>
        </p:nvSpPr>
        <p:spPr>
          <a:xfrm>
            <a:off x="4233863" y="531446"/>
            <a:ext cx="1671638" cy="707886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31B92C-B782-7D47-41F4-37F132077758}"/>
              </a:ext>
            </a:extLst>
          </p:cNvPr>
          <p:cNvSpPr txBox="1"/>
          <p:nvPr/>
        </p:nvSpPr>
        <p:spPr>
          <a:xfrm>
            <a:off x="2951077" y="484257"/>
            <a:ext cx="2771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Plan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FF30F2B-364F-FC01-8F35-85E488A4BE8B}"/>
              </a:ext>
            </a:extLst>
          </p:cNvPr>
          <p:cNvSpPr/>
          <p:nvPr/>
        </p:nvSpPr>
        <p:spPr>
          <a:xfrm>
            <a:off x="452553" y="21346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6B95178-7C45-9BDC-EC1F-019BAC03209C}"/>
              </a:ext>
            </a:extLst>
          </p:cNvPr>
          <p:cNvSpPr/>
          <p:nvPr/>
        </p:nvSpPr>
        <p:spPr>
          <a:xfrm>
            <a:off x="687322" y="5481477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B06778-B8A1-0881-F5CC-26D4C445F616}"/>
              </a:ext>
            </a:extLst>
          </p:cNvPr>
          <p:cNvSpPr/>
          <p:nvPr/>
        </p:nvSpPr>
        <p:spPr>
          <a:xfrm flipV="1">
            <a:off x="695596" y="6133503"/>
            <a:ext cx="3818942" cy="558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286C06-B635-2215-AB25-9BA218B6D22A}"/>
              </a:ext>
            </a:extLst>
          </p:cNvPr>
          <p:cNvSpPr/>
          <p:nvPr/>
        </p:nvSpPr>
        <p:spPr>
          <a:xfrm>
            <a:off x="693057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38CFDAC-A46C-5A3B-6578-3576D83CCDE5}"/>
              </a:ext>
            </a:extLst>
          </p:cNvPr>
          <p:cNvSpPr txBox="1"/>
          <p:nvPr/>
        </p:nvSpPr>
        <p:spPr>
          <a:xfrm>
            <a:off x="781774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3A580FC-8689-1829-66C1-203A95463ED9}"/>
              </a:ext>
            </a:extLst>
          </p:cNvPr>
          <p:cNvSpPr txBox="1"/>
          <p:nvPr/>
        </p:nvSpPr>
        <p:spPr>
          <a:xfrm>
            <a:off x="687322" y="4377594"/>
            <a:ext cx="1411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Explication du titre</a:t>
            </a:r>
            <a:endParaRPr lang="fr-BE" dirty="0">
              <a:solidFill>
                <a:schemeClr val="bg1"/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6A75AF5-0608-6B51-5192-2E18291C68EC}"/>
              </a:ext>
            </a:extLst>
          </p:cNvPr>
          <p:cNvSpPr txBox="1"/>
          <p:nvPr/>
        </p:nvSpPr>
        <p:spPr>
          <a:xfrm>
            <a:off x="2951077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C6FD25D-C5E4-9A08-955D-50859DC6E2C5}"/>
              </a:ext>
            </a:extLst>
          </p:cNvPr>
          <p:cNvSpPr/>
          <p:nvPr/>
        </p:nvSpPr>
        <p:spPr>
          <a:xfrm>
            <a:off x="2845493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Rechercher des OER</a:t>
            </a:r>
            <a:endParaRPr lang="fr-BE" dirty="0"/>
          </a:p>
        </p:txBody>
      </p:sp>
      <p:pic>
        <p:nvPicPr>
          <p:cNvPr id="44" name="Graphique 43" descr="Loupe contour">
            <a:extLst>
              <a:ext uri="{FF2B5EF4-FFF2-40B4-BE49-F238E27FC236}">
                <a16:creationId xmlns:a16="http://schemas.microsoft.com/office/drawing/2014/main" id="{6C0A7DA4-72B0-505A-484C-BA74B75DA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8525" y="2393696"/>
            <a:ext cx="914400" cy="914400"/>
          </a:xfrm>
          <a:prstGeom prst="rect">
            <a:avLst/>
          </a:prstGeom>
        </p:spPr>
      </p:pic>
      <p:pic>
        <p:nvPicPr>
          <p:cNvPr id="465" name="Graphique 464" descr="Point d’interrogation contour">
            <a:extLst>
              <a:ext uri="{FF2B5EF4-FFF2-40B4-BE49-F238E27FC236}">
                <a16:creationId xmlns:a16="http://schemas.microsoft.com/office/drawing/2014/main" id="{6FC9B54B-9BC9-7EFA-8F0B-214C0B647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501" y="24540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2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5C1CF294-1A4D-FE89-70F4-3034B954D41E}"/>
              </a:ext>
            </a:extLst>
          </p:cNvPr>
          <p:cNvSpPr/>
          <p:nvPr/>
        </p:nvSpPr>
        <p:spPr>
          <a:xfrm>
            <a:off x="2622238" y="219172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6B95178-7C45-9BDC-EC1F-019BAC03209C}"/>
              </a:ext>
            </a:extLst>
          </p:cNvPr>
          <p:cNvSpPr/>
          <p:nvPr/>
        </p:nvSpPr>
        <p:spPr>
          <a:xfrm>
            <a:off x="687322" y="5481477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B06778-B8A1-0881-F5CC-26D4C445F616}"/>
              </a:ext>
            </a:extLst>
          </p:cNvPr>
          <p:cNvSpPr/>
          <p:nvPr/>
        </p:nvSpPr>
        <p:spPr>
          <a:xfrm flipV="1">
            <a:off x="695596" y="6133503"/>
            <a:ext cx="3818942" cy="558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6A75AF5-0608-6B51-5192-2E18291C68EC}"/>
              </a:ext>
            </a:extLst>
          </p:cNvPr>
          <p:cNvSpPr txBox="1"/>
          <p:nvPr/>
        </p:nvSpPr>
        <p:spPr>
          <a:xfrm>
            <a:off x="2951077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C6FD25D-C5E4-9A08-955D-50859DC6E2C5}"/>
              </a:ext>
            </a:extLst>
          </p:cNvPr>
          <p:cNvSpPr/>
          <p:nvPr/>
        </p:nvSpPr>
        <p:spPr>
          <a:xfrm>
            <a:off x="2845493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Rechercher des OER</a:t>
            </a:r>
            <a:endParaRPr lang="fr-BE" dirty="0"/>
          </a:p>
        </p:txBody>
      </p:sp>
      <p:pic>
        <p:nvPicPr>
          <p:cNvPr id="44" name="Graphique 43" descr="Loupe contour">
            <a:extLst>
              <a:ext uri="{FF2B5EF4-FFF2-40B4-BE49-F238E27FC236}">
                <a16:creationId xmlns:a16="http://schemas.microsoft.com/office/drawing/2014/main" id="{6C0A7DA4-72B0-505A-484C-BA74B75DA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8525" y="2393696"/>
            <a:ext cx="914400" cy="914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F9C247A-51B6-FCF8-76EF-A8C5A1CA4E0A}"/>
              </a:ext>
            </a:extLst>
          </p:cNvPr>
          <p:cNvSpPr txBox="1"/>
          <p:nvPr/>
        </p:nvSpPr>
        <p:spPr>
          <a:xfrm rot="21214715">
            <a:off x="6676045" y="929491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portail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B4FA1B-15A5-5288-DBE9-4A74E893DFD2}"/>
              </a:ext>
            </a:extLst>
          </p:cNvPr>
          <p:cNvSpPr txBox="1"/>
          <p:nvPr/>
        </p:nvSpPr>
        <p:spPr>
          <a:xfrm rot="1599772">
            <a:off x="4486190" y="5208661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mots clés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6B1CA8-7A05-2D4D-92A1-DCA4BD5DC22C}"/>
              </a:ext>
            </a:extLst>
          </p:cNvPr>
          <p:cNvSpPr txBox="1"/>
          <p:nvPr/>
        </p:nvSpPr>
        <p:spPr>
          <a:xfrm rot="19609579">
            <a:off x="-657311" y="929490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évaluer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38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AB462-7308-302E-5E3E-A8126A3F6525}"/>
              </a:ext>
            </a:extLst>
          </p:cNvPr>
          <p:cNvSpPr/>
          <p:nvPr/>
        </p:nvSpPr>
        <p:spPr>
          <a:xfrm>
            <a:off x="5799671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2483485" y="170519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 étapes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Graphique 2" descr="Loupe contour">
            <a:extLst>
              <a:ext uri="{FF2B5EF4-FFF2-40B4-BE49-F238E27FC236}">
                <a16:creationId xmlns:a16="http://schemas.microsoft.com/office/drawing/2014/main" id="{D8EA1E12-CDBA-1159-DF1D-1FF1CBAC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45" y="-1463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D74295-AE80-25FA-EA1F-EE9256D5F2F6}"/>
              </a:ext>
            </a:extLst>
          </p:cNvPr>
          <p:cNvSpPr/>
          <p:nvPr/>
        </p:nvSpPr>
        <p:spPr>
          <a:xfrm>
            <a:off x="6507344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0748E2-DE22-4976-DB45-59EF753D8601}"/>
              </a:ext>
            </a:extLst>
          </p:cNvPr>
          <p:cNvSpPr/>
          <p:nvPr/>
        </p:nvSpPr>
        <p:spPr>
          <a:xfrm>
            <a:off x="7215017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04DC47-27B8-5E42-C7D5-9CB0C1E7C18A}"/>
              </a:ext>
            </a:extLst>
          </p:cNvPr>
          <p:cNvSpPr/>
          <p:nvPr/>
        </p:nvSpPr>
        <p:spPr>
          <a:xfrm>
            <a:off x="1403956" y="4429125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3843E24-AD01-3839-6B7D-080E8BCDAB1D}"/>
              </a:ext>
            </a:extLst>
          </p:cNvPr>
          <p:cNvSpPr txBox="1"/>
          <p:nvPr/>
        </p:nvSpPr>
        <p:spPr>
          <a:xfrm>
            <a:off x="1123218" y="4457866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0F6EFD-A742-1294-36D8-D5E31A3C6CC0}"/>
              </a:ext>
            </a:extLst>
          </p:cNvPr>
          <p:cNvSpPr/>
          <p:nvPr/>
        </p:nvSpPr>
        <p:spPr>
          <a:xfrm>
            <a:off x="3088031" y="4429125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D103F9-49DA-A0EC-D652-6A6770AF47CF}"/>
              </a:ext>
            </a:extLst>
          </p:cNvPr>
          <p:cNvSpPr txBox="1"/>
          <p:nvPr/>
        </p:nvSpPr>
        <p:spPr>
          <a:xfrm>
            <a:off x="1972851" y="4648419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identifier</a:t>
            </a:r>
            <a:endParaRPr lang="fr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CEE96F-E56B-8852-2912-C3F4E60260FF}"/>
              </a:ext>
            </a:extLst>
          </p:cNvPr>
          <p:cNvSpPr/>
          <p:nvPr/>
        </p:nvSpPr>
        <p:spPr>
          <a:xfrm>
            <a:off x="3544931" y="3163062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9417FB-97E5-1B6F-0DAF-2C0AE7F938AA}"/>
              </a:ext>
            </a:extLst>
          </p:cNvPr>
          <p:cNvSpPr txBox="1"/>
          <p:nvPr/>
        </p:nvSpPr>
        <p:spPr>
          <a:xfrm>
            <a:off x="3264193" y="3191803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6FBCE1-4DC8-D417-807E-4E655C954CD4}"/>
              </a:ext>
            </a:extLst>
          </p:cNvPr>
          <p:cNvSpPr/>
          <p:nvPr/>
        </p:nvSpPr>
        <p:spPr>
          <a:xfrm>
            <a:off x="5229006" y="3163062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D6551E5-13D1-D314-F3D6-E4064D68BBD1}"/>
              </a:ext>
            </a:extLst>
          </p:cNvPr>
          <p:cNvSpPr txBox="1"/>
          <p:nvPr/>
        </p:nvSpPr>
        <p:spPr>
          <a:xfrm>
            <a:off x="4050965" y="3361080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rechercher</a:t>
            </a:r>
            <a:endParaRPr lang="fr-B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927E5E-107F-6EEF-0C74-59F6972FB38F}"/>
              </a:ext>
            </a:extLst>
          </p:cNvPr>
          <p:cNvSpPr/>
          <p:nvPr/>
        </p:nvSpPr>
        <p:spPr>
          <a:xfrm>
            <a:off x="5447148" y="1874954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3AFB4F7-211F-11FB-AF5F-216AF01AE199}"/>
              </a:ext>
            </a:extLst>
          </p:cNvPr>
          <p:cNvSpPr txBox="1"/>
          <p:nvPr/>
        </p:nvSpPr>
        <p:spPr>
          <a:xfrm>
            <a:off x="5166410" y="1903695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4D1878-3BDA-F653-8F09-0E11DD810EAD}"/>
              </a:ext>
            </a:extLst>
          </p:cNvPr>
          <p:cNvSpPr/>
          <p:nvPr/>
        </p:nvSpPr>
        <p:spPr>
          <a:xfrm>
            <a:off x="7131223" y="1874954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0AE6DCE-F8CC-EAE8-ED73-6C366952CEE0}"/>
              </a:ext>
            </a:extLst>
          </p:cNvPr>
          <p:cNvSpPr txBox="1"/>
          <p:nvPr/>
        </p:nvSpPr>
        <p:spPr>
          <a:xfrm>
            <a:off x="5953182" y="2072972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évaluer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33905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057A2FB-7D01-43B6-4E03-7F26527B0C2A}"/>
              </a:ext>
            </a:extLst>
          </p:cNvPr>
          <p:cNvCxnSpPr>
            <a:cxnSpLocks/>
          </p:cNvCxnSpPr>
          <p:nvPr/>
        </p:nvCxnSpPr>
        <p:spPr>
          <a:xfrm flipH="1">
            <a:off x="3193494" y="4836425"/>
            <a:ext cx="490052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AB462-7308-302E-5E3E-A8126A3F6525}"/>
              </a:ext>
            </a:extLst>
          </p:cNvPr>
          <p:cNvSpPr/>
          <p:nvPr/>
        </p:nvSpPr>
        <p:spPr>
          <a:xfrm>
            <a:off x="5799671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2483485" y="170519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 étapes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Graphique 2" descr="Loupe contour">
            <a:extLst>
              <a:ext uri="{FF2B5EF4-FFF2-40B4-BE49-F238E27FC236}">
                <a16:creationId xmlns:a16="http://schemas.microsoft.com/office/drawing/2014/main" id="{D8EA1E12-CDBA-1159-DF1D-1FF1CBAC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45" y="-1463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D74295-AE80-25FA-EA1F-EE9256D5F2F6}"/>
              </a:ext>
            </a:extLst>
          </p:cNvPr>
          <p:cNvSpPr/>
          <p:nvPr/>
        </p:nvSpPr>
        <p:spPr>
          <a:xfrm>
            <a:off x="6507344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0748E2-DE22-4976-DB45-59EF753D8601}"/>
              </a:ext>
            </a:extLst>
          </p:cNvPr>
          <p:cNvSpPr/>
          <p:nvPr/>
        </p:nvSpPr>
        <p:spPr>
          <a:xfrm>
            <a:off x="7215017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04DC47-27B8-5E42-C7D5-9CB0C1E7C18A}"/>
              </a:ext>
            </a:extLst>
          </p:cNvPr>
          <p:cNvSpPr/>
          <p:nvPr/>
        </p:nvSpPr>
        <p:spPr>
          <a:xfrm>
            <a:off x="1403956" y="4429125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3843E24-AD01-3839-6B7D-080E8BCDAB1D}"/>
              </a:ext>
            </a:extLst>
          </p:cNvPr>
          <p:cNvSpPr txBox="1"/>
          <p:nvPr/>
        </p:nvSpPr>
        <p:spPr>
          <a:xfrm>
            <a:off x="1123218" y="4457866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0F6EFD-A742-1294-36D8-D5E31A3C6CC0}"/>
              </a:ext>
            </a:extLst>
          </p:cNvPr>
          <p:cNvSpPr/>
          <p:nvPr/>
        </p:nvSpPr>
        <p:spPr>
          <a:xfrm>
            <a:off x="3088031" y="4429125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D103F9-49DA-A0EC-D652-6A6770AF47CF}"/>
              </a:ext>
            </a:extLst>
          </p:cNvPr>
          <p:cNvSpPr txBox="1"/>
          <p:nvPr/>
        </p:nvSpPr>
        <p:spPr>
          <a:xfrm>
            <a:off x="1972851" y="4648419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identifier</a:t>
            </a:r>
            <a:endParaRPr lang="fr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CEE96F-E56B-8852-2912-C3F4E60260FF}"/>
              </a:ext>
            </a:extLst>
          </p:cNvPr>
          <p:cNvSpPr/>
          <p:nvPr/>
        </p:nvSpPr>
        <p:spPr>
          <a:xfrm>
            <a:off x="3544931" y="3163062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9417FB-97E5-1B6F-0DAF-2C0AE7F938AA}"/>
              </a:ext>
            </a:extLst>
          </p:cNvPr>
          <p:cNvSpPr txBox="1"/>
          <p:nvPr/>
        </p:nvSpPr>
        <p:spPr>
          <a:xfrm>
            <a:off x="3264193" y="3191803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6FBCE1-4DC8-D417-807E-4E655C954CD4}"/>
              </a:ext>
            </a:extLst>
          </p:cNvPr>
          <p:cNvSpPr/>
          <p:nvPr/>
        </p:nvSpPr>
        <p:spPr>
          <a:xfrm>
            <a:off x="5229006" y="3163062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D6551E5-13D1-D314-F3D6-E4064D68BBD1}"/>
              </a:ext>
            </a:extLst>
          </p:cNvPr>
          <p:cNvSpPr txBox="1"/>
          <p:nvPr/>
        </p:nvSpPr>
        <p:spPr>
          <a:xfrm>
            <a:off x="4050965" y="3361080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rechercher</a:t>
            </a:r>
            <a:endParaRPr lang="fr-B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927E5E-107F-6EEF-0C74-59F6972FB38F}"/>
              </a:ext>
            </a:extLst>
          </p:cNvPr>
          <p:cNvSpPr/>
          <p:nvPr/>
        </p:nvSpPr>
        <p:spPr>
          <a:xfrm>
            <a:off x="5447148" y="1874954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3AFB4F7-211F-11FB-AF5F-216AF01AE199}"/>
              </a:ext>
            </a:extLst>
          </p:cNvPr>
          <p:cNvSpPr txBox="1"/>
          <p:nvPr/>
        </p:nvSpPr>
        <p:spPr>
          <a:xfrm>
            <a:off x="5166410" y="1903695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4D1878-3BDA-F653-8F09-0E11DD810EAD}"/>
              </a:ext>
            </a:extLst>
          </p:cNvPr>
          <p:cNvSpPr/>
          <p:nvPr/>
        </p:nvSpPr>
        <p:spPr>
          <a:xfrm>
            <a:off x="7131223" y="1874954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0AE6DCE-F8CC-EAE8-ED73-6C366952CEE0}"/>
              </a:ext>
            </a:extLst>
          </p:cNvPr>
          <p:cNvSpPr txBox="1"/>
          <p:nvPr/>
        </p:nvSpPr>
        <p:spPr>
          <a:xfrm>
            <a:off x="5953182" y="2072972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évaluer</a:t>
            </a:r>
            <a:endParaRPr lang="fr-BE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8CC2868-9929-744F-92EB-7EFA316CFF9C}"/>
              </a:ext>
            </a:extLst>
          </p:cNvPr>
          <p:cNvSpPr txBox="1"/>
          <p:nvPr/>
        </p:nvSpPr>
        <p:spPr>
          <a:xfrm>
            <a:off x="3789009" y="4688744"/>
            <a:ext cx="5771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Identifier 5 mots clés en ayant en tête son objectif pédagogique</a:t>
            </a:r>
            <a:endParaRPr lang="fr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6047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307346FB-51F8-D3DE-5331-E587742FE74E}"/>
              </a:ext>
            </a:extLst>
          </p:cNvPr>
          <p:cNvCxnSpPr>
            <a:cxnSpLocks/>
          </p:cNvCxnSpPr>
          <p:nvPr/>
        </p:nvCxnSpPr>
        <p:spPr>
          <a:xfrm flipH="1">
            <a:off x="5311290" y="3361080"/>
            <a:ext cx="490052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057A2FB-7D01-43B6-4E03-7F26527B0C2A}"/>
              </a:ext>
            </a:extLst>
          </p:cNvPr>
          <p:cNvCxnSpPr>
            <a:cxnSpLocks/>
          </p:cNvCxnSpPr>
          <p:nvPr/>
        </p:nvCxnSpPr>
        <p:spPr>
          <a:xfrm flipH="1">
            <a:off x="3193494" y="4836425"/>
            <a:ext cx="490052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AB462-7308-302E-5E3E-A8126A3F6525}"/>
              </a:ext>
            </a:extLst>
          </p:cNvPr>
          <p:cNvSpPr/>
          <p:nvPr/>
        </p:nvSpPr>
        <p:spPr>
          <a:xfrm>
            <a:off x="5799671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2483485" y="170519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 étapes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Graphique 2" descr="Loupe contour">
            <a:extLst>
              <a:ext uri="{FF2B5EF4-FFF2-40B4-BE49-F238E27FC236}">
                <a16:creationId xmlns:a16="http://schemas.microsoft.com/office/drawing/2014/main" id="{D8EA1E12-CDBA-1159-DF1D-1FF1CBAC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45" y="-1463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D74295-AE80-25FA-EA1F-EE9256D5F2F6}"/>
              </a:ext>
            </a:extLst>
          </p:cNvPr>
          <p:cNvSpPr/>
          <p:nvPr/>
        </p:nvSpPr>
        <p:spPr>
          <a:xfrm>
            <a:off x="6507344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0748E2-DE22-4976-DB45-59EF753D8601}"/>
              </a:ext>
            </a:extLst>
          </p:cNvPr>
          <p:cNvSpPr/>
          <p:nvPr/>
        </p:nvSpPr>
        <p:spPr>
          <a:xfrm>
            <a:off x="7215017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04DC47-27B8-5E42-C7D5-9CB0C1E7C18A}"/>
              </a:ext>
            </a:extLst>
          </p:cNvPr>
          <p:cNvSpPr/>
          <p:nvPr/>
        </p:nvSpPr>
        <p:spPr>
          <a:xfrm>
            <a:off x="1403956" y="4429125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3843E24-AD01-3839-6B7D-080E8BCDAB1D}"/>
              </a:ext>
            </a:extLst>
          </p:cNvPr>
          <p:cNvSpPr txBox="1"/>
          <p:nvPr/>
        </p:nvSpPr>
        <p:spPr>
          <a:xfrm>
            <a:off x="1123218" y="4457866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0F6EFD-A742-1294-36D8-D5E31A3C6CC0}"/>
              </a:ext>
            </a:extLst>
          </p:cNvPr>
          <p:cNvSpPr/>
          <p:nvPr/>
        </p:nvSpPr>
        <p:spPr>
          <a:xfrm>
            <a:off x="3088031" y="4429125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D103F9-49DA-A0EC-D652-6A6770AF47CF}"/>
              </a:ext>
            </a:extLst>
          </p:cNvPr>
          <p:cNvSpPr txBox="1"/>
          <p:nvPr/>
        </p:nvSpPr>
        <p:spPr>
          <a:xfrm>
            <a:off x="1972851" y="4648419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identifier</a:t>
            </a:r>
            <a:endParaRPr lang="fr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CEE96F-E56B-8852-2912-C3F4E60260FF}"/>
              </a:ext>
            </a:extLst>
          </p:cNvPr>
          <p:cNvSpPr/>
          <p:nvPr/>
        </p:nvSpPr>
        <p:spPr>
          <a:xfrm>
            <a:off x="3544931" y="3163062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9417FB-97E5-1B6F-0DAF-2C0AE7F938AA}"/>
              </a:ext>
            </a:extLst>
          </p:cNvPr>
          <p:cNvSpPr txBox="1"/>
          <p:nvPr/>
        </p:nvSpPr>
        <p:spPr>
          <a:xfrm>
            <a:off x="3264193" y="3191803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6FBCE1-4DC8-D417-807E-4E655C954CD4}"/>
              </a:ext>
            </a:extLst>
          </p:cNvPr>
          <p:cNvSpPr/>
          <p:nvPr/>
        </p:nvSpPr>
        <p:spPr>
          <a:xfrm>
            <a:off x="5229006" y="3163062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D6551E5-13D1-D314-F3D6-E4064D68BBD1}"/>
              </a:ext>
            </a:extLst>
          </p:cNvPr>
          <p:cNvSpPr txBox="1"/>
          <p:nvPr/>
        </p:nvSpPr>
        <p:spPr>
          <a:xfrm>
            <a:off x="4050965" y="3361080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rechercher</a:t>
            </a:r>
            <a:endParaRPr lang="fr-B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927E5E-107F-6EEF-0C74-59F6972FB38F}"/>
              </a:ext>
            </a:extLst>
          </p:cNvPr>
          <p:cNvSpPr/>
          <p:nvPr/>
        </p:nvSpPr>
        <p:spPr>
          <a:xfrm>
            <a:off x="5447148" y="1874954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3AFB4F7-211F-11FB-AF5F-216AF01AE199}"/>
              </a:ext>
            </a:extLst>
          </p:cNvPr>
          <p:cNvSpPr txBox="1"/>
          <p:nvPr/>
        </p:nvSpPr>
        <p:spPr>
          <a:xfrm>
            <a:off x="5166410" y="1903695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4D1878-3BDA-F653-8F09-0E11DD810EAD}"/>
              </a:ext>
            </a:extLst>
          </p:cNvPr>
          <p:cNvSpPr/>
          <p:nvPr/>
        </p:nvSpPr>
        <p:spPr>
          <a:xfrm>
            <a:off x="7131223" y="1874954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0AE6DCE-F8CC-EAE8-ED73-6C366952CEE0}"/>
              </a:ext>
            </a:extLst>
          </p:cNvPr>
          <p:cNvSpPr txBox="1"/>
          <p:nvPr/>
        </p:nvSpPr>
        <p:spPr>
          <a:xfrm>
            <a:off x="5953182" y="2072972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évaluer</a:t>
            </a:r>
            <a:endParaRPr lang="fr-BE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861BB50-1DB9-89EC-FC43-0655A5C34B0B}"/>
              </a:ext>
            </a:extLst>
          </p:cNvPr>
          <p:cNvSpPr txBox="1"/>
          <p:nvPr/>
        </p:nvSpPr>
        <p:spPr>
          <a:xfrm>
            <a:off x="5797372" y="3163062"/>
            <a:ext cx="5368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Catégoriser les différents portails de recherche d’OER</a:t>
            </a:r>
            <a:endParaRPr lang="fr-BE" dirty="0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321F382-55FF-07EE-5138-F0FC96764F85}"/>
              </a:ext>
            </a:extLst>
          </p:cNvPr>
          <p:cNvSpPr txBox="1"/>
          <p:nvPr/>
        </p:nvSpPr>
        <p:spPr>
          <a:xfrm>
            <a:off x="3789009" y="4688744"/>
            <a:ext cx="5771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Identifier 5 mots clés en ayant en tête son objectif pédagogique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2932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3DAEE353-5259-96DC-311D-57DB5B3B47AE}"/>
              </a:ext>
            </a:extLst>
          </p:cNvPr>
          <p:cNvSpPr/>
          <p:nvPr/>
        </p:nvSpPr>
        <p:spPr>
          <a:xfrm>
            <a:off x="7658102" y="1638034"/>
            <a:ext cx="739590" cy="662614"/>
          </a:xfrm>
          <a:prstGeom prst="rect">
            <a:avLst/>
          </a:prstGeom>
          <a:solidFill>
            <a:srgbClr val="FFB3B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DDC1A70-7441-C776-CEF1-BFDD2A2B05B9}"/>
              </a:ext>
            </a:extLst>
          </p:cNvPr>
          <p:cNvSpPr/>
          <p:nvPr/>
        </p:nvSpPr>
        <p:spPr>
          <a:xfrm>
            <a:off x="10834966" y="5958409"/>
            <a:ext cx="739590" cy="662614"/>
          </a:xfrm>
          <a:prstGeom prst="rect">
            <a:avLst/>
          </a:prstGeom>
          <a:solidFill>
            <a:srgbClr val="FFB3B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BD0E678-C793-2CC0-D9A4-9F073312A017}"/>
              </a:ext>
            </a:extLst>
          </p:cNvPr>
          <p:cNvSpPr/>
          <p:nvPr/>
        </p:nvSpPr>
        <p:spPr>
          <a:xfrm>
            <a:off x="4197329" y="5964091"/>
            <a:ext cx="739590" cy="6626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93D655D-083F-0FD2-720F-6B9A4A876496}"/>
              </a:ext>
            </a:extLst>
          </p:cNvPr>
          <p:cNvSpPr/>
          <p:nvPr/>
        </p:nvSpPr>
        <p:spPr>
          <a:xfrm>
            <a:off x="971528" y="1622272"/>
            <a:ext cx="739590" cy="6626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59E78B2-EB54-6430-FDCB-FFAEE11719F0}"/>
              </a:ext>
            </a:extLst>
          </p:cNvPr>
          <p:cNvSpPr/>
          <p:nvPr/>
        </p:nvSpPr>
        <p:spPr>
          <a:xfrm>
            <a:off x="1341324" y="1999340"/>
            <a:ext cx="3225800" cy="42502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2B5107E3-1D85-1C62-BEEB-2A6B536AFDBC}"/>
              </a:ext>
            </a:extLst>
          </p:cNvPr>
          <p:cNvSpPr txBox="1"/>
          <p:nvPr/>
        </p:nvSpPr>
        <p:spPr>
          <a:xfrm>
            <a:off x="2020262" y="2151577"/>
            <a:ext cx="1930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Méta-portail</a:t>
            </a:r>
            <a:endParaRPr lang="fr-BE" sz="2400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FEE51E8-177C-B932-BDEC-7A56E08E7021}"/>
              </a:ext>
            </a:extLst>
          </p:cNvPr>
          <p:cNvSpPr/>
          <p:nvPr/>
        </p:nvSpPr>
        <p:spPr>
          <a:xfrm>
            <a:off x="8053034" y="2029651"/>
            <a:ext cx="3225800" cy="42502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3AA66902-C982-0629-C75E-0C4BDB861D00}"/>
              </a:ext>
            </a:extLst>
          </p:cNvPr>
          <p:cNvSpPr txBox="1"/>
          <p:nvPr/>
        </p:nvSpPr>
        <p:spPr>
          <a:xfrm>
            <a:off x="9127431" y="2181888"/>
            <a:ext cx="1535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Portail</a:t>
            </a:r>
            <a:endParaRPr lang="fr-BE" sz="24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2483485" y="170519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Portail vs </a:t>
            </a:r>
            <a:r>
              <a:rPr lang="fr-FR" sz="4000" dirty="0" err="1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métaportail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Graphique 2" descr="Loupe contour">
            <a:extLst>
              <a:ext uri="{FF2B5EF4-FFF2-40B4-BE49-F238E27FC236}">
                <a16:creationId xmlns:a16="http://schemas.microsoft.com/office/drawing/2014/main" id="{D8EA1E12-CDBA-1159-DF1D-1FF1CBAC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45" y="-1463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0748E2-DE22-4976-DB45-59EF753D8601}"/>
              </a:ext>
            </a:extLst>
          </p:cNvPr>
          <p:cNvSpPr/>
          <p:nvPr/>
        </p:nvSpPr>
        <p:spPr>
          <a:xfrm>
            <a:off x="4197329" y="300644"/>
            <a:ext cx="130869" cy="505117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61" name="Image 60" descr="Une image contenant texte, Police, logo, Graphique&#10;&#10;Description générée automatiquement">
            <a:hlinkClick r:id="rId4"/>
            <a:extLst>
              <a:ext uri="{FF2B5EF4-FFF2-40B4-BE49-F238E27FC236}">
                <a16:creationId xmlns:a16="http://schemas.microsoft.com/office/drawing/2014/main" id="{17887A1F-F3D8-1E40-0C70-478C2F7E5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71" y="3918688"/>
            <a:ext cx="1533844" cy="1533844"/>
          </a:xfrm>
          <a:prstGeom prst="rect">
            <a:avLst/>
          </a:prstGeom>
        </p:spPr>
      </p:pic>
      <p:pic>
        <p:nvPicPr>
          <p:cNvPr id="65" name="Image 64" descr="Une image contenant texte, Police, Graphique, graphisme&#10;&#10;Description générée automatiquement">
            <a:hlinkClick r:id="rId6"/>
            <a:extLst>
              <a:ext uri="{FF2B5EF4-FFF2-40B4-BE49-F238E27FC236}">
                <a16:creationId xmlns:a16="http://schemas.microsoft.com/office/drawing/2014/main" id="{E1532191-66C4-83E4-9C91-1EC897D9B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8" y="3035170"/>
            <a:ext cx="1930507" cy="580568"/>
          </a:xfrm>
          <a:prstGeom prst="rect">
            <a:avLst/>
          </a:prstGeom>
        </p:spPr>
      </p:pic>
      <p:pic>
        <p:nvPicPr>
          <p:cNvPr id="67" name="Image 66" descr="Une image contenant texte, Police, conception, logo&#10;&#10;Description générée automatiquement">
            <a:hlinkClick r:id="rId8"/>
            <a:extLst>
              <a:ext uri="{FF2B5EF4-FFF2-40B4-BE49-F238E27FC236}">
                <a16:creationId xmlns:a16="http://schemas.microsoft.com/office/drawing/2014/main" id="{855CF3C8-EAFA-A373-93ED-CEDDA69DCC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996" y="2964442"/>
            <a:ext cx="1396603" cy="1396603"/>
          </a:xfrm>
          <a:prstGeom prst="rect">
            <a:avLst/>
          </a:prstGeom>
        </p:spPr>
      </p:pic>
      <p:pic>
        <p:nvPicPr>
          <p:cNvPr id="73" name="Image 72" descr="Une image contenant logo, capture d’écran, Graphique, symbole&#10;&#10;Description générée automatiquement">
            <a:hlinkClick r:id="rId10"/>
            <a:extLst>
              <a:ext uri="{FF2B5EF4-FFF2-40B4-BE49-F238E27FC236}">
                <a16:creationId xmlns:a16="http://schemas.microsoft.com/office/drawing/2014/main" id="{FD03A90E-D144-C7E0-714D-A74FD7B636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65" y="4648399"/>
            <a:ext cx="1746367" cy="276508"/>
          </a:xfrm>
          <a:prstGeom prst="rect">
            <a:avLst/>
          </a:prstGeom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BEF8F91D-CD02-A2A8-15F8-20765BC3E389}"/>
              </a:ext>
            </a:extLst>
          </p:cNvPr>
          <p:cNvSpPr txBox="1"/>
          <p:nvPr/>
        </p:nvSpPr>
        <p:spPr>
          <a:xfrm>
            <a:off x="5715623" y="3535842"/>
            <a:ext cx="1106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VS</a:t>
            </a:r>
            <a:endParaRPr lang="fr-BE" sz="5400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51D02CE-083B-D407-46A6-EDFD58FCC9BE}"/>
              </a:ext>
            </a:extLst>
          </p:cNvPr>
          <p:cNvSpPr/>
          <p:nvPr/>
        </p:nvSpPr>
        <p:spPr>
          <a:xfrm flipH="1">
            <a:off x="9061996" y="300644"/>
            <a:ext cx="130869" cy="5051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7" name="Graphique 6">
            <a:hlinkClick r:id="rId12"/>
            <a:extLst>
              <a:ext uri="{FF2B5EF4-FFF2-40B4-BE49-F238E27FC236}">
                <a16:creationId xmlns:a16="http://schemas.microsoft.com/office/drawing/2014/main" id="{5AEAB0A1-F969-3BC8-286B-4202FC54F4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07159" y="5173444"/>
            <a:ext cx="1685925" cy="819150"/>
          </a:xfrm>
          <a:prstGeom prst="rect">
            <a:avLst/>
          </a:prstGeom>
        </p:spPr>
      </p:pic>
      <p:pic>
        <p:nvPicPr>
          <p:cNvPr id="8" name="Image 7" descr="Une image contenant texte, Police, typographie, Graphique&#10;&#10;Description générée automatiquement">
            <a:hlinkClick r:id="rId15"/>
            <a:extLst>
              <a:ext uri="{FF2B5EF4-FFF2-40B4-BE49-F238E27FC236}">
                <a16:creationId xmlns:a16="http://schemas.microsoft.com/office/drawing/2014/main" id="{76261CFA-69CF-9B55-7302-DE5AD40E22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38" y="4549356"/>
            <a:ext cx="1289562" cy="30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29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ZoneTexte 470">
            <a:extLst>
              <a:ext uri="{FF2B5EF4-FFF2-40B4-BE49-F238E27FC236}">
                <a16:creationId xmlns:a16="http://schemas.microsoft.com/office/drawing/2014/main" id="{CFDC47E6-A72D-2264-0C38-ACC78A0E32A3}"/>
              </a:ext>
            </a:extLst>
          </p:cNvPr>
          <p:cNvSpPr txBox="1"/>
          <p:nvPr/>
        </p:nvSpPr>
        <p:spPr>
          <a:xfrm>
            <a:off x="1162976" y="5496630"/>
            <a:ext cx="11074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La formation est animée par : </a:t>
            </a:r>
            <a:r>
              <a:rPr lang="fr-FR" sz="14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Sophie Depoterre et Justine Fromentin</a:t>
            </a:r>
          </a:p>
          <a:p>
            <a:r>
              <a:rPr lang="fr-FR" sz="1400" b="1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Pour nous contacter : </a:t>
            </a:r>
            <a:r>
              <a:rPr lang="fr-FR" sz="14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  <a:hlinkClick r:id="rId2"/>
              </a:rPr>
              <a:t>OpenEducation-LLL@uclouvain.be</a:t>
            </a:r>
            <a:endParaRPr lang="fr-FR" sz="1400" dirty="0">
              <a:latin typeface="+mj-lt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fr-FR" sz="1400" b="1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Pour citer ce document : </a:t>
            </a:r>
            <a:r>
              <a:rPr lang="fr-FR" sz="14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"Comment créer et (ré)utiliser des ressources libres de droit en Open Education ?" par S.DEPOTERRE </a:t>
            </a:r>
            <a:r>
              <a:rPr lang="fr-FR" sz="14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  <a:hlinkClick r:id="rId3"/>
              </a:rPr>
              <a:t>sous licence CC BY SA</a:t>
            </a:r>
            <a:r>
              <a:rPr lang="fr-FR" sz="14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.</a:t>
            </a:r>
            <a:endParaRPr lang="fr-BE" sz="1400" dirty="0">
              <a:latin typeface="+mj-lt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E7F35BDD-E2BC-DA1C-B1E6-FBD9FDB12F41}"/>
              </a:ext>
            </a:extLst>
          </p:cNvPr>
          <p:cNvSpPr/>
          <p:nvPr/>
        </p:nvSpPr>
        <p:spPr>
          <a:xfrm>
            <a:off x="10223500" y="411695"/>
            <a:ext cx="1755497" cy="3017305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FE2DE2C7-C3C4-351F-A087-655DE85F9214}"/>
              </a:ext>
            </a:extLst>
          </p:cNvPr>
          <p:cNvSpPr/>
          <p:nvPr/>
        </p:nvSpPr>
        <p:spPr>
          <a:xfrm>
            <a:off x="193964" y="5451894"/>
            <a:ext cx="969012" cy="8281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31B92C-B782-7D47-41F4-37F132077758}"/>
              </a:ext>
            </a:extLst>
          </p:cNvPr>
          <p:cNvSpPr txBox="1"/>
          <p:nvPr/>
        </p:nvSpPr>
        <p:spPr>
          <a:xfrm>
            <a:off x="0" y="1949345"/>
            <a:ext cx="10765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Comment créer et (ré)utiliser des ressources éducatives libres en Open Education ?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Image 2" descr="Une image contenant clipart, dessin, illustration, texte&#10;&#10;Description générée automatiquement">
            <a:extLst>
              <a:ext uri="{FF2B5EF4-FFF2-40B4-BE49-F238E27FC236}">
                <a16:creationId xmlns:a16="http://schemas.microsoft.com/office/drawing/2014/main" id="{7C2ED3DA-0D5C-0877-253B-BBE8F3EFC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8" r="84955" b="36901"/>
          <a:stretch/>
        </p:blipFill>
        <p:spPr>
          <a:xfrm>
            <a:off x="3999035" y="3317520"/>
            <a:ext cx="847579" cy="914400"/>
          </a:xfrm>
          <a:prstGeom prst="rect">
            <a:avLst/>
          </a:prstGeom>
        </p:spPr>
      </p:pic>
      <p:pic>
        <p:nvPicPr>
          <p:cNvPr id="5" name="Image 4" descr="Une image contenant clipart, dessin, illustration, texte&#10;&#10;Description générée automatiquement">
            <a:extLst>
              <a:ext uri="{FF2B5EF4-FFF2-40B4-BE49-F238E27FC236}">
                <a16:creationId xmlns:a16="http://schemas.microsoft.com/office/drawing/2014/main" id="{F374E89A-2C57-0C26-91E7-1E73BD526E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5" t="49870" r="3134" b="33899"/>
          <a:stretch/>
        </p:blipFill>
        <p:spPr>
          <a:xfrm>
            <a:off x="5281682" y="33175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77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6096000" y="2131750"/>
            <a:ext cx="5065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https://pitt.libguides.com/openeducation/find</a:t>
            </a:r>
            <a:endParaRPr lang="fr-BE" sz="32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Graphique 2" descr="Loupe contour">
            <a:extLst>
              <a:ext uri="{FF2B5EF4-FFF2-40B4-BE49-F238E27FC236}">
                <a16:creationId xmlns:a16="http://schemas.microsoft.com/office/drawing/2014/main" id="{D8EA1E12-CDBA-1159-DF1D-1FF1CBAC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45" y="-1463"/>
            <a:ext cx="914400" cy="914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7535092-4CC2-B0B8-FAAB-5428D2AAA071}"/>
              </a:ext>
            </a:extLst>
          </p:cNvPr>
          <p:cNvSpPr txBox="1"/>
          <p:nvPr/>
        </p:nvSpPr>
        <p:spPr>
          <a:xfrm>
            <a:off x="2483485" y="170519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The big </a:t>
            </a:r>
            <a:r>
              <a:rPr lang="fr-FR" sz="4000" dirty="0" err="1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list</a:t>
            </a:r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…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158CC-5EB2-D088-4F91-03C5924A4FF9}"/>
              </a:ext>
            </a:extLst>
          </p:cNvPr>
          <p:cNvSpPr/>
          <p:nvPr/>
        </p:nvSpPr>
        <p:spPr>
          <a:xfrm>
            <a:off x="5045663" y="239274"/>
            <a:ext cx="130869" cy="505117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A79863-D766-3387-DB82-527065ECAE0F}"/>
              </a:ext>
            </a:extLst>
          </p:cNvPr>
          <p:cNvSpPr/>
          <p:nvPr/>
        </p:nvSpPr>
        <p:spPr>
          <a:xfrm flipH="1">
            <a:off x="5111098" y="239274"/>
            <a:ext cx="130869" cy="5051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0C55E7B-2D16-7983-18CD-7C6E663B4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86" y="1545034"/>
            <a:ext cx="5126445" cy="465735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47BBCD8-91B1-3040-5BBB-A4D1CC8BEF74}"/>
              </a:ext>
            </a:extLst>
          </p:cNvPr>
          <p:cNvSpPr txBox="1"/>
          <p:nvPr/>
        </p:nvSpPr>
        <p:spPr>
          <a:xfrm>
            <a:off x="6878888" y="4462314"/>
            <a:ext cx="4541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>
                <a:solidFill>
                  <a:srgbClr val="003594"/>
                </a:solidFill>
              </a:rPr>
              <a:t>https://pressbooks.saskpolytech.ca/oerdiscipline/chapter/general-oer-repositories/</a:t>
            </a:r>
          </a:p>
        </p:txBody>
      </p: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B885627F-EDA6-9A3F-18C2-8B1B1E318736}"/>
              </a:ext>
            </a:extLst>
          </p:cNvPr>
          <p:cNvCxnSpPr>
            <a:cxnSpLocks/>
          </p:cNvCxnSpPr>
          <p:nvPr/>
        </p:nvCxnSpPr>
        <p:spPr>
          <a:xfrm>
            <a:off x="4972450" y="3552735"/>
            <a:ext cx="1906438" cy="1108494"/>
          </a:xfrm>
          <a:prstGeom prst="bentConnector3">
            <a:avLst>
              <a:gd name="adj1" fmla="val 30090"/>
            </a:avLst>
          </a:prstGeom>
          <a:ln>
            <a:solidFill>
              <a:srgbClr val="0035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778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2483485" y="170519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Recherche avancée sur Google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Graphique 2" descr="Loupe contour">
            <a:extLst>
              <a:ext uri="{FF2B5EF4-FFF2-40B4-BE49-F238E27FC236}">
                <a16:creationId xmlns:a16="http://schemas.microsoft.com/office/drawing/2014/main" id="{D8EA1E12-CDBA-1159-DF1D-1FF1CBAC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45" y="-1463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0748E2-DE22-4976-DB45-59EF753D8601}"/>
              </a:ext>
            </a:extLst>
          </p:cNvPr>
          <p:cNvSpPr/>
          <p:nvPr/>
        </p:nvSpPr>
        <p:spPr>
          <a:xfrm>
            <a:off x="10063291" y="271902"/>
            <a:ext cx="130869" cy="505117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51D02CE-083B-D407-46A6-EDFD58FCC9BE}"/>
              </a:ext>
            </a:extLst>
          </p:cNvPr>
          <p:cNvSpPr/>
          <p:nvPr/>
        </p:nvSpPr>
        <p:spPr>
          <a:xfrm rot="5400000" flipH="1">
            <a:off x="9997856" y="137744"/>
            <a:ext cx="130869" cy="5051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4" name="Image 13" descr="Une image contenant Graphique, Police, Caractère coloré, cercle&#10;&#10;Description générée automatiquement">
            <a:hlinkClick r:id="rId4"/>
            <a:extLst>
              <a:ext uri="{FF2B5EF4-FFF2-40B4-BE49-F238E27FC236}">
                <a16:creationId xmlns:a16="http://schemas.microsoft.com/office/drawing/2014/main" id="{D3B7C76F-0756-7E58-F3C5-342DA2361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1" y="1101066"/>
            <a:ext cx="1397575" cy="47270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C9AC56C-0ACF-8A16-4713-57B9AAA4CE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743"/>
          <a:stretch/>
        </p:blipFill>
        <p:spPr>
          <a:xfrm>
            <a:off x="1830944" y="1573775"/>
            <a:ext cx="10045705" cy="4627282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10A9874B-CC9A-3D26-65E6-4B8F8F41A517}"/>
              </a:ext>
            </a:extLst>
          </p:cNvPr>
          <p:cNvSpPr/>
          <p:nvPr/>
        </p:nvSpPr>
        <p:spPr>
          <a:xfrm>
            <a:off x="10411436" y="1539243"/>
            <a:ext cx="431967" cy="565602"/>
          </a:xfrm>
          <a:prstGeom prst="ellipse">
            <a:avLst/>
          </a:prstGeom>
          <a:noFill/>
          <a:ln w="28575">
            <a:solidFill>
              <a:srgbClr val="FFB3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8BFC9B6-7D1F-C80B-C0EE-74E0F3CD48C7}"/>
              </a:ext>
            </a:extLst>
          </p:cNvPr>
          <p:cNvSpPr txBox="1"/>
          <p:nvPr/>
        </p:nvSpPr>
        <p:spPr>
          <a:xfrm>
            <a:off x="10128725" y="1168143"/>
            <a:ext cx="16213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FFB3B3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réglages rapides</a:t>
            </a:r>
            <a:endParaRPr lang="fr-BE" b="1" dirty="0">
              <a:solidFill>
                <a:srgbClr val="FFB3B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9203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2483485" y="170519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Recherche avancée sur Google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Graphique 2" descr="Loupe contour">
            <a:extLst>
              <a:ext uri="{FF2B5EF4-FFF2-40B4-BE49-F238E27FC236}">
                <a16:creationId xmlns:a16="http://schemas.microsoft.com/office/drawing/2014/main" id="{D8EA1E12-CDBA-1159-DF1D-1FF1CBAC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45" y="-1463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0748E2-DE22-4976-DB45-59EF753D8601}"/>
              </a:ext>
            </a:extLst>
          </p:cNvPr>
          <p:cNvSpPr/>
          <p:nvPr/>
        </p:nvSpPr>
        <p:spPr>
          <a:xfrm>
            <a:off x="10063291" y="271902"/>
            <a:ext cx="130869" cy="505117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51D02CE-083B-D407-46A6-EDFD58FCC9BE}"/>
              </a:ext>
            </a:extLst>
          </p:cNvPr>
          <p:cNvSpPr/>
          <p:nvPr/>
        </p:nvSpPr>
        <p:spPr>
          <a:xfrm rot="5400000" flipH="1">
            <a:off x="9997856" y="137744"/>
            <a:ext cx="130869" cy="5051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DB446F2-E969-4DF0-BCA9-EC53F4F78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034" y="1475116"/>
            <a:ext cx="9292410" cy="4312259"/>
          </a:xfrm>
          <a:prstGeom prst="rect">
            <a:avLst/>
          </a:prstGeom>
        </p:spPr>
      </p:pic>
      <p:pic>
        <p:nvPicPr>
          <p:cNvPr id="2" name="Image 1" descr="Une image contenant Graphique, Police, Caractère coloré, cercle&#10;&#10;Description générée automatiquement">
            <a:hlinkClick r:id="rId5"/>
            <a:extLst>
              <a:ext uri="{FF2B5EF4-FFF2-40B4-BE49-F238E27FC236}">
                <a16:creationId xmlns:a16="http://schemas.microsoft.com/office/drawing/2014/main" id="{7F94E715-82D2-A352-C778-8B8F0A603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1" y="1101066"/>
            <a:ext cx="1397575" cy="472709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C919B00-83CB-9082-847A-B64FB7A1F226}"/>
              </a:ext>
            </a:extLst>
          </p:cNvPr>
          <p:cNvSpPr/>
          <p:nvPr/>
        </p:nvSpPr>
        <p:spPr>
          <a:xfrm>
            <a:off x="10228665" y="3842496"/>
            <a:ext cx="1209961" cy="338554"/>
          </a:xfrm>
          <a:prstGeom prst="ellipse">
            <a:avLst/>
          </a:prstGeom>
          <a:noFill/>
          <a:ln w="28575">
            <a:solidFill>
              <a:srgbClr val="FFB3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C9BDED-8335-7E3B-4001-5C8E3D681A86}"/>
              </a:ext>
            </a:extLst>
          </p:cNvPr>
          <p:cNvSpPr txBox="1"/>
          <p:nvPr/>
        </p:nvSpPr>
        <p:spPr>
          <a:xfrm>
            <a:off x="10302173" y="4181050"/>
            <a:ext cx="1766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FFB3B3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recherche avancée</a:t>
            </a:r>
            <a:endParaRPr lang="fr-BE" b="1" dirty="0">
              <a:solidFill>
                <a:srgbClr val="FFB3B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2332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2483485" y="170519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Recherche avancée sur Google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Graphique 2" descr="Loupe contour">
            <a:extLst>
              <a:ext uri="{FF2B5EF4-FFF2-40B4-BE49-F238E27FC236}">
                <a16:creationId xmlns:a16="http://schemas.microsoft.com/office/drawing/2014/main" id="{D8EA1E12-CDBA-1159-DF1D-1FF1CBAC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45" y="-1463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0748E2-DE22-4976-DB45-59EF753D8601}"/>
              </a:ext>
            </a:extLst>
          </p:cNvPr>
          <p:cNvSpPr/>
          <p:nvPr/>
        </p:nvSpPr>
        <p:spPr>
          <a:xfrm>
            <a:off x="10063291" y="271902"/>
            <a:ext cx="130869" cy="505117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51D02CE-083B-D407-46A6-EDFD58FCC9BE}"/>
              </a:ext>
            </a:extLst>
          </p:cNvPr>
          <p:cNvSpPr/>
          <p:nvPr/>
        </p:nvSpPr>
        <p:spPr>
          <a:xfrm rot="5400000" flipH="1">
            <a:off x="9997856" y="137744"/>
            <a:ext cx="130869" cy="5051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2" name="Image 1" descr="Une image contenant Graphique, Police, Caractère coloré, cercle&#10;&#10;Description générée automatiquement">
            <a:hlinkClick r:id="rId4"/>
            <a:extLst>
              <a:ext uri="{FF2B5EF4-FFF2-40B4-BE49-F238E27FC236}">
                <a16:creationId xmlns:a16="http://schemas.microsoft.com/office/drawing/2014/main" id="{7F94E715-82D2-A352-C778-8B8F0A603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1" y="1101066"/>
            <a:ext cx="1397575" cy="4727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7FC193F-CB6C-2EC6-A94A-075D682825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177"/>
          <a:stretch/>
        </p:blipFill>
        <p:spPr>
          <a:xfrm>
            <a:off x="3632916" y="1424232"/>
            <a:ext cx="7805710" cy="52632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38D5C9E-74AB-B4AC-5588-F439B6BFF27B}"/>
              </a:ext>
            </a:extLst>
          </p:cNvPr>
          <p:cNvSpPr/>
          <p:nvPr/>
        </p:nvSpPr>
        <p:spPr>
          <a:xfrm>
            <a:off x="315351" y="3341011"/>
            <a:ext cx="2168134" cy="28908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EC1922-71E0-2552-2687-1D2D3389E71C}"/>
              </a:ext>
            </a:extLst>
          </p:cNvPr>
          <p:cNvSpPr/>
          <p:nvPr/>
        </p:nvSpPr>
        <p:spPr>
          <a:xfrm>
            <a:off x="315351" y="3341010"/>
            <a:ext cx="2168134" cy="5014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116FBAA-7CC2-EBD5-5092-7EDB73F84887}"/>
              </a:ext>
            </a:extLst>
          </p:cNvPr>
          <p:cNvSpPr txBox="1"/>
          <p:nvPr/>
        </p:nvSpPr>
        <p:spPr>
          <a:xfrm>
            <a:off x="517027" y="3391698"/>
            <a:ext cx="1764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Astuces</a:t>
            </a:r>
            <a:endParaRPr lang="fr-BE" sz="2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15" name="Graphique 14" descr="Lumières allumées contour">
            <a:extLst>
              <a:ext uri="{FF2B5EF4-FFF2-40B4-BE49-F238E27FC236}">
                <a16:creationId xmlns:a16="http://schemas.microsoft.com/office/drawing/2014/main" id="{999E1794-07C8-1BA0-9771-49885BC28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652473">
            <a:off x="430212" y="3356556"/>
            <a:ext cx="488358" cy="48835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BDFCB7D-C89D-3B6D-754A-4253848F44CD}"/>
              </a:ext>
            </a:extLst>
          </p:cNvPr>
          <p:cNvSpPr txBox="1"/>
          <p:nvPr/>
        </p:nvSpPr>
        <p:spPr>
          <a:xfrm>
            <a:off x="315351" y="3952838"/>
            <a:ext cx="18412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«  » : expression exacte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* : terminaisons d’un mot (ex : </a:t>
            </a:r>
            <a:r>
              <a:rPr lang="fr-FR" sz="1600" dirty="0" err="1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enseign</a:t>
            </a:r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* : enseignant, enseignement…)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[AND], [OR], [NOT]</a:t>
            </a:r>
            <a:endParaRPr lang="fr-BE" dirty="0">
              <a:latin typeface="+mj-lt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5FCB25F-2F84-03FA-2506-41D1046CA948}"/>
              </a:ext>
            </a:extLst>
          </p:cNvPr>
          <p:cNvSpPr/>
          <p:nvPr/>
        </p:nvSpPr>
        <p:spPr>
          <a:xfrm>
            <a:off x="3603752" y="5826571"/>
            <a:ext cx="1209961" cy="338554"/>
          </a:xfrm>
          <a:prstGeom prst="ellipse">
            <a:avLst/>
          </a:prstGeom>
          <a:noFill/>
          <a:ln w="28575">
            <a:solidFill>
              <a:srgbClr val="FFB3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F539008-5EA5-940B-3702-394163D3AE15}"/>
              </a:ext>
            </a:extLst>
          </p:cNvPr>
          <p:cNvSpPr txBox="1"/>
          <p:nvPr/>
        </p:nvSpPr>
        <p:spPr>
          <a:xfrm>
            <a:off x="3677260" y="6165125"/>
            <a:ext cx="1766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FFB3B3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filtrer par licence</a:t>
            </a:r>
            <a:endParaRPr lang="fr-BE" b="1" dirty="0">
              <a:solidFill>
                <a:srgbClr val="FFB3B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7881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307346FB-51F8-D3DE-5331-E587742FE74E}"/>
              </a:ext>
            </a:extLst>
          </p:cNvPr>
          <p:cNvCxnSpPr>
            <a:cxnSpLocks/>
          </p:cNvCxnSpPr>
          <p:nvPr/>
        </p:nvCxnSpPr>
        <p:spPr>
          <a:xfrm flipH="1">
            <a:off x="5311290" y="3361080"/>
            <a:ext cx="490052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73CAED09-BB05-89B8-C379-C4F92A4A1F3E}"/>
              </a:ext>
            </a:extLst>
          </p:cNvPr>
          <p:cNvCxnSpPr>
            <a:cxnSpLocks/>
          </p:cNvCxnSpPr>
          <p:nvPr/>
        </p:nvCxnSpPr>
        <p:spPr>
          <a:xfrm flipH="1">
            <a:off x="5311290" y="3730412"/>
            <a:ext cx="490052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057A2FB-7D01-43B6-4E03-7F26527B0C2A}"/>
              </a:ext>
            </a:extLst>
          </p:cNvPr>
          <p:cNvCxnSpPr>
            <a:cxnSpLocks/>
          </p:cNvCxnSpPr>
          <p:nvPr/>
        </p:nvCxnSpPr>
        <p:spPr>
          <a:xfrm flipH="1">
            <a:off x="3193494" y="4836425"/>
            <a:ext cx="490052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AB462-7308-302E-5E3E-A8126A3F6525}"/>
              </a:ext>
            </a:extLst>
          </p:cNvPr>
          <p:cNvSpPr/>
          <p:nvPr/>
        </p:nvSpPr>
        <p:spPr>
          <a:xfrm>
            <a:off x="5799671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2483485" y="170519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 étapes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Graphique 2" descr="Loupe contour">
            <a:extLst>
              <a:ext uri="{FF2B5EF4-FFF2-40B4-BE49-F238E27FC236}">
                <a16:creationId xmlns:a16="http://schemas.microsoft.com/office/drawing/2014/main" id="{D8EA1E12-CDBA-1159-DF1D-1FF1CBAC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45" y="-1463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D74295-AE80-25FA-EA1F-EE9256D5F2F6}"/>
              </a:ext>
            </a:extLst>
          </p:cNvPr>
          <p:cNvSpPr/>
          <p:nvPr/>
        </p:nvSpPr>
        <p:spPr>
          <a:xfrm>
            <a:off x="6507344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0748E2-DE22-4976-DB45-59EF753D8601}"/>
              </a:ext>
            </a:extLst>
          </p:cNvPr>
          <p:cNvSpPr/>
          <p:nvPr/>
        </p:nvSpPr>
        <p:spPr>
          <a:xfrm>
            <a:off x="7215017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04DC47-27B8-5E42-C7D5-9CB0C1E7C18A}"/>
              </a:ext>
            </a:extLst>
          </p:cNvPr>
          <p:cNvSpPr/>
          <p:nvPr/>
        </p:nvSpPr>
        <p:spPr>
          <a:xfrm>
            <a:off x="1403956" y="4429125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3843E24-AD01-3839-6B7D-080E8BCDAB1D}"/>
              </a:ext>
            </a:extLst>
          </p:cNvPr>
          <p:cNvSpPr txBox="1"/>
          <p:nvPr/>
        </p:nvSpPr>
        <p:spPr>
          <a:xfrm>
            <a:off x="1123218" y="4457866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0F6EFD-A742-1294-36D8-D5E31A3C6CC0}"/>
              </a:ext>
            </a:extLst>
          </p:cNvPr>
          <p:cNvSpPr/>
          <p:nvPr/>
        </p:nvSpPr>
        <p:spPr>
          <a:xfrm>
            <a:off x="3088031" y="4429125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D103F9-49DA-A0EC-D652-6A6770AF47CF}"/>
              </a:ext>
            </a:extLst>
          </p:cNvPr>
          <p:cNvSpPr txBox="1"/>
          <p:nvPr/>
        </p:nvSpPr>
        <p:spPr>
          <a:xfrm>
            <a:off x="1972851" y="4648419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identifier</a:t>
            </a:r>
            <a:endParaRPr lang="fr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CEE96F-E56B-8852-2912-C3F4E60260FF}"/>
              </a:ext>
            </a:extLst>
          </p:cNvPr>
          <p:cNvSpPr/>
          <p:nvPr/>
        </p:nvSpPr>
        <p:spPr>
          <a:xfrm>
            <a:off x="3544931" y="3163062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9417FB-97E5-1B6F-0DAF-2C0AE7F938AA}"/>
              </a:ext>
            </a:extLst>
          </p:cNvPr>
          <p:cNvSpPr txBox="1"/>
          <p:nvPr/>
        </p:nvSpPr>
        <p:spPr>
          <a:xfrm>
            <a:off x="3264193" y="3191803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6FBCE1-4DC8-D417-807E-4E655C954CD4}"/>
              </a:ext>
            </a:extLst>
          </p:cNvPr>
          <p:cNvSpPr/>
          <p:nvPr/>
        </p:nvSpPr>
        <p:spPr>
          <a:xfrm>
            <a:off x="5229006" y="3163062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D6551E5-13D1-D314-F3D6-E4064D68BBD1}"/>
              </a:ext>
            </a:extLst>
          </p:cNvPr>
          <p:cNvSpPr txBox="1"/>
          <p:nvPr/>
        </p:nvSpPr>
        <p:spPr>
          <a:xfrm>
            <a:off x="4050965" y="3361080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rechercher</a:t>
            </a:r>
            <a:endParaRPr lang="fr-B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927E5E-107F-6EEF-0C74-59F6972FB38F}"/>
              </a:ext>
            </a:extLst>
          </p:cNvPr>
          <p:cNvSpPr/>
          <p:nvPr/>
        </p:nvSpPr>
        <p:spPr>
          <a:xfrm>
            <a:off x="5447148" y="1874954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3AFB4F7-211F-11FB-AF5F-216AF01AE199}"/>
              </a:ext>
            </a:extLst>
          </p:cNvPr>
          <p:cNvSpPr txBox="1"/>
          <p:nvPr/>
        </p:nvSpPr>
        <p:spPr>
          <a:xfrm>
            <a:off x="5166410" y="1903695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4D1878-3BDA-F653-8F09-0E11DD810EAD}"/>
              </a:ext>
            </a:extLst>
          </p:cNvPr>
          <p:cNvSpPr/>
          <p:nvPr/>
        </p:nvSpPr>
        <p:spPr>
          <a:xfrm>
            <a:off x="7131223" y="1874954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0AE6DCE-F8CC-EAE8-ED73-6C366952CEE0}"/>
              </a:ext>
            </a:extLst>
          </p:cNvPr>
          <p:cNvSpPr txBox="1"/>
          <p:nvPr/>
        </p:nvSpPr>
        <p:spPr>
          <a:xfrm>
            <a:off x="5953182" y="2072972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évaluer</a:t>
            </a:r>
            <a:endParaRPr lang="fr-BE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8CC2868-9929-744F-92EB-7EFA316CFF9C}"/>
              </a:ext>
            </a:extLst>
          </p:cNvPr>
          <p:cNvSpPr txBox="1"/>
          <p:nvPr/>
        </p:nvSpPr>
        <p:spPr>
          <a:xfrm>
            <a:off x="3748686" y="4580977"/>
            <a:ext cx="5368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Identifier 5 mots clés en ayant en tête son objectif (alignement avec les acquis d’apprentissage)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861BB50-1DB9-89EC-FC43-0655A5C34B0B}"/>
              </a:ext>
            </a:extLst>
          </p:cNvPr>
          <p:cNvSpPr txBox="1"/>
          <p:nvPr/>
        </p:nvSpPr>
        <p:spPr>
          <a:xfrm>
            <a:off x="5797372" y="3163062"/>
            <a:ext cx="5368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Catégoriser les différents portails de recherche d’OER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F485C82-27D7-65D5-FB9E-308668A914A4}"/>
              </a:ext>
            </a:extLst>
          </p:cNvPr>
          <p:cNvSpPr txBox="1"/>
          <p:nvPr/>
        </p:nvSpPr>
        <p:spPr>
          <a:xfrm>
            <a:off x="5797372" y="3521665"/>
            <a:ext cx="5368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Effectuer une recherche à partir des mots clés sur les portails et lister 3 ressources intéressantes qui en résultent</a:t>
            </a:r>
            <a:endParaRPr lang="fr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9448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AB462-7308-302E-5E3E-A8126A3F6525}"/>
              </a:ext>
            </a:extLst>
          </p:cNvPr>
          <p:cNvSpPr/>
          <p:nvPr/>
        </p:nvSpPr>
        <p:spPr>
          <a:xfrm>
            <a:off x="4448438" y="946086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2483485" y="170519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Critères de recherche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Graphique 2" descr="Loupe contour">
            <a:extLst>
              <a:ext uri="{FF2B5EF4-FFF2-40B4-BE49-F238E27FC236}">
                <a16:creationId xmlns:a16="http://schemas.microsoft.com/office/drawing/2014/main" id="{D8EA1E12-CDBA-1159-DF1D-1FF1CBAC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45" y="-1463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D74295-AE80-25FA-EA1F-EE9256D5F2F6}"/>
              </a:ext>
            </a:extLst>
          </p:cNvPr>
          <p:cNvSpPr/>
          <p:nvPr/>
        </p:nvSpPr>
        <p:spPr>
          <a:xfrm>
            <a:off x="6595713" y="228679"/>
            <a:ext cx="2442697" cy="808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9" name="Graphique 8" descr="Cible contour">
            <a:extLst>
              <a:ext uri="{FF2B5EF4-FFF2-40B4-BE49-F238E27FC236}">
                <a16:creationId xmlns:a16="http://schemas.microsoft.com/office/drawing/2014/main" id="{7C257070-C8B1-5EC0-C00D-C2B8340FA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3891" y="2103646"/>
            <a:ext cx="914400" cy="91440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981D8071-802F-DD42-ACBB-DBD3FA0E439B}"/>
              </a:ext>
            </a:extLst>
          </p:cNvPr>
          <p:cNvGrpSpPr/>
          <p:nvPr/>
        </p:nvGrpSpPr>
        <p:grpSpPr>
          <a:xfrm>
            <a:off x="4060293" y="2061203"/>
            <a:ext cx="1219260" cy="1005124"/>
            <a:chOff x="1200122" y="2153070"/>
            <a:chExt cx="2459464" cy="1664416"/>
          </a:xfrm>
        </p:grpSpPr>
        <p:pic>
          <p:nvPicPr>
            <p:cNvPr id="26" name="Graphique 25" descr="Image contour">
              <a:extLst>
                <a:ext uri="{FF2B5EF4-FFF2-40B4-BE49-F238E27FC236}">
                  <a16:creationId xmlns:a16="http://schemas.microsoft.com/office/drawing/2014/main" id="{6C96BCAC-1AF4-E81E-6130-E0A3E3619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26285" y="2153070"/>
              <a:ext cx="914400" cy="914400"/>
            </a:xfrm>
            <a:prstGeom prst="rect">
              <a:avLst/>
            </a:prstGeom>
          </p:spPr>
        </p:pic>
        <p:pic>
          <p:nvPicPr>
            <p:cNvPr id="28" name="Graphique 27" descr="Document contour">
              <a:extLst>
                <a:ext uri="{FF2B5EF4-FFF2-40B4-BE49-F238E27FC236}">
                  <a16:creationId xmlns:a16="http://schemas.microsoft.com/office/drawing/2014/main" id="{619D789F-9675-6D5E-BAB0-C860F93FB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9023" y="2903086"/>
              <a:ext cx="914400" cy="914400"/>
            </a:xfrm>
            <a:prstGeom prst="rect">
              <a:avLst/>
            </a:prstGeom>
          </p:spPr>
        </p:pic>
        <p:pic>
          <p:nvPicPr>
            <p:cNvPr id="29" name="Graphique 28" descr="Présentation avec multimédia contour">
              <a:extLst>
                <a:ext uri="{FF2B5EF4-FFF2-40B4-BE49-F238E27FC236}">
                  <a16:creationId xmlns:a16="http://schemas.microsoft.com/office/drawing/2014/main" id="{B0D113C0-C6B4-D334-04ED-9234477DB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00122" y="2445886"/>
              <a:ext cx="914400" cy="914400"/>
            </a:xfrm>
            <a:prstGeom prst="rect">
              <a:avLst/>
            </a:prstGeom>
          </p:spPr>
        </p:pic>
        <p:pic>
          <p:nvPicPr>
            <p:cNvPr id="30" name="Graphique 29" descr="Podcasting contour">
              <a:extLst>
                <a:ext uri="{FF2B5EF4-FFF2-40B4-BE49-F238E27FC236}">
                  <a16:creationId xmlns:a16="http://schemas.microsoft.com/office/drawing/2014/main" id="{A1B8B835-EF93-4424-98B7-6F89CF868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45186" y="2773469"/>
              <a:ext cx="914400" cy="914400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85ED0C4-3984-79B5-EFD5-D127D32D1038}"/>
              </a:ext>
            </a:extLst>
          </p:cNvPr>
          <p:cNvGrpSpPr/>
          <p:nvPr/>
        </p:nvGrpSpPr>
        <p:grpSpPr>
          <a:xfrm>
            <a:off x="3900659" y="3952605"/>
            <a:ext cx="1282674" cy="1218082"/>
            <a:chOff x="8293125" y="-1286125"/>
            <a:chExt cx="1282674" cy="1218082"/>
          </a:xfrm>
        </p:grpSpPr>
        <p:pic>
          <p:nvPicPr>
            <p:cNvPr id="32" name="Graphique 31" descr="Document contour">
              <a:extLst>
                <a:ext uri="{FF2B5EF4-FFF2-40B4-BE49-F238E27FC236}">
                  <a16:creationId xmlns:a16="http://schemas.microsoft.com/office/drawing/2014/main" id="{9DDD7A05-5398-DF97-89EF-E77CF3DD2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661399" y="-982443"/>
              <a:ext cx="914400" cy="914400"/>
            </a:xfrm>
            <a:prstGeom prst="rect">
              <a:avLst/>
            </a:prstGeom>
          </p:spPr>
        </p:pic>
        <p:pic>
          <p:nvPicPr>
            <p:cNvPr id="33" name="Graphique 32" descr="Badge copyright avec un remplissage uni">
              <a:extLst>
                <a:ext uri="{FF2B5EF4-FFF2-40B4-BE49-F238E27FC236}">
                  <a16:creationId xmlns:a16="http://schemas.microsoft.com/office/drawing/2014/main" id="{EB9E4378-595D-F146-A81B-67A0F23C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293125" y="-1286125"/>
              <a:ext cx="734588" cy="734588"/>
            </a:xfrm>
            <a:prstGeom prst="rect">
              <a:avLst/>
            </a:prstGeom>
          </p:spPr>
        </p:pic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E9794AFE-33A7-225B-249B-FBB26CCE7DAE}"/>
              </a:ext>
            </a:extLst>
          </p:cNvPr>
          <p:cNvSpPr txBox="1"/>
          <p:nvPr/>
        </p:nvSpPr>
        <p:spPr>
          <a:xfrm>
            <a:off x="15677" y="3066327"/>
            <a:ext cx="3605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Objectif et Acquis d’Apprentissage</a:t>
            </a:r>
            <a:endParaRPr lang="fr-BE" dirty="0">
              <a:latin typeface="+mj-lt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CA7024B-801C-5CBE-8C56-D44762F7707F}"/>
              </a:ext>
            </a:extLst>
          </p:cNvPr>
          <p:cNvSpPr txBox="1"/>
          <p:nvPr/>
        </p:nvSpPr>
        <p:spPr>
          <a:xfrm>
            <a:off x="3776351" y="3165433"/>
            <a:ext cx="16976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Type de matériel</a:t>
            </a:r>
            <a:endParaRPr lang="fr-BE" dirty="0">
              <a:latin typeface="+mj-lt"/>
            </a:endParaRPr>
          </a:p>
        </p:txBody>
      </p:sp>
      <p:pic>
        <p:nvPicPr>
          <p:cNvPr id="38" name="Graphique 37" descr="Livres contour">
            <a:extLst>
              <a:ext uri="{FF2B5EF4-FFF2-40B4-BE49-F238E27FC236}">
                <a16:creationId xmlns:a16="http://schemas.microsoft.com/office/drawing/2014/main" id="{C3A4A8A2-DE7A-C606-BD17-51421FB4BA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65166" y="2121746"/>
            <a:ext cx="914400" cy="914400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8FAA3514-77F3-C15B-9B55-FD55F2486B64}"/>
              </a:ext>
            </a:extLst>
          </p:cNvPr>
          <p:cNvSpPr txBox="1"/>
          <p:nvPr/>
        </p:nvSpPr>
        <p:spPr>
          <a:xfrm>
            <a:off x="6684083" y="3165433"/>
            <a:ext cx="22659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Sujet, matière, discipline</a:t>
            </a:r>
            <a:endParaRPr lang="fr-BE" dirty="0">
              <a:latin typeface="+mj-lt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AF3501C-A44E-B880-6F3D-453DB20C7586}"/>
              </a:ext>
            </a:extLst>
          </p:cNvPr>
          <p:cNvSpPr txBox="1"/>
          <p:nvPr/>
        </p:nvSpPr>
        <p:spPr>
          <a:xfrm>
            <a:off x="4163298" y="5175787"/>
            <a:ext cx="16976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Conditions d’utilisation</a:t>
            </a:r>
            <a:endParaRPr lang="fr-BE" dirty="0">
              <a:latin typeface="+mj-lt"/>
            </a:endParaRPr>
          </a:p>
        </p:txBody>
      </p:sp>
      <p:pic>
        <p:nvPicPr>
          <p:cNvPr id="46" name="Graphique 45" descr="Diplôme roulé contour">
            <a:extLst>
              <a:ext uri="{FF2B5EF4-FFF2-40B4-BE49-F238E27FC236}">
                <a16:creationId xmlns:a16="http://schemas.microsoft.com/office/drawing/2014/main" id="{55C759EE-7A38-B846-7C81-3C954F46FD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14154" y="2215983"/>
            <a:ext cx="914400" cy="914400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E009C090-830A-E785-B704-9899FE5DE4C2}"/>
              </a:ext>
            </a:extLst>
          </p:cNvPr>
          <p:cNvSpPr txBox="1"/>
          <p:nvPr/>
        </p:nvSpPr>
        <p:spPr>
          <a:xfrm>
            <a:off x="9993745" y="3130383"/>
            <a:ext cx="1795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Niveau enseigné</a:t>
            </a:r>
            <a:endParaRPr lang="fr-BE" dirty="0">
              <a:latin typeface="+mj-lt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C7929A6-508E-4146-5AA1-1D2931830DF6}"/>
              </a:ext>
            </a:extLst>
          </p:cNvPr>
          <p:cNvSpPr txBox="1"/>
          <p:nvPr/>
        </p:nvSpPr>
        <p:spPr>
          <a:xfrm>
            <a:off x="919616" y="5204674"/>
            <a:ext cx="12330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Langue</a:t>
            </a:r>
            <a:endParaRPr lang="fr-BE" dirty="0">
              <a:latin typeface="+mj-lt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D186A19-7C0E-89F4-A4C3-168D25A2AFA6}"/>
              </a:ext>
            </a:extLst>
          </p:cNvPr>
          <p:cNvSpPr txBox="1"/>
          <p:nvPr/>
        </p:nvSpPr>
        <p:spPr>
          <a:xfrm>
            <a:off x="7420152" y="5129620"/>
            <a:ext cx="12330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Date</a:t>
            </a:r>
            <a:endParaRPr lang="fr-BE" dirty="0">
              <a:latin typeface="+mj-lt"/>
            </a:endParaRPr>
          </a:p>
        </p:txBody>
      </p:sp>
      <p:pic>
        <p:nvPicPr>
          <p:cNvPr id="51" name="Graphique 50" descr="Langue contour">
            <a:extLst>
              <a:ext uri="{FF2B5EF4-FFF2-40B4-BE49-F238E27FC236}">
                <a16:creationId xmlns:a16="http://schemas.microsoft.com/office/drawing/2014/main" id="{D194FB25-F2A9-5635-0B9E-5A53FDB1AC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90756" y="4289299"/>
            <a:ext cx="914400" cy="914400"/>
          </a:xfrm>
          <a:prstGeom prst="rect">
            <a:avLst/>
          </a:prstGeom>
        </p:spPr>
      </p:pic>
      <p:pic>
        <p:nvPicPr>
          <p:cNvPr id="53" name="Graphique 52" descr="Chat contour">
            <a:extLst>
              <a:ext uri="{FF2B5EF4-FFF2-40B4-BE49-F238E27FC236}">
                <a16:creationId xmlns:a16="http://schemas.microsoft.com/office/drawing/2014/main" id="{EE9596E2-9F06-704E-A99F-F44A892ED9E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86943" y="4294623"/>
            <a:ext cx="914400" cy="914400"/>
          </a:xfrm>
          <a:prstGeom prst="rect">
            <a:avLst/>
          </a:prstGeom>
        </p:spPr>
      </p:pic>
      <p:pic>
        <p:nvPicPr>
          <p:cNvPr id="55" name="Graphique 54" descr="Calendrier journalier contour">
            <a:extLst>
              <a:ext uri="{FF2B5EF4-FFF2-40B4-BE49-F238E27FC236}">
                <a16:creationId xmlns:a16="http://schemas.microsoft.com/office/drawing/2014/main" id="{10AD95BF-CABE-071E-98FC-AA559F8B288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215017" y="4261387"/>
            <a:ext cx="914400" cy="914400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5285432A-EA6C-1D4F-8EBB-D666794DB08C}"/>
              </a:ext>
            </a:extLst>
          </p:cNvPr>
          <p:cNvSpPr txBox="1"/>
          <p:nvPr/>
        </p:nvSpPr>
        <p:spPr>
          <a:xfrm>
            <a:off x="8609461" y="4998132"/>
            <a:ext cx="40018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Date de création ≠ Date de mise à jour</a:t>
            </a:r>
          </a:p>
        </p:txBody>
      </p:sp>
      <p:pic>
        <p:nvPicPr>
          <p:cNvPr id="59" name="Graphique 58" descr="Avertissement contour">
            <a:extLst>
              <a:ext uri="{FF2B5EF4-FFF2-40B4-BE49-F238E27FC236}">
                <a16:creationId xmlns:a16="http://schemas.microsoft.com/office/drawing/2014/main" id="{CADBF3F0-BDA2-D9C0-43E5-CFA72992CA5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106573" y="4879486"/>
            <a:ext cx="457200" cy="4572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8D3DE5C-ABFA-AED7-5E35-2C2F02893A29}"/>
              </a:ext>
            </a:extLst>
          </p:cNvPr>
          <p:cNvSpPr txBox="1"/>
          <p:nvPr/>
        </p:nvSpPr>
        <p:spPr>
          <a:xfrm>
            <a:off x="44029" y="6379704"/>
            <a:ext cx="20895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+mj-lt"/>
              </a:rPr>
              <a:t>Inspiré</a:t>
            </a:r>
            <a:r>
              <a:rPr lang="en-US" sz="1400" dirty="0">
                <a:latin typeface="+mj-lt"/>
              </a:rPr>
              <a:t> de : </a:t>
            </a:r>
            <a:r>
              <a:rPr lang="en-US" sz="1400" dirty="0" err="1">
                <a:latin typeface="+mj-lt"/>
              </a:rPr>
              <a:t>Fabrique</a:t>
            </a:r>
            <a:r>
              <a:rPr lang="en-US" sz="1400" dirty="0">
                <a:latin typeface="+mj-lt"/>
              </a:rPr>
              <a:t> REL.</a:t>
            </a:r>
            <a:endParaRPr lang="fr-BE" sz="1400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E6B67-CA5C-83D0-7733-DEE540057715}"/>
              </a:ext>
            </a:extLst>
          </p:cNvPr>
          <p:cNvSpPr/>
          <p:nvPr/>
        </p:nvSpPr>
        <p:spPr>
          <a:xfrm>
            <a:off x="4416683" y="862533"/>
            <a:ext cx="2442697" cy="808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D3CEE4-A194-45FA-4071-3412746547A3}"/>
              </a:ext>
            </a:extLst>
          </p:cNvPr>
          <p:cNvSpPr/>
          <p:nvPr/>
        </p:nvSpPr>
        <p:spPr>
          <a:xfrm>
            <a:off x="6595713" y="182199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26425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8A73EF33-A0DF-0074-9AB0-EFD35CC4145C}"/>
              </a:ext>
            </a:extLst>
          </p:cNvPr>
          <p:cNvCxnSpPr>
            <a:cxnSpLocks/>
          </p:cNvCxnSpPr>
          <p:nvPr/>
        </p:nvCxnSpPr>
        <p:spPr>
          <a:xfrm flipH="1">
            <a:off x="7209537" y="2257638"/>
            <a:ext cx="490052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307346FB-51F8-D3DE-5331-E587742FE74E}"/>
              </a:ext>
            </a:extLst>
          </p:cNvPr>
          <p:cNvCxnSpPr>
            <a:cxnSpLocks/>
          </p:cNvCxnSpPr>
          <p:nvPr/>
        </p:nvCxnSpPr>
        <p:spPr>
          <a:xfrm flipH="1">
            <a:off x="5311290" y="3361080"/>
            <a:ext cx="490052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73CAED09-BB05-89B8-C379-C4F92A4A1F3E}"/>
              </a:ext>
            </a:extLst>
          </p:cNvPr>
          <p:cNvCxnSpPr>
            <a:cxnSpLocks/>
          </p:cNvCxnSpPr>
          <p:nvPr/>
        </p:nvCxnSpPr>
        <p:spPr>
          <a:xfrm flipH="1">
            <a:off x="5311290" y="3730412"/>
            <a:ext cx="490052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057A2FB-7D01-43B6-4E03-7F26527B0C2A}"/>
              </a:ext>
            </a:extLst>
          </p:cNvPr>
          <p:cNvCxnSpPr>
            <a:cxnSpLocks/>
          </p:cNvCxnSpPr>
          <p:nvPr/>
        </p:nvCxnSpPr>
        <p:spPr>
          <a:xfrm flipH="1">
            <a:off x="3193494" y="4836425"/>
            <a:ext cx="490052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AB462-7308-302E-5E3E-A8126A3F6525}"/>
              </a:ext>
            </a:extLst>
          </p:cNvPr>
          <p:cNvSpPr/>
          <p:nvPr/>
        </p:nvSpPr>
        <p:spPr>
          <a:xfrm>
            <a:off x="5799671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2483485" y="170519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 étapes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Graphique 2" descr="Loupe contour">
            <a:extLst>
              <a:ext uri="{FF2B5EF4-FFF2-40B4-BE49-F238E27FC236}">
                <a16:creationId xmlns:a16="http://schemas.microsoft.com/office/drawing/2014/main" id="{D8EA1E12-CDBA-1159-DF1D-1FF1CBAC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45" y="-1463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D74295-AE80-25FA-EA1F-EE9256D5F2F6}"/>
              </a:ext>
            </a:extLst>
          </p:cNvPr>
          <p:cNvSpPr/>
          <p:nvPr/>
        </p:nvSpPr>
        <p:spPr>
          <a:xfrm>
            <a:off x="6507344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0748E2-DE22-4976-DB45-59EF753D8601}"/>
              </a:ext>
            </a:extLst>
          </p:cNvPr>
          <p:cNvSpPr/>
          <p:nvPr/>
        </p:nvSpPr>
        <p:spPr>
          <a:xfrm>
            <a:off x="7215017" y="866281"/>
            <a:ext cx="35347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04DC47-27B8-5E42-C7D5-9CB0C1E7C18A}"/>
              </a:ext>
            </a:extLst>
          </p:cNvPr>
          <p:cNvSpPr/>
          <p:nvPr/>
        </p:nvSpPr>
        <p:spPr>
          <a:xfrm>
            <a:off x="1403956" y="4429125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3843E24-AD01-3839-6B7D-080E8BCDAB1D}"/>
              </a:ext>
            </a:extLst>
          </p:cNvPr>
          <p:cNvSpPr txBox="1"/>
          <p:nvPr/>
        </p:nvSpPr>
        <p:spPr>
          <a:xfrm>
            <a:off x="1123218" y="4457866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0F6EFD-A742-1294-36D8-D5E31A3C6CC0}"/>
              </a:ext>
            </a:extLst>
          </p:cNvPr>
          <p:cNvSpPr/>
          <p:nvPr/>
        </p:nvSpPr>
        <p:spPr>
          <a:xfrm>
            <a:off x="3088031" y="4429125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D103F9-49DA-A0EC-D652-6A6770AF47CF}"/>
              </a:ext>
            </a:extLst>
          </p:cNvPr>
          <p:cNvSpPr txBox="1"/>
          <p:nvPr/>
        </p:nvSpPr>
        <p:spPr>
          <a:xfrm>
            <a:off x="1972851" y="4648419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identifier</a:t>
            </a:r>
            <a:endParaRPr lang="fr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CEE96F-E56B-8852-2912-C3F4E60260FF}"/>
              </a:ext>
            </a:extLst>
          </p:cNvPr>
          <p:cNvSpPr/>
          <p:nvPr/>
        </p:nvSpPr>
        <p:spPr>
          <a:xfrm>
            <a:off x="3544931" y="3163062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9417FB-97E5-1B6F-0DAF-2C0AE7F938AA}"/>
              </a:ext>
            </a:extLst>
          </p:cNvPr>
          <p:cNvSpPr txBox="1"/>
          <p:nvPr/>
        </p:nvSpPr>
        <p:spPr>
          <a:xfrm>
            <a:off x="3264193" y="3191803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6FBCE1-4DC8-D417-807E-4E655C954CD4}"/>
              </a:ext>
            </a:extLst>
          </p:cNvPr>
          <p:cNvSpPr/>
          <p:nvPr/>
        </p:nvSpPr>
        <p:spPr>
          <a:xfrm>
            <a:off x="5229006" y="3163062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D6551E5-13D1-D314-F3D6-E4064D68BBD1}"/>
              </a:ext>
            </a:extLst>
          </p:cNvPr>
          <p:cNvSpPr txBox="1"/>
          <p:nvPr/>
        </p:nvSpPr>
        <p:spPr>
          <a:xfrm>
            <a:off x="4050965" y="3361080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rechercher</a:t>
            </a:r>
            <a:endParaRPr lang="fr-B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927E5E-107F-6EEF-0C74-59F6972FB38F}"/>
              </a:ext>
            </a:extLst>
          </p:cNvPr>
          <p:cNvSpPr/>
          <p:nvPr/>
        </p:nvSpPr>
        <p:spPr>
          <a:xfrm>
            <a:off x="5447148" y="1874954"/>
            <a:ext cx="1971703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3AFB4F7-211F-11FB-AF5F-216AF01AE199}"/>
              </a:ext>
            </a:extLst>
          </p:cNvPr>
          <p:cNvSpPr txBox="1"/>
          <p:nvPr/>
        </p:nvSpPr>
        <p:spPr>
          <a:xfrm>
            <a:off x="5166410" y="1903695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4D1878-3BDA-F653-8F09-0E11DD810EAD}"/>
              </a:ext>
            </a:extLst>
          </p:cNvPr>
          <p:cNvSpPr/>
          <p:nvPr/>
        </p:nvSpPr>
        <p:spPr>
          <a:xfrm>
            <a:off x="7131223" y="1874954"/>
            <a:ext cx="257203" cy="828675"/>
          </a:xfrm>
          <a:prstGeom prst="rect">
            <a:avLst/>
          </a:prstGeom>
          <a:solidFill>
            <a:srgbClr val="FFB3B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0AE6DCE-F8CC-EAE8-ED73-6C366952CEE0}"/>
              </a:ext>
            </a:extLst>
          </p:cNvPr>
          <p:cNvSpPr txBox="1"/>
          <p:nvPr/>
        </p:nvSpPr>
        <p:spPr>
          <a:xfrm>
            <a:off x="5953182" y="2072972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évaluer</a:t>
            </a:r>
            <a:endParaRPr lang="fr-BE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8CC2868-9929-744F-92EB-7EFA316CFF9C}"/>
              </a:ext>
            </a:extLst>
          </p:cNvPr>
          <p:cNvSpPr txBox="1"/>
          <p:nvPr/>
        </p:nvSpPr>
        <p:spPr>
          <a:xfrm>
            <a:off x="3748686" y="4580977"/>
            <a:ext cx="5368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Identifier 5 mots clés en ayant en tête son objectif (alignement avec les acquis d’apprentissage)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861BB50-1DB9-89EC-FC43-0655A5C34B0B}"/>
              </a:ext>
            </a:extLst>
          </p:cNvPr>
          <p:cNvSpPr txBox="1"/>
          <p:nvPr/>
        </p:nvSpPr>
        <p:spPr>
          <a:xfrm>
            <a:off x="5797372" y="3163062"/>
            <a:ext cx="5368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Catégoriser les différents portails de recherche d’OER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F485C82-27D7-65D5-FB9E-308668A914A4}"/>
              </a:ext>
            </a:extLst>
          </p:cNvPr>
          <p:cNvSpPr txBox="1"/>
          <p:nvPr/>
        </p:nvSpPr>
        <p:spPr>
          <a:xfrm>
            <a:off x="5797372" y="3521665"/>
            <a:ext cx="5368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Effectuer une recherche à partir des mots clés et portails et lister 3 ressources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A4DC433-7B4F-808B-5059-E0556E89BEF1}"/>
              </a:ext>
            </a:extLst>
          </p:cNvPr>
          <p:cNvSpPr txBox="1"/>
          <p:nvPr/>
        </p:nvSpPr>
        <p:spPr>
          <a:xfrm>
            <a:off x="7777903" y="2072972"/>
            <a:ext cx="38396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A partir de la grille, évaluer une ressource</a:t>
            </a:r>
            <a:endParaRPr lang="fr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2395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Graphique 2" descr="Loupe contour">
            <a:extLst>
              <a:ext uri="{FF2B5EF4-FFF2-40B4-BE49-F238E27FC236}">
                <a16:creationId xmlns:a16="http://schemas.microsoft.com/office/drawing/2014/main" id="{D8EA1E12-CDBA-1159-DF1D-1FF1CBAC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45" y="-1463"/>
            <a:ext cx="914400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D2EF32-4533-F930-B0E7-B64B8732CE20}"/>
              </a:ext>
            </a:extLst>
          </p:cNvPr>
          <p:cNvSpPr txBox="1"/>
          <p:nvPr/>
        </p:nvSpPr>
        <p:spPr>
          <a:xfrm>
            <a:off x="2107166" y="255511"/>
            <a:ext cx="843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Grille d’évaluation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13" name="Image 12" descr="Une image contenant horloge, cercle, Graphique, clipart&#10;&#10;Description générée automatiquement">
            <a:extLst>
              <a:ext uri="{FF2B5EF4-FFF2-40B4-BE49-F238E27FC236}">
                <a16:creationId xmlns:a16="http://schemas.microsoft.com/office/drawing/2014/main" id="{85644C14-5227-DD6F-B559-78FB10406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63" y="2172854"/>
            <a:ext cx="3549073" cy="354907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4851F6E-BDE1-AB5E-A6A5-D000DC43654B}"/>
              </a:ext>
            </a:extLst>
          </p:cNvPr>
          <p:cNvSpPr txBox="1"/>
          <p:nvPr/>
        </p:nvSpPr>
        <p:spPr>
          <a:xfrm>
            <a:off x="613079" y="4734873"/>
            <a:ext cx="341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pertinence</a:t>
            </a:r>
            <a:endParaRPr lang="fr-BE" sz="28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F357246-86B2-E7D9-F065-D33851481879}"/>
              </a:ext>
            </a:extLst>
          </p:cNvPr>
          <p:cNvSpPr txBox="1"/>
          <p:nvPr/>
        </p:nvSpPr>
        <p:spPr>
          <a:xfrm>
            <a:off x="1062245" y="3301059"/>
            <a:ext cx="341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exactitude</a:t>
            </a:r>
            <a:endParaRPr lang="fr-BE" sz="28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E722DC-FB5C-63E7-D486-2C3BBB886F1E}"/>
              </a:ext>
            </a:extLst>
          </p:cNvPr>
          <p:cNvSpPr txBox="1"/>
          <p:nvPr/>
        </p:nvSpPr>
        <p:spPr>
          <a:xfrm>
            <a:off x="1838768" y="1892164"/>
            <a:ext cx="341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qualité</a:t>
            </a:r>
            <a:endParaRPr lang="fr-BE" sz="28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F992D02-B481-26DD-34E1-326DA804277D}"/>
              </a:ext>
            </a:extLst>
          </p:cNvPr>
          <p:cNvSpPr txBox="1"/>
          <p:nvPr/>
        </p:nvSpPr>
        <p:spPr>
          <a:xfrm>
            <a:off x="6715413" y="1892164"/>
            <a:ext cx="341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accessibilité</a:t>
            </a:r>
            <a:endParaRPr lang="fr-BE" sz="28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DD673B6-0096-28F6-FB17-9F7EAFD3BDA9}"/>
              </a:ext>
            </a:extLst>
          </p:cNvPr>
          <p:cNvSpPr txBox="1"/>
          <p:nvPr/>
        </p:nvSpPr>
        <p:spPr>
          <a:xfrm>
            <a:off x="7399417" y="3345315"/>
            <a:ext cx="341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interactivité</a:t>
            </a:r>
            <a:endParaRPr lang="fr-BE" sz="28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E9EC27C-911E-1899-0000-1AA4BA230B47}"/>
              </a:ext>
            </a:extLst>
          </p:cNvPr>
          <p:cNvSpPr txBox="1"/>
          <p:nvPr/>
        </p:nvSpPr>
        <p:spPr>
          <a:xfrm>
            <a:off x="7817716" y="4734873"/>
            <a:ext cx="341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licence</a:t>
            </a:r>
            <a:endParaRPr lang="fr-BE" sz="28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05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" name="Graphique 2" descr="Loupe contour">
            <a:extLst>
              <a:ext uri="{FF2B5EF4-FFF2-40B4-BE49-F238E27FC236}">
                <a16:creationId xmlns:a16="http://schemas.microsoft.com/office/drawing/2014/main" id="{D8EA1E12-CDBA-1159-DF1D-1FF1CBAC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245" y="-1463"/>
            <a:ext cx="914400" cy="914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8315F8-E95E-4AD5-7231-A03D9185E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25"/>
          <a:stretch/>
        </p:blipFill>
        <p:spPr>
          <a:xfrm>
            <a:off x="9633591" y="5658004"/>
            <a:ext cx="2558409" cy="1199996"/>
          </a:xfrm>
          <a:prstGeom prst="rect">
            <a:avLst/>
          </a:prstGeom>
        </p:spPr>
      </p:pic>
      <p:pic>
        <p:nvPicPr>
          <p:cNvPr id="10" name="Image 9">
            <a:hlinkClick r:id="rId5"/>
            <a:extLst>
              <a:ext uri="{FF2B5EF4-FFF2-40B4-BE49-F238E27FC236}">
                <a16:creationId xmlns:a16="http://schemas.microsoft.com/office/drawing/2014/main" id="{E6A1FF82-7AED-6535-E794-B8EB5FB616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099"/>
          <a:stretch/>
        </p:blipFill>
        <p:spPr>
          <a:xfrm>
            <a:off x="2262367" y="239274"/>
            <a:ext cx="5218546" cy="6336326"/>
          </a:xfrm>
          <a:prstGeom prst="rect">
            <a:avLst/>
          </a:prstGeom>
        </p:spPr>
      </p:pic>
      <p:sp>
        <p:nvSpPr>
          <p:cNvPr id="12" name="Légende : flèche courbée à une bordure 11">
            <a:extLst>
              <a:ext uri="{FF2B5EF4-FFF2-40B4-BE49-F238E27FC236}">
                <a16:creationId xmlns:a16="http://schemas.microsoft.com/office/drawing/2014/main" id="{6F188986-D4E9-45E0-F4DE-CD093161476A}"/>
              </a:ext>
            </a:extLst>
          </p:cNvPr>
          <p:cNvSpPr/>
          <p:nvPr/>
        </p:nvSpPr>
        <p:spPr>
          <a:xfrm>
            <a:off x="8199805" y="690112"/>
            <a:ext cx="3635636" cy="2311879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9068"/>
              <a:gd name="adj6" fmla="val -21991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A7C328-DCBF-E9EC-7174-42CE3DB3DBFE}"/>
              </a:ext>
            </a:extLst>
          </p:cNvPr>
          <p:cNvSpPr txBox="1"/>
          <p:nvPr/>
        </p:nvSpPr>
        <p:spPr>
          <a:xfrm>
            <a:off x="8251563" y="947160"/>
            <a:ext cx="35321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Quel(s) </a:t>
            </a:r>
            <a:r>
              <a:rPr lang="fr-FR" sz="1400" b="1" dirty="0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acquis d’apprentissage </a:t>
            </a:r>
            <a:r>
              <a:rPr lang="fr-FR" sz="1400" dirty="0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les OER permettront-elles d’atteindre en tout ou en partie 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Quelle </a:t>
            </a:r>
            <a:r>
              <a:rPr lang="fr-FR" sz="1400" b="1" dirty="0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activité</a:t>
            </a:r>
            <a:r>
              <a:rPr lang="fr-FR" sz="1400" dirty="0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 pourra être associée aux OER 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BE" sz="1400" dirty="0">
                <a:solidFill>
                  <a:schemeClr val="bg1"/>
                </a:solidFill>
                <a:latin typeface="+mj-lt"/>
              </a:rPr>
              <a:t>En quoi l’OER prépare-t-elle en tout ou en partie à 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l’évaluation</a:t>
            </a:r>
            <a:r>
              <a:rPr lang="fr-BE" sz="1400" dirty="0">
                <a:solidFill>
                  <a:schemeClr val="bg1"/>
                </a:solidFill>
                <a:latin typeface="+mj-lt"/>
              </a:rPr>
              <a:t> dudit (desdits) acquis d’apprentissage ?</a:t>
            </a:r>
          </a:p>
        </p:txBody>
      </p:sp>
    </p:spTree>
    <p:extLst>
      <p:ext uri="{BB962C8B-B14F-4D97-AF65-F5344CB8AC3E}">
        <p14:creationId xmlns:p14="http://schemas.microsoft.com/office/powerpoint/2010/main" val="872236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5C1CF294-1A4D-FE89-70F4-3034B954D41E}"/>
              </a:ext>
            </a:extLst>
          </p:cNvPr>
          <p:cNvSpPr/>
          <p:nvPr/>
        </p:nvSpPr>
        <p:spPr>
          <a:xfrm>
            <a:off x="2622238" y="219172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D3DC785F-7C88-9BCC-50A1-9B6297C6A407}"/>
              </a:ext>
            </a:extLst>
          </p:cNvPr>
          <p:cNvSpPr/>
          <p:nvPr/>
        </p:nvSpPr>
        <p:spPr>
          <a:xfrm>
            <a:off x="4791925" y="21219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2F7F4-7C9D-8EE7-FA17-BE32E90481BE}"/>
              </a:ext>
            </a:extLst>
          </p:cNvPr>
          <p:cNvSpPr/>
          <p:nvPr/>
        </p:nvSpPr>
        <p:spPr>
          <a:xfrm>
            <a:off x="4233863" y="531446"/>
            <a:ext cx="1671638" cy="707886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31B92C-B782-7D47-41F4-37F132077758}"/>
              </a:ext>
            </a:extLst>
          </p:cNvPr>
          <p:cNvSpPr txBox="1"/>
          <p:nvPr/>
        </p:nvSpPr>
        <p:spPr>
          <a:xfrm>
            <a:off x="2951077" y="484257"/>
            <a:ext cx="2771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Plan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FF30F2B-364F-FC01-8F35-85E488A4BE8B}"/>
              </a:ext>
            </a:extLst>
          </p:cNvPr>
          <p:cNvSpPr/>
          <p:nvPr/>
        </p:nvSpPr>
        <p:spPr>
          <a:xfrm>
            <a:off x="452553" y="21346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6B95178-7C45-9BDC-EC1F-019BAC03209C}"/>
              </a:ext>
            </a:extLst>
          </p:cNvPr>
          <p:cNvSpPr/>
          <p:nvPr/>
        </p:nvSpPr>
        <p:spPr>
          <a:xfrm>
            <a:off x="687322" y="5481477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B06778-B8A1-0881-F5CC-26D4C445F616}"/>
              </a:ext>
            </a:extLst>
          </p:cNvPr>
          <p:cNvSpPr/>
          <p:nvPr/>
        </p:nvSpPr>
        <p:spPr>
          <a:xfrm flipV="1">
            <a:off x="695596" y="6113882"/>
            <a:ext cx="5988629" cy="799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286C06-B635-2215-AB25-9BA218B6D22A}"/>
              </a:ext>
            </a:extLst>
          </p:cNvPr>
          <p:cNvSpPr/>
          <p:nvPr/>
        </p:nvSpPr>
        <p:spPr>
          <a:xfrm>
            <a:off x="693057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38CFDAC-A46C-5A3B-6578-3576D83CCDE5}"/>
              </a:ext>
            </a:extLst>
          </p:cNvPr>
          <p:cNvSpPr txBox="1"/>
          <p:nvPr/>
        </p:nvSpPr>
        <p:spPr>
          <a:xfrm>
            <a:off x="781774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3A580FC-8689-1829-66C1-203A95463ED9}"/>
              </a:ext>
            </a:extLst>
          </p:cNvPr>
          <p:cNvSpPr txBox="1"/>
          <p:nvPr/>
        </p:nvSpPr>
        <p:spPr>
          <a:xfrm>
            <a:off x="687322" y="4377594"/>
            <a:ext cx="1411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Explication du titre</a:t>
            </a:r>
            <a:endParaRPr lang="fr-BE" dirty="0">
              <a:solidFill>
                <a:schemeClr val="bg1"/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6A75AF5-0608-6B51-5192-2E18291C68EC}"/>
              </a:ext>
            </a:extLst>
          </p:cNvPr>
          <p:cNvSpPr txBox="1"/>
          <p:nvPr/>
        </p:nvSpPr>
        <p:spPr>
          <a:xfrm>
            <a:off x="2951077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387B9ED-487C-ADF2-8D65-9E7351735D99}"/>
              </a:ext>
            </a:extLst>
          </p:cNvPr>
          <p:cNvSpPr txBox="1"/>
          <p:nvPr/>
        </p:nvSpPr>
        <p:spPr>
          <a:xfrm>
            <a:off x="5042182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C6FD25D-C5E4-9A08-955D-50859DC6E2C5}"/>
              </a:ext>
            </a:extLst>
          </p:cNvPr>
          <p:cNvSpPr/>
          <p:nvPr/>
        </p:nvSpPr>
        <p:spPr>
          <a:xfrm>
            <a:off x="2845493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Rechercher des OER</a:t>
            </a:r>
            <a:endParaRPr lang="fr-BE" dirty="0"/>
          </a:p>
        </p:txBody>
      </p:sp>
      <p:pic>
        <p:nvPicPr>
          <p:cNvPr id="44" name="Graphique 43" descr="Loupe contour">
            <a:extLst>
              <a:ext uri="{FF2B5EF4-FFF2-40B4-BE49-F238E27FC236}">
                <a16:creationId xmlns:a16="http://schemas.microsoft.com/office/drawing/2014/main" id="{6C0A7DA4-72B0-505A-484C-BA74B75DA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8525" y="2393696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AB45FEF-639A-633C-99FE-A6800A42C6A4}"/>
              </a:ext>
            </a:extLst>
          </p:cNvPr>
          <p:cNvSpPr/>
          <p:nvPr/>
        </p:nvSpPr>
        <p:spPr>
          <a:xfrm>
            <a:off x="5042581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Créer et (ré)utiliser</a:t>
            </a:r>
            <a:endParaRPr lang="fr-BE" dirty="0"/>
          </a:p>
        </p:txBody>
      </p:sp>
      <p:grpSp>
        <p:nvGrpSpPr>
          <p:cNvPr id="463" name="Groupe 462">
            <a:extLst>
              <a:ext uri="{FF2B5EF4-FFF2-40B4-BE49-F238E27FC236}">
                <a16:creationId xmlns:a16="http://schemas.microsoft.com/office/drawing/2014/main" id="{72AB392E-EB3B-A9BA-6789-7991C5CAB220}"/>
              </a:ext>
            </a:extLst>
          </p:cNvPr>
          <p:cNvGrpSpPr/>
          <p:nvPr/>
        </p:nvGrpSpPr>
        <p:grpSpPr>
          <a:xfrm>
            <a:off x="4933154" y="2227258"/>
            <a:ext cx="1497700" cy="1419043"/>
            <a:chOff x="2243048" y="-1764253"/>
            <a:chExt cx="1497700" cy="1419043"/>
          </a:xfrm>
        </p:grpSpPr>
        <p:pic>
          <p:nvPicPr>
            <p:cNvPr id="53" name="Graphique 52" descr="Recyclage contour">
              <a:extLst>
                <a:ext uri="{FF2B5EF4-FFF2-40B4-BE49-F238E27FC236}">
                  <a16:creationId xmlns:a16="http://schemas.microsoft.com/office/drawing/2014/main" id="{89D48C1A-DB9D-AA38-D318-ED7ADDEEB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22238" y="-1414593"/>
              <a:ext cx="855710" cy="963435"/>
            </a:xfrm>
            <a:prstGeom prst="rect">
              <a:avLst/>
            </a:prstGeom>
          </p:spPr>
        </p:pic>
        <p:pic>
          <p:nvPicPr>
            <p:cNvPr id="458" name="Graphique 457" descr="Pique contour">
              <a:extLst>
                <a:ext uri="{FF2B5EF4-FFF2-40B4-BE49-F238E27FC236}">
                  <a16:creationId xmlns:a16="http://schemas.microsoft.com/office/drawing/2014/main" id="{4A00D5BD-A2C7-4068-23CA-4579C01C2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43048" y="-881376"/>
              <a:ext cx="382114" cy="430218"/>
            </a:xfrm>
            <a:prstGeom prst="rect">
              <a:avLst/>
            </a:prstGeom>
          </p:spPr>
        </p:pic>
        <p:pic>
          <p:nvPicPr>
            <p:cNvPr id="460" name="Graphique 459" descr="Puzzle contour">
              <a:extLst>
                <a:ext uri="{FF2B5EF4-FFF2-40B4-BE49-F238E27FC236}">
                  <a16:creationId xmlns:a16="http://schemas.microsoft.com/office/drawing/2014/main" id="{C8274CC1-9EC1-FABE-D6EE-46DFAA802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89323" y="-1764253"/>
              <a:ext cx="392882" cy="392882"/>
            </a:xfrm>
            <a:prstGeom prst="rect">
              <a:avLst/>
            </a:prstGeom>
          </p:spPr>
        </p:pic>
        <p:pic>
          <p:nvPicPr>
            <p:cNvPr id="462" name="Graphique 461" descr="Clé contour">
              <a:extLst>
                <a:ext uri="{FF2B5EF4-FFF2-40B4-BE49-F238E27FC236}">
                  <a16:creationId xmlns:a16="http://schemas.microsoft.com/office/drawing/2014/main" id="{56ACB164-1F3C-C8FB-6553-58EC69EB0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310530" y="-775428"/>
              <a:ext cx="430218" cy="430218"/>
            </a:xfrm>
            <a:prstGeom prst="rect">
              <a:avLst/>
            </a:prstGeom>
          </p:spPr>
        </p:pic>
      </p:grpSp>
      <p:pic>
        <p:nvPicPr>
          <p:cNvPr id="465" name="Graphique 464" descr="Point d’interrogation contour">
            <a:extLst>
              <a:ext uri="{FF2B5EF4-FFF2-40B4-BE49-F238E27FC236}">
                <a16:creationId xmlns:a16="http://schemas.microsoft.com/office/drawing/2014/main" id="{6FC9B54B-9BC9-7EFA-8F0B-214C0B647A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1501" y="24540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6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Rectangle 499">
            <a:extLst>
              <a:ext uri="{FF2B5EF4-FFF2-40B4-BE49-F238E27FC236}">
                <a16:creationId xmlns:a16="http://schemas.microsoft.com/office/drawing/2014/main" id="{FE2DE2C7-C3C4-351F-A087-655DE85F9214}"/>
              </a:ext>
            </a:extLst>
          </p:cNvPr>
          <p:cNvSpPr/>
          <p:nvPr/>
        </p:nvSpPr>
        <p:spPr>
          <a:xfrm>
            <a:off x="11674136" y="0"/>
            <a:ext cx="517863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31B92C-B782-7D47-41F4-37F132077758}"/>
              </a:ext>
            </a:extLst>
          </p:cNvPr>
          <p:cNvSpPr txBox="1"/>
          <p:nvPr/>
        </p:nvSpPr>
        <p:spPr>
          <a:xfrm>
            <a:off x="2114550" y="394919"/>
            <a:ext cx="489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Auto-positionnement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5" name="Graphique 4" descr="Notes Post-it 3 contour">
            <a:extLst>
              <a:ext uri="{FF2B5EF4-FFF2-40B4-BE49-F238E27FC236}">
                <a16:creationId xmlns:a16="http://schemas.microsoft.com/office/drawing/2014/main" id="{F531BC2A-3D42-81A7-D750-4D1599386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572" y="291662"/>
            <a:ext cx="914400" cy="914400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9A5CF95-863D-D951-F3D4-4989F11C3704}"/>
              </a:ext>
            </a:extLst>
          </p:cNvPr>
          <p:cNvCxnSpPr>
            <a:cxnSpLocks/>
          </p:cNvCxnSpPr>
          <p:nvPr/>
        </p:nvCxnSpPr>
        <p:spPr>
          <a:xfrm flipV="1">
            <a:off x="5210175" y="1855924"/>
            <a:ext cx="0" cy="4249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A124EE52-0302-D95F-5304-B736EE515B1D}"/>
              </a:ext>
            </a:extLst>
          </p:cNvPr>
          <p:cNvSpPr txBox="1"/>
          <p:nvPr/>
        </p:nvSpPr>
        <p:spPr>
          <a:xfrm>
            <a:off x="5351922" y="1671258"/>
            <a:ext cx="867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intérêt</a:t>
            </a:r>
            <a:endParaRPr lang="fr-BE" b="1" dirty="0"/>
          </a:p>
        </p:txBody>
      </p:sp>
      <p:cxnSp>
        <p:nvCxnSpPr>
          <p:cNvPr id="27" name="Connecteur : en arc 26">
            <a:extLst>
              <a:ext uri="{FF2B5EF4-FFF2-40B4-BE49-F238E27FC236}">
                <a16:creationId xmlns:a16="http://schemas.microsoft.com/office/drawing/2014/main" id="{76BDFB11-E8FD-263F-7D41-E6A3636AFAA2}"/>
              </a:ext>
            </a:extLst>
          </p:cNvPr>
          <p:cNvCxnSpPr/>
          <p:nvPr/>
        </p:nvCxnSpPr>
        <p:spPr>
          <a:xfrm>
            <a:off x="1580772" y="1206062"/>
            <a:ext cx="914400" cy="914400"/>
          </a:xfrm>
          <a:prstGeom prst="curvedConnector3">
            <a:avLst>
              <a:gd name="adj1" fmla="val 15625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Graphique 29" descr="Main contour">
            <a:extLst>
              <a:ext uri="{FF2B5EF4-FFF2-40B4-BE49-F238E27FC236}">
                <a16:creationId xmlns:a16="http://schemas.microsoft.com/office/drawing/2014/main" id="{11BED47E-B2B1-F852-255B-85A260740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44620">
            <a:off x="8695778" y="910180"/>
            <a:ext cx="2263255" cy="2263255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4DCDB264-50D6-1F3B-3325-29051650B7A4}"/>
              </a:ext>
            </a:extLst>
          </p:cNvPr>
          <p:cNvSpPr txBox="1"/>
          <p:nvPr/>
        </p:nvSpPr>
        <p:spPr>
          <a:xfrm rot="20874516">
            <a:off x="8775919" y="1293476"/>
            <a:ext cx="8704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prénom</a:t>
            </a:r>
            <a:endParaRPr lang="fr-BE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63ECCF6-64E6-06B1-8E1A-7465B9243172}"/>
              </a:ext>
            </a:extLst>
          </p:cNvPr>
          <p:cNvSpPr txBox="1"/>
          <p:nvPr/>
        </p:nvSpPr>
        <p:spPr>
          <a:xfrm rot="20874516">
            <a:off x="9606543" y="808804"/>
            <a:ext cx="5963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nom</a:t>
            </a:r>
            <a:endParaRPr lang="fr-BE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5A38648-2797-B93C-042B-B78DB5524B4C}"/>
              </a:ext>
            </a:extLst>
          </p:cNvPr>
          <p:cNvSpPr txBox="1"/>
          <p:nvPr/>
        </p:nvSpPr>
        <p:spPr>
          <a:xfrm rot="20874516">
            <a:off x="10081183" y="778571"/>
            <a:ext cx="884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fonction</a:t>
            </a:r>
            <a:endParaRPr lang="fr-BE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70F774C-B878-95E8-FE98-481F012AB9C6}"/>
              </a:ext>
            </a:extLst>
          </p:cNvPr>
          <p:cNvSpPr txBox="1"/>
          <p:nvPr/>
        </p:nvSpPr>
        <p:spPr>
          <a:xfrm rot="20874516">
            <a:off x="10306230" y="1026387"/>
            <a:ext cx="7256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unité</a:t>
            </a:r>
            <a:endParaRPr lang="fr-BE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EA59BE6-A74B-F95F-7094-288DBD0C344A}"/>
              </a:ext>
            </a:extLst>
          </p:cNvPr>
          <p:cNvSpPr txBox="1"/>
          <p:nvPr/>
        </p:nvSpPr>
        <p:spPr>
          <a:xfrm rot="20874516">
            <a:off x="10492705" y="1323726"/>
            <a:ext cx="7256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force</a:t>
            </a:r>
            <a:endParaRPr lang="fr-BE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6C3F795-9C80-E37B-EB95-C4337CD5738E}"/>
              </a:ext>
            </a:extLst>
          </p:cNvPr>
          <p:cNvCxnSpPr>
            <a:cxnSpLocks/>
          </p:cNvCxnSpPr>
          <p:nvPr/>
        </p:nvCxnSpPr>
        <p:spPr>
          <a:xfrm>
            <a:off x="866775" y="4130856"/>
            <a:ext cx="8839200" cy="191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46E26BBC-BDA2-ABE2-7AA9-179BD914D7FF}"/>
              </a:ext>
            </a:extLst>
          </p:cNvPr>
          <p:cNvSpPr txBox="1"/>
          <p:nvPr/>
        </p:nvSpPr>
        <p:spPr>
          <a:xfrm>
            <a:off x="8510944" y="4266474"/>
            <a:ext cx="1452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connaissance</a:t>
            </a:r>
            <a:endParaRPr lang="fr-BE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AA7C6F-0D99-6955-2DFC-50A39A29079E}"/>
              </a:ext>
            </a:extLst>
          </p:cNvPr>
          <p:cNvSpPr/>
          <p:nvPr/>
        </p:nvSpPr>
        <p:spPr>
          <a:xfrm>
            <a:off x="4081462" y="1001346"/>
            <a:ext cx="3209925" cy="666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92910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D3DC785F-7C88-9BCC-50A1-9B6297C6A407}"/>
              </a:ext>
            </a:extLst>
          </p:cNvPr>
          <p:cNvSpPr/>
          <p:nvPr/>
        </p:nvSpPr>
        <p:spPr>
          <a:xfrm>
            <a:off x="4791925" y="21219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6B95178-7C45-9BDC-EC1F-019BAC03209C}"/>
              </a:ext>
            </a:extLst>
          </p:cNvPr>
          <p:cNvSpPr/>
          <p:nvPr/>
        </p:nvSpPr>
        <p:spPr>
          <a:xfrm>
            <a:off x="687322" y="5481477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B06778-B8A1-0881-F5CC-26D4C445F616}"/>
              </a:ext>
            </a:extLst>
          </p:cNvPr>
          <p:cNvSpPr/>
          <p:nvPr/>
        </p:nvSpPr>
        <p:spPr>
          <a:xfrm flipV="1">
            <a:off x="695596" y="6113882"/>
            <a:ext cx="5988629" cy="799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387B9ED-487C-ADF2-8D65-9E7351735D99}"/>
              </a:ext>
            </a:extLst>
          </p:cNvPr>
          <p:cNvSpPr txBox="1"/>
          <p:nvPr/>
        </p:nvSpPr>
        <p:spPr>
          <a:xfrm>
            <a:off x="5042182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AB45FEF-639A-633C-99FE-A6800A42C6A4}"/>
              </a:ext>
            </a:extLst>
          </p:cNvPr>
          <p:cNvSpPr/>
          <p:nvPr/>
        </p:nvSpPr>
        <p:spPr>
          <a:xfrm>
            <a:off x="5042581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Créer et (ré)utiliser</a:t>
            </a:r>
            <a:endParaRPr lang="fr-BE" dirty="0"/>
          </a:p>
        </p:txBody>
      </p:sp>
      <p:grpSp>
        <p:nvGrpSpPr>
          <p:cNvPr id="463" name="Groupe 462">
            <a:extLst>
              <a:ext uri="{FF2B5EF4-FFF2-40B4-BE49-F238E27FC236}">
                <a16:creationId xmlns:a16="http://schemas.microsoft.com/office/drawing/2014/main" id="{72AB392E-EB3B-A9BA-6789-7991C5CAB220}"/>
              </a:ext>
            </a:extLst>
          </p:cNvPr>
          <p:cNvGrpSpPr/>
          <p:nvPr/>
        </p:nvGrpSpPr>
        <p:grpSpPr>
          <a:xfrm>
            <a:off x="4933154" y="2227258"/>
            <a:ext cx="1497700" cy="1419043"/>
            <a:chOff x="2243048" y="-1764253"/>
            <a:chExt cx="1497700" cy="1419043"/>
          </a:xfrm>
        </p:grpSpPr>
        <p:pic>
          <p:nvPicPr>
            <p:cNvPr id="53" name="Graphique 52" descr="Recyclage contour">
              <a:extLst>
                <a:ext uri="{FF2B5EF4-FFF2-40B4-BE49-F238E27FC236}">
                  <a16:creationId xmlns:a16="http://schemas.microsoft.com/office/drawing/2014/main" id="{89D48C1A-DB9D-AA38-D318-ED7ADDEEB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22238" y="-1414593"/>
              <a:ext cx="855710" cy="963435"/>
            </a:xfrm>
            <a:prstGeom prst="rect">
              <a:avLst/>
            </a:prstGeom>
          </p:spPr>
        </p:pic>
        <p:pic>
          <p:nvPicPr>
            <p:cNvPr id="458" name="Graphique 457" descr="Pique contour">
              <a:extLst>
                <a:ext uri="{FF2B5EF4-FFF2-40B4-BE49-F238E27FC236}">
                  <a16:creationId xmlns:a16="http://schemas.microsoft.com/office/drawing/2014/main" id="{4A00D5BD-A2C7-4068-23CA-4579C01C2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43048" y="-881376"/>
              <a:ext cx="382114" cy="430218"/>
            </a:xfrm>
            <a:prstGeom prst="rect">
              <a:avLst/>
            </a:prstGeom>
          </p:spPr>
        </p:pic>
        <p:pic>
          <p:nvPicPr>
            <p:cNvPr id="460" name="Graphique 459" descr="Puzzle contour">
              <a:extLst>
                <a:ext uri="{FF2B5EF4-FFF2-40B4-BE49-F238E27FC236}">
                  <a16:creationId xmlns:a16="http://schemas.microsoft.com/office/drawing/2014/main" id="{C8274CC1-9EC1-FABE-D6EE-46DFAA802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23" y="-1764253"/>
              <a:ext cx="392882" cy="392882"/>
            </a:xfrm>
            <a:prstGeom prst="rect">
              <a:avLst/>
            </a:prstGeom>
          </p:spPr>
        </p:pic>
        <p:pic>
          <p:nvPicPr>
            <p:cNvPr id="462" name="Graphique 461" descr="Clé contour">
              <a:extLst>
                <a:ext uri="{FF2B5EF4-FFF2-40B4-BE49-F238E27FC236}">
                  <a16:creationId xmlns:a16="http://schemas.microsoft.com/office/drawing/2014/main" id="{56ACB164-1F3C-C8FB-6553-58EC69EB0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10530" y="-775428"/>
              <a:ext cx="430218" cy="430218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7A71541-9E70-4233-C958-EB4C12F274BD}"/>
              </a:ext>
            </a:extLst>
          </p:cNvPr>
          <p:cNvSpPr txBox="1"/>
          <p:nvPr/>
        </p:nvSpPr>
        <p:spPr>
          <a:xfrm rot="19609579">
            <a:off x="-657311" y="929490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traduire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B1710D-CE7D-A7EC-F4BB-4B222E07916D}"/>
              </a:ext>
            </a:extLst>
          </p:cNvPr>
          <p:cNvSpPr txBox="1"/>
          <p:nvPr/>
        </p:nvSpPr>
        <p:spPr>
          <a:xfrm rot="504192">
            <a:off x="7305589" y="5866197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innove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93C2AF-60AF-2C84-076B-C45AB1125512}"/>
              </a:ext>
            </a:extLst>
          </p:cNvPr>
          <p:cNvSpPr txBox="1"/>
          <p:nvPr/>
        </p:nvSpPr>
        <p:spPr>
          <a:xfrm rot="1709700">
            <a:off x="7743739" y="1154808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5R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90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09FAA36-39D6-7C65-245F-52F16853771B}"/>
              </a:ext>
            </a:extLst>
          </p:cNvPr>
          <p:cNvSpPr/>
          <p:nvPr/>
        </p:nvSpPr>
        <p:spPr>
          <a:xfrm>
            <a:off x="6710677" y="691511"/>
            <a:ext cx="2376173" cy="5877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AB462-7308-302E-5E3E-A8126A3F6525}"/>
              </a:ext>
            </a:extLst>
          </p:cNvPr>
          <p:cNvSpPr/>
          <p:nvPr/>
        </p:nvSpPr>
        <p:spPr>
          <a:xfrm>
            <a:off x="3625753" y="161207"/>
            <a:ext cx="2624477" cy="587768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4419600" y="287043"/>
            <a:ext cx="3422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Mes actions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E42CCA-3144-7E9A-2173-DEF769CC4A40}"/>
              </a:ext>
            </a:extLst>
          </p:cNvPr>
          <p:cNvSpPr txBox="1"/>
          <p:nvPr/>
        </p:nvSpPr>
        <p:spPr>
          <a:xfrm>
            <a:off x="5742521" y="6317906"/>
            <a:ext cx="6479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+mj-lt"/>
              </a:rPr>
              <a:t>Inspiré</a:t>
            </a:r>
            <a:r>
              <a:rPr lang="en-US" sz="1400" dirty="0">
                <a:latin typeface="+mj-lt"/>
              </a:rPr>
              <a:t> de : </a:t>
            </a:r>
            <a:r>
              <a:rPr lang="en-US" sz="1400" dirty="0" err="1">
                <a:latin typeface="+mj-lt"/>
              </a:rPr>
              <a:t>Jacqmot</a:t>
            </a:r>
            <a:r>
              <a:rPr lang="en-US" sz="1400" dirty="0">
                <a:latin typeface="+mj-lt"/>
              </a:rPr>
              <a:t>, C., </a:t>
            </a:r>
            <a:r>
              <a:rPr lang="en-US" sz="1400" dirty="0" err="1">
                <a:latin typeface="+mj-lt"/>
              </a:rPr>
              <a:t>Docq</a:t>
            </a:r>
            <a:r>
              <a:rPr lang="en-US" sz="1400" dirty="0">
                <a:latin typeface="+mj-lt"/>
              </a:rPr>
              <a:t>, F., Deville, Y. [2020]. A Framework to Understand, </a:t>
            </a:r>
            <a:r>
              <a:rPr lang="en-US" sz="1400" dirty="0" err="1">
                <a:latin typeface="+mj-lt"/>
              </a:rPr>
              <a:t>Analyse</a:t>
            </a:r>
            <a:r>
              <a:rPr lang="en-US" sz="1400" dirty="0">
                <a:latin typeface="+mj-lt"/>
              </a:rPr>
              <a:t> and Describe Online and Open Education in Higher Education. </a:t>
            </a:r>
            <a:r>
              <a:rPr lang="en-US" sz="1400" dirty="0" err="1">
                <a:latin typeface="+mj-lt"/>
              </a:rPr>
              <a:t>doi</a:t>
            </a:r>
            <a:r>
              <a:rPr lang="en-US" sz="1400" dirty="0">
                <a:latin typeface="+mj-lt"/>
              </a:rPr>
              <a:t>: /20.500.12279/783.</a:t>
            </a:r>
            <a:endParaRPr lang="fr-BE" sz="1400" dirty="0">
              <a:latin typeface="+mj-lt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034749DE-7DFD-ED80-C237-AF337F57A0FE}"/>
              </a:ext>
            </a:extLst>
          </p:cNvPr>
          <p:cNvGrpSpPr/>
          <p:nvPr/>
        </p:nvGrpSpPr>
        <p:grpSpPr>
          <a:xfrm>
            <a:off x="5524125" y="2897257"/>
            <a:ext cx="914400" cy="914400"/>
            <a:chOff x="3766185" y="3779589"/>
            <a:chExt cx="914400" cy="914400"/>
          </a:xfrm>
        </p:grpSpPr>
        <p:pic>
          <p:nvPicPr>
            <p:cNvPr id="13" name="Graphique 12" descr="Document contour">
              <a:extLst>
                <a:ext uri="{FF2B5EF4-FFF2-40B4-BE49-F238E27FC236}">
                  <a16:creationId xmlns:a16="http://schemas.microsoft.com/office/drawing/2014/main" id="{F9A23AAF-F488-DA45-8F54-922DED4F6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66185" y="3779589"/>
              <a:ext cx="914400" cy="914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263201-774D-C247-6826-B0CDD1AFDFFD}"/>
                </a:ext>
              </a:extLst>
            </p:cNvPr>
            <p:cNvSpPr/>
            <p:nvPr/>
          </p:nvSpPr>
          <p:spPr>
            <a:xfrm>
              <a:off x="3987800" y="4305301"/>
              <a:ext cx="495300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2F7CA6F-E202-FAF6-FEC6-395DAD20F9FF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4508501"/>
              <a:ext cx="336550" cy="0"/>
            </a:xfrm>
            <a:prstGeom prst="line">
              <a:avLst/>
            </a:prstGeom>
            <a:ln w="19050">
              <a:solidFill>
                <a:srgbClr val="FFB3B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1123E73-E0D2-2298-17A2-DCD23AC77F49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4438651"/>
              <a:ext cx="336550" cy="0"/>
            </a:xfrm>
            <a:prstGeom prst="line">
              <a:avLst/>
            </a:prstGeom>
            <a:ln w="19050">
              <a:solidFill>
                <a:srgbClr val="FFB3B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A40BEF55-F29F-B29C-DA8E-5BC75E0E2CB1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4356101"/>
              <a:ext cx="336550" cy="0"/>
            </a:xfrm>
            <a:prstGeom prst="line">
              <a:avLst/>
            </a:prstGeom>
            <a:ln w="19050">
              <a:solidFill>
                <a:srgbClr val="FFB3B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6" name="Graphique 35" descr="Document contour">
            <a:extLst>
              <a:ext uri="{FF2B5EF4-FFF2-40B4-BE49-F238E27FC236}">
                <a16:creationId xmlns:a16="http://schemas.microsoft.com/office/drawing/2014/main" id="{5998D146-4B8F-D909-8F81-E8C71CD20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568" y="2514600"/>
            <a:ext cx="914400" cy="9144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C83862E7-A9C1-B572-FBF8-5338A9D28EEE}"/>
              </a:ext>
            </a:extLst>
          </p:cNvPr>
          <p:cNvSpPr txBox="1"/>
          <p:nvPr/>
        </p:nvSpPr>
        <p:spPr>
          <a:xfrm>
            <a:off x="1180155" y="3372348"/>
            <a:ext cx="1303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0B0F0"/>
                </a:solidFill>
              </a:rPr>
              <a:t>Nouveau</a:t>
            </a:r>
          </a:p>
          <a:p>
            <a:pPr algn="ctr"/>
            <a:r>
              <a:rPr lang="fr-FR" sz="2000" dirty="0"/>
              <a:t>OER</a:t>
            </a:r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80AC594F-AB14-DB3E-72B6-A11FA74EB6E4}"/>
              </a:ext>
            </a:extLst>
          </p:cNvPr>
          <p:cNvSpPr/>
          <p:nvPr/>
        </p:nvSpPr>
        <p:spPr>
          <a:xfrm>
            <a:off x="2337187" y="1716467"/>
            <a:ext cx="3225413" cy="1132597"/>
          </a:xfrm>
          <a:custGeom>
            <a:avLst/>
            <a:gdLst>
              <a:gd name="connsiteX0" fmla="*/ 0 w 1552575"/>
              <a:gd name="connsiteY0" fmla="*/ 628650 h 628650"/>
              <a:gd name="connsiteX1" fmla="*/ 1123950 w 1552575"/>
              <a:gd name="connsiteY1" fmla="*/ 371475 h 628650"/>
              <a:gd name="connsiteX2" fmla="*/ 1552575 w 1552575"/>
              <a:gd name="connsiteY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2575" h="628650">
                <a:moveTo>
                  <a:pt x="0" y="628650"/>
                </a:moveTo>
                <a:cubicBezTo>
                  <a:pt x="432594" y="552450"/>
                  <a:pt x="865188" y="476250"/>
                  <a:pt x="1123950" y="371475"/>
                </a:cubicBezTo>
                <a:cubicBezTo>
                  <a:pt x="1382713" y="266700"/>
                  <a:pt x="1467644" y="133350"/>
                  <a:pt x="1552575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9" name="Graphique 38" descr="Document contour">
            <a:extLst>
              <a:ext uri="{FF2B5EF4-FFF2-40B4-BE49-F238E27FC236}">
                <a16:creationId xmlns:a16="http://schemas.microsoft.com/office/drawing/2014/main" id="{464C1695-72A1-42CB-77FC-42FAA3F5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4928" y="1279279"/>
            <a:ext cx="914400" cy="914400"/>
          </a:xfrm>
          <a:prstGeom prst="rect">
            <a:avLst/>
          </a:prstGeom>
        </p:spPr>
      </p:pic>
      <p:grpSp>
        <p:nvGrpSpPr>
          <p:cNvPr id="67" name="Groupe 66">
            <a:extLst>
              <a:ext uri="{FF2B5EF4-FFF2-40B4-BE49-F238E27FC236}">
                <a16:creationId xmlns:a16="http://schemas.microsoft.com/office/drawing/2014/main" id="{719D72A0-BC94-5777-31DE-C00684270F82}"/>
              </a:ext>
            </a:extLst>
          </p:cNvPr>
          <p:cNvGrpSpPr/>
          <p:nvPr/>
        </p:nvGrpSpPr>
        <p:grpSpPr>
          <a:xfrm>
            <a:off x="5514928" y="4534778"/>
            <a:ext cx="914400" cy="914400"/>
            <a:chOff x="8972378" y="5006216"/>
            <a:chExt cx="914400" cy="914400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358B8D98-77FB-9901-18B9-A23425D18DCA}"/>
                </a:ext>
              </a:extLst>
            </p:cNvPr>
            <p:cNvGrpSpPr/>
            <p:nvPr/>
          </p:nvGrpSpPr>
          <p:grpSpPr>
            <a:xfrm>
              <a:off x="8972378" y="5006216"/>
              <a:ext cx="914400" cy="914400"/>
              <a:chOff x="3766185" y="3779589"/>
              <a:chExt cx="914400" cy="914400"/>
            </a:xfrm>
          </p:grpSpPr>
          <p:pic>
            <p:nvPicPr>
              <p:cNvPr id="52" name="Graphique 51" descr="Document contour">
                <a:extLst>
                  <a:ext uri="{FF2B5EF4-FFF2-40B4-BE49-F238E27FC236}">
                    <a16:creationId xmlns:a16="http://schemas.microsoft.com/office/drawing/2014/main" id="{C72449A2-E586-CBF5-71E9-9E2C0EF6E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766185" y="377958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D54CCF-0A9F-3776-C5DA-0D17D9914222}"/>
                  </a:ext>
                </a:extLst>
              </p:cNvPr>
              <p:cNvSpPr/>
              <p:nvPr/>
            </p:nvSpPr>
            <p:spPr>
              <a:xfrm>
                <a:off x="3984932" y="4134756"/>
                <a:ext cx="495300" cy="3737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3B7EB128-1CA2-BA45-865D-00C58806B4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8600" y="4508501"/>
                <a:ext cx="336550" cy="0"/>
              </a:xfrm>
              <a:prstGeom prst="line">
                <a:avLst/>
              </a:prstGeom>
              <a:ln w="19050">
                <a:solidFill>
                  <a:srgbClr val="FFB3B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6DF49D64-5182-3921-598D-9E9B8D4FA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8600" y="4438651"/>
                <a:ext cx="336550" cy="0"/>
              </a:xfrm>
              <a:prstGeom prst="line">
                <a:avLst/>
              </a:prstGeom>
              <a:ln w="19050">
                <a:solidFill>
                  <a:srgbClr val="FFB3B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8" name="Graphique 57" descr="Image contour">
              <a:extLst>
                <a:ext uri="{FF2B5EF4-FFF2-40B4-BE49-F238E27FC236}">
                  <a16:creationId xmlns:a16="http://schemas.microsoft.com/office/drawing/2014/main" id="{AD3537FC-127A-115F-3829-E03639F84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37217" y="5291443"/>
              <a:ext cx="336551" cy="409970"/>
            </a:xfrm>
            <a:prstGeom prst="rect">
              <a:avLst/>
            </a:prstGeom>
          </p:spPr>
        </p:pic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1FAB230B-EDBC-C4DA-637E-F8D64C4D066D}"/>
              </a:ext>
            </a:extLst>
          </p:cNvPr>
          <p:cNvSpPr txBox="1"/>
          <p:nvPr/>
        </p:nvSpPr>
        <p:spPr>
          <a:xfrm rot="20744062">
            <a:off x="2502129" y="2259758"/>
            <a:ext cx="283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sans modification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AADE7E67-2547-3BB4-8AC7-DC521087F99F}"/>
              </a:ext>
            </a:extLst>
          </p:cNvPr>
          <p:cNvSpPr txBox="1"/>
          <p:nvPr/>
        </p:nvSpPr>
        <p:spPr>
          <a:xfrm rot="543278">
            <a:off x="3152648" y="2788577"/>
            <a:ext cx="283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avec modification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4A2E06E5-3595-B345-B413-00EFCB6D303A}"/>
              </a:ext>
            </a:extLst>
          </p:cNvPr>
          <p:cNvSpPr txBox="1"/>
          <p:nvPr/>
        </p:nvSpPr>
        <p:spPr>
          <a:xfrm rot="1503272">
            <a:off x="2839031" y="4313886"/>
            <a:ext cx="283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modifier et combiner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94AAAC86-046C-3906-00B3-CD90F660B32C}"/>
              </a:ext>
            </a:extLst>
          </p:cNvPr>
          <p:cNvSpPr txBox="1"/>
          <p:nvPr/>
        </p:nvSpPr>
        <p:spPr>
          <a:xfrm>
            <a:off x="1179078" y="5168115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(ré)utiliser</a:t>
            </a:r>
            <a:endParaRPr lang="fr-BE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3A9DC469-2BAA-48BD-CD78-BE4DE3E71294}"/>
              </a:ext>
            </a:extLst>
          </p:cNvPr>
          <p:cNvSpPr txBox="1"/>
          <p:nvPr/>
        </p:nvSpPr>
        <p:spPr>
          <a:xfrm>
            <a:off x="1179078" y="5730288"/>
            <a:ext cx="146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créer</a:t>
            </a:r>
            <a:endParaRPr lang="fr-BE" dirty="0"/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37C961AC-63F6-3583-026C-1532FA44C80F}"/>
              </a:ext>
            </a:extLst>
          </p:cNvPr>
          <p:cNvCxnSpPr/>
          <p:nvPr/>
        </p:nvCxnSpPr>
        <p:spPr>
          <a:xfrm>
            <a:off x="750453" y="5352781"/>
            <a:ext cx="4286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8A11BA03-EB40-D4CD-CF17-01ACF76CB252}"/>
              </a:ext>
            </a:extLst>
          </p:cNvPr>
          <p:cNvCxnSpPr/>
          <p:nvPr/>
        </p:nvCxnSpPr>
        <p:spPr>
          <a:xfrm>
            <a:off x="750452" y="5947804"/>
            <a:ext cx="428625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orme libre : forme 73">
            <a:extLst>
              <a:ext uri="{FF2B5EF4-FFF2-40B4-BE49-F238E27FC236}">
                <a16:creationId xmlns:a16="http://schemas.microsoft.com/office/drawing/2014/main" id="{D81814C4-6E8D-B68D-DEDB-5B6DA9916197}"/>
              </a:ext>
            </a:extLst>
          </p:cNvPr>
          <p:cNvSpPr/>
          <p:nvPr/>
        </p:nvSpPr>
        <p:spPr>
          <a:xfrm flipV="1">
            <a:off x="2295968" y="2849064"/>
            <a:ext cx="3266631" cy="498735"/>
          </a:xfrm>
          <a:custGeom>
            <a:avLst/>
            <a:gdLst>
              <a:gd name="connsiteX0" fmla="*/ 0 w 1552575"/>
              <a:gd name="connsiteY0" fmla="*/ 628650 h 628650"/>
              <a:gd name="connsiteX1" fmla="*/ 1123950 w 1552575"/>
              <a:gd name="connsiteY1" fmla="*/ 371475 h 628650"/>
              <a:gd name="connsiteX2" fmla="*/ 1552575 w 1552575"/>
              <a:gd name="connsiteY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2575" h="628650">
                <a:moveTo>
                  <a:pt x="0" y="628650"/>
                </a:moveTo>
                <a:cubicBezTo>
                  <a:pt x="432594" y="552450"/>
                  <a:pt x="865188" y="476250"/>
                  <a:pt x="1123950" y="371475"/>
                </a:cubicBezTo>
                <a:cubicBezTo>
                  <a:pt x="1382713" y="266700"/>
                  <a:pt x="1467644" y="133350"/>
                  <a:pt x="1552575" y="0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6" name="Forme libre : forme 75">
            <a:extLst>
              <a:ext uri="{FF2B5EF4-FFF2-40B4-BE49-F238E27FC236}">
                <a16:creationId xmlns:a16="http://schemas.microsoft.com/office/drawing/2014/main" id="{88424C4B-CAD2-7521-1E7D-941C82ACE8A2}"/>
              </a:ext>
            </a:extLst>
          </p:cNvPr>
          <p:cNvSpPr/>
          <p:nvPr/>
        </p:nvSpPr>
        <p:spPr>
          <a:xfrm>
            <a:off x="2375660" y="2864098"/>
            <a:ext cx="3204575" cy="2025847"/>
          </a:xfrm>
          <a:custGeom>
            <a:avLst/>
            <a:gdLst>
              <a:gd name="connsiteX0" fmla="*/ 0 w 3248025"/>
              <a:gd name="connsiteY0" fmla="*/ 0 h 1733550"/>
              <a:gd name="connsiteX1" fmla="*/ 1524000 w 3248025"/>
              <a:gd name="connsiteY1" fmla="*/ 1381125 h 1733550"/>
              <a:gd name="connsiteX2" fmla="*/ 3248025 w 3248025"/>
              <a:gd name="connsiteY2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733550">
                <a:moveTo>
                  <a:pt x="0" y="0"/>
                </a:moveTo>
                <a:cubicBezTo>
                  <a:pt x="491331" y="546100"/>
                  <a:pt x="982663" y="1092200"/>
                  <a:pt x="1524000" y="1381125"/>
                </a:cubicBezTo>
                <a:cubicBezTo>
                  <a:pt x="2065337" y="1670050"/>
                  <a:pt x="2656681" y="1701800"/>
                  <a:pt x="3248025" y="1733550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FD7FA5F-169D-AAD8-8E4F-134E975E33DB}"/>
              </a:ext>
            </a:extLst>
          </p:cNvPr>
          <p:cNvGrpSpPr/>
          <p:nvPr/>
        </p:nvGrpSpPr>
        <p:grpSpPr>
          <a:xfrm>
            <a:off x="1094766" y="124023"/>
            <a:ext cx="737054" cy="732307"/>
            <a:chOff x="2243048" y="-1764253"/>
            <a:chExt cx="1497700" cy="1419043"/>
          </a:xfrm>
        </p:grpSpPr>
        <p:pic>
          <p:nvPicPr>
            <p:cNvPr id="8" name="Graphique 7" descr="Recyclage contour">
              <a:extLst>
                <a:ext uri="{FF2B5EF4-FFF2-40B4-BE49-F238E27FC236}">
                  <a16:creationId xmlns:a16="http://schemas.microsoft.com/office/drawing/2014/main" id="{3E5BD5DD-E039-B89E-5965-9E1CDED74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22238" y="-1414593"/>
              <a:ext cx="855710" cy="963435"/>
            </a:xfrm>
            <a:prstGeom prst="rect">
              <a:avLst/>
            </a:prstGeom>
          </p:spPr>
        </p:pic>
        <p:pic>
          <p:nvPicPr>
            <p:cNvPr id="9" name="Graphique 8" descr="Pique contour">
              <a:extLst>
                <a:ext uri="{FF2B5EF4-FFF2-40B4-BE49-F238E27FC236}">
                  <a16:creationId xmlns:a16="http://schemas.microsoft.com/office/drawing/2014/main" id="{65CF723B-06DA-F2D7-1B69-4E7129AA7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243048" y="-881376"/>
              <a:ext cx="382114" cy="430218"/>
            </a:xfrm>
            <a:prstGeom prst="rect">
              <a:avLst/>
            </a:prstGeom>
          </p:spPr>
        </p:pic>
        <p:pic>
          <p:nvPicPr>
            <p:cNvPr id="10" name="Graphique 9" descr="Puzzle contour">
              <a:extLst>
                <a:ext uri="{FF2B5EF4-FFF2-40B4-BE49-F238E27FC236}">
                  <a16:creationId xmlns:a16="http://schemas.microsoft.com/office/drawing/2014/main" id="{430710CC-00D5-BF00-3965-FD1986B2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89323" y="-1764253"/>
              <a:ext cx="392882" cy="392882"/>
            </a:xfrm>
            <a:prstGeom prst="rect">
              <a:avLst/>
            </a:prstGeom>
          </p:spPr>
        </p:pic>
        <p:pic>
          <p:nvPicPr>
            <p:cNvPr id="11" name="Graphique 10" descr="Clé contour">
              <a:extLst>
                <a:ext uri="{FF2B5EF4-FFF2-40B4-BE49-F238E27FC236}">
                  <a16:creationId xmlns:a16="http://schemas.microsoft.com/office/drawing/2014/main" id="{11CF1198-81F5-956B-2CAE-E651F5154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310530" y="-775428"/>
              <a:ext cx="430218" cy="430218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9C63FE16-6584-0CD1-38DD-E5D84B7C6A2E}"/>
              </a:ext>
            </a:extLst>
          </p:cNvPr>
          <p:cNvSpPr txBox="1"/>
          <p:nvPr/>
        </p:nvSpPr>
        <p:spPr>
          <a:xfrm>
            <a:off x="7190957" y="3174699"/>
            <a:ext cx="4353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Qu’entend-on par modification ?</a:t>
            </a:r>
            <a:endParaRPr lang="fr-BE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3773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09FAA36-39D6-7C65-245F-52F16853771B}"/>
              </a:ext>
            </a:extLst>
          </p:cNvPr>
          <p:cNvSpPr/>
          <p:nvPr/>
        </p:nvSpPr>
        <p:spPr>
          <a:xfrm>
            <a:off x="6710677" y="691511"/>
            <a:ext cx="2376173" cy="5877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D67F79-26B5-1CB6-D685-3830EAA2D730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37F0C-2391-5CB3-D0AD-864066D3F46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E6B1B5-577A-2D24-4801-4AE7A9A0FE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AB462-7308-302E-5E3E-A8126A3F6525}"/>
              </a:ext>
            </a:extLst>
          </p:cNvPr>
          <p:cNvSpPr/>
          <p:nvPr/>
        </p:nvSpPr>
        <p:spPr>
          <a:xfrm>
            <a:off x="3625753" y="161207"/>
            <a:ext cx="2624477" cy="587768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4419600" y="287043"/>
            <a:ext cx="3422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Mes actions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FD7FA5F-169D-AAD8-8E4F-134E975E33DB}"/>
              </a:ext>
            </a:extLst>
          </p:cNvPr>
          <p:cNvGrpSpPr/>
          <p:nvPr/>
        </p:nvGrpSpPr>
        <p:grpSpPr>
          <a:xfrm>
            <a:off x="1094766" y="124023"/>
            <a:ext cx="737054" cy="732307"/>
            <a:chOff x="2243048" y="-1764253"/>
            <a:chExt cx="1497700" cy="1419043"/>
          </a:xfrm>
        </p:grpSpPr>
        <p:pic>
          <p:nvPicPr>
            <p:cNvPr id="8" name="Graphique 7" descr="Recyclage contour">
              <a:extLst>
                <a:ext uri="{FF2B5EF4-FFF2-40B4-BE49-F238E27FC236}">
                  <a16:creationId xmlns:a16="http://schemas.microsoft.com/office/drawing/2014/main" id="{3E5BD5DD-E039-B89E-5965-9E1CDED74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22238" y="-1414593"/>
              <a:ext cx="855710" cy="963435"/>
            </a:xfrm>
            <a:prstGeom prst="rect">
              <a:avLst/>
            </a:prstGeom>
          </p:spPr>
        </p:pic>
        <p:pic>
          <p:nvPicPr>
            <p:cNvPr id="9" name="Graphique 8" descr="Pique contour">
              <a:extLst>
                <a:ext uri="{FF2B5EF4-FFF2-40B4-BE49-F238E27FC236}">
                  <a16:creationId xmlns:a16="http://schemas.microsoft.com/office/drawing/2014/main" id="{65CF723B-06DA-F2D7-1B69-4E7129AA7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43048" y="-881376"/>
              <a:ext cx="382114" cy="430218"/>
            </a:xfrm>
            <a:prstGeom prst="rect">
              <a:avLst/>
            </a:prstGeom>
          </p:spPr>
        </p:pic>
        <p:pic>
          <p:nvPicPr>
            <p:cNvPr id="10" name="Graphique 9" descr="Puzzle contour">
              <a:extLst>
                <a:ext uri="{FF2B5EF4-FFF2-40B4-BE49-F238E27FC236}">
                  <a16:creationId xmlns:a16="http://schemas.microsoft.com/office/drawing/2014/main" id="{430710CC-00D5-BF00-3965-FD1986B2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89323" y="-1764253"/>
              <a:ext cx="392882" cy="392882"/>
            </a:xfrm>
            <a:prstGeom prst="rect">
              <a:avLst/>
            </a:prstGeom>
          </p:spPr>
        </p:pic>
        <p:pic>
          <p:nvPicPr>
            <p:cNvPr id="11" name="Graphique 10" descr="Clé contour">
              <a:extLst>
                <a:ext uri="{FF2B5EF4-FFF2-40B4-BE49-F238E27FC236}">
                  <a16:creationId xmlns:a16="http://schemas.microsoft.com/office/drawing/2014/main" id="{11CF1198-81F5-956B-2CAE-E651F5154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10530" y="-775428"/>
              <a:ext cx="430218" cy="430218"/>
            </a:xfrm>
            <a:prstGeom prst="rect">
              <a:avLst/>
            </a:prstGeom>
          </p:spPr>
        </p:pic>
      </p:grpSp>
      <p:pic>
        <p:nvPicPr>
          <p:cNvPr id="14" name="Image 13" descr="Une image contenant texte, capture d’écran, diagramme, cercle&#10;&#10;Description générée automatiquement">
            <a:extLst>
              <a:ext uri="{FF2B5EF4-FFF2-40B4-BE49-F238E27FC236}">
                <a16:creationId xmlns:a16="http://schemas.microsoft.com/office/drawing/2014/main" id="{F78C09DF-FB67-74A4-632B-3BC444E714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1" y="1324775"/>
            <a:ext cx="7823656" cy="542379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6F2C914-0B1F-F0F5-94E9-6226A6E88A80}"/>
              </a:ext>
            </a:extLst>
          </p:cNvPr>
          <p:cNvSpPr txBox="1"/>
          <p:nvPr/>
        </p:nvSpPr>
        <p:spPr>
          <a:xfrm>
            <a:off x="8316050" y="6166489"/>
            <a:ext cx="3875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+mj-lt"/>
              </a:rPr>
              <a:t>Hélène </a:t>
            </a:r>
            <a:r>
              <a:rPr lang="en-US" sz="1200" dirty="0" err="1">
                <a:latin typeface="+mj-lt"/>
              </a:rPr>
              <a:t>Pulker</a:t>
            </a:r>
            <a:r>
              <a:rPr lang="en-US" sz="1200" dirty="0">
                <a:latin typeface="+mj-lt"/>
              </a:rPr>
              <a:t> H. [2020]. Impact of reappropriation of open educational resources on distance and online language teaching. </a:t>
            </a:r>
            <a:r>
              <a:rPr lang="en-US" sz="1200" dirty="0" err="1">
                <a:latin typeface="+mj-lt"/>
              </a:rPr>
              <a:t>doi</a:t>
            </a:r>
            <a:r>
              <a:rPr lang="en-US" sz="1200" dirty="0">
                <a:latin typeface="+mj-lt"/>
              </a:rPr>
              <a:t>: 10.4000/dms.5292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A3B781A-D70A-5066-6E0B-2351044FFE35}"/>
              </a:ext>
            </a:extLst>
          </p:cNvPr>
          <p:cNvSpPr txBox="1"/>
          <p:nvPr/>
        </p:nvSpPr>
        <p:spPr>
          <a:xfrm>
            <a:off x="9063896" y="2598003"/>
            <a:ext cx="277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Donner une action possible de réappropriation d’une des ressources trouvées</a:t>
            </a:r>
            <a:endParaRPr lang="fr-BE" dirty="0">
              <a:latin typeface="+mj-lt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40F242E-E6A5-6187-E997-A7F8C642794D}"/>
              </a:ext>
            </a:extLst>
          </p:cNvPr>
          <p:cNvCxnSpPr>
            <a:cxnSpLocks/>
          </p:cNvCxnSpPr>
          <p:nvPr/>
        </p:nvCxnSpPr>
        <p:spPr>
          <a:xfrm flipH="1">
            <a:off x="8449931" y="2782639"/>
            <a:ext cx="490052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823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hlinkClick r:id="rId2"/>
            <a:extLst>
              <a:ext uri="{FF2B5EF4-FFF2-40B4-BE49-F238E27FC236}">
                <a16:creationId xmlns:a16="http://schemas.microsoft.com/office/drawing/2014/main" id="{EE17F0CE-8A43-4E6F-EADA-5F369EFB3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536" y="925563"/>
            <a:ext cx="4209509" cy="591443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6300035-66A7-6131-F1B8-D2910B4701E1}"/>
              </a:ext>
            </a:extLst>
          </p:cNvPr>
          <p:cNvSpPr txBox="1"/>
          <p:nvPr/>
        </p:nvSpPr>
        <p:spPr>
          <a:xfrm>
            <a:off x="2262367" y="134540"/>
            <a:ext cx="8299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L’accessibilité numérique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9124AD-6CE1-4F4A-B4B8-2C45ED6769B9}"/>
              </a:ext>
            </a:extLst>
          </p:cNvPr>
          <p:cNvSpPr/>
          <p:nvPr/>
        </p:nvSpPr>
        <p:spPr>
          <a:xfrm>
            <a:off x="3899079" y="740967"/>
            <a:ext cx="3209925" cy="66677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E6F7634-3ABA-F610-3889-15463072D533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41F760-7A8E-7446-7059-A51D325DB860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B60872-7E1D-D6D6-5C53-9D7BE8A4118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20FC634-4AEC-09C0-CF3A-D69379551359}"/>
              </a:ext>
            </a:extLst>
          </p:cNvPr>
          <p:cNvGrpSpPr/>
          <p:nvPr/>
        </p:nvGrpSpPr>
        <p:grpSpPr>
          <a:xfrm>
            <a:off x="1094766" y="124023"/>
            <a:ext cx="737054" cy="732307"/>
            <a:chOff x="2243048" y="-1764253"/>
            <a:chExt cx="1497700" cy="1419043"/>
          </a:xfrm>
        </p:grpSpPr>
        <p:pic>
          <p:nvPicPr>
            <p:cNvPr id="7" name="Graphique 6" descr="Recyclage contour">
              <a:extLst>
                <a:ext uri="{FF2B5EF4-FFF2-40B4-BE49-F238E27FC236}">
                  <a16:creationId xmlns:a16="http://schemas.microsoft.com/office/drawing/2014/main" id="{C14606F8-B83D-CFB4-09E0-9FADA84F2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22238" y="-1414593"/>
              <a:ext cx="855710" cy="963435"/>
            </a:xfrm>
            <a:prstGeom prst="rect">
              <a:avLst/>
            </a:prstGeom>
          </p:spPr>
        </p:pic>
        <p:pic>
          <p:nvPicPr>
            <p:cNvPr id="8" name="Graphique 7" descr="Pique contour">
              <a:extLst>
                <a:ext uri="{FF2B5EF4-FFF2-40B4-BE49-F238E27FC236}">
                  <a16:creationId xmlns:a16="http://schemas.microsoft.com/office/drawing/2014/main" id="{0C279C17-32AB-A91F-7465-9B71D6285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43048" y="-881376"/>
              <a:ext cx="382114" cy="430218"/>
            </a:xfrm>
            <a:prstGeom prst="rect">
              <a:avLst/>
            </a:prstGeom>
          </p:spPr>
        </p:pic>
        <p:pic>
          <p:nvPicPr>
            <p:cNvPr id="9" name="Graphique 8" descr="Puzzle contour">
              <a:extLst>
                <a:ext uri="{FF2B5EF4-FFF2-40B4-BE49-F238E27FC236}">
                  <a16:creationId xmlns:a16="http://schemas.microsoft.com/office/drawing/2014/main" id="{50C7C9B6-2CDA-5112-04E9-7901ACE59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89323" y="-1764253"/>
              <a:ext cx="392882" cy="392882"/>
            </a:xfrm>
            <a:prstGeom prst="rect">
              <a:avLst/>
            </a:prstGeom>
          </p:spPr>
        </p:pic>
        <p:pic>
          <p:nvPicPr>
            <p:cNvPr id="10" name="Graphique 9" descr="Clé contour">
              <a:extLst>
                <a:ext uri="{FF2B5EF4-FFF2-40B4-BE49-F238E27FC236}">
                  <a16:creationId xmlns:a16="http://schemas.microsoft.com/office/drawing/2014/main" id="{D9E73788-9883-FAC2-CB48-1D0432E7E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310530" y="-775428"/>
              <a:ext cx="430218" cy="430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7785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4419600" y="287043"/>
            <a:ext cx="3422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Les 5 R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9" name="Image 8" descr="Une image contenant texte, capture d’écran, Page web, Site web&#10;&#10;Description générée automatiquement">
            <a:extLst>
              <a:ext uri="{FF2B5EF4-FFF2-40B4-BE49-F238E27FC236}">
                <a16:creationId xmlns:a16="http://schemas.microsoft.com/office/drawing/2014/main" id="{26781984-AC3C-97D4-CCDB-9A206BCCD7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43188" r="7052" b="43401"/>
          <a:stretch/>
        </p:blipFill>
        <p:spPr>
          <a:xfrm>
            <a:off x="1688141" y="2489200"/>
            <a:ext cx="9109495" cy="2127950"/>
          </a:xfrm>
          <a:prstGeom prst="rect">
            <a:avLst/>
          </a:prstGeom>
        </p:spPr>
      </p:pic>
      <p:sp>
        <p:nvSpPr>
          <p:cNvPr id="11" name="Flèche : courbe vers le bas 10">
            <a:extLst>
              <a:ext uri="{FF2B5EF4-FFF2-40B4-BE49-F238E27FC236}">
                <a16:creationId xmlns:a16="http://schemas.microsoft.com/office/drawing/2014/main" id="{E433074A-734F-C2A8-395F-E821112074B0}"/>
              </a:ext>
            </a:extLst>
          </p:cNvPr>
          <p:cNvSpPr/>
          <p:nvPr/>
        </p:nvSpPr>
        <p:spPr>
          <a:xfrm rot="620257">
            <a:off x="7329306" y="359539"/>
            <a:ext cx="442640" cy="244706"/>
          </a:xfrm>
          <a:prstGeom prst="curvedDown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2" name="Flèche : courbe vers le bas 11">
            <a:extLst>
              <a:ext uri="{FF2B5EF4-FFF2-40B4-BE49-F238E27FC236}">
                <a16:creationId xmlns:a16="http://schemas.microsoft.com/office/drawing/2014/main" id="{F505B786-50F9-7C88-CA6B-4E1D252563AF}"/>
              </a:ext>
            </a:extLst>
          </p:cNvPr>
          <p:cNvSpPr/>
          <p:nvPr/>
        </p:nvSpPr>
        <p:spPr>
          <a:xfrm rot="6701685">
            <a:off x="7524554" y="783819"/>
            <a:ext cx="328324" cy="198763"/>
          </a:xfrm>
          <a:prstGeom prst="curvedDown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4" name="Flèche : courbe vers le bas 13">
            <a:extLst>
              <a:ext uri="{FF2B5EF4-FFF2-40B4-BE49-F238E27FC236}">
                <a16:creationId xmlns:a16="http://schemas.microsoft.com/office/drawing/2014/main" id="{9F0F4A13-B732-9498-958B-897B9C78F6B0}"/>
              </a:ext>
            </a:extLst>
          </p:cNvPr>
          <p:cNvSpPr/>
          <p:nvPr/>
        </p:nvSpPr>
        <p:spPr>
          <a:xfrm rot="15091758">
            <a:off x="7128641" y="718289"/>
            <a:ext cx="328324" cy="198763"/>
          </a:xfrm>
          <a:prstGeom prst="curvedDown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pic>
        <p:nvPicPr>
          <p:cNvPr id="15" name="Image 14" descr="Une image contenant texte, capture d’écran, Page web, Site web&#10;&#10;Description générée automatiquement">
            <a:extLst>
              <a:ext uri="{FF2B5EF4-FFF2-40B4-BE49-F238E27FC236}">
                <a16:creationId xmlns:a16="http://schemas.microsoft.com/office/drawing/2014/main" id="{CE00549B-47D2-55F0-8CB1-C4ECC2086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77"/>
          <a:stretch/>
        </p:blipFill>
        <p:spPr>
          <a:xfrm>
            <a:off x="8606971" y="5674943"/>
            <a:ext cx="3585029" cy="11140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A79487D-C501-0A8F-6EFE-1AFE12660E64}"/>
              </a:ext>
            </a:extLst>
          </p:cNvPr>
          <p:cNvSpPr/>
          <p:nvPr/>
        </p:nvSpPr>
        <p:spPr>
          <a:xfrm>
            <a:off x="4299047" y="894718"/>
            <a:ext cx="2745029" cy="45719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01D7301-4C0D-EA50-B8DE-88069E1EAA12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42BC8A-7138-9751-949D-9D0352582EDC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7A0828B-025F-8F13-6702-1A8C32B6AE3E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26D39D0-5194-3E66-BE3F-0B453C305E0B}"/>
              </a:ext>
            </a:extLst>
          </p:cNvPr>
          <p:cNvGrpSpPr/>
          <p:nvPr/>
        </p:nvGrpSpPr>
        <p:grpSpPr>
          <a:xfrm>
            <a:off x="1094766" y="124023"/>
            <a:ext cx="737054" cy="732307"/>
            <a:chOff x="2243048" y="-1764253"/>
            <a:chExt cx="1497700" cy="1419043"/>
          </a:xfrm>
        </p:grpSpPr>
        <p:pic>
          <p:nvPicPr>
            <p:cNvPr id="24" name="Graphique 23" descr="Recyclage contour">
              <a:extLst>
                <a:ext uri="{FF2B5EF4-FFF2-40B4-BE49-F238E27FC236}">
                  <a16:creationId xmlns:a16="http://schemas.microsoft.com/office/drawing/2014/main" id="{C8C00BE5-D936-18FE-CFE4-831A6DA86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22238" y="-1414593"/>
              <a:ext cx="855710" cy="963435"/>
            </a:xfrm>
            <a:prstGeom prst="rect">
              <a:avLst/>
            </a:prstGeom>
          </p:spPr>
        </p:pic>
        <p:pic>
          <p:nvPicPr>
            <p:cNvPr id="25" name="Graphique 24" descr="Pique contour">
              <a:extLst>
                <a:ext uri="{FF2B5EF4-FFF2-40B4-BE49-F238E27FC236}">
                  <a16:creationId xmlns:a16="http://schemas.microsoft.com/office/drawing/2014/main" id="{F52C8A01-0F99-BA70-7E62-745DAAF63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43048" y="-881376"/>
              <a:ext cx="382114" cy="430218"/>
            </a:xfrm>
            <a:prstGeom prst="rect">
              <a:avLst/>
            </a:prstGeom>
          </p:spPr>
        </p:pic>
        <p:pic>
          <p:nvPicPr>
            <p:cNvPr id="27" name="Graphique 26" descr="Puzzle contour">
              <a:extLst>
                <a:ext uri="{FF2B5EF4-FFF2-40B4-BE49-F238E27FC236}">
                  <a16:creationId xmlns:a16="http://schemas.microsoft.com/office/drawing/2014/main" id="{70F9F3A8-889D-967C-9730-26ED3E2CE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23" y="-1764253"/>
              <a:ext cx="392882" cy="392882"/>
            </a:xfrm>
            <a:prstGeom prst="rect">
              <a:avLst/>
            </a:prstGeom>
          </p:spPr>
        </p:pic>
        <p:pic>
          <p:nvPicPr>
            <p:cNvPr id="29" name="Graphique 28" descr="Clé contour">
              <a:extLst>
                <a:ext uri="{FF2B5EF4-FFF2-40B4-BE49-F238E27FC236}">
                  <a16:creationId xmlns:a16="http://schemas.microsoft.com/office/drawing/2014/main" id="{74036711-600A-AADB-CD7A-42EBCF1CC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10530" y="-775428"/>
              <a:ext cx="430218" cy="430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8548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5C1CF294-1A4D-FE89-70F4-3034B954D41E}"/>
              </a:ext>
            </a:extLst>
          </p:cNvPr>
          <p:cNvSpPr/>
          <p:nvPr/>
        </p:nvSpPr>
        <p:spPr>
          <a:xfrm>
            <a:off x="2622238" y="219172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D3DC785F-7C88-9BCC-50A1-9B6297C6A407}"/>
              </a:ext>
            </a:extLst>
          </p:cNvPr>
          <p:cNvSpPr/>
          <p:nvPr/>
        </p:nvSpPr>
        <p:spPr>
          <a:xfrm>
            <a:off x="4791925" y="21219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2F7F4-7C9D-8EE7-FA17-BE32E90481BE}"/>
              </a:ext>
            </a:extLst>
          </p:cNvPr>
          <p:cNvSpPr/>
          <p:nvPr/>
        </p:nvSpPr>
        <p:spPr>
          <a:xfrm>
            <a:off x="4233863" y="531446"/>
            <a:ext cx="1671638" cy="707886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31B92C-B782-7D47-41F4-37F132077758}"/>
              </a:ext>
            </a:extLst>
          </p:cNvPr>
          <p:cNvSpPr txBox="1"/>
          <p:nvPr/>
        </p:nvSpPr>
        <p:spPr>
          <a:xfrm>
            <a:off x="2951077" y="484257"/>
            <a:ext cx="2771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Plan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FF30F2B-364F-FC01-8F35-85E488A4BE8B}"/>
              </a:ext>
            </a:extLst>
          </p:cNvPr>
          <p:cNvSpPr/>
          <p:nvPr/>
        </p:nvSpPr>
        <p:spPr>
          <a:xfrm>
            <a:off x="452553" y="21346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06D9AE58-75EC-2809-2EA0-2402884ED46E}"/>
              </a:ext>
            </a:extLst>
          </p:cNvPr>
          <p:cNvSpPr/>
          <p:nvPr/>
        </p:nvSpPr>
        <p:spPr>
          <a:xfrm>
            <a:off x="6961611" y="21219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6B95178-7C45-9BDC-EC1F-019BAC03209C}"/>
              </a:ext>
            </a:extLst>
          </p:cNvPr>
          <p:cNvSpPr/>
          <p:nvPr/>
        </p:nvSpPr>
        <p:spPr>
          <a:xfrm>
            <a:off x="687322" y="5481477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B06778-B8A1-0881-F5CC-26D4C445F616}"/>
              </a:ext>
            </a:extLst>
          </p:cNvPr>
          <p:cNvSpPr/>
          <p:nvPr/>
        </p:nvSpPr>
        <p:spPr>
          <a:xfrm flipV="1">
            <a:off x="695596" y="6113882"/>
            <a:ext cx="8158315" cy="799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286C06-B635-2215-AB25-9BA218B6D22A}"/>
              </a:ext>
            </a:extLst>
          </p:cNvPr>
          <p:cNvSpPr/>
          <p:nvPr/>
        </p:nvSpPr>
        <p:spPr>
          <a:xfrm>
            <a:off x="693057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38CFDAC-A46C-5A3B-6578-3576D83CCDE5}"/>
              </a:ext>
            </a:extLst>
          </p:cNvPr>
          <p:cNvSpPr txBox="1"/>
          <p:nvPr/>
        </p:nvSpPr>
        <p:spPr>
          <a:xfrm>
            <a:off x="781774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3A580FC-8689-1829-66C1-203A95463ED9}"/>
              </a:ext>
            </a:extLst>
          </p:cNvPr>
          <p:cNvSpPr txBox="1"/>
          <p:nvPr/>
        </p:nvSpPr>
        <p:spPr>
          <a:xfrm>
            <a:off x="687322" y="4377594"/>
            <a:ext cx="1411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Explication du titre</a:t>
            </a:r>
            <a:endParaRPr lang="fr-BE" dirty="0">
              <a:solidFill>
                <a:schemeClr val="bg1"/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6A75AF5-0608-6B51-5192-2E18291C68EC}"/>
              </a:ext>
            </a:extLst>
          </p:cNvPr>
          <p:cNvSpPr txBox="1"/>
          <p:nvPr/>
        </p:nvSpPr>
        <p:spPr>
          <a:xfrm>
            <a:off x="2951077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387B9ED-487C-ADF2-8D65-9E7351735D99}"/>
              </a:ext>
            </a:extLst>
          </p:cNvPr>
          <p:cNvSpPr txBox="1"/>
          <p:nvPr/>
        </p:nvSpPr>
        <p:spPr>
          <a:xfrm>
            <a:off x="5042182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BEB4FD6-6832-3F26-7ECB-879F930CEE40}"/>
              </a:ext>
            </a:extLst>
          </p:cNvPr>
          <p:cNvSpPr txBox="1"/>
          <p:nvPr/>
        </p:nvSpPr>
        <p:spPr>
          <a:xfrm>
            <a:off x="7307700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4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C6FD25D-C5E4-9A08-955D-50859DC6E2C5}"/>
              </a:ext>
            </a:extLst>
          </p:cNvPr>
          <p:cNvSpPr/>
          <p:nvPr/>
        </p:nvSpPr>
        <p:spPr>
          <a:xfrm>
            <a:off x="2845493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Rechercher des OER</a:t>
            </a:r>
            <a:endParaRPr lang="fr-BE" dirty="0"/>
          </a:p>
        </p:txBody>
      </p:sp>
      <p:pic>
        <p:nvPicPr>
          <p:cNvPr id="44" name="Graphique 43" descr="Loupe contour">
            <a:extLst>
              <a:ext uri="{FF2B5EF4-FFF2-40B4-BE49-F238E27FC236}">
                <a16:creationId xmlns:a16="http://schemas.microsoft.com/office/drawing/2014/main" id="{6C0A7DA4-72B0-505A-484C-BA74B75DA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8525" y="2393696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AB45FEF-639A-633C-99FE-A6800A42C6A4}"/>
              </a:ext>
            </a:extLst>
          </p:cNvPr>
          <p:cNvSpPr/>
          <p:nvPr/>
        </p:nvSpPr>
        <p:spPr>
          <a:xfrm>
            <a:off x="5042581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Créer et (ré)utiliser</a:t>
            </a:r>
            <a:endParaRPr lang="fr-BE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DEDD11-0D4A-DC89-D04F-1992B9676DA1}"/>
              </a:ext>
            </a:extLst>
          </p:cNvPr>
          <p:cNvSpPr/>
          <p:nvPr/>
        </p:nvSpPr>
        <p:spPr>
          <a:xfrm>
            <a:off x="7259266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Les Licences CC</a:t>
            </a:r>
            <a:endParaRPr lang="fr-BE" dirty="0"/>
          </a:p>
        </p:txBody>
      </p:sp>
      <p:grpSp>
        <p:nvGrpSpPr>
          <p:cNvPr id="452" name="Groupe 451">
            <a:extLst>
              <a:ext uri="{FF2B5EF4-FFF2-40B4-BE49-F238E27FC236}">
                <a16:creationId xmlns:a16="http://schemas.microsoft.com/office/drawing/2014/main" id="{13580FED-150B-775C-5BE4-76BFE5895388}"/>
              </a:ext>
            </a:extLst>
          </p:cNvPr>
          <p:cNvGrpSpPr/>
          <p:nvPr/>
        </p:nvGrpSpPr>
        <p:grpSpPr>
          <a:xfrm>
            <a:off x="7363841" y="2274501"/>
            <a:ext cx="1282674" cy="1218082"/>
            <a:chOff x="8293125" y="-1286125"/>
            <a:chExt cx="1282674" cy="1218082"/>
          </a:xfrm>
        </p:grpSpPr>
        <p:pic>
          <p:nvPicPr>
            <p:cNvPr id="59" name="Graphique 58" descr="Document contour">
              <a:extLst>
                <a:ext uri="{FF2B5EF4-FFF2-40B4-BE49-F238E27FC236}">
                  <a16:creationId xmlns:a16="http://schemas.microsoft.com/office/drawing/2014/main" id="{940CF8B6-A914-DC5E-388B-E4AE6A325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61399" y="-982443"/>
              <a:ext cx="914400" cy="914400"/>
            </a:xfrm>
            <a:prstGeom prst="rect">
              <a:avLst/>
            </a:prstGeom>
          </p:spPr>
        </p:pic>
        <p:pic>
          <p:nvPicPr>
            <p:cNvPr id="449" name="Graphique 448" descr="Badge copyright avec un remplissage uni">
              <a:extLst>
                <a:ext uri="{FF2B5EF4-FFF2-40B4-BE49-F238E27FC236}">
                  <a16:creationId xmlns:a16="http://schemas.microsoft.com/office/drawing/2014/main" id="{57EE24FB-B12E-F688-A590-3B492B74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93125" y="-1286125"/>
              <a:ext cx="734588" cy="734588"/>
            </a:xfrm>
            <a:prstGeom prst="rect">
              <a:avLst/>
            </a:prstGeom>
          </p:spPr>
        </p:pic>
      </p:grpSp>
      <p:grpSp>
        <p:nvGrpSpPr>
          <p:cNvPr id="463" name="Groupe 462">
            <a:extLst>
              <a:ext uri="{FF2B5EF4-FFF2-40B4-BE49-F238E27FC236}">
                <a16:creationId xmlns:a16="http://schemas.microsoft.com/office/drawing/2014/main" id="{72AB392E-EB3B-A9BA-6789-7991C5CAB220}"/>
              </a:ext>
            </a:extLst>
          </p:cNvPr>
          <p:cNvGrpSpPr/>
          <p:nvPr/>
        </p:nvGrpSpPr>
        <p:grpSpPr>
          <a:xfrm>
            <a:off x="4933154" y="2227258"/>
            <a:ext cx="1497700" cy="1419043"/>
            <a:chOff x="2243048" y="-1764253"/>
            <a:chExt cx="1497700" cy="1419043"/>
          </a:xfrm>
        </p:grpSpPr>
        <p:pic>
          <p:nvPicPr>
            <p:cNvPr id="53" name="Graphique 52" descr="Recyclage contour">
              <a:extLst>
                <a:ext uri="{FF2B5EF4-FFF2-40B4-BE49-F238E27FC236}">
                  <a16:creationId xmlns:a16="http://schemas.microsoft.com/office/drawing/2014/main" id="{89D48C1A-DB9D-AA38-D318-ED7ADDEEB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22238" y="-1414593"/>
              <a:ext cx="855710" cy="963435"/>
            </a:xfrm>
            <a:prstGeom prst="rect">
              <a:avLst/>
            </a:prstGeom>
          </p:spPr>
        </p:pic>
        <p:pic>
          <p:nvPicPr>
            <p:cNvPr id="458" name="Graphique 457" descr="Pique contour">
              <a:extLst>
                <a:ext uri="{FF2B5EF4-FFF2-40B4-BE49-F238E27FC236}">
                  <a16:creationId xmlns:a16="http://schemas.microsoft.com/office/drawing/2014/main" id="{4A00D5BD-A2C7-4068-23CA-4579C01C2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43048" y="-881376"/>
              <a:ext cx="382114" cy="430218"/>
            </a:xfrm>
            <a:prstGeom prst="rect">
              <a:avLst/>
            </a:prstGeom>
          </p:spPr>
        </p:pic>
        <p:pic>
          <p:nvPicPr>
            <p:cNvPr id="460" name="Graphique 459" descr="Puzzle contour">
              <a:extLst>
                <a:ext uri="{FF2B5EF4-FFF2-40B4-BE49-F238E27FC236}">
                  <a16:creationId xmlns:a16="http://schemas.microsoft.com/office/drawing/2014/main" id="{C8274CC1-9EC1-FABE-D6EE-46DFAA802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89323" y="-1764253"/>
              <a:ext cx="392882" cy="392882"/>
            </a:xfrm>
            <a:prstGeom prst="rect">
              <a:avLst/>
            </a:prstGeom>
          </p:spPr>
        </p:pic>
        <p:pic>
          <p:nvPicPr>
            <p:cNvPr id="462" name="Graphique 461" descr="Clé contour">
              <a:extLst>
                <a:ext uri="{FF2B5EF4-FFF2-40B4-BE49-F238E27FC236}">
                  <a16:creationId xmlns:a16="http://schemas.microsoft.com/office/drawing/2014/main" id="{56ACB164-1F3C-C8FB-6553-58EC69EB0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310530" y="-775428"/>
              <a:ext cx="430218" cy="430218"/>
            </a:xfrm>
            <a:prstGeom prst="rect">
              <a:avLst/>
            </a:prstGeom>
          </p:spPr>
        </p:pic>
      </p:grpSp>
      <p:pic>
        <p:nvPicPr>
          <p:cNvPr id="465" name="Graphique 464" descr="Point d’interrogation contour">
            <a:extLst>
              <a:ext uri="{FF2B5EF4-FFF2-40B4-BE49-F238E27FC236}">
                <a16:creationId xmlns:a16="http://schemas.microsoft.com/office/drawing/2014/main" id="{6FC9B54B-9BC9-7EFA-8F0B-214C0B647A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1501" y="24540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88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06D9AE58-75EC-2809-2EA0-2402884ED46E}"/>
              </a:ext>
            </a:extLst>
          </p:cNvPr>
          <p:cNvSpPr/>
          <p:nvPr/>
        </p:nvSpPr>
        <p:spPr>
          <a:xfrm>
            <a:off x="6961611" y="21219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6B95178-7C45-9BDC-EC1F-019BAC03209C}"/>
              </a:ext>
            </a:extLst>
          </p:cNvPr>
          <p:cNvSpPr/>
          <p:nvPr/>
        </p:nvSpPr>
        <p:spPr>
          <a:xfrm>
            <a:off x="687322" y="5481477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B06778-B8A1-0881-F5CC-26D4C445F616}"/>
              </a:ext>
            </a:extLst>
          </p:cNvPr>
          <p:cNvSpPr/>
          <p:nvPr/>
        </p:nvSpPr>
        <p:spPr>
          <a:xfrm flipV="1">
            <a:off x="695596" y="6113882"/>
            <a:ext cx="8158315" cy="799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BEB4FD6-6832-3F26-7ECB-879F930CEE40}"/>
              </a:ext>
            </a:extLst>
          </p:cNvPr>
          <p:cNvSpPr txBox="1"/>
          <p:nvPr/>
        </p:nvSpPr>
        <p:spPr>
          <a:xfrm>
            <a:off x="7307700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4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DEDD11-0D4A-DC89-D04F-1992B9676DA1}"/>
              </a:ext>
            </a:extLst>
          </p:cNvPr>
          <p:cNvSpPr/>
          <p:nvPr/>
        </p:nvSpPr>
        <p:spPr>
          <a:xfrm>
            <a:off x="7259266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Les Licences CC</a:t>
            </a:r>
            <a:endParaRPr lang="fr-BE" dirty="0"/>
          </a:p>
        </p:txBody>
      </p:sp>
      <p:grpSp>
        <p:nvGrpSpPr>
          <p:cNvPr id="452" name="Groupe 451">
            <a:extLst>
              <a:ext uri="{FF2B5EF4-FFF2-40B4-BE49-F238E27FC236}">
                <a16:creationId xmlns:a16="http://schemas.microsoft.com/office/drawing/2014/main" id="{13580FED-150B-775C-5BE4-76BFE5895388}"/>
              </a:ext>
            </a:extLst>
          </p:cNvPr>
          <p:cNvGrpSpPr/>
          <p:nvPr/>
        </p:nvGrpSpPr>
        <p:grpSpPr>
          <a:xfrm>
            <a:off x="7363841" y="2274501"/>
            <a:ext cx="1282674" cy="1218082"/>
            <a:chOff x="8293125" y="-1286125"/>
            <a:chExt cx="1282674" cy="1218082"/>
          </a:xfrm>
        </p:grpSpPr>
        <p:pic>
          <p:nvPicPr>
            <p:cNvPr id="59" name="Graphique 58" descr="Document contour">
              <a:extLst>
                <a:ext uri="{FF2B5EF4-FFF2-40B4-BE49-F238E27FC236}">
                  <a16:creationId xmlns:a16="http://schemas.microsoft.com/office/drawing/2014/main" id="{940CF8B6-A914-DC5E-388B-E4AE6A325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61399" y="-982443"/>
              <a:ext cx="914400" cy="914400"/>
            </a:xfrm>
            <a:prstGeom prst="rect">
              <a:avLst/>
            </a:prstGeom>
          </p:spPr>
        </p:pic>
        <p:pic>
          <p:nvPicPr>
            <p:cNvPr id="449" name="Graphique 448" descr="Badge copyright avec un remplissage uni">
              <a:extLst>
                <a:ext uri="{FF2B5EF4-FFF2-40B4-BE49-F238E27FC236}">
                  <a16:creationId xmlns:a16="http://schemas.microsoft.com/office/drawing/2014/main" id="{57EE24FB-B12E-F688-A590-3B492B74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3125" y="-1286125"/>
              <a:ext cx="734588" cy="734588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AE60A67-98E0-1C4F-BC2F-992224341274}"/>
              </a:ext>
            </a:extLst>
          </p:cNvPr>
          <p:cNvSpPr txBox="1"/>
          <p:nvPr/>
        </p:nvSpPr>
        <p:spPr>
          <a:xfrm rot="19609579">
            <a:off x="3436198" y="4054429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copyright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384003-EEC2-6355-218B-6544F7E5B4AC}"/>
              </a:ext>
            </a:extLst>
          </p:cNvPr>
          <p:cNvSpPr txBox="1"/>
          <p:nvPr/>
        </p:nvSpPr>
        <p:spPr>
          <a:xfrm rot="17837895">
            <a:off x="-1020828" y="3515735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protection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3DF347-00AD-5C1E-D664-57CA554890E3}"/>
              </a:ext>
            </a:extLst>
          </p:cNvPr>
          <p:cNvSpPr txBox="1"/>
          <p:nvPr/>
        </p:nvSpPr>
        <p:spPr>
          <a:xfrm rot="1683668">
            <a:off x="8587121" y="4859400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partage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818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A2AF5D-00FE-A1FF-C432-DECD05132F37}"/>
              </a:ext>
            </a:extLst>
          </p:cNvPr>
          <p:cNvSpPr/>
          <p:nvPr/>
        </p:nvSpPr>
        <p:spPr>
          <a:xfrm>
            <a:off x="8131292" y="408057"/>
            <a:ext cx="287163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7B39F1-B71E-8FBA-6977-A5A0EEBBAFC9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56DB0A-B975-4228-4A01-40AE7AACB7E5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083FBA-EED6-6EB8-E366-7C4C4479B283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4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C953F45-8AE5-F6CB-C8DF-AD67A8AA6EA2}"/>
              </a:ext>
            </a:extLst>
          </p:cNvPr>
          <p:cNvGrpSpPr/>
          <p:nvPr/>
        </p:nvGrpSpPr>
        <p:grpSpPr>
          <a:xfrm>
            <a:off x="1092884" y="154784"/>
            <a:ext cx="697920" cy="707886"/>
            <a:chOff x="8293125" y="-1286125"/>
            <a:chExt cx="1282674" cy="1218082"/>
          </a:xfrm>
        </p:grpSpPr>
        <p:pic>
          <p:nvPicPr>
            <p:cNvPr id="13" name="Graphique 12" descr="Document contour">
              <a:extLst>
                <a:ext uri="{FF2B5EF4-FFF2-40B4-BE49-F238E27FC236}">
                  <a16:creationId xmlns:a16="http://schemas.microsoft.com/office/drawing/2014/main" id="{03516B42-1AB4-D9A2-6240-8DC7383C8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61399" y="-982443"/>
              <a:ext cx="914400" cy="914400"/>
            </a:xfrm>
            <a:prstGeom prst="rect">
              <a:avLst/>
            </a:prstGeom>
          </p:spPr>
        </p:pic>
        <p:pic>
          <p:nvPicPr>
            <p:cNvPr id="14" name="Graphique 13" descr="Badge copyright avec un remplissage uni">
              <a:extLst>
                <a:ext uri="{FF2B5EF4-FFF2-40B4-BE49-F238E27FC236}">
                  <a16:creationId xmlns:a16="http://schemas.microsoft.com/office/drawing/2014/main" id="{A49C8D7A-3316-7AE5-8E41-87DA61E07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93125" y="-1286125"/>
              <a:ext cx="734588" cy="734588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C7065DC-7769-FFF3-EF23-B4A59A5FCAAE}"/>
              </a:ext>
            </a:extLst>
          </p:cNvPr>
          <p:cNvSpPr/>
          <p:nvPr/>
        </p:nvSpPr>
        <p:spPr>
          <a:xfrm>
            <a:off x="6329537" y="610327"/>
            <a:ext cx="287163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3B33084-4ED1-5AB2-142B-5ED342718140}"/>
              </a:ext>
            </a:extLst>
          </p:cNvPr>
          <p:cNvSpPr txBox="1"/>
          <p:nvPr/>
        </p:nvSpPr>
        <p:spPr>
          <a:xfrm>
            <a:off x="2951077" y="484257"/>
            <a:ext cx="7947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Les licences </a:t>
            </a:r>
            <a:r>
              <a:rPr lang="fr-FR" sz="4000" dirty="0">
                <a:solidFill>
                  <a:schemeClr val="bg1"/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C</a:t>
            </a:r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reative </a:t>
            </a:r>
            <a:r>
              <a:rPr lang="fr-FR" sz="4000" dirty="0">
                <a:solidFill>
                  <a:schemeClr val="bg1"/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C</a:t>
            </a:r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ommons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18" name="Image 17">
            <a:hlinkClick r:id="rId6"/>
            <a:extLst>
              <a:ext uri="{FF2B5EF4-FFF2-40B4-BE49-F238E27FC236}">
                <a16:creationId xmlns:a16="http://schemas.microsoft.com/office/drawing/2014/main" id="{294C70FB-B937-E736-9EC7-AA637D9D55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918"/>
          <a:stretch/>
        </p:blipFill>
        <p:spPr>
          <a:xfrm>
            <a:off x="327374" y="1318213"/>
            <a:ext cx="7660926" cy="5315196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DE702A5-BD4F-48E3-239B-0082532F109D}"/>
              </a:ext>
            </a:extLst>
          </p:cNvPr>
          <p:cNvCxnSpPr>
            <a:cxnSpLocks/>
          </p:cNvCxnSpPr>
          <p:nvPr/>
        </p:nvCxnSpPr>
        <p:spPr>
          <a:xfrm flipH="1">
            <a:off x="8581137" y="2244938"/>
            <a:ext cx="490052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79988576-326D-B7AE-6BFF-C6C55EF42E14}"/>
              </a:ext>
            </a:extLst>
          </p:cNvPr>
          <p:cNvSpPr txBox="1"/>
          <p:nvPr/>
        </p:nvSpPr>
        <p:spPr>
          <a:xfrm>
            <a:off x="9210763" y="2073002"/>
            <a:ext cx="2772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Expliquer la licence d’une ressource</a:t>
            </a:r>
            <a:endParaRPr lang="fr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3468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CAF1AB6-DFE1-AC51-C1AD-CD2224C86577}"/>
              </a:ext>
            </a:extLst>
          </p:cNvPr>
          <p:cNvSpPr/>
          <p:nvPr/>
        </p:nvSpPr>
        <p:spPr>
          <a:xfrm>
            <a:off x="377821" y="5753455"/>
            <a:ext cx="11397233" cy="8174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28D5DE-03C7-3CA6-F022-BE96AE24B38F}"/>
              </a:ext>
            </a:extLst>
          </p:cNvPr>
          <p:cNvSpPr/>
          <p:nvPr/>
        </p:nvSpPr>
        <p:spPr>
          <a:xfrm>
            <a:off x="680653" y="2215317"/>
            <a:ext cx="10685841" cy="2514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81B6DB55-1D2E-572D-9B62-725EAA417F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532218"/>
              </p:ext>
            </p:extLst>
          </p:nvPr>
        </p:nvGraphicFramePr>
        <p:xfrm>
          <a:off x="1140427" y="890223"/>
          <a:ext cx="9874250" cy="5856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AD20249-E845-9AC5-146D-B3DF12E86818}"/>
              </a:ext>
            </a:extLst>
          </p:cNvPr>
          <p:cNvCxnSpPr>
            <a:cxnSpLocks/>
          </p:cNvCxnSpPr>
          <p:nvPr/>
        </p:nvCxnSpPr>
        <p:spPr>
          <a:xfrm flipV="1">
            <a:off x="2483506" y="3939960"/>
            <a:ext cx="0" cy="1086557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6231B92C-B782-7D47-41F4-37F132077758}"/>
              </a:ext>
            </a:extLst>
          </p:cNvPr>
          <p:cNvSpPr txBox="1"/>
          <p:nvPr/>
        </p:nvSpPr>
        <p:spPr>
          <a:xfrm>
            <a:off x="2444750" y="394919"/>
            <a:ext cx="489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Formation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124EE52-0302-D95F-5304-B736EE515B1D}"/>
              </a:ext>
            </a:extLst>
          </p:cNvPr>
          <p:cNvSpPr txBox="1"/>
          <p:nvPr/>
        </p:nvSpPr>
        <p:spPr>
          <a:xfrm>
            <a:off x="8137182" y="5026517"/>
            <a:ext cx="2025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Mercredi 9h-9h45</a:t>
            </a:r>
            <a:endParaRPr lang="fr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2F7F4-7C9D-8EE7-FA17-BE32E90481BE}"/>
              </a:ext>
            </a:extLst>
          </p:cNvPr>
          <p:cNvSpPr/>
          <p:nvPr/>
        </p:nvSpPr>
        <p:spPr>
          <a:xfrm>
            <a:off x="4081462" y="1001346"/>
            <a:ext cx="3209925" cy="66677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FE2DE2C7-C3C4-351F-A087-655DE85F9214}"/>
              </a:ext>
            </a:extLst>
          </p:cNvPr>
          <p:cNvSpPr/>
          <p:nvPr/>
        </p:nvSpPr>
        <p:spPr>
          <a:xfrm>
            <a:off x="11296647" y="1780960"/>
            <a:ext cx="69847" cy="3401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A55CE3-3E65-4345-4DAC-2747DAE25D2D}"/>
              </a:ext>
            </a:extLst>
          </p:cNvPr>
          <p:cNvSpPr txBox="1"/>
          <p:nvPr/>
        </p:nvSpPr>
        <p:spPr>
          <a:xfrm>
            <a:off x="1343996" y="5026517"/>
            <a:ext cx="2025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Lundi 11h-12h30</a:t>
            </a:r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90518DA-0350-F879-69B4-95ECDAFCEC3D}"/>
              </a:ext>
            </a:extLst>
          </p:cNvPr>
          <p:cNvSpPr txBox="1"/>
          <p:nvPr/>
        </p:nvSpPr>
        <p:spPr>
          <a:xfrm>
            <a:off x="5172389" y="1323084"/>
            <a:ext cx="2025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Mardi 13h30-15h</a:t>
            </a:r>
            <a:endParaRPr lang="fr-BE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7DF07E3-3FC9-9230-90A5-E705AD125507}"/>
              </a:ext>
            </a:extLst>
          </p:cNvPr>
          <p:cNvCxnSpPr>
            <a:cxnSpLocks/>
          </p:cNvCxnSpPr>
          <p:nvPr/>
        </p:nvCxnSpPr>
        <p:spPr>
          <a:xfrm flipV="1">
            <a:off x="9156698" y="3899038"/>
            <a:ext cx="0" cy="1086557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61F6F06-08F6-4382-D473-A9F635F1F2FB}"/>
              </a:ext>
            </a:extLst>
          </p:cNvPr>
          <p:cNvCxnSpPr>
            <a:cxnSpLocks/>
          </p:cNvCxnSpPr>
          <p:nvPr/>
        </p:nvCxnSpPr>
        <p:spPr>
          <a:xfrm>
            <a:off x="6033758" y="1780960"/>
            <a:ext cx="0" cy="101600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6606B-A63C-3CCE-5650-E456B025D5BF}"/>
              </a:ext>
            </a:extLst>
          </p:cNvPr>
          <p:cNvSpPr/>
          <p:nvPr/>
        </p:nvSpPr>
        <p:spPr>
          <a:xfrm>
            <a:off x="680653" y="4740283"/>
            <a:ext cx="706461" cy="1126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F114AB7-2F6E-F38C-14C2-3484F1C74F8B}"/>
              </a:ext>
            </a:extLst>
          </p:cNvPr>
          <p:cNvSpPr txBox="1"/>
          <p:nvPr/>
        </p:nvSpPr>
        <p:spPr>
          <a:xfrm rot="5400000">
            <a:off x="10391077" y="3227423"/>
            <a:ext cx="273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LLDays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4" name="Graphique 3" descr="Internet contour">
            <a:extLst>
              <a:ext uri="{FF2B5EF4-FFF2-40B4-BE49-F238E27FC236}">
                <a16:creationId xmlns:a16="http://schemas.microsoft.com/office/drawing/2014/main" id="{88044F06-B8B7-6658-884E-BFE064CDDF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4585" y="4966221"/>
            <a:ext cx="518001" cy="518001"/>
          </a:xfrm>
          <a:prstGeom prst="rect">
            <a:avLst/>
          </a:prstGeom>
        </p:spPr>
      </p:pic>
      <p:pic>
        <p:nvPicPr>
          <p:cNvPr id="5" name="Graphique 4" descr="Internet contour">
            <a:extLst>
              <a:ext uri="{FF2B5EF4-FFF2-40B4-BE49-F238E27FC236}">
                <a16:creationId xmlns:a16="http://schemas.microsoft.com/office/drawing/2014/main" id="{CC5A06F5-C33D-4CB5-C6F7-72B2D0D952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1777" y="4966221"/>
            <a:ext cx="518001" cy="51800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BE4F036-844A-3A55-1AF9-00FAEF6CA367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E3F034-8124-3CA0-AA39-B16517CF3FE5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071836A-DBEA-15AB-E01A-C66915A450FD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4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B03F8-9BC3-AB39-5738-CA0C7592C6F9}"/>
              </a:ext>
            </a:extLst>
          </p:cNvPr>
          <p:cNvSpPr/>
          <p:nvPr/>
        </p:nvSpPr>
        <p:spPr>
          <a:xfrm>
            <a:off x="482803" y="5786626"/>
            <a:ext cx="2639957" cy="7384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26F20B2-C7E2-1791-0E22-AC913A0EB6C4}"/>
              </a:ext>
            </a:extLst>
          </p:cNvPr>
          <p:cNvGrpSpPr/>
          <p:nvPr/>
        </p:nvGrpSpPr>
        <p:grpSpPr>
          <a:xfrm>
            <a:off x="1092884" y="154784"/>
            <a:ext cx="697920" cy="707886"/>
            <a:chOff x="8293125" y="-1286125"/>
            <a:chExt cx="1282674" cy="1218082"/>
          </a:xfrm>
        </p:grpSpPr>
        <p:pic>
          <p:nvPicPr>
            <p:cNvPr id="16" name="Graphique 15" descr="Document contour">
              <a:extLst>
                <a:ext uri="{FF2B5EF4-FFF2-40B4-BE49-F238E27FC236}">
                  <a16:creationId xmlns:a16="http://schemas.microsoft.com/office/drawing/2014/main" id="{EDC872E9-40F1-F1D9-FA44-2A4C3572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61399" y="-982443"/>
              <a:ext cx="914400" cy="914400"/>
            </a:xfrm>
            <a:prstGeom prst="rect">
              <a:avLst/>
            </a:prstGeom>
          </p:spPr>
        </p:pic>
        <p:pic>
          <p:nvPicPr>
            <p:cNvPr id="17" name="Graphique 16" descr="Badge copyright avec un remplissage uni">
              <a:extLst>
                <a:ext uri="{FF2B5EF4-FFF2-40B4-BE49-F238E27FC236}">
                  <a16:creationId xmlns:a16="http://schemas.microsoft.com/office/drawing/2014/main" id="{D45B38E9-1867-67BD-5458-04CA995F0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93125" y="-1286125"/>
              <a:ext cx="734588" cy="734588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21544822-D177-EB87-0717-815EF740E27D}"/>
              </a:ext>
            </a:extLst>
          </p:cNvPr>
          <p:cNvSpPr txBox="1"/>
          <p:nvPr/>
        </p:nvSpPr>
        <p:spPr>
          <a:xfrm>
            <a:off x="482803" y="5753455"/>
            <a:ext cx="3039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OpenMoodle</a:t>
            </a:r>
            <a:r>
              <a:rPr lang="fr-FR" dirty="0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 : </a:t>
            </a:r>
            <a:r>
              <a:rPr lang="fr-FR" dirty="0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Trouver des ressources pédagogiques 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E73ECA-E929-1CED-F71D-7C67396F707B}"/>
              </a:ext>
            </a:extLst>
          </p:cNvPr>
          <p:cNvSpPr/>
          <p:nvPr/>
        </p:nvSpPr>
        <p:spPr>
          <a:xfrm>
            <a:off x="4336589" y="5800309"/>
            <a:ext cx="2737069" cy="7384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8161F79-BAE4-2C74-29A4-D084B0759E52}"/>
              </a:ext>
            </a:extLst>
          </p:cNvPr>
          <p:cNvSpPr txBox="1"/>
          <p:nvPr/>
        </p:nvSpPr>
        <p:spPr>
          <a:xfrm>
            <a:off x="4450593" y="5829901"/>
            <a:ext cx="2834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OpenMoodle</a:t>
            </a:r>
            <a:r>
              <a:rPr lang="fr-FR" dirty="0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 : </a:t>
            </a:r>
            <a:r>
              <a:rPr lang="fr-FR" dirty="0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Réutiliser et publier des OER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D69D5B5-C5A5-FBFB-A7E9-E40D4FB8908D}"/>
              </a:ext>
            </a:extLst>
          </p:cNvPr>
          <p:cNvSpPr/>
          <p:nvPr/>
        </p:nvSpPr>
        <p:spPr>
          <a:xfrm>
            <a:off x="7978367" y="5798375"/>
            <a:ext cx="3711742" cy="7384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6BDD593-1E76-6845-B9AC-D42B50AF006D}"/>
              </a:ext>
            </a:extLst>
          </p:cNvPr>
          <p:cNvSpPr txBox="1"/>
          <p:nvPr/>
        </p:nvSpPr>
        <p:spPr>
          <a:xfrm>
            <a:off x="7962175" y="5829901"/>
            <a:ext cx="3903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OpenMoodle</a:t>
            </a:r>
            <a:r>
              <a:rPr lang="fr-FR" dirty="0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 : </a:t>
            </a:r>
            <a:r>
              <a:rPr lang="fr-FR" dirty="0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Partager ses ressources avec les licences Creative Commons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00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5C1CF294-1A4D-FE89-70F4-3034B954D41E}"/>
              </a:ext>
            </a:extLst>
          </p:cNvPr>
          <p:cNvSpPr/>
          <p:nvPr/>
        </p:nvSpPr>
        <p:spPr>
          <a:xfrm>
            <a:off x="2622238" y="219172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D3DC785F-7C88-9BCC-50A1-9B6297C6A407}"/>
              </a:ext>
            </a:extLst>
          </p:cNvPr>
          <p:cNvSpPr/>
          <p:nvPr/>
        </p:nvSpPr>
        <p:spPr>
          <a:xfrm>
            <a:off x="4791925" y="21219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2F7F4-7C9D-8EE7-FA17-BE32E90481BE}"/>
              </a:ext>
            </a:extLst>
          </p:cNvPr>
          <p:cNvSpPr/>
          <p:nvPr/>
        </p:nvSpPr>
        <p:spPr>
          <a:xfrm>
            <a:off x="4233863" y="531446"/>
            <a:ext cx="1671638" cy="707886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31B92C-B782-7D47-41F4-37F132077758}"/>
              </a:ext>
            </a:extLst>
          </p:cNvPr>
          <p:cNvSpPr txBox="1"/>
          <p:nvPr/>
        </p:nvSpPr>
        <p:spPr>
          <a:xfrm>
            <a:off x="2951077" y="484257"/>
            <a:ext cx="2771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Plan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FF30F2B-364F-FC01-8F35-85E488A4BE8B}"/>
              </a:ext>
            </a:extLst>
          </p:cNvPr>
          <p:cNvSpPr/>
          <p:nvPr/>
        </p:nvSpPr>
        <p:spPr>
          <a:xfrm>
            <a:off x="452553" y="21346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06D9AE58-75EC-2809-2EA0-2402884ED46E}"/>
              </a:ext>
            </a:extLst>
          </p:cNvPr>
          <p:cNvSpPr/>
          <p:nvPr/>
        </p:nvSpPr>
        <p:spPr>
          <a:xfrm>
            <a:off x="6961611" y="21219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1249CA45-847A-3D34-8AF9-98EB74AAD7D8}"/>
              </a:ext>
            </a:extLst>
          </p:cNvPr>
          <p:cNvSpPr/>
          <p:nvPr/>
        </p:nvSpPr>
        <p:spPr>
          <a:xfrm>
            <a:off x="9131299" y="21346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6B95178-7C45-9BDC-EC1F-019BAC03209C}"/>
              </a:ext>
            </a:extLst>
          </p:cNvPr>
          <p:cNvSpPr/>
          <p:nvPr/>
        </p:nvSpPr>
        <p:spPr>
          <a:xfrm>
            <a:off x="687322" y="5481477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B06778-B8A1-0881-F5CC-26D4C445F616}"/>
              </a:ext>
            </a:extLst>
          </p:cNvPr>
          <p:cNvSpPr/>
          <p:nvPr/>
        </p:nvSpPr>
        <p:spPr>
          <a:xfrm flipV="1">
            <a:off x="695596" y="6133503"/>
            <a:ext cx="10419810" cy="603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286C06-B635-2215-AB25-9BA218B6D22A}"/>
              </a:ext>
            </a:extLst>
          </p:cNvPr>
          <p:cNvSpPr/>
          <p:nvPr/>
        </p:nvSpPr>
        <p:spPr>
          <a:xfrm>
            <a:off x="693057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38CFDAC-A46C-5A3B-6578-3576D83CCDE5}"/>
              </a:ext>
            </a:extLst>
          </p:cNvPr>
          <p:cNvSpPr txBox="1"/>
          <p:nvPr/>
        </p:nvSpPr>
        <p:spPr>
          <a:xfrm>
            <a:off x="781774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3A580FC-8689-1829-66C1-203A95463ED9}"/>
              </a:ext>
            </a:extLst>
          </p:cNvPr>
          <p:cNvSpPr txBox="1"/>
          <p:nvPr/>
        </p:nvSpPr>
        <p:spPr>
          <a:xfrm>
            <a:off x="687322" y="4377594"/>
            <a:ext cx="1411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Explication du titre</a:t>
            </a:r>
            <a:endParaRPr lang="fr-BE" dirty="0">
              <a:solidFill>
                <a:schemeClr val="bg1"/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6A75AF5-0608-6B51-5192-2E18291C68EC}"/>
              </a:ext>
            </a:extLst>
          </p:cNvPr>
          <p:cNvSpPr txBox="1"/>
          <p:nvPr/>
        </p:nvSpPr>
        <p:spPr>
          <a:xfrm>
            <a:off x="2951077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387B9ED-487C-ADF2-8D65-9E7351735D99}"/>
              </a:ext>
            </a:extLst>
          </p:cNvPr>
          <p:cNvSpPr txBox="1"/>
          <p:nvPr/>
        </p:nvSpPr>
        <p:spPr>
          <a:xfrm>
            <a:off x="5042182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BEB4FD6-6832-3F26-7ECB-879F930CEE40}"/>
              </a:ext>
            </a:extLst>
          </p:cNvPr>
          <p:cNvSpPr txBox="1"/>
          <p:nvPr/>
        </p:nvSpPr>
        <p:spPr>
          <a:xfrm>
            <a:off x="7307700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4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1E6D3AD-344F-0C52-B0B8-B5B588EC12C6}"/>
              </a:ext>
            </a:extLst>
          </p:cNvPr>
          <p:cNvSpPr txBox="1"/>
          <p:nvPr/>
        </p:nvSpPr>
        <p:spPr>
          <a:xfrm>
            <a:off x="9385352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5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C6FD25D-C5E4-9A08-955D-50859DC6E2C5}"/>
              </a:ext>
            </a:extLst>
          </p:cNvPr>
          <p:cNvSpPr/>
          <p:nvPr/>
        </p:nvSpPr>
        <p:spPr>
          <a:xfrm>
            <a:off x="2845493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Rechercher des OER</a:t>
            </a:r>
            <a:endParaRPr lang="fr-BE" dirty="0"/>
          </a:p>
        </p:txBody>
      </p:sp>
      <p:pic>
        <p:nvPicPr>
          <p:cNvPr id="44" name="Graphique 43" descr="Loupe contour">
            <a:extLst>
              <a:ext uri="{FF2B5EF4-FFF2-40B4-BE49-F238E27FC236}">
                <a16:creationId xmlns:a16="http://schemas.microsoft.com/office/drawing/2014/main" id="{6C0A7DA4-72B0-505A-484C-BA74B75DA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8525" y="2393696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AB45FEF-639A-633C-99FE-A6800A42C6A4}"/>
              </a:ext>
            </a:extLst>
          </p:cNvPr>
          <p:cNvSpPr/>
          <p:nvPr/>
        </p:nvSpPr>
        <p:spPr>
          <a:xfrm>
            <a:off x="5042581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Créer et (ré)utiliser</a:t>
            </a:r>
            <a:endParaRPr lang="fr-BE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DEDD11-0D4A-DC89-D04F-1992B9676DA1}"/>
              </a:ext>
            </a:extLst>
          </p:cNvPr>
          <p:cNvSpPr/>
          <p:nvPr/>
        </p:nvSpPr>
        <p:spPr>
          <a:xfrm>
            <a:off x="7259266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Les Licences CC</a:t>
            </a:r>
            <a:endParaRPr lang="fr-BE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487624D-42A2-6750-71B6-34E2F6B9D165}"/>
              </a:ext>
            </a:extLst>
          </p:cNvPr>
          <p:cNvSpPr/>
          <p:nvPr/>
        </p:nvSpPr>
        <p:spPr>
          <a:xfrm>
            <a:off x="9395161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Conclusion</a:t>
            </a:r>
            <a:endParaRPr lang="fr-BE" dirty="0"/>
          </a:p>
        </p:txBody>
      </p:sp>
      <p:grpSp>
        <p:nvGrpSpPr>
          <p:cNvPr id="452" name="Groupe 451">
            <a:extLst>
              <a:ext uri="{FF2B5EF4-FFF2-40B4-BE49-F238E27FC236}">
                <a16:creationId xmlns:a16="http://schemas.microsoft.com/office/drawing/2014/main" id="{13580FED-150B-775C-5BE4-76BFE5895388}"/>
              </a:ext>
            </a:extLst>
          </p:cNvPr>
          <p:cNvGrpSpPr/>
          <p:nvPr/>
        </p:nvGrpSpPr>
        <p:grpSpPr>
          <a:xfrm>
            <a:off x="7363841" y="2274501"/>
            <a:ext cx="1282674" cy="1218082"/>
            <a:chOff x="8293125" y="-1286125"/>
            <a:chExt cx="1282674" cy="1218082"/>
          </a:xfrm>
        </p:grpSpPr>
        <p:pic>
          <p:nvPicPr>
            <p:cNvPr id="59" name="Graphique 58" descr="Document contour">
              <a:extLst>
                <a:ext uri="{FF2B5EF4-FFF2-40B4-BE49-F238E27FC236}">
                  <a16:creationId xmlns:a16="http://schemas.microsoft.com/office/drawing/2014/main" id="{940CF8B6-A914-DC5E-388B-E4AE6A325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61399" y="-982443"/>
              <a:ext cx="914400" cy="914400"/>
            </a:xfrm>
            <a:prstGeom prst="rect">
              <a:avLst/>
            </a:prstGeom>
          </p:spPr>
        </p:pic>
        <p:pic>
          <p:nvPicPr>
            <p:cNvPr id="449" name="Graphique 448" descr="Badge copyright avec un remplissage uni">
              <a:extLst>
                <a:ext uri="{FF2B5EF4-FFF2-40B4-BE49-F238E27FC236}">
                  <a16:creationId xmlns:a16="http://schemas.microsoft.com/office/drawing/2014/main" id="{57EE24FB-B12E-F688-A590-3B492B74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93125" y="-1286125"/>
              <a:ext cx="734588" cy="734588"/>
            </a:xfrm>
            <a:prstGeom prst="rect">
              <a:avLst/>
            </a:prstGeom>
          </p:spPr>
        </p:pic>
      </p:grpSp>
      <p:grpSp>
        <p:nvGrpSpPr>
          <p:cNvPr id="463" name="Groupe 462">
            <a:extLst>
              <a:ext uri="{FF2B5EF4-FFF2-40B4-BE49-F238E27FC236}">
                <a16:creationId xmlns:a16="http://schemas.microsoft.com/office/drawing/2014/main" id="{72AB392E-EB3B-A9BA-6789-7991C5CAB220}"/>
              </a:ext>
            </a:extLst>
          </p:cNvPr>
          <p:cNvGrpSpPr/>
          <p:nvPr/>
        </p:nvGrpSpPr>
        <p:grpSpPr>
          <a:xfrm>
            <a:off x="4933154" y="2227258"/>
            <a:ext cx="1497700" cy="1419043"/>
            <a:chOff x="2243048" y="-1764253"/>
            <a:chExt cx="1497700" cy="1419043"/>
          </a:xfrm>
        </p:grpSpPr>
        <p:pic>
          <p:nvPicPr>
            <p:cNvPr id="53" name="Graphique 52" descr="Recyclage contour">
              <a:extLst>
                <a:ext uri="{FF2B5EF4-FFF2-40B4-BE49-F238E27FC236}">
                  <a16:creationId xmlns:a16="http://schemas.microsoft.com/office/drawing/2014/main" id="{89D48C1A-DB9D-AA38-D318-ED7ADDEEB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22238" y="-1414593"/>
              <a:ext cx="855710" cy="963435"/>
            </a:xfrm>
            <a:prstGeom prst="rect">
              <a:avLst/>
            </a:prstGeom>
          </p:spPr>
        </p:pic>
        <p:pic>
          <p:nvPicPr>
            <p:cNvPr id="458" name="Graphique 457" descr="Pique contour">
              <a:extLst>
                <a:ext uri="{FF2B5EF4-FFF2-40B4-BE49-F238E27FC236}">
                  <a16:creationId xmlns:a16="http://schemas.microsoft.com/office/drawing/2014/main" id="{4A00D5BD-A2C7-4068-23CA-4579C01C2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43048" y="-881376"/>
              <a:ext cx="382114" cy="430218"/>
            </a:xfrm>
            <a:prstGeom prst="rect">
              <a:avLst/>
            </a:prstGeom>
          </p:spPr>
        </p:pic>
        <p:pic>
          <p:nvPicPr>
            <p:cNvPr id="460" name="Graphique 459" descr="Puzzle contour">
              <a:extLst>
                <a:ext uri="{FF2B5EF4-FFF2-40B4-BE49-F238E27FC236}">
                  <a16:creationId xmlns:a16="http://schemas.microsoft.com/office/drawing/2014/main" id="{C8274CC1-9EC1-FABE-D6EE-46DFAA802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89323" y="-1764253"/>
              <a:ext cx="392882" cy="392882"/>
            </a:xfrm>
            <a:prstGeom prst="rect">
              <a:avLst/>
            </a:prstGeom>
          </p:spPr>
        </p:pic>
        <p:pic>
          <p:nvPicPr>
            <p:cNvPr id="462" name="Graphique 461" descr="Clé contour">
              <a:extLst>
                <a:ext uri="{FF2B5EF4-FFF2-40B4-BE49-F238E27FC236}">
                  <a16:creationId xmlns:a16="http://schemas.microsoft.com/office/drawing/2014/main" id="{56ACB164-1F3C-C8FB-6553-58EC69EB0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310530" y="-775428"/>
              <a:ext cx="430218" cy="430218"/>
            </a:xfrm>
            <a:prstGeom prst="rect">
              <a:avLst/>
            </a:prstGeom>
          </p:spPr>
        </p:pic>
      </p:grpSp>
      <p:pic>
        <p:nvPicPr>
          <p:cNvPr id="465" name="Graphique 464" descr="Point d’interrogation contour">
            <a:extLst>
              <a:ext uri="{FF2B5EF4-FFF2-40B4-BE49-F238E27FC236}">
                <a16:creationId xmlns:a16="http://schemas.microsoft.com/office/drawing/2014/main" id="{6FC9B54B-9BC9-7EFA-8F0B-214C0B647A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1501" y="2454053"/>
            <a:ext cx="914400" cy="914400"/>
          </a:xfrm>
          <a:prstGeom prst="rect">
            <a:avLst/>
          </a:prstGeom>
        </p:spPr>
      </p:pic>
      <p:pic>
        <p:nvPicPr>
          <p:cNvPr id="467" name="Graphique 466" descr="Étoile d'évaluation contour">
            <a:extLst>
              <a:ext uri="{FF2B5EF4-FFF2-40B4-BE49-F238E27FC236}">
                <a16:creationId xmlns:a16="http://schemas.microsoft.com/office/drawing/2014/main" id="{04D4EF84-4CCF-749A-C43E-6EC5536E8D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606133" y="2514600"/>
            <a:ext cx="914400" cy="914400"/>
          </a:xfrm>
          <a:prstGeom prst="rect">
            <a:avLst/>
          </a:prstGeom>
        </p:spPr>
      </p:pic>
      <p:sp>
        <p:nvSpPr>
          <p:cNvPr id="468" name="Rectangle : coins arrondis 467">
            <a:extLst>
              <a:ext uri="{FF2B5EF4-FFF2-40B4-BE49-F238E27FC236}">
                <a16:creationId xmlns:a16="http://schemas.microsoft.com/office/drawing/2014/main" id="{B8296F31-398F-EC67-08A5-F65753BCBA7D}"/>
              </a:ext>
            </a:extLst>
          </p:cNvPr>
          <p:cNvSpPr/>
          <p:nvPr/>
        </p:nvSpPr>
        <p:spPr>
          <a:xfrm flipV="1">
            <a:off x="10891447" y="2147317"/>
            <a:ext cx="170016" cy="116084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33395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928D5DE-03C7-3CA6-F022-BE96AE24B38F}"/>
              </a:ext>
            </a:extLst>
          </p:cNvPr>
          <p:cNvSpPr/>
          <p:nvPr/>
        </p:nvSpPr>
        <p:spPr>
          <a:xfrm>
            <a:off x="680653" y="2603499"/>
            <a:ext cx="10685841" cy="2514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81B6DB55-1D2E-572D-9B62-725EAA417F63}"/>
              </a:ext>
            </a:extLst>
          </p:cNvPr>
          <p:cNvGraphicFramePr/>
          <p:nvPr/>
        </p:nvGraphicFramePr>
        <p:xfrm>
          <a:off x="1140427" y="890223"/>
          <a:ext cx="9874250" cy="5856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AD20249-E845-9AC5-146D-B3DF12E86818}"/>
              </a:ext>
            </a:extLst>
          </p:cNvPr>
          <p:cNvCxnSpPr/>
          <p:nvPr/>
        </p:nvCxnSpPr>
        <p:spPr>
          <a:xfrm flipV="1">
            <a:off x="2483506" y="4328142"/>
            <a:ext cx="0" cy="1086557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6231B92C-B782-7D47-41F4-37F132077758}"/>
              </a:ext>
            </a:extLst>
          </p:cNvPr>
          <p:cNvSpPr txBox="1"/>
          <p:nvPr/>
        </p:nvSpPr>
        <p:spPr>
          <a:xfrm>
            <a:off x="2444750" y="394919"/>
            <a:ext cx="489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Formation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124EE52-0302-D95F-5304-B736EE515B1D}"/>
              </a:ext>
            </a:extLst>
          </p:cNvPr>
          <p:cNvSpPr txBox="1"/>
          <p:nvPr/>
        </p:nvSpPr>
        <p:spPr>
          <a:xfrm>
            <a:off x="8137182" y="5414699"/>
            <a:ext cx="2025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Mercredi 9h-9h45</a:t>
            </a:r>
            <a:endParaRPr lang="fr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2F7F4-7C9D-8EE7-FA17-BE32E90481BE}"/>
              </a:ext>
            </a:extLst>
          </p:cNvPr>
          <p:cNvSpPr/>
          <p:nvPr/>
        </p:nvSpPr>
        <p:spPr>
          <a:xfrm>
            <a:off x="4081462" y="1001346"/>
            <a:ext cx="3209925" cy="66677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FE2DE2C7-C3C4-351F-A087-655DE85F9214}"/>
              </a:ext>
            </a:extLst>
          </p:cNvPr>
          <p:cNvSpPr/>
          <p:nvPr/>
        </p:nvSpPr>
        <p:spPr>
          <a:xfrm>
            <a:off x="11296647" y="2169142"/>
            <a:ext cx="69847" cy="3401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A55CE3-3E65-4345-4DAC-2747DAE25D2D}"/>
              </a:ext>
            </a:extLst>
          </p:cNvPr>
          <p:cNvSpPr txBox="1"/>
          <p:nvPr/>
        </p:nvSpPr>
        <p:spPr>
          <a:xfrm>
            <a:off x="1343996" y="5414699"/>
            <a:ext cx="2025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Lundi 11h-12h30</a:t>
            </a:r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90518DA-0350-F879-69B4-95ECDAFCEC3D}"/>
              </a:ext>
            </a:extLst>
          </p:cNvPr>
          <p:cNvSpPr txBox="1"/>
          <p:nvPr/>
        </p:nvSpPr>
        <p:spPr>
          <a:xfrm>
            <a:off x="5172389" y="1711266"/>
            <a:ext cx="2025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Mardi 13h30-15h</a:t>
            </a:r>
            <a:endParaRPr lang="fr-BE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7DF07E3-3FC9-9230-90A5-E705AD125507}"/>
              </a:ext>
            </a:extLst>
          </p:cNvPr>
          <p:cNvCxnSpPr/>
          <p:nvPr/>
        </p:nvCxnSpPr>
        <p:spPr>
          <a:xfrm flipV="1">
            <a:off x="9156698" y="4287220"/>
            <a:ext cx="0" cy="1086557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61F6F06-08F6-4382-D473-A9F635F1F2FB}"/>
              </a:ext>
            </a:extLst>
          </p:cNvPr>
          <p:cNvCxnSpPr>
            <a:cxnSpLocks/>
          </p:cNvCxnSpPr>
          <p:nvPr/>
        </p:nvCxnSpPr>
        <p:spPr>
          <a:xfrm>
            <a:off x="6033758" y="2169142"/>
            <a:ext cx="0" cy="101600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6606B-A63C-3CCE-5650-E456B025D5BF}"/>
              </a:ext>
            </a:extLst>
          </p:cNvPr>
          <p:cNvSpPr/>
          <p:nvPr/>
        </p:nvSpPr>
        <p:spPr>
          <a:xfrm>
            <a:off x="680653" y="5128465"/>
            <a:ext cx="706461" cy="1126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F114AB7-2F6E-F38C-14C2-3484F1C74F8B}"/>
              </a:ext>
            </a:extLst>
          </p:cNvPr>
          <p:cNvSpPr txBox="1"/>
          <p:nvPr/>
        </p:nvSpPr>
        <p:spPr>
          <a:xfrm rot="5400000">
            <a:off x="10391077" y="3615605"/>
            <a:ext cx="273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LLDays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4" name="Graphique 3" descr="Internet contour">
            <a:extLst>
              <a:ext uri="{FF2B5EF4-FFF2-40B4-BE49-F238E27FC236}">
                <a16:creationId xmlns:a16="http://schemas.microsoft.com/office/drawing/2014/main" id="{88044F06-B8B7-6658-884E-BFE064CDDF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4585" y="5354403"/>
            <a:ext cx="518001" cy="518001"/>
          </a:xfrm>
          <a:prstGeom prst="rect">
            <a:avLst/>
          </a:prstGeom>
        </p:spPr>
      </p:pic>
      <p:pic>
        <p:nvPicPr>
          <p:cNvPr id="5" name="Graphique 4" descr="Internet contour">
            <a:extLst>
              <a:ext uri="{FF2B5EF4-FFF2-40B4-BE49-F238E27FC236}">
                <a16:creationId xmlns:a16="http://schemas.microsoft.com/office/drawing/2014/main" id="{CC5A06F5-C33D-4CB5-C6F7-72B2D0D952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1777" y="5354403"/>
            <a:ext cx="518001" cy="5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79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1249CA45-847A-3D34-8AF9-98EB74AAD7D8}"/>
              </a:ext>
            </a:extLst>
          </p:cNvPr>
          <p:cNvSpPr/>
          <p:nvPr/>
        </p:nvSpPr>
        <p:spPr>
          <a:xfrm>
            <a:off x="9131299" y="21346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6B95178-7C45-9BDC-EC1F-019BAC03209C}"/>
              </a:ext>
            </a:extLst>
          </p:cNvPr>
          <p:cNvSpPr/>
          <p:nvPr/>
        </p:nvSpPr>
        <p:spPr>
          <a:xfrm>
            <a:off x="687322" y="5481477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B06778-B8A1-0881-F5CC-26D4C445F616}"/>
              </a:ext>
            </a:extLst>
          </p:cNvPr>
          <p:cNvSpPr/>
          <p:nvPr/>
        </p:nvSpPr>
        <p:spPr>
          <a:xfrm flipV="1">
            <a:off x="695596" y="6133503"/>
            <a:ext cx="10419810" cy="603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1E6D3AD-344F-0C52-B0B8-B5B588EC12C6}"/>
              </a:ext>
            </a:extLst>
          </p:cNvPr>
          <p:cNvSpPr txBox="1"/>
          <p:nvPr/>
        </p:nvSpPr>
        <p:spPr>
          <a:xfrm>
            <a:off x="9385352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5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487624D-42A2-6750-71B6-34E2F6B9D165}"/>
              </a:ext>
            </a:extLst>
          </p:cNvPr>
          <p:cNvSpPr/>
          <p:nvPr/>
        </p:nvSpPr>
        <p:spPr>
          <a:xfrm>
            <a:off x="9395161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Conclusion</a:t>
            </a:r>
            <a:endParaRPr lang="fr-BE" dirty="0"/>
          </a:p>
        </p:txBody>
      </p:sp>
      <p:pic>
        <p:nvPicPr>
          <p:cNvPr id="467" name="Graphique 466" descr="Étoile d'évaluation contour">
            <a:extLst>
              <a:ext uri="{FF2B5EF4-FFF2-40B4-BE49-F238E27FC236}">
                <a16:creationId xmlns:a16="http://schemas.microsoft.com/office/drawing/2014/main" id="{04D4EF84-4CCF-749A-C43E-6EC5536E8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6133" y="2514600"/>
            <a:ext cx="914400" cy="914400"/>
          </a:xfrm>
          <a:prstGeom prst="rect">
            <a:avLst/>
          </a:prstGeom>
        </p:spPr>
      </p:pic>
      <p:sp>
        <p:nvSpPr>
          <p:cNvPr id="468" name="Rectangle : coins arrondis 467">
            <a:extLst>
              <a:ext uri="{FF2B5EF4-FFF2-40B4-BE49-F238E27FC236}">
                <a16:creationId xmlns:a16="http://schemas.microsoft.com/office/drawing/2014/main" id="{B8296F31-398F-EC67-08A5-F65753BCBA7D}"/>
              </a:ext>
            </a:extLst>
          </p:cNvPr>
          <p:cNvSpPr/>
          <p:nvPr/>
        </p:nvSpPr>
        <p:spPr>
          <a:xfrm flipV="1">
            <a:off x="10891447" y="2147317"/>
            <a:ext cx="170016" cy="116084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C604124-9DCA-43E2-0987-E5B21F5B09CF}"/>
              </a:ext>
            </a:extLst>
          </p:cNvPr>
          <p:cNvSpPr txBox="1"/>
          <p:nvPr/>
        </p:nvSpPr>
        <p:spPr>
          <a:xfrm rot="19609579">
            <a:off x="-326177" y="1151792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évaluation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C902903-BCD7-983F-1626-3559172C3D93}"/>
              </a:ext>
            </a:extLst>
          </p:cNvPr>
          <p:cNvSpPr txBox="1"/>
          <p:nvPr/>
        </p:nvSpPr>
        <p:spPr>
          <a:xfrm rot="1014754">
            <a:off x="8877324" y="715517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plus et moins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DEBDB1-2C08-9FC2-BB3D-6D8908BF917C}"/>
              </a:ext>
            </a:extLst>
          </p:cNvPr>
          <p:cNvSpPr txBox="1"/>
          <p:nvPr/>
        </p:nvSpPr>
        <p:spPr>
          <a:xfrm rot="20964567">
            <a:off x="3913624" y="1347117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bagage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116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7B39F1-B71E-8FBA-6977-A5A0EEBBAFC9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56DB0A-B975-4228-4A01-40AE7AACB7E5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083FBA-EED6-6EB8-E366-7C4C4479B283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5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7065DC-7769-FFF3-EF23-B4A59A5FCAAE}"/>
              </a:ext>
            </a:extLst>
          </p:cNvPr>
          <p:cNvSpPr/>
          <p:nvPr/>
        </p:nvSpPr>
        <p:spPr>
          <a:xfrm>
            <a:off x="8082137" y="484257"/>
            <a:ext cx="287163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3B33084-4ED1-5AB2-142B-5ED342718140}"/>
              </a:ext>
            </a:extLst>
          </p:cNvPr>
          <p:cNvSpPr txBox="1"/>
          <p:nvPr/>
        </p:nvSpPr>
        <p:spPr>
          <a:xfrm>
            <a:off x="2951077" y="484257"/>
            <a:ext cx="7947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Les freins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6" name="Graphique 5" descr="Obstacle contour">
            <a:extLst>
              <a:ext uri="{FF2B5EF4-FFF2-40B4-BE49-F238E27FC236}">
                <a16:creationId xmlns:a16="http://schemas.microsoft.com/office/drawing/2014/main" id="{5B2EAB37-7C9C-C6F7-0CA3-A72CFD985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8851" y="2905860"/>
            <a:ext cx="2971127" cy="297112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510713A-02D1-41C5-F9E7-D7D4C14207E3}"/>
              </a:ext>
            </a:extLst>
          </p:cNvPr>
          <p:cNvSpPr txBox="1"/>
          <p:nvPr/>
        </p:nvSpPr>
        <p:spPr>
          <a:xfrm>
            <a:off x="3337847" y="2093812"/>
            <a:ext cx="5742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Quels obstacles ? Et comment les franchir ?</a:t>
            </a:r>
            <a:endParaRPr lang="fr-BE" sz="2800" dirty="0">
              <a:latin typeface="+mj-lt"/>
            </a:endParaRPr>
          </a:p>
        </p:txBody>
      </p:sp>
      <p:pic>
        <p:nvPicPr>
          <p:cNvPr id="10" name="Graphique 9" descr="Étoile d'évaluation contour">
            <a:extLst>
              <a:ext uri="{FF2B5EF4-FFF2-40B4-BE49-F238E27FC236}">
                <a16:creationId xmlns:a16="http://schemas.microsoft.com/office/drawing/2014/main" id="{C9E42767-22E9-7D62-579D-704D03D3B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245" y="960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746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503997D-0978-57E5-757B-6567D78A11C4}"/>
              </a:ext>
            </a:extLst>
          </p:cNvPr>
          <p:cNvGrpSpPr/>
          <p:nvPr/>
        </p:nvGrpSpPr>
        <p:grpSpPr>
          <a:xfrm>
            <a:off x="8295947" y="260581"/>
            <a:ext cx="1031873" cy="697541"/>
            <a:chOff x="9798434" y="1251719"/>
            <a:chExt cx="1060065" cy="742181"/>
          </a:xfrm>
        </p:grpSpPr>
        <p:pic>
          <p:nvPicPr>
            <p:cNvPr id="15" name="Graphique 14" descr="TVA contour">
              <a:extLst>
                <a:ext uri="{FF2B5EF4-FFF2-40B4-BE49-F238E27FC236}">
                  <a16:creationId xmlns:a16="http://schemas.microsoft.com/office/drawing/2014/main" id="{F1474C13-8D0D-8F9F-3557-DE2D52E7F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25574">
              <a:off x="10313168" y="1251719"/>
              <a:ext cx="545331" cy="545331"/>
            </a:xfrm>
            <a:prstGeom prst="rect">
              <a:avLst/>
            </a:prstGeom>
          </p:spPr>
        </p:pic>
        <p:sp>
          <p:nvSpPr>
            <p:cNvPr id="19" name="Triangle isocèle 18">
              <a:extLst>
                <a:ext uri="{FF2B5EF4-FFF2-40B4-BE49-F238E27FC236}">
                  <a16:creationId xmlns:a16="http://schemas.microsoft.com/office/drawing/2014/main" id="{297E9BA2-B4C3-F817-9ABE-E1BCB699402C}"/>
                </a:ext>
              </a:extLst>
            </p:cNvPr>
            <p:cNvSpPr/>
            <p:nvPr/>
          </p:nvSpPr>
          <p:spPr>
            <a:xfrm>
              <a:off x="10071100" y="1689100"/>
              <a:ext cx="369069" cy="30480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170B523-A7CA-10D5-CEB9-68F54B63A8FF}"/>
                </a:ext>
              </a:extLst>
            </p:cNvPr>
            <p:cNvCxnSpPr>
              <a:cxnSpLocks/>
            </p:cNvCxnSpPr>
            <p:nvPr/>
          </p:nvCxnSpPr>
          <p:spPr>
            <a:xfrm>
              <a:off x="9798434" y="1581150"/>
              <a:ext cx="914400" cy="21590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CFA4942-B7DB-70D1-1689-59F16B5D631B}"/>
              </a:ext>
            </a:extLst>
          </p:cNvPr>
          <p:cNvGrpSpPr/>
          <p:nvPr/>
        </p:nvGrpSpPr>
        <p:grpSpPr>
          <a:xfrm>
            <a:off x="308174" y="1800693"/>
            <a:ext cx="1325196" cy="1283732"/>
            <a:chOff x="3267226" y="3053472"/>
            <a:chExt cx="1325196" cy="1283732"/>
          </a:xfrm>
        </p:grpSpPr>
        <p:pic>
          <p:nvPicPr>
            <p:cNvPr id="11" name="Graphique 10" descr="Classe contour">
              <a:extLst>
                <a:ext uri="{FF2B5EF4-FFF2-40B4-BE49-F238E27FC236}">
                  <a16:creationId xmlns:a16="http://schemas.microsoft.com/office/drawing/2014/main" id="{86AF6D93-E827-B0EE-EC62-71CF726E8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72624" y="3053472"/>
              <a:ext cx="914400" cy="91440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7C2E37E-71AC-9403-CFA3-6CAD5E32ED97}"/>
                </a:ext>
              </a:extLst>
            </p:cNvPr>
            <p:cNvSpPr txBox="1"/>
            <p:nvPr/>
          </p:nvSpPr>
          <p:spPr>
            <a:xfrm>
              <a:off x="3267226" y="3967872"/>
              <a:ext cx="13251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+mj-lt"/>
                  <a:ea typeface="ADLaM Display" panose="020F0502020204030204" pitchFamily="2" charset="0"/>
                  <a:cs typeface="ADLaM Display" panose="020F0502020204030204" pitchFamily="2" charset="0"/>
                </a:rPr>
                <a:t>Enseignant</a:t>
              </a:r>
              <a:endParaRPr lang="fr-BE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51885386-5FF9-F72E-FC29-9BFD58D15B6A}"/>
              </a:ext>
            </a:extLst>
          </p:cNvPr>
          <p:cNvGrpSpPr/>
          <p:nvPr/>
        </p:nvGrpSpPr>
        <p:grpSpPr>
          <a:xfrm>
            <a:off x="6021851" y="4187463"/>
            <a:ext cx="1325196" cy="1099066"/>
            <a:chOff x="5228004" y="4690668"/>
            <a:chExt cx="1325196" cy="1099066"/>
          </a:xfrm>
        </p:grpSpPr>
        <p:pic>
          <p:nvPicPr>
            <p:cNvPr id="17" name="Graphique 16" descr="Utilisateurs contour">
              <a:extLst>
                <a:ext uri="{FF2B5EF4-FFF2-40B4-BE49-F238E27FC236}">
                  <a16:creationId xmlns:a16="http://schemas.microsoft.com/office/drawing/2014/main" id="{B67B44FE-BBD8-2522-0E28-F9E7F407C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51667" y="4690668"/>
              <a:ext cx="914400" cy="914400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90A05F3D-9040-85A8-741D-2FA15AFC1B37}"/>
                </a:ext>
              </a:extLst>
            </p:cNvPr>
            <p:cNvSpPr txBox="1"/>
            <p:nvPr/>
          </p:nvSpPr>
          <p:spPr>
            <a:xfrm>
              <a:off x="5228004" y="5420402"/>
              <a:ext cx="13251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+mj-lt"/>
                  <a:ea typeface="ADLaM Display" panose="020F0502020204030204" pitchFamily="2" charset="0"/>
                  <a:cs typeface="ADLaM Display" panose="020F0502020204030204" pitchFamily="2" charset="0"/>
                </a:rPr>
                <a:t>Société</a:t>
              </a:r>
              <a:endParaRPr lang="fr-BE" dirty="0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8746E0B-374F-A0A7-F518-950FAF23E4F9}"/>
              </a:ext>
            </a:extLst>
          </p:cNvPr>
          <p:cNvGrpSpPr/>
          <p:nvPr/>
        </p:nvGrpSpPr>
        <p:grpSpPr>
          <a:xfrm>
            <a:off x="5988750" y="1800693"/>
            <a:ext cx="1325196" cy="1096330"/>
            <a:chOff x="7239649" y="3056208"/>
            <a:chExt cx="1325196" cy="1096330"/>
          </a:xfrm>
        </p:grpSpPr>
        <p:pic>
          <p:nvPicPr>
            <p:cNvPr id="13" name="Graphique 12" descr="Toque d'étudiant contour">
              <a:extLst>
                <a:ext uri="{FF2B5EF4-FFF2-40B4-BE49-F238E27FC236}">
                  <a16:creationId xmlns:a16="http://schemas.microsoft.com/office/drawing/2014/main" id="{294FE3C5-CC09-DE9A-E939-F29BD0146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5047" y="3056208"/>
              <a:ext cx="914400" cy="914400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14280F7-7808-80DE-C318-1696908E9B58}"/>
                </a:ext>
              </a:extLst>
            </p:cNvPr>
            <p:cNvSpPr txBox="1"/>
            <p:nvPr/>
          </p:nvSpPr>
          <p:spPr>
            <a:xfrm>
              <a:off x="7239649" y="3783206"/>
              <a:ext cx="13251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+mj-lt"/>
                  <a:ea typeface="ADLaM Display" panose="020F0502020204030204" pitchFamily="2" charset="0"/>
                  <a:cs typeface="ADLaM Display" panose="020F0502020204030204" pitchFamily="2" charset="0"/>
                </a:rPr>
                <a:t>Etudiant</a:t>
              </a:r>
              <a:endParaRPr lang="fr-BE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85377CB-78B3-3A67-5B46-91DE7F0A308E}"/>
              </a:ext>
            </a:extLst>
          </p:cNvPr>
          <p:cNvGrpSpPr/>
          <p:nvPr/>
        </p:nvGrpSpPr>
        <p:grpSpPr>
          <a:xfrm>
            <a:off x="308174" y="4187463"/>
            <a:ext cx="1325196" cy="1154032"/>
            <a:chOff x="5433402" y="1736838"/>
            <a:chExt cx="1325196" cy="1154032"/>
          </a:xfrm>
        </p:grpSpPr>
        <p:pic>
          <p:nvPicPr>
            <p:cNvPr id="9" name="Graphique 8" descr="École contour">
              <a:extLst>
                <a:ext uri="{FF2B5EF4-FFF2-40B4-BE49-F238E27FC236}">
                  <a16:creationId xmlns:a16="http://schemas.microsoft.com/office/drawing/2014/main" id="{7602F505-35F8-D2E7-BA65-6E37FFEA1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8800" y="1736838"/>
              <a:ext cx="914400" cy="914400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B33646E9-5288-72EE-09AE-53E1EAED1C76}"/>
                </a:ext>
              </a:extLst>
            </p:cNvPr>
            <p:cNvSpPr txBox="1"/>
            <p:nvPr/>
          </p:nvSpPr>
          <p:spPr>
            <a:xfrm>
              <a:off x="5433402" y="2521538"/>
              <a:ext cx="13251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+mj-lt"/>
                  <a:ea typeface="ADLaM Display" panose="020F0502020204030204" pitchFamily="2" charset="0"/>
                  <a:cs typeface="ADLaM Display" panose="020F0502020204030204" pitchFamily="2" charset="0"/>
                </a:rPr>
                <a:t>Université</a:t>
              </a:r>
              <a:endParaRPr lang="fr-BE" dirty="0"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0A78843C-97F1-D759-4A07-09736EF93DC2}"/>
              </a:ext>
            </a:extLst>
          </p:cNvPr>
          <p:cNvSpPr txBox="1"/>
          <p:nvPr/>
        </p:nvSpPr>
        <p:spPr>
          <a:xfrm>
            <a:off x="3693300" y="302517"/>
            <a:ext cx="489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Je repars avec…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002131A9-F6B6-4F80-1657-E0E38DF56837}"/>
              </a:ext>
            </a:extLst>
          </p:cNvPr>
          <p:cNvCxnSpPr/>
          <p:nvPr/>
        </p:nvCxnSpPr>
        <p:spPr>
          <a:xfrm>
            <a:off x="1611337" y="4187463"/>
            <a:ext cx="0" cy="1154032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AE2BB702-0C2A-7033-03D6-8B5D736A0193}"/>
              </a:ext>
            </a:extLst>
          </p:cNvPr>
          <p:cNvCxnSpPr/>
          <p:nvPr/>
        </p:nvCxnSpPr>
        <p:spPr>
          <a:xfrm>
            <a:off x="7313946" y="1858359"/>
            <a:ext cx="0" cy="1154032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21262C9-E275-930D-CF9D-EC45331DF84E}"/>
              </a:ext>
            </a:extLst>
          </p:cNvPr>
          <p:cNvCxnSpPr/>
          <p:nvPr/>
        </p:nvCxnSpPr>
        <p:spPr>
          <a:xfrm>
            <a:off x="7347047" y="4340181"/>
            <a:ext cx="0" cy="1154032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432B132-9E68-CAF1-4524-1CEC8BD6683B}"/>
              </a:ext>
            </a:extLst>
          </p:cNvPr>
          <p:cNvCxnSpPr/>
          <p:nvPr/>
        </p:nvCxnSpPr>
        <p:spPr>
          <a:xfrm>
            <a:off x="1755245" y="1800693"/>
            <a:ext cx="0" cy="1154032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5ACB25E8-FF2F-2703-41C0-495B78669630}"/>
              </a:ext>
            </a:extLst>
          </p:cNvPr>
          <p:cNvSpPr txBox="1"/>
          <p:nvPr/>
        </p:nvSpPr>
        <p:spPr>
          <a:xfrm>
            <a:off x="1755244" y="4040034"/>
            <a:ext cx="40794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Attirer de nouveaux étudiants/enseignants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Profil international (notoriété)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Nouveau modèle de collaboration internationale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Développement durable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Une réponse aux exigences changeantes d'une société de l'ère numérique</a:t>
            </a:r>
            <a:endParaRPr lang="fr-BE" sz="1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F08F7B-F076-C0A8-227C-970BD16B775C}"/>
              </a:ext>
            </a:extLst>
          </p:cNvPr>
          <p:cNvSpPr txBox="1"/>
          <p:nvPr/>
        </p:nvSpPr>
        <p:spPr>
          <a:xfrm>
            <a:off x="1838768" y="1610303"/>
            <a:ext cx="499044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Atteindre de nouveaux apprenants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Assurer un héritage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Créer un portefolio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Renforcer sa réputation personnelle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Développer de nouvelle collaboration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S’inspirer et inspirer (innovation)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1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BAF3C2E-E360-32B7-2829-043CBA5CD4A3}"/>
              </a:ext>
            </a:extLst>
          </p:cNvPr>
          <p:cNvSpPr txBox="1"/>
          <p:nvPr/>
        </p:nvSpPr>
        <p:spPr>
          <a:xfrm>
            <a:off x="7443581" y="1459505"/>
            <a:ext cx="44058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Gratuité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Des approches conceptuelles (par rapport à un cours fermé)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Développement de compétences (autonomie, esprit critique)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Ressource pédagogique à jour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Flexibilité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Découvrir des disciplines avant de choisir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984BFF-60B7-FCD1-39EE-4C22ADDE2DE7}"/>
              </a:ext>
            </a:extLst>
          </p:cNvPr>
          <p:cNvSpPr txBox="1"/>
          <p:nvPr/>
        </p:nvSpPr>
        <p:spPr>
          <a:xfrm>
            <a:off x="149415" y="6147639"/>
            <a:ext cx="12042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+mj-lt"/>
              </a:rPr>
              <a:t>Inspiré</a:t>
            </a:r>
            <a:r>
              <a:rPr lang="en-US" sz="1400" dirty="0">
                <a:latin typeface="+mj-lt"/>
              </a:rPr>
              <a:t> de : Beetham, H., Falconer, I., McGill, L. and Littlejohn, A. Open practices: briefing paper. JISC, 2012</a:t>
            </a:r>
          </a:p>
          <a:p>
            <a:r>
              <a:rPr lang="en-US" sz="1400" dirty="0">
                <a:latin typeface="+mj-lt"/>
                <a:hlinkClick r:id="rId12"/>
              </a:rPr>
              <a:t>https://oersynth.pbworks.com/w/page/51668352/OpenPracticesBriefing</a:t>
            </a:r>
            <a:endParaRPr lang="fr-BE" sz="1400" dirty="0">
              <a:latin typeface="+mj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2D66489-4C98-093A-1138-7D09CE455498}"/>
              </a:ext>
            </a:extLst>
          </p:cNvPr>
          <p:cNvSpPr txBox="1"/>
          <p:nvPr/>
        </p:nvSpPr>
        <p:spPr>
          <a:xfrm>
            <a:off x="7443580" y="4234626"/>
            <a:ext cx="44058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Formation tout au long de la vie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Transparence et redevabilité dans le système éducatif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Partage et accès à la connaissance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Coût réduit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DEC5989-980C-D332-D547-64741EE92BE1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E58D66-294F-C1A8-9C42-C6924491697D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2A0F8F9-C3EC-78CD-52C5-F3ED69C1DFB7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5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24" name="Graphique 23" descr="Étoile d'évaluation contour">
            <a:extLst>
              <a:ext uri="{FF2B5EF4-FFF2-40B4-BE49-F238E27FC236}">
                <a16:creationId xmlns:a16="http://schemas.microsoft.com/office/drawing/2014/main" id="{5DB542CD-7DD9-4C66-940B-041AA00F2A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2245" y="96003"/>
            <a:ext cx="914400" cy="914400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4EF628BF-881B-3E84-7B91-77D754D2367F}"/>
              </a:ext>
            </a:extLst>
          </p:cNvPr>
          <p:cNvGrpSpPr/>
          <p:nvPr/>
        </p:nvGrpSpPr>
        <p:grpSpPr>
          <a:xfrm>
            <a:off x="3696750" y="150068"/>
            <a:ext cx="545511" cy="1067801"/>
            <a:chOff x="9641247" y="131331"/>
            <a:chExt cx="545511" cy="106780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DAB462-7308-302E-5E3E-A8126A3F6525}"/>
                </a:ext>
              </a:extLst>
            </p:cNvPr>
            <p:cNvSpPr/>
            <p:nvPr/>
          </p:nvSpPr>
          <p:spPr>
            <a:xfrm>
              <a:off x="9641247" y="297955"/>
              <a:ext cx="202180" cy="747399"/>
            </a:xfrm>
            <a:prstGeom prst="rect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F25951A-05D4-2E68-DA1E-BD96058C9851}"/>
                </a:ext>
              </a:extLst>
            </p:cNvPr>
            <p:cNvSpPr/>
            <p:nvPr/>
          </p:nvSpPr>
          <p:spPr>
            <a:xfrm>
              <a:off x="9984578" y="131331"/>
              <a:ext cx="202180" cy="747399"/>
            </a:xfrm>
            <a:prstGeom prst="rect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DEDCA5E-5088-E307-7649-7768820F4EEC}"/>
                </a:ext>
              </a:extLst>
            </p:cNvPr>
            <p:cNvSpPr/>
            <p:nvPr/>
          </p:nvSpPr>
          <p:spPr>
            <a:xfrm>
              <a:off x="9843427" y="451733"/>
              <a:ext cx="202180" cy="7473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</p:spTree>
    <p:extLst>
      <p:ext uri="{BB962C8B-B14F-4D97-AF65-F5344CB8AC3E}">
        <p14:creationId xmlns:p14="http://schemas.microsoft.com/office/powerpoint/2010/main" val="4200621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Rectangle 499">
            <a:extLst>
              <a:ext uri="{FF2B5EF4-FFF2-40B4-BE49-F238E27FC236}">
                <a16:creationId xmlns:a16="http://schemas.microsoft.com/office/drawing/2014/main" id="{FE2DE2C7-C3C4-351F-A087-655DE85F9214}"/>
              </a:ext>
            </a:extLst>
          </p:cNvPr>
          <p:cNvSpPr/>
          <p:nvPr/>
        </p:nvSpPr>
        <p:spPr>
          <a:xfrm>
            <a:off x="11674136" y="0"/>
            <a:ext cx="517863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31B92C-B782-7D47-41F4-37F132077758}"/>
              </a:ext>
            </a:extLst>
          </p:cNvPr>
          <p:cNvSpPr txBox="1"/>
          <p:nvPr/>
        </p:nvSpPr>
        <p:spPr>
          <a:xfrm>
            <a:off x="2399050" y="353447"/>
            <a:ext cx="489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Auto-positionnement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5" name="Graphique 4" descr="Notes Post-it 3 contour">
            <a:extLst>
              <a:ext uri="{FF2B5EF4-FFF2-40B4-BE49-F238E27FC236}">
                <a16:creationId xmlns:a16="http://schemas.microsoft.com/office/drawing/2014/main" id="{F531BC2A-3D42-81A7-D750-4D1599386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5850" y="250190"/>
            <a:ext cx="914400" cy="914400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9A5CF95-863D-D951-F3D4-4989F11C3704}"/>
              </a:ext>
            </a:extLst>
          </p:cNvPr>
          <p:cNvCxnSpPr>
            <a:cxnSpLocks/>
          </p:cNvCxnSpPr>
          <p:nvPr/>
        </p:nvCxnSpPr>
        <p:spPr>
          <a:xfrm flipV="1">
            <a:off x="5210175" y="1855924"/>
            <a:ext cx="0" cy="4249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451F411-3CB9-980E-3040-49E826FE665E}"/>
              </a:ext>
            </a:extLst>
          </p:cNvPr>
          <p:cNvCxnSpPr>
            <a:cxnSpLocks/>
          </p:cNvCxnSpPr>
          <p:nvPr/>
        </p:nvCxnSpPr>
        <p:spPr>
          <a:xfrm>
            <a:off x="866775" y="4130856"/>
            <a:ext cx="8839200" cy="191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A124EE52-0302-D95F-5304-B736EE515B1D}"/>
              </a:ext>
            </a:extLst>
          </p:cNvPr>
          <p:cNvSpPr txBox="1"/>
          <p:nvPr/>
        </p:nvSpPr>
        <p:spPr>
          <a:xfrm>
            <a:off x="5351922" y="1671258"/>
            <a:ext cx="867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intérêt</a:t>
            </a:r>
            <a:endParaRPr lang="fr-BE" b="1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FDBCA92-2A93-6A68-7ABC-067252BDE884}"/>
              </a:ext>
            </a:extLst>
          </p:cNvPr>
          <p:cNvSpPr txBox="1"/>
          <p:nvPr/>
        </p:nvSpPr>
        <p:spPr>
          <a:xfrm>
            <a:off x="8510944" y="4266474"/>
            <a:ext cx="1452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connaissance</a:t>
            </a:r>
            <a:endParaRPr lang="fr-BE" b="1" dirty="0"/>
          </a:p>
        </p:txBody>
      </p:sp>
      <p:cxnSp>
        <p:nvCxnSpPr>
          <p:cNvPr id="27" name="Connecteur : en arc 26">
            <a:extLst>
              <a:ext uri="{FF2B5EF4-FFF2-40B4-BE49-F238E27FC236}">
                <a16:creationId xmlns:a16="http://schemas.microsoft.com/office/drawing/2014/main" id="{76BDFB11-E8FD-263F-7D41-E6A3636AFA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73710" y="1164590"/>
            <a:ext cx="889340" cy="87600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80356D4-9BF4-467E-DDA7-87400CD9D42C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68914F-BB4E-A04C-CAE4-0221CF17AE19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0A07A33-260B-B62A-B9F1-2D2A756859D9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5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11" name="Graphique 10" descr="Étoile d'évaluation contour">
            <a:extLst>
              <a:ext uri="{FF2B5EF4-FFF2-40B4-BE49-F238E27FC236}">
                <a16:creationId xmlns:a16="http://schemas.microsoft.com/office/drawing/2014/main" id="{8DD4C9D9-2BA3-B16F-E4A4-808EC3178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245" y="96003"/>
            <a:ext cx="914400" cy="914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B5A6888-9B65-9C9F-1899-BDE65E9398B6}"/>
              </a:ext>
            </a:extLst>
          </p:cNvPr>
          <p:cNvSpPr/>
          <p:nvPr/>
        </p:nvSpPr>
        <p:spPr>
          <a:xfrm>
            <a:off x="4081462" y="1001346"/>
            <a:ext cx="3209925" cy="666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44090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E975E82-2995-EE62-7C80-C420D7F09B42}"/>
              </a:ext>
            </a:extLst>
          </p:cNvPr>
          <p:cNvSpPr txBox="1"/>
          <p:nvPr/>
        </p:nvSpPr>
        <p:spPr>
          <a:xfrm>
            <a:off x="183311" y="1664272"/>
            <a:ext cx="1200868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dirty="0"/>
              <a:t>&lt;a href="https://www.freepik.com/free-vector/line-art-world-map-isolated-white-background_65095114.htm#fromView=search&amp;page=1&amp;position=11&amp;uuid=53163f0b-01e0-4982-8639-ec0cdd17350b"&gt;Image by </a:t>
            </a:r>
            <a:r>
              <a:rPr lang="fr-BE" sz="1400" dirty="0" err="1"/>
              <a:t>starline</a:t>
            </a:r>
            <a:r>
              <a:rPr lang="fr-BE" sz="1400" dirty="0"/>
              <a:t> on </a:t>
            </a:r>
            <a:r>
              <a:rPr lang="fr-BE" sz="1400" dirty="0" err="1"/>
              <a:t>Freepik</a:t>
            </a:r>
            <a:r>
              <a:rPr lang="fr-BE" sz="1400" dirty="0"/>
              <a:t>&lt;/a&gt;</a:t>
            </a:r>
          </a:p>
          <a:p>
            <a:endParaRPr lang="fr-BE" sz="1400" dirty="0"/>
          </a:p>
          <a:p>
            <a:r>
              <a:rPr lang="en-US" sz="1400" dirty="0"/>
              <a:t>Image by &lt;a </a:t>
            </a:r>
            <a:r>
              <a:rPr lang="en-US" sz="1400" dirty="0" err="1"/>
              <a:t>href</a:t>
            </a:r>
            <a:r>
              <a:rPr lang="en-US" sz="1400" dirty="0"/>
              <a:t>="https://www.freepik.com/free-photo/books-imagination-still-life_17805202.htm#fromView=search&amp;page=3&amp;position=1&amp;uuid=e6abbade-7c13-4632-82a8-d833abd3b0e3"&gt;Freepik&lt;/a&gt;</a:t>
            </a:r>
            <a:endParaRPr lang="fr-BE" sz="1400" dirty="0"/>
          </a:p>
          <a:p>
            <a:endParaRPr lang="en-US" sz="1400" dirty="0"/>
          </a:p>
          <a:p>
            <a:r>
              <a:rPr lang="en-US" sz="1400" dirty="0"/>
              <a:t>&lt;a </a:t>
            </a:r>
            <a:r>
              <a:rPr lang="en-US" sz="1400" dirty="0" err="1"/>
              <a:t>href</a:t>
            </a:r>
            <a:r>
              <a:rPr lang="en-US" sz="1400" dirty="0"/>
              <a:t>="https://www.freepik.com/free-photo/search-searching-internet-finding-seeking-quest-concept_16459812.htm#fromView=search&amp;page=2&amp;position=17&amp;uuid=2425fd44-f751-44f4-9ec7-dae5fc4b7111"&gt;Image by rawpixel.com&lt;/a&gt; on </a:t>
            </a:r>
            <a:r>
              <a:rPr lang="en-US" sz="1400" dirty="0" err="1"/>
              <a:t>Freepik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Image by &lt;a </a:t>
            </a:r>
            <a:r>
              <a:rPr lang="en-US" sz="1400" dirty="0" err="1"/>
              <a:t>href</a:t>
            </a:r>
            <a:r>
              <a:rPr lang="en-US" sz="1400" dirty="0"/>
              <a:t>="https://www.freepik.com/free-photo/elevated-view-woman-s-hand-painting-white-paint-mold_2652245.htm#fromView=search&amp;page=1&amp;position=7&amp;uuid=908c07ac-07a7-4713-bc0e-63cd076d5283"&gt;Freepik&lt;/a&gt;</a:t>
            </a:r>
          </a:p>
          <a:p>
            <a:endParaRPr lang="en-US" sz="1400" dirty="0"/>
          </a:p>
          <a:p>
            <a:r>
              <a:rPr lang="en-US" sz="1400" dirty="0"/>
              <a:t>&lt;a </a:t>
            </a:r>
            <a:r>
              <a:rPr lang="en-US" sz="1400" dirty="0" err="1"/>
              <a:t>href</a:t>
            </a:r>
            <a:r>
              <a:rPr lang="en-US" sz="1400" dirty="0"/>
              <a:t>="https://www.freepik.com/free-photo/aerial-view-man-working-computer_2791675.htm#fromView=search&amp;page=1&amp;position=45&amp;uuid=7bdfc04a-829c-4ab7-91b6-07429c4a17a3"&gt;Image by rawpixel.com&lt;/a&gt; on </a:t>
            </a:r>
            <a:r>
              <a:rPr lang="en-US" sz="1400" dirty="0" err="1"/>
              <a:t>Freepik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&lt;a </a:t>
            </a:r>
            <a:r>
              <a:rPr lang="en-US" sz="1400" dirty="0" err="1"/>
              <a:t>href</a:t>
            </a:r>
            <a:r>
              <a:rPr lang="en-US" sz="1400" dirty="0"/>
              <a:t>="https://www.freepik.com/free-vector/scope-concept-illustration_19466280.htm#fromView=search&amp;page=1&amp;position=2&amp;uuid=ca791a34-4053-4e08-81d8-1a8c82d2ee74"&gt;Image by </a:t>
            </a:r>
            <a:r>
              <a:rPr lang="en-US" sz="1400" dirty="0" err="1"/>
              <a:t>storyset</a:t>
            </a:r>
            <a:r>
              <a:rPr lang="en-US" sz="1400" dirty="0"/>
              <a:t>&lt;/a&gt; on </a:t>
            </a:r>
            <a:r>
              <a:rPr lang="en-US" sz="1400" dirty="0" err="1"/>
              <a:t>Freepik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&lt;a </a:t>
            </a:r>
            <a:r>
              <a:rPr lang="en-US" sz="1400" dirty="0" err="1"/>
              <a:t>href</a:t>
            </a:r>
            <a:r>
              <a:rPr lang="en-US" sz="1400" dirty="0"/>
              <a:t>="https://www.freepik.com/free-vector/business-leaders-lead-organization-overcome-business-obstacles-success-according-planned-business-goals_29175515.htm#fromView=search&amp;page=1&amp;position=20&amp;uuid=ad64aa5a-d22c-4d40-9957-cf63bf5e45ee"&gt;Image by </a:t>
            </a:r>
            <a:r>
              <a:rPr lang="en-US" sz="1400" dirty="0" err="1"/>
              <a:t>jcomp</a:t>
            </a:r>
            <a:r>
              <a:rPr lang="en-US" sz="1400" dirty="0"/>
              <a:t>&lt;/a&gt; on </a:t>
            </a:r>
            <a:r>
              <a:rPr lang="en-US" sz="1400" dirty="0" err="1"/>
              <a:t>Freepik</a:t>
            </a:r>
            <a:endParaRPr lang="fr-BE" sz="1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B77488-63FD-00A6-F6BA-F2F20E97193F}"/>
              </a:ext>
            </a:extLst>
          </p:cNvPr>
          <p:cNvSpPr txBox="1"/>
          <p:nvPr/>
        </p:nvSpPr>
        <p:spPr>
          <a:xfrm>
            <a:off x="3693300" y="302517"/>
            <a:ext cx="489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Images </a:t>
            </a:r>
            <a:r>
              <a:rPr lang="fr-FR" sz="4000" dirty="0" err="1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freepik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814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Page web, Site web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F8DD2EBC-56E8-E226-F69E-80FEC5543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70" y="0"/>
            <a:ext cx="4507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64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id="{7796789F-27D2-AE99-CB98-3CDF0A944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335" y="342632"/>
            <a:ext cx="4031329" cy="61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5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5C1CF294-1A4D-FE89-70F4-3034B954D41E}"/>
              </a:ext>
            </a:extLst>
          </p:cNvPr>
          <p:cNvSpPr/>
          <p:nvPr/>
        </p:nvSpPr>
        <p:spPr>
          <a:xfrm>
            <a:off x="2622238" y="219172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D3DC785F-7C88-9BCC-50A1-9B6297C6A407}"/>
              </a:ext>
            </a:extLst>
          </p:cNvPr>
          <p:cNvSpPr/>
          <p:nvPr/>
        </p:nvSpPr>
        <p:spPr>
          <a:xfrm>
            <a:off x="4791925" y="21219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2F7F4-7C9D-8EE7-FA17-BE32E90481BE}"/>
              </a:ext>
            </a:extLst>
          </p:cNvPr>
          <p:cNvSpPr/>
          <p:nvPr/>
        </p:nvSpPr>
        <p:spPr>
          <a:xfrm>
            <a:off x="4233863" y="531446"/>
            <a:ext cx="1671638" cy="707886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31B92C-B782-7D47-41F4-37F132077758}"/>
              </a:ext>
            </a:extLst>
          </p:cNvPr>
          <p:cNvSpPr txBox="1"/>
          <p:nvPr/>
        </p:nvSpPr>
        <p:spPr>
          <a:xfrm>
            <a:off x="2951077" y="484257"/>
            <a:ext cx="2771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Plan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FF30F2B-364F-FC01-8F35-85E488A4BE8B}"/>
              </a:ext>
            </a:extLst>
          </p:cNvPr>
          <p:cNvSpPr/>
          <p:nvPr/>
        </p:nvSpPr>
        <p:spPr>
          <a:xfrm>
            <a:off x="452553" y="21346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06D9AE58-75EC-2809-2EA0-2402884ED46E}"/>
              </a:ext>
            </a:extLst>
          </p:cNvPr>
          <p:cNvSpPr/>
          <p:nvPr/>
        </p:nvSpPr>
        <p:spPr>
          <a:xfrm>
            <a:off x="6961611" y="21219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1249CA45-847A-3D34-8AF9-98EB74AAD7D8}"/>
              </a:ext>
            </a:extLst>
          </p:cNvPr>
          <p:cNvSpPr/>
          <p:nvPr/>
        </p:nvSpPr>
        <p:spPr>
          <a:xfrm>
            <a:off x="9131299" y="21346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6B95178-7C45-9BDC-EC1F-019BAC03209C}"/>
              </a:ext>
            </a:extLst>
          </p:cNvPr>
          <p:cNvSpPr/>
          <p:nvPr/>
        </p:nvSpPr>
        <p:spPr>
          <a:xfrm>
            <a:off x="687322" y="5481477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B06778-B8A1-0881-F5CC-26D4C445F616}"/>
              </a:ext>
            </a:extLst>
          </p:cNvPr>
          <p:cNvSpPr/>
          <p:nvPr/>
        </p:nvSpPr>
        <p:spPr>
          <a:xfrm flipV="1">
            <a:off x="695596" y="6133503"/>
            <a:ext cx="10419810" cy="603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286C06-B635-2215-AB25-9BA218B6D22A}"/>
              </a:ext>
            </a:extLst>
          </p:cNvPr>
          <p:cNvSpPr/>
          <p:nvPr/>
        </p:nvSpPr>
        <p:spPr>
          <a:xfrm>
            <a:off x="693057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38CFDAC-A46C-5A3B-6578-3576D83CCDE5}"/>
              </a:ext>
            </a:extLst>
          </p:cNvPr>
          <p:cNvSpPr txBox="1"/>
          <p:nvPr/>
        </p:nvSpPr>
        <p:spPr>
          <a:xfrm>
            <a:off x="781774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3A580FC-8689-1829-66C1-203A95463ED9}"/>
              </a:ext>
            </a:extLst>
          </p:cNvPr>
          <p:cNvSpPr txBox="1"/>
          <p:nvPr/>
        </p:nvSpPr>
        <p:spPr>
          <a:xfrm>
            <a:off x="687322" y="4377594"/>
            <a:ext cx="1411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Explication du titre</a:t>
            </a:r>
            <a:endParaRPr lang="fr-BE" dirty="0">
              <a:solidFill>
                <a:schemeClr val="bg1"/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6A75AF5-0608-6B51-5192-2E18291C68EC}"/>
              </a:ext>
            </a:extLst>
          </p:cNvPr>
          <p:cNvSpPr txBox="1"/>
          <p:nvPr/>
        </p:nvSpPr>
        <p:spPr>
          <a:xfrm>
            <a:off x="2951077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2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387B9ED-487C-ADF2-8D65-9E7351735D99}"/>
              </a:ext>
            </a:extLst>
          </p:cNvPr>
          <p:cNvSpPr txBox="1"/>
          <p:nvPr/>
        </p:nvSpPr>
        <p:spPr>
          <a:xfrm>
            <a:off x="5042182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3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BEB4FD6-6832-3F26-7ECB-879F930CEE40}"/>
              </a:ext>
            </a:extLst>
          </p:cNvPr>
          <p:cNvSpPr txBox="1"/>
          <p:nvPr/>
        </p:nvSpPr>
        <p:spPr>
          <a:xfrm>
            <a:off x="7307700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4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1E6D3AD-344F-0C52-B0B8-B5B588EC12C6}"/>
              </a:ext>
            </a:extLst>
          </p:cNvPr>
          <p:cNvSpPr txBox="1"/>
          <p:nvPr/>
        </p:nvSpPr>
        <p:spPr>
          <a:xfrm>
            <a:off x="9385352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5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C6FD25D-C5E4-9A08-955D-50859DC6E2C5}"/>
              </a:ext>
            </a:extLst>
          </p:cNvPr>
          <p:cNvSpPr/>
          <p:nvPr/>
        </p:nvSpPr>
        <p:spPr>
          <a:xfrm>
            <a:off x="2845493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Rechercher des OER</a:t>
            </a:r>
            <a:endParaRPr lang="fr-BE" dirty="0"/>
          </a:p>
        </p:txBody>
      </p:sp>
      <p:pic>
        <p:nvPicPr>
          <p:cNvPr id="44" name="Graphique 43" descr="Loupe contour">
            <a:extLst>
              <a:ext uri="{FF2B5EF4-FFF2-40B4-BE49-F238E27FC236}">
                <a16:creationId xmlns:a16="http://schemas.microsoft.com/office/drawing/2014/main" id="{6C0A7DA4-72B0-505A-484C-BA74B75DA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8525" y="2393696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AB45FEF-639A-633C-99FE-A6800A42C6A4}"/>
              </a:ext>
            </a:extLst>
          </p:cNvPr>
          <p:cNvSpPr/>
          <p:nvPr/>
        </p:nvSpPr>
        <p:spPr>
          <a:xfrm>
            <a:off x="5042581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Créer et (ré)utiliser</a:t>
            </a:r>
            <a:endParaRPr lang="fr-BE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DEDD11-0D4A-DC89-D04F-1992B9676DA1}"/>
              </a:ext>
            </a:extLst>
          </p:cNvPr>
          <p:cNvSpPr/>
          <p:nvPr/>
        </p:nvSpPr>
        <p:spPr>
          <a:xfrm>
            <a:off x="7259266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Les Licences CC</a:t>
            </a:r>
            <a:endParaRPr lang="fr-BE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487624D-42A2-6750-71B6-34E2F6B9D165}"/>
              </a:ext>
            </a:extLst>
          </p:cNvPr>
          <p:cNvSpPr/>
          <p:nvPr/>
        </p:nvSpPr>
        <p:spPr>
          <a:xfrm>
            <a:off x="9395161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Conclusion</a:t>
            </a:r>
            <a:endParaRPr lang="fr-BE" dirty="0"/>
          </a:p>
        </p:txBody>
      </p:sp>
      <p:grpSp>
        <p:nvGrpSpPr>
          <p:cNvPr id="452" name="Groupe 451">
            <a:extLst>
              <a:ext uri="{FF2B5EF4-FFF2-40B4-BE49-F238E27FC236}">
                <a16:creationId xmlns:a16="http://schemas.microsoft.com/office/drawing/2014/main" id="{13580FED-150B-775C-5BE4-76BFE5895388}"/>
              </a:ext>
            </a:extLst>
          </p:cNvPr>
          <p:cNvGrpSpPr/>
          <p:nvPr/>
        </p:nvGrpSpPr>
        <p:grpSpPr>
          <a:xfrm>
            <a:off x="7363841" y="2274501"/>
            <a:ext cx="1282674" cy="1218082"/>
            <a:chOff x="8293125" y="-1286125"/>
            <a:chExt cx="1282674" cy="1218082"/>
          </a:xfrm>
        </p:grpSpPr>
        <p:pic>
          <p:nvPicPr>
            <p:cNvPr id="59" name="Graphique 58" descr="Document contour">
              <a:extLst>
                <a:ext uri="{FF2B5EF4-FFF2-40B4-BE49-F238E27FC236}">
                  <a16:creationId xmlns:a16="http://schemas.microsoft.com/office/drawing/2014/main" id="{940CF8B6-A914-DC5E-388B-E4AE6A325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61399" y="-982443"/>
              <a:ext cx="914400" cy="914400"/>
            </a:xfrm>
            <a:prstGeom prst="rect">
              <a:avLst/>
            </a:prstGeom>
          </p:spPr>
        </p:pic>
        <p:pic>
          <p:nvPicPr>
            <p:cNvPr id="449" name="Graphique 448" descr="Badge copyright avec un remplissage uni">
              <a:extLst>
                <a:ext uri="{FF2B5EF4-FFF2-40B4-BE49-F238E27FC236}">
                  <a16:creationId xmlns:a16="http://schemas.microsoft.com/office/drawing/2014/main" id="{57EE24FB-B12E-F688-A590-3B492B74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93125" y="-1286125"/>
              <a:ext cx="734588" cy="734588"/>
            </a:xfrm>
            <a:prstGeom prst="rect">
              <a:avLst/>
            </a:prstGeom>
          </p:spPr>
        </p:pic>
      </p:grpSp>
      <p:grpSp>
        <p:nvGrpSpPr>
          <p:cNvPr id="463" name="Groupe 462">
            <a:extLst>
              <a:ext uri="{FF2B5EF4-FFF2-40B4-BE49-F238E27FC236}">
                <a16:creationId xmlns:a16="http://schemas.microsoft.com/office/drawing/2014/main" id="{72AB392E-EB3B-A9BA-6789-7991C5CAB220}"/>
              </a:ext>
            </a:extLst>
          </p:cNvPr>
          <p:cNvGrpSpPr/>
          <p:nvPr/>
        </p:nvGrpSpPr>
        <p:grpSpPr>
          <a:xfrm>
            <a:off x="4933154" y="2227258"/>
            <a:ext cx="1497700" cy="1419043"/>
            <a:chOff x="2243048" y="-1764253"/>
            <a:chExt cx="1497700" cy="1419043"/>
          </a:xfrm>
        </p:grpSpPr>
        <p:pic>
          <p:nvPicPr>
            <p:cNvPr id="53" name="Graphique 52" descr="Recyclage contour">
              <a:extLst>
                <a:ext uri="{FF2B5EF4-FFF2-40B4-BE49-F238E27FC236}">
                  <a16:creationId xmlns:a16="http://schemas.microsoft.com/office/drawing/2014/main" id="{89D48C1A-DB9D-AA38-D318-ED7ADDEEB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22238" y="-1414593"/>
              <a:ext cx="855710" cy="963435"/>
            </a:xfrm>
            <a:prstGeom prst="rect">
              <a:avLst/>
            </a:prstGeom>
          </p:spPr>
        </p:pic>
        <p:pic>
          <p:nvPicPr>
            <p:cNvPr id="458" name="Graphique 457" descr="Pique contour">
              <a:extLst>
                <a:ext uri="{FF2B5EF4-FFF2-40B4-BE49-F238E27FC236}">
                  <a16:creationId xmlns:a16="http://schemas.microsoft.com/office/drawing/2014/main" id="{4A00D5BD-A2C7-4068-23CA-4579C01C2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43048" y="-881376"/>
              <a:ext cx="382114" cy="430218"/>
            </a:xfrm>
            <a:prstGeom prst="rect">
              <a:avLst/>
            </a:prstGeom>
          </p:spPr>
        </p:pic>
        <p:pic>
          <p:nvPicPr>
            <p:cNvPr id="460" name="Graphique 459" descr="Puzzle contour">
              <a:extLst>
                <a:ext uri="{FF2B5EF4-FFF2-40B4-BE49-F238E27FC236}">
                  <a16:creationId xmlns:a16="http://schemas.microsoft.com/office/drawing/2014/main" id="{C8274CC1-9EC1-FABE-D6EE-46DFAA802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89323" y="-1764253"/>
              <a:ext cx="392882" cy="392882"/>
            </a:xfrm>
            <a:prstGeom prst="rect">
              <a:avLst/>
            </a:prstGeom>
          </p:spPr>
        </p:pic>
        <p:pic>
          <p:nvPicPr>
            <p:cNvPr id="462" name="Graphique 461" descr="Clé contour">
              <a:extLst>
                <a:ext uri="{FF2B5EF4-FFF2-40B4-BE49-F238E27FC236}">
                  <a16:creationId xmlns:a16="http://schemas.microsoft.com/office/drawing/2014/main" id="{56ACB164-1F3C-C8FB-6553-58EC69EB0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310530" y="-775428"/>
              <a:ext cx="430218" cy="430218"/>
            </a:xfrm>
            <a:prstGeom prst="rect">
              <a:avLst/>
            </a:prstGeom>
          </p:spPr>
        </p:pic>
      </p:grpSp>
      <p:pic>
        <p:nvPicPr>
          <p:cNvPr id="465" name="Graphique 464" descr="Point d’interrogation contour">
            <a:extLst>
              <a:ext uri="{FF2B5EF4-FFF2-40B4-BE49-F238E27FC236}">
                <a16:creationId xmlns:a16="http://schemas.microsoft.com/office/drawing/2014/main" id="{6FC9B54B-9BC9-7EFA-8F0B-214C0B647A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1501" y="2454053"/>
            <a:ext cx="914400" cy="914400"/>
          </a:xfrm>
          <a:prstGeom prst="rect">
            <a:avLst/>
          </a:prstGeom>
        </p:spPr>
      </p:pic>
      <p:pic>
        <p:nvPicPr>
          <p:cNvPr id="467" name="Graphique 466" descr="Étoile d'évaluation contour">
            <a:extLst>
              <a:ext uri="{FF2B5EF4-FFF2-40B4-BE49-F238E27FC236}">
                <a16:creationId xmlns:a16="http://schemas.microsoft.com/office/drawing/2014/main" id="{04D4EF84-4CCF-749A-C43E-6EC5536E8D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606133" y="2514600"/>
            <a:ext cx="914400" cy="914400"/>
          </a:xfrm>
          <a:prstGeom prst="rect">
            <a:avLst/>
          </a:prstGeom>
        </p:spPr>
      </p:pic>
      <p:sp>
        <p:nvSpPr>
          <p:cNvPr id="468" name="Rectangle : coins arrondis 467">
            <a:extLst>
              <a:ext uri="{FF2B5EF4-FFF2-40B4-BE49-F238E27FC236}">
                <a16:creationId xmlns:a16="http://schemas.microsoft.com/office/drawing/2014/main" id="{B8296F31-398F-EC67-08A5-F65753BCBA7D}"/>
              </a:ext>
            </a:extLst>
          </p:cNvPr>
          <p:cNvSpPr/>
          <p:nvPr/>
        </p:nvSpPr>
        <p:spPr>
          <a:xfrm flipV="1">
            <a:off x="10891447" y="2147317"/>
            <a:ext cx="170016" cy="116084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7936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FF30F2B-364F-FC01-8F35-85E488A4BE8B}"/>
              </a:ext>
            </a:extLst>
          </p:cNvPr>
          <p:cNvSpPr/>
          <p:nvPr/>
        </p:nvSpPr>
        <p:spPr>
          <a:xfrm>
            <a:off x="452553" y="2134617"/>
            <a:ext cx="1892300" cy="33401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6B95178-7C45-9BDC-EC1F-019BAC03209C}"/>
              </a:ext>
            </a:extLst>
          </p:cNvPr>
          <p:cNvSpPr/>
          <p:nvPr/>
        </p:nvSpPr>
        <p:spPr>
          <a:xfrm>
            <a:off x="687322" y="5481477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B06778-B8A1-0881-F5CC-26D4C445F616}"/>
              </a:ext>
            </a:extLst>
          </p:cNvPr>
          <p:cNvSpPr/>
          <p:nvPr/>
        </p:nvSpPr>
        <p:spPr>
          <a:xfrm flipV="1">
            <a:off x="695596" y="6148106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286C06-B635-2215-AB25-9BA218B6D22A}"/>
              </a:ext>
            </a:extLst>
          </p:cNvPr>
          <p:cNvSpPr/>
          <p:nvPr/>
        </p:nvSpPr>
        <p:spPr>
          <a:xfrm>
            <a:off x="693057" y="4377594"/>
            <a:ext cx="1411290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38CFDAC-A46C-5A3B-6578-3576D83CCDE5}"/>
              </a:ext>
            </a:extLst>
          </p:cNvPr>
          <p:cNvSpPr txBox="1"/>
          <p:nvPr/>
        </p:nvSpPr>
        <p:spPr>
          <a:xfrm>
            <a:off x="781774" y="3549904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3A580FC-8689-1829-66C1-203A95463ED9}"/>
              </a:ext>
            </a:extLst>
          </p:cNvPr>
          <p:cNvSpPr txBox="1"/>
          <p:nvPr/>
        </p:nvSpPr>
        <p:spPr>
          <a:xfrm>
            <a:off x="687322" y="4377594"/>
            <a:ext cx="1411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Explication du titre</a:t>
            </a:r>
            <a:endParaRPr lang="fr-BE" dirty="0">
              <a:solidFill>
                <a:schemeClr val="bg1"/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465" name="Graphique 464" descr="Point d’interrogation contour">
            <a:extLst>
              <a:ext uri="{FF2B5EF4-FFF2-40B4-BE49-F238E27FC236}">
                <a16:creationId xmlns:a16="http://schemas.microsoft.com/office/drawing/2014/main" id="{6FC9B54B-9BC9-7EFA-8F0B-214C0B647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501" y="2454053"/>
            <a:ext cx="914400" cy="914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231B92C-B782-7D47-41F4-37F132077758}"/>
              </a:ext>
            </a:extLst>
          </p:cNvPr>
          <p:cNvSpPr txBox="1"/>
          <p:nvPr/>
        </p:nvSpPr>
        <p:spPr>
          <a:xfrm rot="21214715">
            <a:off x="6676045" y="652492"/>
            <a:ext cx="341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créer et (ré)utiliser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27005B-82DF-B725-B511-688D3CD7AF40}"/>
              </a:ext>
            </a:extLst>
          </p:cNvPr>
          <p:cNvSpPr txBox="1"/>
          <p:nvPr/>
        </p:nvSpPr>
        <p:spPr>
          <a:xfrm rot="443319">
            <a:off x="773391" y="2416593"/>
            <a:ext cx="64390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ressources </a:t>
            </a:r>
          </a:p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           éducatives </a:t>
            </a:r>
          </a:p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                 libres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D35007-F99D-BB47-6364-B343B2504D8B}"/>
              </a:ext>
            </a:extLst>
          </p:cNvPr>
          <p:cNvSpPr txBox="1"/>
          <p:nvPr/>
        </p:nvSpPr>
        <p:spPr>
          <a:xfrm rot="20433858">
            <a:off x="7835900" y="4793892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Open Education</a:t>
            </a:r>
            <a:endParaRPr lang="fr-BE" sz="3600" dirty="0">
              <a:solidFill>
                <a:schemeClr val="tx1">
                  <a:lumMod val="50000"/>
                  <a:lumOff val="50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59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FAE8A14-D3FC-C2AD-1734-A93DD97A8A3D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3DB23A-A1BA-9F9F-54EB-074EFC6F82DA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989501-9107-3CEE-A24D-2FF6BDF1243C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14" name="Graphique 13" descr="Point d’interrogation contour">
            <a:extLst>
              <a:ext uri="{FF2B5EF4-FFF2-40B4-BE49-F238E27FC236}">
                <a16:creationId xmlns:a16="http://schemas.microsoft.com/office/drawing/2014/main" id="{4D213EA1-5E54-7B3B-AEF0-3F9E0146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921" y="34991"/>
            <a:ext cx="914400" cy="9144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A8FA2FD1-DC35-B3A5-7BF7-B366910BB647}"/>
              </a:ext>
            </a:extLst>
          </p:cNvPr>
          <p:cNvSpPr txBox="1"/>
          <p:nvPr/>
        </p:nvSpPr>
        <p:spPr>
          <a:xfrm>
            <a:off x="10982175" y="206620"/>
            <a:ext cx="1060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1 min</a:t>
            </a:r>
            <a:endParaRPr lang="fr-BE" sz="2800" dirty="0"/>
          </a:p>
        </p:txBody>
      </p:sp>
      <p:pic>
        <p:nvPicPr>
          <p:cNvPr id="28" name="Graphique 27" descr="Sablier plein contour">
            <a:extLst>
              <a:ext uri="{FF2B5EF4-FFF2-40B4-BE49-F238E27FC236}">
                <a16:creationId xmlns:a16="http://schemas.microsoft.com/office/drawing/2014/main" id="{681EC1AB-2E03-49C3-3450-150156DF7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2422" y="217582"/>
            <a:ext cx="523221" cy="52322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264E3D3-A20C-4D59-9FBF-083D86380330}"/>
              </a:ext>
            </a:extLst>
          </p:cNvPr>
          <p:cNvSpPr/>
          <p:nvPr/>
        </p:nvSpPr>
        <p:spPr>
          <a:xfrm>
            <a:off x="4283417" y="854056"/>
            <a:ext cx="3209925" cy="66677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B1743B1-11A8-950A-72C0-787AA73EFA58}"/>
              </a:ext>
            </a:extLst>
          </p:cNvPr>
          <p:cNvSpPr txBox="1"/>
          <p:nvPr/>
        </p:nvSpPr>
        <p:spPr>
          <a:xfrm>
            <a:off x="4672174" y="273297"/>
            <a:ext cx="248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Synonymes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973E045-1554-4458-7067-EB217FF70CEC}"/>
              </a:ext>
            </a:extLst>
          </p:cNvPr>
          <p:cNvGrpSpPr/>
          <p:nvPr/>
        </p:nvGrpSpPr>
        <p:grpSpPr>
          <a:xfrm>
            <a:off x="2871538" y="2462129"/>
            <a:ext cx="5606714" cy="1624263"/>
            <a:chOff x="2871538" y="2357884"/>
            <a:chExt cx="5606714" cy="1624263"/>
          </a:xfrm>
        </p:grpSpPr>
        <p:pic>
          <p:nvPicPr>
            <p:cNvPr id="3" name="Image 2" descr="Une image contenant clipart, dessin, illustration, texte&#10;&#10;Description générée automatiquement">
              <a:extLst>
                <a:ext uri="{FF2B5EF4-FFF2-40B4-BE49-F238E27FC236}">
                  <a16:creationId xmlns:a16="http://schemas.microsoft.com/office/drawing/2014/main" id="{CDDB03B9-8B4A-25AC-8390-171D7944B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9" t="35548" r="5266" b="38262"/>
            <a:stretch/>
          </p:blipFill>
          <p:spPr>
            <a:xfrm>
              <a:off x="2871538" y="2357884"/>
              <a:ext cx="5606714" cy="1624263"/>
            </a:xfrm>
            <a:prstGeom prst="flowChartManualOperation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A6598D-0B6F-ECF2-AD14-DD37107D0761}"/>
                </a:ext>
              </a:extLst>
            </p:cNvPr>
            <p:cNvSpPr/>
            <p:nvPr/>
          </p:nvSpPr>
          <p:spPr>
            <a:xfrm>
              <a:off x="3320716" y="3136232"/>
              <a:ext cx="240631" cy="200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1279484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FAE8A14-D3FC-C2AD-1734-A93DD97A8A3D}"/>
              </a:ext>
            </a:extLst>
          </p:cNvPr>
          <p:cNvSpPr/>
          <p:nvPr/>
        </p:nvSpPr>
        <p:spPr>
          <a:xfrm>
            <a:off x="181237" y="239274"/>
            <a:ext cx="863684" cy="707886"/>
          </a:xfrm>
          <a:prstGeom prst="round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3DB23A-A1BA-9F9F-54EB-074EFC6F82DA}"/>
              </a:ext>
            </a:extLst>
          </p:cNvPr>
          <p:cNvSpPr/>
          <p:nvPr/>
        </p:nvSpPr>
        <p:spPr>
          <a:xfrm flipV="1">
            <a:off x="189511" y="905903"/>
            <a:ext cx="16492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989501-9107-3CEE-A24D-2FF6BDF1243C}"/>
              </a:ext>
            </a:extLst>
          </p:cNvPr>
          <p:cNvSpPr txBox="1"/>
          <p:nvPr/>
        </p:nvSpPr>
        <p:spPr>
          <a:xfrm>
            <a:off x="0" y="199260"/>
            <a:ext cx="120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1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14" name="Graphique 13" descr="Point d’interrogation contour">
            <a:extLst>
              <a:ext uri="{FF2B5EF4-FFF2-40B4-BE49-F238E27FC236}">
                <a16:creationId xmlns:a16="http://schemas.microsoft.com/office/drawing/2014/main" id="{4D213EA1-5E54-7B3B-AEF0-3F9E0146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921" y="34991"/>
            <a:ext cx="914400" cy="9144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BBA96BB-E27D-C523-B7EF-F9473978E5CC}"/>
              </a:ext>
            </a:extLst>
          </p:cNvPr>
          <p:cNvSpPr txBox="1"/>
          <p:nvPr/>
        </p:nvSpPr>
        <p:spPr>
          <a:xfrm>
            <a:off x="10982175" y="206620"/>
            <a:ext cx="1060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1 min</a:t>
            </a:r>
            <a:endParaRPr lang="fr-BE" sz="2800" dirty="0"/>
          </a:p>
        </p:txBody>
      </p:sp>
      <p:pic>
        <p:nvPicPr>
          <p:cNvPr id="16" name="Graphique 15" descr="Sablier terminé contour">
            <a:extLst>
              <a:ext uri="{FF2B5EF4-FFF2-40B4-BE49-F238E27FC236}">
                <a16:creationId xmlns:a16="http://schemas.microsoft.com/office/drawing/2014/main" id="{2D08E620-EA8C-0E39-B347-B69FB6F3F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88306" y="202825"/>
            <a:ext cx="523221" cy="52322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9934EBF-4145-D790-AD9E-0705D01BEA4E}"/>
              </a:ext>
            </a:extLst>
          </p:cNvPr>
          <p:cNvSpPr/>
          <p:nvPr/>
        </p:nvSpPr>
        <p:spPr>
          <a:xfrm>
            <a:off x="4283417" y="854056"/>
            <a:ext cx="3209925" cy="66677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7C39599-7E51-DD4D-E63A-A8E3D799F037}"/>
              </a:ext>
            </a:extLst>
          </p:cNvPr>
          <p:cNvSpPr txBox="1"/>
          <p:nvPr/>
        </p:nvSpPr>
        <p:spPr>
          <a:xfrm>
            <a:off x="4672174" y="273297"/>
            <a:ext cx="248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Synonymes</a:t>
            </a:r>
            <a:endParaRPr lang="fr-BE" sz="40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7" name="Image 6" descr="Une image contenant texte, Graphique, clipart, graphisme&#10;&#10;Description générée automatiquement">
            <a:extLst>
              <a:ext uri="{FF2B5EF4-FFF2-40B4-BE49-F238E27FC236}">
                <a16:creationId xmlns:a16="http://schemas.microsoft.com/office/drawing/2014/main" id="{ABC6E87C-0029-7687-B137-D96D19187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74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age 484" descr="Une image contenant croquis, dessin, texte, carte&#10;&#10;Description générée automatiquement">
            <a:extLst>
              <a:ext uri="{FF2B5EF4-FFF2-40B4-BE49-F238E27FC236}">
                <a16:creationId xmlns:a16="http://schemas.microsoft.com/office/drawing/2014/main" id="{9421CF71-8D23-91F4-5E7A-E6C8ABC8B3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3" y="85670"/>
            <a:ext cx="11261622" cy="6930895"/>
          </a:xfrm>
          <a:prstGeom prst="rect">
            <a:avLst/>
          </a:prstGeom>
        </p:spPr>
      </p:pic>
      <p:sp>
        <p:nvSpPr>
          <p:cNvPr id="471" name="ZoneTexte 470">
            <a:extLst>
              <a:ext uri="{FF2B5EF4-FFF2-40B4-BE49-F238E27FC236}">
                <a16:creationId xmlns:a16="http://schemas.microsoft.com/office/drawing/2014/main" id="{CFDC47E6-A72D-2264-0C38-ACC78A0E32A3}"/>
              </a:ext>
            </a:extLst>
          </p:cNvPr>
          <p:cNvSpPr txBox="1"/>
          <p:nvPr/>
        </p:nvSpPr>
        <p:spPr>
          <a:xfrm>
            <a:off x="524940" y="714320"/>
            <a:ext cx="14212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0" dirty="0">
                <a:solidFill>
                  <a:srgbClr val="FFB3B3"/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”</a:t>
            </a:r>
            <a:endParaRPr lang="fr-BE" sz="25000" dirty="0">
              <a:solidFill>
                <a:srgbClr val="FFB3B3"/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92B9EDD-C254-6FA8-B249-2DC6C7C86756}"/>
              </a:ext>
            </a:extLst>
          </p:cNvPr>
          <p:cNvSpPr txBox="1"/>
          <p:nvPr/>
        </p:nvSpPr>
        <p:spPr>
          <a:xfrm>
            <a:off x="10828955" y="1731590"/>
            <a:ext cx="96545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.</a:t>
            </a:r>
            <a:endParaRPr lang="fr-BE" sz="25000" dirty="0">
              <a:solidFill>
                <a:schemeClr val="tx1">
                  <a:lumMod val="65000"/>
                  <a:lumOff val="35000"/>
                </a:schemeClr>
              </a:solidFill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F0576D-11AC-9D22-3DC4-C3DF1AFD0847}"/>
              </a:ext>
            </a:extLst>
          </p:cNvPr>
          <p:cNvSpPr txBox="1"/>
          <p:nvPr/>
        </p:nvSpPr>
        <p:spPr>
          <a:xfrm>
            <a:off x="1363045" y="2323093"/>
            <a:ext cx="9593388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Open education is not just about access to information, but about freedom to learn, share, and collaborate </a:t>
            </a:r>
          </a:p>
          <a:p>
            <a:pPr algn="ctr"/>
            <a:r>
              <a:rPr lang="en-US" sz="32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on a global scale, breaking down the walls of </a:t>
            </a:r>
          </a:p>
          <a:p>
            <a:pPr algn="ctr"/>
            <a:r>
              <a:rPr lang="en-US" sz="3200" dirty="0">
                <a:latin typeface="Modern No. 20" panose="02070704070505020303" pitchFamily="18" charset="0"/>
                <a:ea typeface="ADLaM Display" panose="020F0502020204030204" pitchFamily="2" charset="0"/>
                <a:cs typeface="ADLaM Display" panose="020F0502020204030204" pitchFamily="2" charset="0"/>
              </a:rPr>
              <a:t>traditional education</a:t>
            </a:r>
            <a:endParaRPr lang="fr-BE" sz="3200" dirty="0">
              <a:latin typeface="Modern No. 20" panose="02070704070505020303" pitchFamily="18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325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C9D17C14EC854596F6151DF9A39AE2" ma:contentTypeVersion="6" ma:contentTypeDescription="Crée un document." ma:contentTypeScope="" ma:versionID="feb528c224925448f688c970aa7517d5">
  <xsd:schema xmlns:xsd="http://www.w3.org/2001/XMLSchema" xmlns:xs="http://www.w3.org/2001/XMLSchema" xmlns:p="http://schemas.microsoft.com/office/2006/metadata/properties" xmlns:ns2="0b75865e-7e90-4fed-918f-b3ad247df0e0" xmlns:ns3="5f287bff-1462-4e6f-8424-e5d0296ccff3" targetNamespace="http://schemas.microsoft.com/office/2006/metadata/properties" ma:root="true" ma:fieldsID="734c2fbf8fe783046013f9bc5ddc815c" ns2:_="" ns3:_="">
    <xsd:import namespace="0b75865e-7e90-4fed-918f-b3ad247df0e0"/>
    <xsd:import namespace="5f287bff-1462-4e6f-8424-e5d0296ccf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5865e-7e90-4fed-918f-b3ad247df0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287bff-1462-4e6f-8424-e5d0296ccff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9084F1-C553-409F-84DC-70DB350C8CFD}"/>
</file>

<file path=customXml/itemProps2.xml><?xml version="1.0" encoding="utf-8"?>
<ds:datastoreItem xmlns:ds="http://schemas.openxmlformats.org/officeDocument/2006/customXml" ds:itemID="{C9CA6D92-4A59-4F29-ADA5-3CCE036A69B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3992</TotalTime>
  <Words>1587</Words>
  <Application>Microsoft Office PowerPoint</Application>
  <PresentationFormat>Grand écran</PresentationFormat>
  <Paragraphs>307</Paragraphs>
  <Slides>46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Modern No. 20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Justine Fromentin</dc:creator>
  <cp:lastModifiedBy>Justine Fromentin</cp:lastModifiedBy>
  <cp:revision>23</cp:revision>
  <cp:lastPrinted>2024-03-08T08:57:26Z</cp:lastPrinted>
  <dcterms:created xsi:type="dcterms:W3CDTF">2024-02-22T15:11:08Z</dcterms:created>
  <dcterms:modified xsi:type="dcterms:W3CDTF">2024-03-12T10:33:42Z</dcterms:modified>
</cp:coreProperties>
</file>